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9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13557775243917E-2"/>
          <c:y val="2.7825693964350359E-2"/>
          <c:w val="0.92699127381063307"/>
          <c:h val="0.896730426274269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9E-4B9C-BCF2-B0EAC606598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9E-4B9C-BCF2-B0EAC606598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9E-4B9C-BCF2-B0EAC606598E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  <c:pt idx="6">
                  <c:v>2022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78</c:v>
                </c:pt>
                <c:pt idx="1">
                  <c:v>85.9</c:v>
                </c:pt>
                <c:pt idx="2">
                  <c:v>89.8</c:v>
                </c:pt>
                <c:pt idx="3">
                  <c:v>98</c:v>
                </c:pt>
                <c:pt idx="4">
                  <c:v>105.1</c:v>
                </c:pt>
                <c:pt idx="5">
                  <c:v>101.4</c:v>
                </c:pt>
                <c:pt idx="6">
                  <c:v>140.19999999999999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9E-4B9C-BCF2-B0EAC6065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03709031"/>
        <c:axId val="1003708311"/>
      </c:barChart>
      <c:catAx>
        <c:axId val="1003709031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003708311"/>
        <c:crosses val="autoZero"/>
        <c:auto val="1"/>
        <c:lblAlgn val="ctr"/>
        <c:lblOffset val="100"/>
        <c:noMultiLvlLbl val="0"/>
      </c:catAx>
      <c:valAx>
        <c:axId val="1003708311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003709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0.78848</cdr:x>
      <cdr:y>0.15259</cdr:y>
    </cdr:from>
    <cdr:to>
      <cdr:x>0.86813</cdr:x>
      <cdr:y>0.32052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C243EC28-B96E-EB7A-86DA-33DA8D6FBD1D}"/>
            </a:ext>
          </a:extLst>
        </cdr:cNvPr>
        <cdr:cNvCxnSpPr/>
      </cdr:nvCxnSpPr>
      <cdr:spPr>
        <a:xfrm xmlns:a="http://schemas.openxmlformats.org/drawingml/2006/main" flipV="1">
          <a:off x="6110136" y="477424"/>
          <a:ext cx="617246" cy="52539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0.66334</cdr:x>
      <cdr:y>0.15259</cdr:y>
    </cdr:from>
    <cdr:to>
      <cdr:x>0.86888</cdr:x>
      <cdr:y>0.25097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C7534C67-C28A-FB72-9F82-B7EDA9662EBC}"/>
            </a:ext>
          </a:extLst>
        </cdr:cNvPr>
        <cdr:cNvSpPr txBox="1"/>
      </cdr:nvSpPr>
      <cdr:spPr>
        <a:xfrm xmlns:a="http://schemas.openxmlformats.org/drawingml/2006/main">
          <a:off x="5140401" y="477424"/>
          <a:ext cx="159275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C00000"/>
              </a:solidFill>
              <a:latin typeface="Garamond" panose="02020404030301010803" pitchFamily="18" charset="0"/>
            </a:rPr>
            <a:t>+$38.8bn</a:t>
          </a:r>
          <a:endParaRPr lang="en-US" sz="1400" dirty="0">
            <a:solidFill>
              <a:srgbClr val="C00000"/>
            </a:solidFill>
            <a:latin typeface="Garamond" panose="02020404030301010803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73D9-8BE4-6719-1D97-273C23CEF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A95BD-C81C-52A0-6137-DC6FDC361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9C442-3899-1D58-D3F6-0CA85515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7CAEE-1491-B2C9-03B5-62A899B9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DC2-ED60-B634-7103-57B1995F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F1C2-E443-9E6A-04C2-E5A32079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2830-0417-DAD9-6210-EB717C30C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6706A-A1D6-C4D1-032C-DC465E43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A146-BDF4-184B-4DC4-CC6F8E77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4E30-FFA8-C2A2-8348-D3C64DC9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4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6B3CC-EC11-E6AE-0704-129BE929A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9BCC5-8F4A-9E0A-15B0-A2BE843E1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5DB63-AC28-CADE-D96E-80098796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98A4-972E-796E-9D0B-D0EDFF38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B7906-892C-9F9B-709B-F9544885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C9E3-AB58-9E77-D45D-7C87B11B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E171-9769-5069-E3F4-2B10FA580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48B36-7521-2570-D6EE-6FFB8773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00CE-F746-CF6C-9DBA-7D1BDCF3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1720-BC2D-FD00-7639-30AF997F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54BC-6F0F-3821-CC2B-B0DEF32C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B72D9-EB9F-8440-E212-BFB15A28C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BD7B7-808A-9120-5FAE-52B841F8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5EB7-24C0-7EC4-E426-18DA84D6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0FD60-8843-F080-AABB-5262D7F8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5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0F7D-37B4-C2D1-5D13-D181B01B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6000-8AF4-CA51-C559-25CCA2EE9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A6378-CF0A-85E3-682E-D0F4AC05F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B30C9-6138-AB45-AF79-02197568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FC15B-3866-EB80-A6F2-8EEBC8FD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E2071-64C2-65C2-AC25-2C1793C7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6946-D421-77A0-AB0A-469DB66B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3F95-B885-C4A5-AD57-3E54736C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D0AD1-C238-743C-7B97-8339C7688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561CA-DF9D-C335-83F8-04E07FEC7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CD687-7A54-3E72-2494-F6A2B6901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2245B-7A5D-E1DD-C72D-86F26340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22C42-AED4-07A6-EB20-042B2C38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3F392-C255-F128-1B15-85168DED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489C-BC47-7772-5789-E59BC5F6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5BE89-8B09-1767-CDBE-58CF4CC0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6CFCF-93E8-2C73-9854-A8DC5A61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4143B-CE12-ABCF-0512-4498EBA4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13E35-9ED6-D7DB-207F-C9460F98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B0EDC-9AA6-3C50-F7D6-13B052D3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A0787-B782-2A04-501B-0D9C7BEF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5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F6DA-CD93-E3C9-1AA1-F0119792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D188-D062-2822-928F-4FA4998A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7BE1F-DA2E-68A9-A07B-1F57FAAC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89FD6-3316-E0E7-3B08-9B7B01B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F08A-011F-B4C3-4B00-F529D35A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0114D-093C-F58D-3719-CDFA4545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26CA-B036-8F1E-18AC-7E27525F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479B6-400C-9B6A-DA10-A245E1B1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80F11-88D5-BA13-5A24-39CF519C9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BBEDD-8C69-FDE5-93D5-03076657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AEDF8-B29D-507E-AE99-6E8814EF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FCC32-BFE9-7FB7-96E6-9081C477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97B6D-9697-6F04-8B03-2DEF56C7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41234-3224-297B-DD38-614FBA705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EEC8-6E18-740F-3028-F3DE4D1DC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8E68D-C6C4-449C-A9D0-AE0C116924BB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341FB-B574-B549-1C39-423FAB2C0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3361B-B1B3-7D6E-3D89-A1DD99B9F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F10F7-2A3A-4083-83A5-3DB6FB57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00E7E-36F7-04A5-0F0B-816BC6F0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91" y="472400"/>
            <a:ext cx="933539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dirty="0">
                <a:latin typeface="Garamond"/>
                <a:ea typeface="Lato"/>
                <a:cs typeface="Times New Roman"/>
              </a:rPr>
              <a:t>H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AS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C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ONGESTION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P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RICING’S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T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IME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F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INALLY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A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RRIVED?</a:t>
            </a:r>
            <a:endParaRPr lang="en-US" sz="2100" dirty="0">
              <a:latin typeface="Garamond"/>
              <a:ea typeface="Lato"/>
              <a:cs typeface="Times New Roman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2867E-2DAC-CF75-5EA8-DF3A15C6B5E6}"/>
              </a:ext>
            </a:extLst>
          </p:cNvPr>
          <p:cNvCxnSpPr/>
          <p:nvPr/>
        </p:nvCxnSpPr>
        <p:spPr>
          <a:xfrm>
            <a:off x="0" y="932754"/>
            <a:ext cx="12177463" cy="67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3DC4448-477B-ABDF-8A58-FBA5717FAAC6}"/>
              </a:ext>
            </a:extLst>
          </p:cNvPr>
          <p:cNvSpPr/>
          <p:nvPr/>
        </p:nvSpPr>
        <p:spPr>
          <a:xfrm>
            <a:off x="0" y="937724"/>
            <a:ext cx="308919" cy="621225"/>
          </a:xfrm>
          <a:prstGeom prst="rect">
            <a:avLst/>
          </a:prstGeom>
          <a:solidFill>
            <a:srgbClr val="B3C9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827E4F1-6440-FB34-6D1C-73DF86BB6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" y="6318439"/>
            <a:ext cx="2082985" cy="454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D5F3C2-6B13-353E-CDC9-A43F659765B5}"/>
              </a:ext>
            </a:extLst>
          </p:cNvPr>
          <p:cNvCxnSpPr/>
          <p:nvPr/>
        </p:nvCxnSpPr>
        <p:spPr>
          <a:xfrm>
            <a:off x="0" y="6213948"/>
            <a:ext cx="12356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A84646-0313-F1A6-3228-E954BA07B0C7}"/>
              </a:ext>
            </a:extLst>
          </p:cNvPr>
          <p:cNvGrpSpPr/>
          <p:nvPr/>
        </p:nvGrpSpPr>
        <p:grpSpPr>
          <a:xfrm>
            <a:off x="84617" y="1628835"/>
            <a:ext cx="2814823" cy="3047725"/>
            <a:chOff x="505292" y="2034630"/>
            <a:chExt cx="2814823" cy="3047725"/>
          </a:xfrm>
        </p:grpSpPr>
        <p:pic>
          <p:nvPicPr>
            <p:cNvPr id="11" name="Picture 10" descr="A person in a suit&#10;&#10;AI-generated content may be incorrect.">
              <a:extLst>
                <a:ext uri="{FF2B5EF4-FFF2-40B4-BE49-F238E27FC236}">
                  <a16:creationId xmlns:a16="http://schemas.microsoft.com/office/drawing/2014/main" id="{8317C076-3F94-2AEC-88AB-A9326865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4" b="20569"/>
            <a:stretch>
              <a:fillRect/>
            </a:stretch>
          </p:blipFill>
          <p:spPr>
            <a:xfrm>
              <a:off x="958946" y="2034630"/>
              <a:ext cx="1828495" cy="1828489"/>
            </a:xfrm>
            <a:prstGeom prst="flowChartConnector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1B53BF-02BB-8DC5-B96E-6C9171EF5C01}"/>
                </a:ext>
              </a:extLst>
            </p:cNvPr>
            <p:cNvSpPr txBox="1"/>
            <p:nvPr/>
          </p:nvSpPr>
          <p:spPr>
            <a:xfrm>
              <a:off x="505292" y="3882026"/>
              <a:ext cx="28148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Garamond" panose="02020404030301010803" pitchFamily="18" charset="0"/>
                </a:rPr>
                <a:t>Richard </a:t>
              </a:r>
              <a:r>
                <a:rPr lang="en-US" b="1" dirty="0" err="1">
                  <a:latin typeface="Garamond" panose="02020404030301010803" pitchFamily="18" charset="0"/>
                </a:rPr>
                <a:t>Ryffel</a:t>
              </a:r>
              <a:endParaRPr lang="en-US" b="1" dirty="0">
                <a:latin typeface="Garamond" panose="02020404030301010803" pitchFamily="18" charset="0"/>
              </a:endParaRPr>
            </a:p>
            <a:p>
              <a:pPr algn="ctr"/>
              <a:r>
                <a:rPr lang="en-US" dirty="0">
                  <a:latin typeface="Garamond" panose="02020404030301010803" pitchFamily="18" charset="0"/>
                </a:rPr>
                <a:t>Professor of Practice &amp; Executive Director of Business Leadership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69798A-15FC-B159-3639-BD40ED3CBEE3}"/>
              </a:ext>
            </a:extLst>
          </p:cNvPr>
          <p:cNvGrpSpPr/>
          <p:nvPr/>
        </p:nvGrpSpPr>
        <p:grpSpPr>
          <a:xfrm>
            <a:off x="2318671" y="1629637"/>
            <a:ext cx="2814823" cy="2816824"/>
            <a:chOff x="2883395" y="2034624"/>
            <a:chExt cx="2814823" cy="281682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82F7FF-30EB-2C2E-C6A4-84A474B081DA}"/>
                </a:ext>
              </a:extLst>
            </p:cNvPr>
            <p:cNvGrpSpPr/>
            <p:nvPr/>
          </p:nvGrpSpPr>
          <p:grpSpPr>
            <a:xfrm>
              <a:off x="2883395" y="2034624"/>
              <a:ext cx="2814823" cy="2493733"/>
              <a:chOff x="2883395" y="2034624"/>
              <a:chExt cx="2814823" cy="2493733"/>
            </a:xfrm>
          </p:grpSpPr>
          <p:pic>
            <p:nvPicPr>
              <p:cNvPr id="1028" name="Picture 4" descr="Kirsten Chalke">
                <a:extLst>
                  <a:ext uri="{FF2B5EF4-FFF2-40B4-BE49-F238E27FC236}">
                    <a16:creationId xmlns:a16="http://schemas.microsoft.com/office/drawing/2014/main" id="{199EE31A-FEB3-C280-18F0-10525026B2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6560" y="2034624"/>
                <a:ext cx="1828495" cy="182849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3B09EC-4845-F2F4-D7A3-3827DBC9925F}"/>
                  </a:ext>
                </a:extLst>
              </p:cNvPr>
              <p:cNvSpPr txBox="1"/>
              <p:nvPr/>
            </p:nvSpPr>
            <p:spPr>
              <a:xfrm>
                <a:off x="2883395" y="3882026"/>
                <a:ext cx="2814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</a:rPr>
                  <a:t>Kirsten Chalke</a:t>
                </a:r>
              </a:p>
              <a:p>
                <a:pPr algn="ctr"/>
                <a:r>
                  <a:rPr lang="en-US" dirty="0">
                    <a:latin typeface="Garamond" panose="02020404030301010803" pitchFamily="18" charset="0"/>
                  </a:rPr>
                  <a:t>Senior Vice President</a:t>
                </a:r>
              </a:p>
            </p:txBody>
          </p:sp>
        </p:grpSp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8C943B67-F8C0-C907-A319-6EC427B8C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593" y="4560381"/>
              <a:ext cx="1356426" cy="29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8" descr="Gabrielle Facquet">
            <a:extLst>
              <a:ext uri="{FF2B5EF4-FFF2-40B4-BE49-F238E27FC236}">
                <a16:creationId xmlns:a16="http://schemas.microsoft.com/office/drawing/2014/main" id="{73D191A9-EF64-F5CA-DF21-CF15E48B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58" y="1623128"/>
            <a:ext cx="1828495" cy="182849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n Zou">
            <a:extLst>
              <a:ext uri="{FF2B5EF4-FFF2-40B4-BE49-F238E27FC236}">
                <a16:creationId xmlns:a16="http://schemas.microsoft.com/office/drawing/2014/main" id="{26C7D191-2EB0-4D9A-E266-5637D422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83" y="1620144"/>
            <a:ext cx="1828495" cy="182849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4EB1FC-2FEC-A626-3CB5-88E6751C2863}"/>
              </a:ext>
            </a:extLst>
          </p:cNvPr>
          <p:cNvSpPr txBox="1"/>
          <p:nvPr/>
        </p:nvSpPr>
        <p:spPr>
          <a:xfrm>
            <a:off x="4572560" y="3493051"/>
            <a:ext cx="281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Gabrielle </a:t>
            </a:r>
            <a:r>
              <a:rPr lang="en-US" b="1" dirty="0" err="1">
                <a:latin typeface="Garamond" panose="02020404030301010803" pitchFamily="18" charset="0"/>
              </a:rPr>
              <a:t>Facquet</a:t>
            </a:r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dirty="0">
                <a:latin typeface="Garamond" panose="02020404030301010803" pitchFamily="18" charset="0"/>
              </a:rPr>
              <a:t>Executive Director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54CD7-68C6-432A-53E3-E248D3B80016}"/>
              </a:ext>
            </a:extLst>
          </p:cNvPr>
          <p:cNvSpPr txBox="1"/>
          <p:nvPr/>
        </p:nvSpPr>
        <p:spPr>
          <a:xfrm>
            <a:off x="7093997" y="3493051"/>
            <a:ext cx="246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Baye Larsen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Vice President/Senior Credit Officer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100DF3-1E86-A041-A78F-33057DAF8E17}"/>
              </a:ext>
            </a:extLst>
          </p:cNvPr>
          <p:cNvSpPr txBox="1"/>
          <p:nvPr/>
        </p:nvSpPr>
        <p:spPr>
          <a:xfrm>
            <a:off x="9347886" y="3493051"/>
            <a:ext cx="246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Ben Zou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Associate Professor of Economics</a:t>
            </a:r>
          </a:p>
        </p:txBody>
      </p:sp>
      <p:pic>
        <p:nvPicPr>
          <p:cNvPr id="1042" name="Picture 18" descr="Morgan Stanley Emblem, Symbol, Branding Transparent PNG">
            <a:extLst>
              <a:ext uri="{FF2B5EF4-FFF2-40B4-BE49-F238E27FC236}">
                <a16:creationId xmlns:a16="http://schemas.microsoft.com/office/drawing/2014/main" id="{9031E05C-8ADB-3E9E-965B-55A999E7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07" y="3697024"/>
            <a:ext cx="2259598" cy="13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Official School Logo - Purdue Business">
            <a:extLst>
              <a:ext uri="{FF2B5EF4-FFF2-40B4-BE49-F238E27FC236}">
                <a16:creationId xmlns:a16="http://schemas.microsoft.com/office/drawing/2014/main" id="{E87716C2-224D-2ED9-777A-04BB0F251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571" b="-31758"/>
          <a:stretch>
            <a:fillRect/>
          </a:stretch>
        </p:blipFill>
        <p:spPr bwMode="auto">
          <a:xfrm>
            <a:off x="9680083" y="4460793"/>
            <a:ext cx="1789693" cy="4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Official School Logo - Purdue Business">
            <a:extLst>
              <a:ext uri="{FF2B5EF4-FFF2-40B4-BE49-F238E27FC236}">
                <a16:creationId xmlns:a16="http://schemas.microsoft.com/office/drawing/2014/main" id="{177A56C6-D04A-209C-8D8F-C1282ACC5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571" b="-31758"/>
          <a:stretch>
            <a:fillRect/>
          </a:stretch>
        </p:blipFill>
        <p:spPr bwMode="auto">
          <a:xfrm>
            <a:off x="557671" y="4689899"/>
            <a:ext cx="1789693" cy="4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C45F211E-9A0F-303A-6846-8C6D1F27F2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 b="18558"/>
          <a:stretch>
            <a:fillRect/>
          </a:stretch>
        </p:blipFill>
        <p:spPr>
          <a:xfrm>
            <a:off x="7360877" y="1632166"/>
            <a:ext cx="1852031" cy="1847402"/>
          </a:xfrm>
          <a:prstGeom prst="ellipse">
            <a:avLst/>
          </a:prstGeom>
          <a:ln w="9525"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C4A8D5-20CD-50E6-9B26-C83086E8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55" y="4416381"/>
            <a:ext cx="1551953" cy="5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7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80620-09F3-5BA2-B165-38062894D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CB61A9-A684-AF3A-A438-05A46858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r="8259"/>
          <a:stretch/>
        </p:blipFill>
        <p:spPr bwMode="auto">
          <a:xfrm>
            <a:off x="762289" y="957597"/>
            <a:ext cx="3867666" cy="5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07B8C5-2E8A-23AE-2D5C-1C75F470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19" y="507597"/>
            <a:ext cx="1131878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dirty="0">
                <a:latin typeface="Garamond"/>
                <a:ea typeface="Lato"/>
                <a:cs typeface="Times New Roman"/>
              </a:rPr>
              <a:t>N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EW 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Y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ORK 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C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ITY 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C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ONGESTION 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P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RICING 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P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ROGRAM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: B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Y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T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HE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N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UMBERS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(S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O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F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AR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)</a:t>
            </a:r>
            <a:endParaRPr lang="en-US" sz="2100" dirty="0">
              <a:latin typeface="Garamond"/>
              <a:ea typeface="Lato"/>
              <a:cs typeface="Times New Roman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DF9989-1598-CA1D-25B3-B6663303C3B6}"/>
              </a:ext>
            </a:extLst>
          </p:cNvPr>
          <p:cNvCxnSpPr/>
          <p:nvPr/>
        </p:nvCxnSpPr>
        <p:spPr>
          <a:xfrm>
            <a:off x="0" y="932754"/>
            <a:ext cx="12177463" cy="67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6C005D4-1D5C-6340-08D0-C7B87216F159}"/>
              </a:ext>
            </a:extLst>
          </p:cNvPr>
          <p:cNvSpPr/>
          <p:nvPr/>
        </p:nvSpPr>
        <p:spPr>
          <a:xfrm>
            <a:off x="0" y="937724"/>
            <a:ext cx="308919" cy="621225"/>
          </a:xfrm>
          <a:prstGeom prst="rect">
            <a:avLst/>
          </a:prstGeom>
          <a:solidFill>
            <a:srgbClr val="B3C9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045CDEF-21FF-DD33-CA92-F8CA3223A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" y="6318439"/>
            <a:ext cx="2082985" cy="454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CC4641-F0B7-107D-CC7E-81F1016E11B2}"/>
              </a:ext>
            </a:extLst>
          </p:cNvPr>
          <p:cNvCxnSpPr/>
          <p:nvPr/>
        </p:nvCxnSpPr>
        <p:spPr>
          <a:xfrm>
            <a:off x="0" y="6213948"/>
            <a:ext cx="12356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28BAC3-AE29-C12F-789F-A8CA73616177}"/>
              </a:ext>
            </a:extLst>
          </p:cNvPr>
          <p:cNvSpPr txBox="1"/>
          <p:nvPr/>
        </p:nvSpPr>
        <p:spPr>
          <a:xfrm>
            <a:off x="4745576" y="999988"/>
            <a:ext cx="6684135" cy="5286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6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  <a:latin typeface="Garamond" panose="02020404030301010803" pitchFamily="18" charset="0"/>
              </a:rPr>
              <a:t>1</a:t>
            </a:r>
            <a:r>
              <a:rPr lang="en-US" sz="1600" b="1" baseline="30000" dirty="0">
                <a:solidFill>
                  <a:srgbClr val="0070C0"/>
                </a:solidFill>
                <a:latin typeface="Garamond" panose="02020404030301010803" pitchFamily="18" charset="0"/>
              </a:rPr>
              <a:t>st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b="1" dirty="0">
                <a:latin typeface="Garamond" panose="02020404030301010803" pitchFamily="18" charset="0"/>
              </a:rPr>
              <a:t>congestion pricing program in the U.S</a:t>
            </a:r>
            <a:r>
              <a:rPr lang="en-US" sz="1600" dirty="0">
                <a:latin typeface="Garamond" panose="02020404030301010803" pitchFamily="18" charset="0"/>
              </a:rPr>
              <a:t>. </a:t>
            </a:r>
          </a:p>
          <a:p>
            <a:pPr marL="171450" indent="-171450">
              <a:lnSpc>
                <a:spcPts val="16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  <a:latin typeface="Garamond" panose="02020404030301010803" pitchFamily="18" charset="0"/>
              </a:rPr>
              <a:t>$15 billion </a:t>
            </a:r>
            <a:r>
              <a:rPr lang="en-US" sz="1600" b="1" dirty="0">
                <a:latin typeface="Garamond" panose="02020404030301010803" pitchFamily="18" charset="0"/>
              </a:rPr>
              <a:t>of funding </a:t>
            </a:r>
            <a:r>
              <a:rPr lang="en-US" sz="1600" dirty="0">
                <a:latin typeface="Garamond" panose="02020404030301010803" pitchFamily="18" charset="0"/>
              </a:rPr>
              <a:t>expected to be generated for transit improvements in the NYC metro region </a:t>
            </a:r>
          </a:p>
          <a:p>
            <a:pPr marL="171450" indent="-171450">
              <a:lnSpc>
                <a:spcPts val="16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-11% </a:t>
            </a:r>
            <a:r>
              <a:rPr lang="en-US" sz="1600" b="1" dirty="0">
                <a:latin typeface="Garamond" panose="02020404030301010803" pitchFamily="18" charset="0"/>
              </a:rPr>
              <a:t>traffic reduction (67,000 vehicles daily) in CRZ</a:t>
            </a:r>
          </a:p>
          <a:p>
            <a:pPr marL="171450" indent="-171450">
              <a:lnSpc>
                <a:spcPts val="16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Garamond" panose="02020404030301010803" pitchFamily="18" charset="0"/>
              </a:rPr>
              <a:t>Traffic delays down by: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-25%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Congestion Relief Zone (CRZ)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-9%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Metropolitan Region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-10%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 in the Bronx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-14%</a:t>
            </a:r>
            <a:r>
              <a:rPr lang="en-US" sz="1600" dirty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in parts of Bergen County, NJ 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-65%</a:t>
            </a:r>
            <a:r>
              <a:rPr lang="en-US" sz="1600" dirty="0">
                <a:latin typeface="Garamond" panose="02020404030301010803" pitchFamily="18" charset="0"/>
              </a:rPr>
              <a:t> Holland Tunnel rush hour</a:t>
            </a:r>
            <a:endParaRPr lang="en-US" sz="16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171450" indent="-171450">
              <a:lnSpc>
                <a:spcPts val="15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-12% </a:t>
            </a:r>
            <a:r>
              <a:rPr lang="en-US" sz="1600" dirty="0">
                <a:latin typeface="Garamond" panose="02020404030301010803" pitchFamily="18" charset="0"/>
              </a:rPr>
              <a:t>time lost to traffic jams, giving 7 minutes for </a:t>
            </a:r>
            <a:br>
              <a:rPr lang="en-US" sz="1600" dirty="0">
                <a:latin typeface="Garamond" panose="02020404030301010803" pitchFamily="18" charset="0"/>
              </a:rPr>
            </a:br>
            <a:r>
              <a:rPr lang="en-US" sz="1600" dirty="0">
                <a:latin typeface="Garamond" panose="02020404030301010803" pitchFamily="18" charset="0"/>
              </a:rPr>
              <a:t>   every hour spent in traffic in 2024 back to commuters </a:t>
            </a:r>
          </a:p>
          <a:p>
            <a:pPr marL="171450" indent="-171450">
              <a:lnSpc>
                <a:spcPts val="16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-14%</a:t>
            </a:r>
            <a:r>
              <a:rPr lang="en-US" sz="1600" dirty="0">
                <a:latin typeface="Garamond" panose="02020404030301010803" pitchFamily="18" charset="0"/>
              </a:rPr>
              <a:t> crashes in the CRZ</a:t>
            </a:r>
          </a:p>
          <a:p>
            <a:pPr marL="171450" indent="-171450">
              <a:lnSpc>
                <a:spcPts val="16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-45%</a:t>
            </a:r>
            <a:r>
              <a:rPr lang="en-US" sz="1600" dirty="0">
                <a:latin typeface="Garamond" panose="02020404030301010803" pitchFamily="18" charset="0"/>
              </a:rPr>
              <a:t> honking and vehicle noise complaints </a:t>
            </a:r>
          </a:p>
          <a:p>
            <a:pPr marL="171450" indent="-171450">
              <a:lnSpc>
                <a:spcPts val="1600"/>
              </a:lnSpc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Garamond" panose="02020404030301010803" pitchFamily="18" charset="0"/>
              </a:rPr>
              <a:t>All MTA modes of public transportation have had post-pandemic record high ridership in the first half of 2025: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 +7%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Subway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 +12%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Bus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 +8%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LIRR 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latin typeface="Garamond" panose="02020404030301010803" pitchFamily="18" charset="0"/>
              </a:rPr>
              <a:t>    +6%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Metro-North</a:t>
            </a:r>
          </a:p>
          <a:p>
            <a:pPr marL="365760" lvl="1" indent="-171450">
              <a:lnSpc>
                <a:spcPts val="1600"/>
              </a:lnSpc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600" b="1">
                <a:solidFill>
                  <a:srgbClr val="00B050"/>
                </a:solidFill>
                <a:latin typeface="Garamond" panose="02020404030301010803" pitchFamily="18" charset="0"/>
              </a:rPr>
              <a:t>    +21% </a:t>
            </a:r>
            <a:r>
              <a:rPr lang="en-US" sz="1600" dirty="0">
                <a:solidFill>
                  <a:prstClr val="black"/>
                </a:solidFill>
                <a:latin typeface="Garamond" panose="02020404030301010803" pitchFamily="18" charset="0"/>
              </a:rPr>
              <a:t>Access-A-Ride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74B93-CAB5-6B7D-A4A0-D9F9F04DB08B}"/>
              </a:ext>
            </a:extLst>
          </p:cNvPr>
          <p:cNvSpPr txBox="1"/>
          <p:nvPr/>
        </p:nvSpPr>
        <p:spPr>
          <a:xfrm>
            <a:off x="6164237" y="6286692"/>
            <a:ext cx="6192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42424"/>
                </a:solidFill>
                <a:effectLst/>
                <a:latin typeface="Garamond" panose="02020404030301010803" pitchFamily="18" charset="0"/>
              </a:rPr>
              <a:t>MTA “</a:t>
            </a:r>
            <a:r>
              <a:rPr lang="en-US" sz="1200" b="0" i="1" dirty="0">
                <a:solidFill>
                  <a:srgbClr val="242424"/>
                </a:solidFill>
                <a:effectLst/>
                <a:latin typeface="Garamond" panose="02020404030301010803" pitchFamily="18" charset="0"/>
              </a:rPr>
              <a:t>ICYMI: Six Months In, Governor Hochul Highlights Success of Congestion Pricing: Traffic is Down, Business is Up, and Critical Investments Are Being Made to Improve Transit,” 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Garamond" panose="02020404030301010803" pitchFamily="18" charset="0"/>
              </a:rPr>
              <a:t>July 5, 2025</a:t>
            </a: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100F6-35B8-24AC-D364-B777F255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5D4638-3838-D2E9-8B52-D1C41F41B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19" y="507597"/>
            <a:ext cx="1168775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dirty="0">
                <a:latin typeface="Garamond"/>
                <a:ea typeface="Lato"/>
                <a:cs typeface="Times New Roman"/>
              </a:rPr>
              <a:t>FTA’s 2025 T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RANSIT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S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TATE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O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F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G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OOD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R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EPAIR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A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ND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N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ATIONAL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B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ACKLOG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A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NALYSIS</a:t>
            </a:r>
            <a:endParaRPr lang="en-US" sz="2100" dirty="0">
              <a:latin typeface="Garamond"/>
              <a:ea typeface="Lato"/>
              <a:cs typeface="Times New Roman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306D99-B3F4-C6B0-2534-82A39A546C5D}"/>
              </a:ext>
            </a:extLst>
          </p:cNvPr>
          <p:cNvCxnSpPr/>
          <p:nvPr/>
        </p:nvCxnSpPr>
        <p:spPr>
          <a:xfrm>
            <a:off x="0" y="932754"/>
            <a:ext cx="12177463" cy="67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38BEBF9-ADA3-5827-1E07-17BEC433A455}"/>
              </a:ext>
            </a:extLst>
          </p:cNvPr>
          <p:cNvSpPr/>
          <p:nvPr/>
        </p:nvSpPr>
        <p:spPr>
          <a:xfrm>
            <a:off x="0" y="937724"/>
            <a:ext cx="308919" cy="621225"/>
          </a:xfrm>
          <a:prstGeom prst="rect">
            <a:avLst/>
          </a:prstGeom>
          <a:solidFill>
            <a:srgbClr val="B3C9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21D44C-415E-8918-9F16-C83CED52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" y="6318439"/>
            <a:ext cx="2082985" cy="454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55D303-9309-BEDE-8052-2E02953B6717}"/>
              </a:ext>
            </a:extLst>
          </p:cNvPr>
          <p:cNvCxnSpPr/>
          <p:nvPr/>
        </p:nvCxnSpPr>
        <p:spPr>
          <a:xfrm>
            <a:off x="0" y="6213948"/>
            <a:ext cx="12356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6">
            <a:extLst>
              <a:ext uri="{FF2B5EF4-FFF2-40B4-BE49-F238E27FC236}">
                <a16:creationId xmlns:a16="http://schemas.microsoft.com/office/drawing/2014/main" id="{BE0BF0BF-49E6-47E2-A3D3-7F3C639FD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2" y="1640842"/>
            <a:ext cx="7618297" cy="365760"/>
          </a:xfrm>
          <a:prstGeom prst="rect">
            <a:avLst/>
          </a:prstGeom>
          <a:solidFill>
            <a:srgbClr val="B3C9E4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600" b="1" dirty="0">
                <a:latin typeface="Garamond" panose="02020404030301010803" pitchFamily="18" charset="0"/>
              </a:rPr>
              <a:t>Growing Backlog in Deferred Maintenance on U.S. Public Transit Systems ($bn)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105FE75-DDC4-8B71-9669-F4D43E593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949632"/>
              </p:ext>
            </p:extLst>
          </p:nvPr>
        </p:nvGraphicFramePr>
        <p:xfrm>
          <a:off x="68242" y="2111092"/>
          <a:ext cx="7749236" cy="312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0E535D4-AD5D-4595-A117-F8BA510C09BF}"/>
              </a:ext>
            </a:extLst>
          </p:cNvPr>
          <p:cNvSpPr txBox="1"/>
          <p:nvPr/>
        </p:nvSpPr>
        <p:spPr>
          <a:xfrm>
            <a:off x="7731615" y="1626633"/>
            <a:ext cx="4310131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Garamond" panose="02020404030301010803" pitchFamily="18" charset="0"/>
              </a:rPr>
              <a:t>The total replacement value of the country’s transit assets is estimated to be $1,338.4 billion (in 2022 dollars), including $1,126.0 billion of rail assets (84%) and $212.4 billion (16%) of bus/non-rail or multi-mode assets </a:t>
            </a:r>
          </a:p>
          <a:p>
            <a:pPr marL="365760" lvl="1" indent="-171450">
              <a:spcBef>
                <a:spcPts val="400"/>
              </a:spcBef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500" b="1" dirty="0">
                <a:solidFill>
                  <a:prstClr val="black"/>
                </a:solidFill>
                <a:latin typeface="Garamond" panose="02020404030301010803" pitchFamily="18" charset="0"/>
              </a:rPr>
              <a:t>An estimated $140.2 billion of total transit assets by value (10%) are not in a state of good repair </a:t>
            </a:r>
          </a:p>
          <a:p>
            <a:pPr marL="365760" lvl="1" indent="-171450">
              <a:spcBef>
                <a:spcPts val="400"/>
              </a:spcBef>
              <a:spcAft>
                <a:spcPts val="400"/>
              </a:spcAft>
              <a:buClr>
                <a:prstClr val="white">
                  <a:lumMod val="75000"/>
                </a:prstClr>
              </a:buClr>
              <a:buFont typeface="Trade Gothic LT Com" panose="020B0503040303020004" pitchFamily="34" charset="0"/>
              <a:buChar char="–"/>
              <a:defRPr/>
            </a:pPr>
            <a:r>
              <a:rPr lang="en-US" sz="1500" b="1" dirty="0">
                <a:solidFill>
                  <a:prstClr val="black"/>
                </a:solidFill>
                <a:latin typeface="Garamond" panose="02020404030301010803" pitchFamily="18" charset="0"/>
              </a:rPr>
              <a:t>Backlog represents a 38% increase since 2018 or 56% over the last ten years </a:t>
            </a:r>
          </a:p>
          <a:p>
            <a:pPr marL="171450" lvl="1" indent="-171450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latin typeface="Garamond" panose="02020404030301010803" pitchFamily="18" charset="0"/>
              </a:rPr>
              <a:t>Inflationary cost pressures is estimated to be the largest cause of the increased state of good repair backlog, accounting for approximately $18.6 billion or 48% of the increase since 2018 </a:t>
            </a:r>
          </a:p>
          <a:p>
            <a:pPr marL="171450" lvl="1" indent="-171450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latin typeface="Garamond" panose="02020404030301010803" pitchFamily="18" charset="0"/>
            </a:endParaRPr>
          </a:p>
          <a:p>
            <a:pPr marL="171450" lvl="1" indent="-171450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1060C-A3B2-3889-AA25-3FEEB0233B3F}"/>
              </a:ext>
            </a:extLst>
          </p:cNvPr>
          <p:cNvSpPr txBox="1"/>
          <p:nvPr/>
        </p:nvSpPr>
        <p:spPr>
          <a:xfrm>
            <a:off x="7731615" y="6294323"/>
            <a:ext cx="4310131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en-US" sz="1000" dirty="0">
                <a:latin typeface="Garamond" panose="02020404030301010803" pitchFamily="18" charset="0"/>
              </a:rPr>
              <a:t>USDOT FTA “</a:t>
            </a:r>
            <a:r>
              <a:rPr lang="en-US" sz="1000" i="1" dirty="0">
                <a:latin typeface="Garamond" panose="02020404030301010803" pitchFamily="18" charset="0"/>
              </a:rPr>
              <a:t>Transit State of Good Repair National Backlog Analysis</a:t>
            </a:r>
            <a:r>
              <a:rPr lang="en-US" sz="1000" dirty="0">
                <a:latin typeface="Garamond" panose="02020404030301010803" pitchFamily="18" charset="0"/>
              </a:rPr>
              <a:t>,” January 2025 </a:t>
            </a:r>
          </a:p>
          <a:p>
            <a:pPr marL="0" lvl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en-US" sz="1000" dirty="0">
                <a:latin typeface="Garamond" panose="02020404030301010803" pitchFamily="18" charset="0"/>
              </a:rPr>
              <a:t>Pew “</a:t>
            </a:r>
            <a:r>
              <a:rPr lang="en-US" sz="1000" i="1" dirty="0">
                <a:latin typeface="Garamond" panose="02020404030301010803" pitchFamily="18" charset="0"/>
              </a:rPr>
              <a:t>Cost for Repairs to U.S. Transit Assets Estimated at $140.2 Billion</a:t>
            </a:r>
            <a:r>
              <a:rPr lang="en-US" sz="1000" dirty="0">
                <a:latin typeface="Garamond" panose="02020404030301010803" pitchFamily="18" charset="0"/>
              </a:rPr>
              <a:t>,” June 25, 2025.</a:t>
            </a:r>
          </a:p>
        </p:txBody>
      </p:sp>
    </p:spTree>
    <p:extLst>
      <p:ext uri="{BB962C8B-B14F-4D97-AF65-F5344CB8AC3E}">
        <p14:creationId xmlns:p14="http://schemas.microsoft.com/office/powerpoint/2010/main" val="258599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D04AD-CBFF-B335-B97B-3C0E72E89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70C223-5894-BB3B-F5AC-DE8BF7B00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19" y="507597"/>
            <a:ext cx="1168775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dirty="0">
                <a:latin typeface="Garamond"/>
                <a:ea typeface="Lato"/>
                <a:cs typeface="Times New Roman"/>
              </a:rPr>
              <a:t>T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RANSIT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S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YSTEMS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I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NCREASINGLY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R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ELY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O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N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S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UBSIDIES</a:t>
            </a:r>
            <a:endParaRPr lang="en-US" sz="2100" dirty="0">
              <a:latin typeface="Garamond"/>
              <a:ea typeface="Lato"/>
              <a:cs typeface="Times New Roman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C4ECD2-AD8B-317C-24CF-8C7D792EC476}"/>
              </a:ext>
            </a:extLst>
          </p:cNvPr>
          <p:cNvCxnSpPr/>
          <p:nvPr/>
        </p:nvCxnSpPr>
        <p:spPr>
          <a:xfrm>
            <a:off x="0" y="932754"/>
            <a:ext cx="12177463" cy="67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D888B4C-7701-157F-FB14-CE568297B72F}"/>
              </a:ext>
            </a:extLst>
          </p:cNvPr>
          <p:cNvSpPr/>
          <p:nvPr/>
        </p:nvSpPr>
        <p:spPr>
          <a:xfrm>
            <a:off x="0" y="937724"/>
            <a:ext cx="308919" cy="621225"/>
          </a:xfrm>
          <a:prstGeom prst="rect">
            <a:avLst/>
          </a:prstGeom>
          <a:solidFill>
            <a:srgbClr val="B3C9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BC4845B-6B2A-FCA8-5A15-3072B0F1E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" y="6318439"/>
            <a:ext cx="2082985" cy="454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AA6A93-4743-2444-8788-6F9C8E1829F0}"/>
              </a:ext>
            </a:extLst>
          </p:cNvPr>
          <p:cNvCxnSpPr/>
          <p:nvPr/>
        </p:nvCxnSpPr>
        <p:spPr>
          <a:xfrm>
            <a:off x="0" y="6213948"/>
            <a:ext cx="12356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0302E2-BB43-5824-F3AB-1DA6253BD2F3}"/>
              </a:ext>
            </a:extLst>
          </p:cNvPr>
          <p:cNvSpPr txBox="1"/>
          <p:nvPr/>
        </p:nvSpPr>
        <p:spPr>
          <a:xfrm>
            <a:off x="7151928" y="2163359"/>
            <a:ext cx="4310131" cy="223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The reliance on taxes began to grow in the mid-2000s as ridership stagnated. 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Across the sector, state and local taxes now account for 70% of operating revenue. 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The transition has been harder for big urban systems that were historically more fare dependent. 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F64D0C3-E0C8-AC1E-607A-AA74B882B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41" y="1081488"/>
            <a:ext cx="6289220" cy="4952761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448AFE-AFEB-2AA7-063F-C2ED981D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18" y="6316448"/>
            <a:ext cx="1367104" cy="4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1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E19D-F8AA-0153-A8ED-50E283435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A9EE14-7AC3-D2AB-B697-BC52D9186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19" y="507597"/>
            <a:ext cx="1168775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dirty="0">
                <a:latin typeface="Garamond"/>
                <a:ea typeface="Lato"/>
                <a:cs typeface="Times New Roman"/>
              </a:rPr>
              <a:t>C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APITAL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P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ROJECTS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R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ELY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O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N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F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EDERAL</a:t>
            </a:r>
            <a:r>
              <a:rPr lang="en-US" sz="2500" b="1" dirty="0">
                <a:latin typeface="Garamond"/>
                <a:ea typeface="Lato"/>
                <a:cs typeface="Times New Roman"/>
              </a:rPr>
              <a:t> G</a:t>
            </a:r>
            <a:r>
              <a:rPr lang="en-US" sz="2100" b="1" dirty="0">
                <a:latin typeface="Garamond"/>
                <a:ea typeface="Lato"/>
                <a:cs typeface="Times New Roman"/>
              </a:rPr>
              <a:t>RANTS</a:t>
            </a:r>
            <a:endParaRPr lang="en-US" sz="2100" dirty="0">
              <a:latin typeface="Garamond"/>
              <a:ea typeface="Lato"/>
              <a:cs typeface="Times New Roman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7B242-7609-648A-AC88-67D39A5624EF}"/>
              </a:ext>
            </a:extLst>
          </p:cNvPr>
          <p:cNvCxnSpPr/>
          <p:nvPr/>
        </p:nvCxnSpPr>
        <p:spPr>
          <a:xfrm>
            <a:off x="0" y="932754"/>
            <a:ext cx="12177463" cy="67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3ECD444-85D0-0F24-DC14-5E7F68386DA3}"/>
              </a:ext>
            </a:extLst>
          </p:cNvPr>
          <p:cNvSpPr/>
          <p:nvPr/>
        </p:nvSpPr>
        <p:spPr>
          <a:xfrm>
            <a:off x="0" y="937724"/>
            <a:ext cx="308919" cy="621225"/>
          </a:xfrm>
          <a:prstGeom prst="rect">
            <a:avLst/>
          </a:prstGeom>
          <a:solidFill>
            <a:srgbClr val="B3C9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9FFD8DB-C742-475B-5944-500E66F6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" y="6318439"/>
            <a:ext cx="2082985" cy="454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851485-113A-F434-2F40-331DD6447469}"/>
              </a:ext>
            </a:extLst>
          </p:cNvPr>
          <p:cNvCxnSpPr/>
          <p:nvPr/>
        </p:nvCxnSpPr>
        <p:spPr>
          <a:xfrm>
            <a:off x="0" y="6213948"/>
            <a:ext cx="12356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7" descr="A graph of a number of blue and green bars&#10;&#10;AI-generated content may be incorrect.">
            <a:extLst>
              <a:ext uri="{FF2B5EF4-FFF2-40B4-BE49-F238E27FC236}">
                <a16:creationId xmlns:a16="http://schemas.microsoft.com/office/drawing/2014/main" id="{4ADFAF0C-7FBD-35FE-BFEF-99B3C1823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37" y="1558949"/>
            <a:ext cx="9678988" cy="4601918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49DEF2B-7045-2710-D2E7-EF6E6C339EE1}"/>
              </a:ext>
            </a:extLst>
          </p:cNvPr>
          <p:cNvSpPr txBox="1">
            <a:spLocks/>
          </p:cNvSpPr>
          <p:nvPr/>
        </p:nvSpPr>
        <p:spPr>
          <a:xfrm>
            <a:off x="1262546" y="1159184"/>
            <a:ext cx="11094211" cy="2952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</a:rPr>
              <a:t>New federal policies will increase pressure on transits to find new funding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72FB0D-9F33-DFDF-A191-B9CC237D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18" y="6316448"/>
            <a:ext cx="1367104" cy="4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b88a58-38d1-48b7-8b21-6a93d7e881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BB45441F1AD44A815A378F42946692" ma:contentTypeVersion="11" ma:contentTypeDescription="Create a new document." ma:contentTypeScope="" ma:versionID="140714b726ed6109708f05dcf965fb06">
  <xsd:schema xmlns:xsd="http://www.w3.org/2001/XMLSchema" xmlns:xs="http://www.w3.org/2001/XMLSchema" xmlns:p="http://schemas.microsoft.com/office/2006/metadata/properties" xmlns:ns3="9ab88a58-38d1-48b7-8b21-6a93d7e88193" targetNamespace="http://schemas.microsoft.com/office/2006/metadata/properties" ma:root="true" ma:fieldsID="14649b2933bd25d042234ea6aa2af41b" ns3:_="">
    <xsd:import namespace="9ab88a58-38d1-48b7-8b21-6a93d7e88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88a58-38d1-48b7-8b21-6a93d7e88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89718-9E00-4496-BAEA-CABB2906A698}">
  <ds:schemaRefs>
    <ds:schemaRef ds:uri="http://schemas.microsoft.com/office/2006/metadata/properties"/>
    <ds:schemaRef ds:uri="http://www.w3.org/2000/xmlns/"/>
    <ds:schemaRef ds:uri="9ab88a58-38d1-48b7-8b21-6a93d7e88193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604C0BB0-2730-42D8-B3DD-52C05F278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08BEB-2148-41EC-A139-AC8C037E01A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ab88a58-38d1-48b7-8b21-6a93d7e881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COM114_OralPresentation</Template>
  <TotalTime>653</TotalTime>
  <Words>506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Gerard Kotsiviras</dc:creator>
  <cp:lastModifiedBy>Gregory Gerard Kotsiviras</cp:lastModifiedBy>
  <cp:revision>5</cp:revision>
  <dcterms:created xsi:type="dcterms:W3CDTF">2025-07-18T12:49:45Z</dcterms:created>
  <dcterms:modified xsi:type="dcterms:W3CDTF">2025-07-22T14:47:04Z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0x01010039BB45441F1AD44A815A378F42946692</vt:lpwstr>
  </property>
  <property fmtid="{D5CDD505-2E9C-101B-9397-08002B2CF9AE}" pid="3" name="MSIP_Label_f7606f69-b0ae-4874-be30-7d43a3c7be10_Enabled">
    <vt:lpwstr>true</vt:lpwstr>
  </property>
  <property fmtid="{D5CDD505-2E9C-101B-9397-08002B2CF9AE}" pid="4" name="MSIP_Label_f7606f69-b0ae-4874-be30-7d43a3c7be10_SetDate">
    <vt:lpwstr>2025-04-22T02:34:03Z</vt:lpwstr>
  </property>
  <property fmtid="{D5CDD505-2E9C-101B-9397-08002B2CF9AE}" pid="5" name="MSIP_Label_f7606f69-b0ae-4874-be30-7d43a3c7be10_Method">
    <vt:lpwstr>Standard</vt:lpwstr>
  </property>
  <property fmtid="{D5CDD505-2E9C-101B-9397-08002B2CF9AE}" pid="6" name="MSIP_Label_f7606f69-b0ae-4874-be30-7d43a3c7be10_Name">
    <vt:lpwstr>defa4170-0d19-0005-0001-bc88714345d2</vt:lpwstr>
  </property>
  <property fmtid="{D5CDD505-2E9C-101B-9397-08002B2CF9AE}" pid="7" name="MSIP_Label_f7606f69-b0ae-4874-be30-7d43a3c7be10_SiteId">
    <vt:lpwstr>4130bd39-7c53-419c-b1e5-8758d6d63f21</vt:lpwstr>
  </property>
  <property fmtid="{D5CDD505-2E9C-101B-9397-08002B2CF9AE}" pid="8" name="MSIP_Label_f7606f69-b0ae-4874-be30-7d43a3c7be10_ActionId">
    <vt:lpwstr>e25e553b-9fdd-43b7-892a-be0be5f845f9</vt:lpwstr>
  </property>
  <property fmtid="{D5CDD505-2E9C-101B-9397-08002B2CF9AE}" pid="9" name="MSIP_Label_f7606f69-b0ae-4874-be30-7d43a3c7be10_ContentBits">
    <vt:lpwstr>0</vt:lpwstr>
  </property>
  <property fmtid="{D5CDD505-2E9C-101B-9397-08002B2CF9AE}" pid="10" name="MSIP_Label_f7606f69-b0ae-4874-be30-7d43a3c7be10_Tag">
    <vt:lpwstr>10, 3, 0, 1</vt:lpwstr>
  </property>
</Properties>
</file>