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72" r:id="rId5"/>
    <p:sldMasterId id="2147483685" r:id="rId6"/>
    <p:sldMasterId id="2147483697" r:id="rId7"/>
  </p:sldMasterIdLst>
  <p:notesMasterIdLst>
    <p:notesMasterId r:id="rId18"/>
  </p:notesMasterIdLst>
  <p:sldIdLst>
    <p:sldId id="290" r:id="rId8"/>
    <p:sldId id="267" r:id="rId9"/>
    <p:sldId id="284" r:id="rId10"/>
    <p:sldId id="283" r:id="rId11"/>
    <p:sldId id="271" r:id="rId12"/>
    <p:sldId id="277" r:id="rId13"/>
    <p:sldId id="288" r:id="rId14"/>
    <p:sldId id="286" r:id="rId15"/>
    <p:sldId id="28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C00"/>
    <a:srgbClr val="18A1CD"/>
    <a:srgbClr val="E6E6E6"/>
    <a:srgbClr val="003970"/>
    <a:srgbClr val="127D9E"/>
    <a:srgbClr val="70D2F0"/>
    <a:srgbClr val="15A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397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75625-3C2D-4BE5-A14D-BD1F6E66D57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6D86-AD1B-45ED-BE1F-7C2BE311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Data Wrapper</a:t>
            </a:r>
          </a:p>
          <a:p>
            <a:r>
              <a:rPr lang="en-US" dirty="0"/>
              <a:t>https://app.datawrapper.de/chart/OK5mW/visualize#refine</a:t>
            </a:r>
          </a:p>
          <a:p>
            <a:endParaRPr lang="en-US" dirty="0"/>
          </a:p>
          <a:p>
            <a:r>
              <a:rPr lang="en-US" dirty="0"/>
              <a:t>124 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D6D86-AD1B-45ED-BE1F-7C2BE3116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6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CPA OECD by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D6D86-AD1B-45ED-BE1F-7C2BE3116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Data Wrapper Chart</a:t>
            </a:r>
          </a:p>
          <a:p>
            <a:r>
              <a:rPr lang="en-US" dirty="0"/>
              <a:t>https://app.datawrapper.de/chart/F7EyC/visualize#refine</a:t>
            </a:r>
          </a:p>
          <a:p>
            <a:endParaRPr lang="en-US" b="1" dirty="0"/>
          </a:p>
          <a:p>
            <a:r>
              <a:rPr lang="en-US" b="1" dirty="0"/>
              <a:t>Dataset 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Creditor Reporting System bulk download files on 6/18/2024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Rows where </a:t>
            </a:r>
            <a:r>
              <a:rPr lang="en-US" b="0" dirty="0" err="1"/>
              <a:t>USD_Commitment_Defl</a:t>
            </a:r>
            <a:r>
              <a:rPr lang="en-US" b="0" dirty="0"/>
              <a:t> was not missing / 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Low or lower middle income countries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Country Programmable Aid: Excludes sectors (humanitarian, refugee, development food aid), purposes (promotion of development awareness (non-sector allocable)), aid types (debt relief, admin costs, imputed student costs, </a:t>
            </a:r>
            <a:r>
              <a:rPr lang="en-US" dirty="0" err="1"/>
              <a:t>etc</a:t>
            </a:r>
            <a:r>
              <a:rPr lang="en-US" dirty="0"/>
              <a:t>), channels (aid from local governments), and flow types (keeps only “ODA Loans” and “ODA Grants”)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Chart 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Non-DAC taken out because it is small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Total is Multilateral + DAC </a:t>
            </a:r>
            <a:r>
              <a:rPr lang="en-US" b="0" dirty="0">
                <a:sym typeface="Wingdings" panose="05000000000000000000" pitchFamily="2" charset="2"/>
              </a:rPr>
              <a:t> should total include Non-DAC?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D6D86-AD1B-45ED-BE1F-7C2BE3116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Chart Specifications</a:t>
            </a:r>
          </a:p>
          <a:p>
            <a:r>
              <a:rPr lang="en-US" b="0" dirty="0"/>
              <a:t>This includes DAC, Multilateral, and Non-DAC donors. Because I’ve filtered for CPA (w/ filters and </a:t>
            </a:r>
            <a:r>
              <a:rPr lang="en-US" b="0" dirty="0" err="1"/>
              <a:t>FlowName</a:t>
            </a:r>
            <a:r>
              <a:rPr lang="en-US" b="0" dirty="0"/>
              <a:t> “ODA Grants” and “ODA Loans”), it would not include private donors.</a:t>
            </a:r>
          </a:p>
          <a:p>
            <a:endParaRPr lang="en-US" b="0" dirty="0"/>
          </a:p>
          <a:p>
            <a:r>
              <a:rPr lang="en-US" b="1" dirty="0"/>
              <a:t>Dataset 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Creditor Reporting System bulk download files on 6/18/2024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Rows where </a:t>
            </a:r>
            <a:r>
              <a:rPr lang="en-US" b="0" dirty="0" err="1"/>
              <a:t>USD_Commitment_Defl</a:t>
            </a:r>
            <a:r>
              <a:rPr lang="en-US" b="0" dirty="0"/>
              <a:t> was not missing / 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Low or lower middle income countries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Country Programmable Aid: Excludes sectors (humanitarian, refugee, development food aid), purposes (promotion of development awareness (non-sector allocable)), aid types (debt relief, admin costs, imputed student costs, </a:t>
            </a:r>
            <a:r>
              <a:rPr lang="en-US" dirty="0" err="1"/>
              <a:t>etc</a:t>
            </a:r>
            <a:r>
              <a:rPr lang="en-US" dirty="0"/>
              <a:t>), channels (aid from local governments), and flow types (keeps only “ODA Loans” and “ODA Grants”)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D6D86-AD1B-45ED-BE1F-7C2BE3116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Dataset Specifications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Creditor Reporting System bulk download files on 6/18/2024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Rows where </a:t>
            </a:r>
            <a:r>
              <a:rPr lang="en-US" b="0" dirty="0" err="1"/>
              <a:t>USD_Disbursements_Defl</a:t>
            </a:r>
            <a:r>
              <a:rPr lang="en-US" b="0" dirty="0"/>
              <a:t> was not missing / 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Low or lower middle income countries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Country Programmable Aid: Excludes sectors (humanitarian, refugee, development food aid), purposes (promotion of development awareness (non-sector allocable)), aid types (debt relief, admin costs, imputed student costs, </a:t>
            </a:r>
            <a:r>
              <a:rPr lang="en-US" dirty="0" err="1"/>
              <a:t>etc</a:t>
            </a:r>
            <a:r>
              <a:rPr lang="en-US" dirty="0"/>
              <a:t>), channels (aid from local governments), and flow types (keeps only “ODA Loans” and “ODA Grants”)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D6D86-AD1B-45ED-BE1F-7C2BE3116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7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D6D86-AD1B-45ED-BE1F-7C2BE3116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2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CPA needs by 2030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D6D86-AD1B-45ED-BE1F-7C2BE3116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3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kings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3E6062D-4214-6E40-8D50-6E5215C5D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4145531"/>
            <a:ext cx="5969000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Copy Here Arial Bold 28 </a:t>
            </a:r>
            <a:r>
              <a:rPr lang="en-US" err="1"/>
              <a:t>pt</a:t>
            </a:r>
            <a:r>
              <a:rPr lang="en-US"/>
              <a:t> Orange up to three lines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A262853-E1A1-2849-9B9E-FC7853E12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0500" y="5212331"/>
            <a:ext cx="5054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subtitle text here Arial Regular 22pt up to two lines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CC41689-3E90-5749-8A84-3BBA438B7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6096000"/>
            <a:ext cx="47498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 Here Arial Bold 24pt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717C1-3A8B-AA4A-8D1D-8C33D97DC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1" y="469900"/>
            <a:ext cx="2755900" cy="3444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4CEC89-C5E7-E849-9EBB-1E588B61AF49}"/>
              </a:ext>
            </a:extLst>
          </p:cNvPr>
          <p:cNvCxnSpPr/>
          <p:nvPr userDrawn="1"/>
        </p:nvCxnSpPr>
        <p:spPr>
          <a:xfrm>
            <a:off x="1447800" y="3951249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1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9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2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97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9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0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1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43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4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4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80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kings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3E6062D-4214-6E40-8D50-6E5215C5D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4145531"/>
            <a:ext cx="5969000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Title Copy Here Arial Bold 28 </a:t>
            </a:r>
            <a:r>
              <a:rPr lang="en-US" err="1"/>
              <a:t>pt</a:t>
            </a:r>
            <a:r>
              <a:rPr lang="en-US"/>
              <a:t> Orange up to three lines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A262853-E1A1-2849-9B9E-FC7853E12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0500" y="5212331"/>
            <a:ext cx="5054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subtitle text here Arial Regular 22pt up to two lines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CC41689-3E90-5749-8A84-3BBA438B7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6096000"/>
            <a:ext cx="47498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 Here Arial Bold 24pt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717C1-3A8B-AA4A-8D1D-8C33D97DC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0" y="469900"/>
            <a:ext cx="2755900" cy="3444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4CEC89-C5E7-E849-9EBB-1E588B61AF49}"/>
              </a:ext>
            </a:extLst>
          </p:cNvPr>
          <p:cNvCxnSpPr/>
          <p:nvPr userDrawn="1"/>
        </p:nvCxnSpPr>
        <p:spPr>
          <a:xfrm>
            <a:off x="1447800" y="3951249"/>
            <a:ext cx="914400" cy="0"/>
          </a:xfrm>
          <a:prstGeom prst="line">
            <a:avLst/>
          </a:prstGeom>
          <a:ln w="79375">
            <a:solidFill>
              <a:srgbClr val="FF9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1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3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7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6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8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2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9087D2-8BAB-B94F-86F7-60E98CB7C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3542" b="11920"/>
          <a:stretch/>
        </p:blipFill>
        <p:spPr>
          <a:xfrm>
            <a:off x="0" y="1"/>
            <a:ext cx="12192000" cy="36126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804C6E-205C-0946-B8B4-99657B123774}"/>
              </a:ext>
            </a:extLst>
          </p:cNvPr>
          <p:cNvSpPr/>
          <p:nvPr userDrawn="1"/>
        </p:nvSpPr>
        <p:spPr>
          <a:xfrm>
            <a:off x="0" y="2"/>
            <a:ext cx="12192000" cy="3481135"/>
          </a:xfrm>
          <a:prstGeom prst="rect">
            <a:avLst/>
          </a:prstGeom>
          <a:solidFill>
            <a:srgbClr val="003A7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A7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4645E4-86CA-7443-822E-F0ACB0D760C2}"/>
              </a:ext>
            </a:extLst>
          </p:cNvPr>
          <p:cNvSpPr/>
          <p:nvPr userDrawn="1"/>
        </p:nvSpPr>
        <p:spPr>
          <a:xfrm>
            <a:off x="0" y="3481137"/>
            <a:ext cx="12192000" cy="337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570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DA2CE-FFCD-816B-96A5-757EF5CA3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3542" b="11920"/>
          <a:stretch/>
        </p:blipFill>
        <p:spPr>
          <a:xfrm>
            <a:off x="0" y="1"/>
            <a:ext cx="12192000" cy="36126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FA0475-35E4-DFD6-7858-B295724E7B84}"/>
              </a:ext>
            </a:extLst>
          </p:cNvPr>
          <p:cNvSpPr/>
          <p:nvPr userDrawn="1"/>
        </p:nvSpPr>
        <p:spPr>
          <a:xfrm>
            <a:off x="0" y="2"/>
            <a:ext cx="12192000" cy="3481135"/>
          </a:xfrm>
          <a:prstGeom prst="rect">
            <a:avLst/>
          </a:prstGeom>
          <a:solidFill>
            <a:srgbClr val="003A7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A7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4254E-47F4-070D-FD3D-BC56ED823A77}"/>
              </a:ext>
            </a:extLst>
          </p:cNvPr>
          <p:cNvSpPr/>
          <p:nvPr userDrawn="1"/>
        </p:nvSpPr>
        <p:spPr>
          <a:xfrm>
            <a:off x="0" y="3481137"/>
            <a:ext cx="12192000" cy="337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673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CCE1-FE46-43CC-97F4-DD97B566626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2356-8B0F-4EC2-9553-39CAF09B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9087D2-8BAB-B94F-86F7-60E98CB7C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3542" b="11920"/>
          <a:stretch/>
        </p:blipFill>
        <p:spPr>
          <a:xfrm>
            <a:off x="0" y="1"/>
            <a:ext cx="12192000" cy="36126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804C6E-205C-0946-B8B4-99657B123774}"/>
              </a:ext>
            </a:extLst>
          </p:cNvPr>
          <p:cNvSpPr/>
          <p:nvPr userDrawn="1"/>
        </p:nvSpPr>
        <p:spPr>
          <a:xfrm>
            <a:off x="0" y="0"/>
            <a:ext cx="12192000" cy="3481135"/>
          </a:xfrm>
          <a:prstGeom prst="rect">
            <a:avLst/>
          </a:prstGeom>
          <a:solidFill>
            <a:srgbClr val="003A7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7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4645E4-86CA-7443-822E-F0ACB0D760C2}"/>
              </a:ext>
            </a:extLst>
          </p:cNvPr>
          <p:cNvSpPr/>
          <p:nvPr userDrawn="1"/>
        </p:nvSpPr>
        <p:spPr>
          <a:xfrm>
            <a:off x="0" y="3481137"/>
            <a:ext cx="12192000" cy="337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499181-3263-9828-EEFD-8C5F3F6AB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2A3D-9576-8A8B-D8B4-EBA6A692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Major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F133-76B6-B9C4-0D86-F0E0AA00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Large needs for incremental CPA by 2030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Shift towards Africa?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Countries have to deal with many donors and channels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Average project size of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bilaterals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small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Bilateral shares going through recipient country budgets are small</a:t>
            </a:r>
          </a:p>
        </p:txBody>
      </p:sp>
    </p:spTree>
    <p:extLst>
      <p:ext uri="{BB962C8B-B14F-4D97-AF65-F5344CB8AC3E}">
        <p14:creationId xmlns:p14="http://schemas.microsoft.com/office/powerpoint/2010/main" val="219594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number of people&#10;&#10;Description automatically generated">
            <a:extLst>
              <a:ext uri="{FF2B5EF4-FFF2-40B4-BE49-F238E27FC236}">
                <a16:creationId xmlns:a16="http://schemas.microsoft.com/office/drawing/2014/main" id="{8D9E69E4-0478-96B3-68D9-78E7C8931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2" y="298969"/>
            <a:ext cx="7787636" cy="6260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A8B7F-852E-C511-2D62-AD81F6C89E94}"/>
              </a:ext>
            </a:extLst>
          </p:cNvPr>
          <p:cNvSpPr txBox="1"/>
          <p:nvPr/>
        </p:nvSpPr>
        <p:spPr>
          <a:xfrm>
            <a:off x="9358446" y="1432561"/>
            <a:ext cx="631372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$124</a:t>
            </a:r>
          </a:p>
        </p:txBody>
      </p:sp>
    </p:spTree>
    <p:extLst>
      <p:ext uri="{BB962C8B-B14F-4D97-AF65-F5344CB8AC3E}">
        <p14:creationId xmlns:p14="http://schemas.microsoft.com/office/powerpoint/2010/main" val="140244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blue and gray bars&#10;&#10;Description automatically generated">
            <a:extLst>
              <a:ext uri="{FF2B5EF4-FFF2-40B4-BE49-F238E27FC236}">
                <a16:creationId xmlns:a16="http://schemas.microsoft.com/office/drawing/2014/main" id="{2C72E6DA-06E4-5A86-0EFA-5A4DF569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46" y="299262"/>
            <a:ext cx="7786908" cy="6259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E8E0D-4BCD-36D4-8B88-F903EA7DCD26}"/>
              </a:ext>
            </a:extLst>
          </p:cNvPr>
          <p:cNvSpPr txBox="1"/>
          <p:nvPr/>
        </p:nvSpPr>
        <p:spPr>
          <a:xfrm>
            <a:off x="9345748" y="1422400"/>
            <a:ext cx="672012" cy="31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$124</a:t>
            </a:r>
          </a:p>
        </p:txBody>
      </p:sp>
    </p:spTree>
    <p:extLst>
      <p:ext uri="{BB962C8B-B14F-4D97-AF65-F5344CB8AC3E}">
        <p14:creationId xmlns:p14="http://schemas.microsoft.com/office/powerpoint/2010/main" val="326993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9459BCE9-C71F-0580-78B2-7679D154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25" y="297180"/>
            <a:ext cx="840575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2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number of individuals&#10;&#10;Description automatically generated">
            <a:extLst>
              <a:ext uri="{FF2B5EF4-FFF2-40B4-BE49-F238E27FC236}">
                <a16:creationId xmlns:a16="http://schemas.microsoft.com/office/drawing/2014/main" id="{F6E848D8-9CEE-BC02-45B7-7BB9F8EAC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32" y="672453"/>
            <a:ext cx="8403336" cy="55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2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F36080-7FC1-80F7-72DA-CE24357992B8}"/>
              </a:ext>
            </a:extLst>
          </p:cNvPr>
          <p:cNvSpPr txBox="1"/>
          <p:nvPr/>
        </p:nvSpPr>
        <p:spPr>
          <a:xfrm>
            <a:off x="2156616" y="411425"/>
            <a:ext cx="8064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many donors and channels does the average country deal with?</a:t>
            </a:r>
          </a:p>
          <a:p>
            <a:pPr algn="ctr"/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Median number of donors/channels per low or lower middle income country</a:t>
            </a:r>
            <a:endParaRPr lang="en-US" sz="20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Picture 16" descr="A graph with a line going up&#10;&#10;Description automatically generated">
            <a:extLst>
              <a:ext uri="{FF2B5EF4-FFF2-40B4-BE49-F238E27FC236}">
                <a16:creationId xmlns:a16="http://schemas.microsoft.com/office/drawing/2014/main" id="{810F4079-90C7-C841-7488-7BA24C6DE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18" y="1480848"/>
            <a:ext cx="4143676" cy="4800600"/>
          </a:xfrm>
          <a:prstGeom prst="rect">
            <a:avLst/>
          </a:prstGeom>
        </p:spPr>
      </p:pic>
      <p:pic>
        <p:nvPicPr>
          <p:cNvPr id="20" name="Picture 19" descr="A graph with a line going up&#10;&#10;Description automatically generated">
            <a:extLst>
              <a:ext uri="{FF2B5EF4-FFF2-40B4-BE49-F238E27FC236}">
                <a16:creationId xmlns:a16="http://schemas.microsoft.com/office/drawing/2014/main" id="{8BED525E-F0D8-9969-B1B3-33769F3F4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480848"/>
            <a:ext cx="424474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blue and orange bars&#10;&#10;Description automatically generated">
            <a:extLst>
              <a:ext uri="{FF2B5EF4-FFF2-40B4-BE49-F238E27FC236}">
                <a16:creationId xmlns:a16="http://schemas.microsoft.com/office/drawing/2014/main" id="{7AA7CD0E-3B79-0E84-CEB4-C17640126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536005"/>
            <a:ext cx="7526441" cy="59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7CD0D4-7C50-4C8D-E4A2-66AE66D6A218}"/>
              </a:ext>
            </a:extLst>
          </p:cNvPr>
          <p:cNvSpPr txBox="1"/>
          <p:nvPr/>
        </p:nvSpPr>
        <p:spPr>
          <a:xfrm rot="5400000">
            <a:off x="5620754" y="-3649103"/>
            <a:ext cx="553998" cy="86918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Selected Donors’ Channel for CPA disbursements in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623C8-2806-8517-7984-82023916A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07" y="1182700"/>
            <a:ext cx="8593786" cy="4815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318A03-9228-51FC-820D-9C04E02F7EBD}"/>
              </a:ext>
            </a:extLst>
          </p:cNvPr>
          <p:cNvSpPr txBox="1"/>
          <p:nvPr/>
        </p:nvSpPr>
        <p:spPr>
          <a:xfrm rot="5400000">
            <a:off x="5409949" y="4161157"/>
            <a:ext cx="461665" cy="45540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OECD Creditor 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92067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dots&#10;&#10;Description automatically generated">
            <a:extLst>
              <a:ext uri="{FF2B5EF4-FFF2-40B4-BE49-F238E27FC236}">
                <a16:creationId xmlns:a16="http://schemas.microsoft.com/office/drawing/2014/main" id="{33A19BF3-7C23-31A0-A006-75370B140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85" y="571151"/>
            <a:ext cx="7423150" cy="43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1663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E1AF212533E4FA99395FB5872632E" ma:contentTypeVersion="17" ma:contentTypeDescription="Create a new document." ma:contentTypeScope="" ma:versionID="32ac3363c762d5901a395cbb1f3aee79">
  <xsd:schema xmlns:xsd="http://www.w3.org/2001/XMLSchema" xmlns:xs="http://www.w3.org/2001/XMLSchema" xmlns:p="http://schemas.microsoft.com/office/2006/metadata/properties" xmlns:ns2="e950610a-b1a9-4dfa-9399-7116fa1b15fd" xmlns:ns3="1905d9c9-fafd-426f-a6a9-b62a18b058d0" targetNamespace="http://schemas.microsoft.com/office/2006/metadata/properties" ma:root="true" ma:fieldsID="311a30cfbd312ca63f0e22af1e2904d9" ns2:_="" ns3:_="">
    <xsd:import namespace="e950610a-b1a9-4dfa-9399-7116fa1b15fd"/>
    <xsd:import namespace="1905d9c9-fafd-426f-a6a9-b62a18b05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0610a-b1a9-4dfa-9399-7116fa1b1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eb4b2d4-9bb6-49a7-8a4b-ec3b3538a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5d9c9-fafd-426f-a6a9-b62a18b058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eca461-ab05-41f1-8828-1a1b05b1426e}" ma:internalName="TaxCatchAll" ma:showField="CatchAllData" ma:web="1905d9c9-fafd-426f-a6a9-b62a18b05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50610a-b1a9-4dfa-9399-7116fa1b15fd">
      <Terms xmlns="http://schemas.microsoft.com/office/infopath/2007/PartnerControls"/>
    </lcf76f155ced4ddcb4097134ff3c332f>
    <TaxCatchAll xmlns="1905d9c9-fafd-426f-a6a9-b62a18b058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A54525-7E60-4F6C-B643-6D1EF50B3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0610a-b1a9-4dfa-9399-7116fa1b15fd"/>
    <ds:schemaRef ds:uri="1905d9c9-fafd-426f-a6a9-b62a18b05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F76BCE-A4B8-4C89-A16B-1B987E613C7A}">
  <ds:schemaRefs>
    <ds:schemaRef ds:uri="http://schemas.microsoft.com/office/2006/metadata/properties"/>
    <ds:schemaRef ds:uri="http://schemas.microsoft.com/office/infopath/2007/PartnerControls"/>
    <ds:schemaRef ds:uri="e950610a-b1a9-4dfa-9399-7116fa1b15fd"/>
    <ds:schemaRef ds:uri="1905d9c9-fafd-426f-a6a9-b62a18b058d0"/>
  </ds:schemaRefs>
</ds:datastoreItem>
</file>

<file path=customXml/itemProps3.xml><?xml version="1.0" encoding="utf-8"?>
<ds:datastoreItem xmlns:ds="http://schemas.openxmlformats.org/officeDocument/2006/customXml" ds:itemID="{2CB89615-916D-481D-8B2F-D1D0DBE480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23421</TotalTime>
  <Words>469</Words>
  <Application>Microsoft Office PowerPoint</Application>
  <PresentationFormat>Widescreen</PresentationFormat>
  <Paragraphs>50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Cover Slide 3</vt:lpstr>
      <vt:lpstr>1_Office Theme</vt:lpstr>
      <vt:lpstr>Office Theme</vt:lpstr>
      <vt:lpstr>Cover Slide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Rivard</dc:creator>
  <cp:lastModifiedBy>Charlotte Rivard</cp:lastModifiedBy>
  <cp:revision>5</cp:revision>
  <dcterms:created xsi:type="dcterms:W3CDTF">2024-06-18T20:10:55Z</dcterms:created>
  <dcterms:modified xsi:type="dcterms:W3CDTF">2024-09-18T14:05:19Z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0x0101002CAE1AF212533E4FA99395FB5872632E</vt:lpwstr>
  </property>
  <property fmtid="{D5CDD505-2E9C-101B-9397-08002B2CF9AE}" pid="3" name="MediaServiceImageTags">
    <vt:lpwstr/>
  </property>
</Properties>
</file>