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335" r:id="rId6"/>
    <p:sldId id="328" r:id="rId7"/>
    <p:sldId id="264" r:id="rId8"/>
    <p:sldId id="334" r:id="rId9"/>
    <p:sldId id="327" r:id="rId10"/>
    <p:sldId id="329" r:id="rId11"/>
    <p:sldId id="330" r:id="rId12"/>
    <p:sldId id="331" r:id="rId13"/>
    <p:sldId id="271" r:id="rId14"/>
    <p:sldId id="325" r:id="rId15"/>
    <p:sldId id="321" r:id="rId16"/>
    <p:sldId id="332" r:id="rId17"/>
    <p:sldId id="333" r:id="rId18"/>
    <p:sldId id="32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06D"/>
    <a:srgbClr val="CC3300"/>
    <a:srgbClr val="AA72D4"/>
    <a:srgbClr val="EC5C1C"/>
    <a:srgbClr val="5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5359" autoAdjust="0"/>
  </p:normalViewPr>
  <p:slideViewPr>
    <p:cSldViewPr snapToGrid="0">
      <p:cViewPr varScale="1">
        <p:scale>
          <a:sx n="54" d="100"/>
          <a:sy n="54" d="100"/>
        </p:scale>
        <p:origin x="181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20" d="100"/>
          <a:sy n="120" d="100"/>
        </p:scale>
        <p:origin x="1968" y="-5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982C64-4621-C7A5-7B4C-3592974737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6723E236-79ED-787A-64C9-960AD35FB8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C20E4F-BE3C-4D89-A36D-40D8BC9C2679}" type="datetimeFigureOut">
              <a:rPr lang="en-IN" smtClean="0"/>
              <a:t>05-12-2023</a:t>
            </a:fld>
            <a:endParaRPr lang="en-IN"/>
          </a:p>
        </p:txBody>
      </p:sp>
      <p:sp>
        <p:nvSpPr>
          <p:cNvPr id="4" name="Footer Placeholder 3">
            <a:extLst>
              <a:ext uri="{FF2B5EF4-FFF2-40B4-BE49-F238E27FC236}">
                <a16:creationId xmlns:a16="http://schemas.microsoft.com/office/drawing/2014/main" id="{3039E181-9945-2571-491D-639CFBC062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05DF66AF-64A4-BB58-07AD-1C3DDFD5E1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BF045E-91D0-4D47-AC16-5A711470ECFA}" type="slidenum">
              <a:rPr lang="en-IN" smtClean="0"/>
              <a:t>‹#›</a:t>
            </a:fld>
            <a:endParaRPr lang="en-IN"/>
          </a:p>
        </p:txBody>
      </p:sp>
    </p:spTree>
    <p:extLst>
      <p:ext uri="{BB962C8B-B14F-4D97-AF65-F5344CB8AC3E}">
        <p14:creationId xmlns:p14="http://schemas.microsoft.com/office/powerpoint/2010/main" val="1305676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6B1E2-6AE6-45B2-B71A-A152134B0B09}" type="datetimeFigureOut">
              <a:rPr lang="en-IN" smtClean="0"/>
              <a:t>05-12-2023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8C5274-984E-4E92-89FB-7FD32129BDF6}" type="slidenum">
              <a:rPr lang="en-IN" smtClean="0"/>
              <a:t>‹#›</a:t>
            </a:fld>
            <a:endParaRPr lang="en-IN"/>
          </a:p>
        </p:txBody>
      </p:sp>
    </p:spTree>
    <p:extLst>
      <p:ext uri="{BB962C8B-B14F-4D97-AF65-F5344CB8AC3E}">
        <p14:creationId xmlns:p14="http://schemas.microsoft.com/office/powerpoint/2010/main" val="3648685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Hi everyone, I am Anusha Bharadwaj and I come from India. Today I am going to on a journey in the lives of adolescent girls, what are their challenges but also how they are finding their voice and strengthening their agency.</a:t>
            </a:r>
          </a:p>
        </p:txBody>
      </p:sp>
      <p:sp>
        <p:nvSpPr>
          <p:cNvPr id="4" name="Slide Number Placeholder 3"/>
          <p:cNvSpPr>
            <a:spLocks noGrp="1"/>
          </p:cNvSpPr>
          <p:nvPr>
            <p:ph type="sldNum" sz="quarter" idx="5"/>
          </p:nvPr>
        </p:nvSpPr>
        <p:spPr/>
        <p:txBody>
          <a:bodyPr/>
          <a:lstStyle/>
          <a:p>
            <a:fld id="{E88C5274-984E-4E92-89FB-7FD32129BDF6}" type="slidenum">
              <a:rPr lang="en-IN" smtClean="0"/>
              <a:t>1</a:t>
            </a:fld>
            <a:endParaRPr lang="en-IN"/>
          </a:p>
        </p:txBody>
      </p:sp>
    </p:spTree>
    <p:extLst>
      <p:ext uri="{BB962C8B-B14F-4D97-AF65-F5344CB8AC3E}">
        <p14:creationId xmlns:p14="http://schemas.microsoft.com/office/powerpoint/2010/main" val="516545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sz="1200" dirty="0">
                <a:latin typeface="+mn-lt"/>
              </a:rPr>
              <a:t>VOICE 4 Girls is an NGO I founded and we have worked in nine states in India. </a:t>
            </a:r>
          </a:p>
          <a:p>
            <a:pPr marL="171450" indent="-171450">
              <a:buFont typeface="Arial" panose="020B0604020202020204" pitchFamily="34" charset="0"/>
              <a:buChar char="•"/>
            </a:pPr>
            <a:r>
              <a:rPr lang="en-IN" sz="1200" dirty="0">
                <a:latin typeface="+mn-lt"/>
              </a:rPr>
              <a:t>VOICE does adolescent girl programming and has impacted the lives of a over quarter of a million girls. </a:t>
            </a:r>
          </a:p>
          <a:p>
            <a:pPr marL="171450" indent="-171450">
              <a:buFont typeface="Arial" panose="020B0604020202020204" pitchFamily="34" charset="0"/>
              <a:buChar char="•"/>
            </a:pPr>
            <a:r>
              <a:rPr lang="en-IN" sz="1200" dirty="0">
                <a:latin typeface="+mn-lt"/>
              </a:rPr>
              <a:t>VOICE creates adolescent-friendly curriculum that is delivered by young college students through camps </a:t>
            </a:r>
          </a:p>
          <a:p>
            <a:pPr marL="171450" indent="-171450">
              <a:buFont typeface="Arial" panose="020B0604020202020204" pitchFamily="34" charset="0"/>
              <a:buChar char="•"/>
            </a:pPr>
            <a:r>
              <a:rPr lang="en-IN" sz="1200" dirty="0">
                <a:latin typeface="+mn-lt"/>
              </a:rPr>
              <a:t>The VOICE Class rooms are safe spaces in government funded public schools where the most vulnerable </a:t>
            </a:r>
            <a:r>
              <a:rPr lang="en-IN" sz="1200" dirty="0" err="1">
                <a:latin typeface="+mn-lt"/>
              </a:rPr>
              <a:t>marginalied</a:t>
            </a:r>
            <a:r>
              <a:rPr lang="en-IN" sz="1200" dirty="0">
                <a:latin typeface="+mn-lt"/>
              </a:rPr>
              <a:t> adolescent girls receive education.</a:t>
            </a:r>
          </a:p>
          <a:p>
            <a:pPr marL="171450" indent="-171450">
              <a:buFont typeface="Arial" panose="020B0604020202020204" pitchFamily="34" charset="0"/>
              <a:buChar char="•"/>
            </a:pPr>
            <a:endParaRPr lang="en-IN" sz="1200" dirty="0">
              <a:latin typeface="+mn-lt"/>
            </a:endParaRPr>
          </a:p>
          <a:p>
            <a:pPr marL="171450" indent="-171450">
              <a:buFont typeface="Arial" panose="020B0604020202020204" pitchFamily="34" charset="0"/>
              <a:buChar char="•"/>
            </a:pPr>
            <a:r>
              <a:rPr lang="en-IN" sz="1200" dirty="0">
                <a:latin typeface="+mn-lt"/>
              </a:rPr>
              <a:t>When we spoke to girls who have been through VOICE camps, they shared that VOICE Camps were a very critical part of their adolescence</a:t>
            </a:r>
          </a:p>
          <a:p>
            <a:pPr marL="171450" indent="-171450">
              <a:buFont typeface="Arial" panose="020B0604020202020204" pitchFamily="34" charset="0"/>
              <a:buChar char="•"/>
            </a:pPr>
            <a:r>
              <a:rPr lang="en-IN" sz="1200" dirty="0">
                <a:latin typeface="+mn-lt"/>
              </a:rPr>
              <a:t>They described their journey in three phases…</a:t>
            </a:r>
          </a:p>
          <a:p>
            <a:pPr marL="171450" indent="-171450">
              <a:buFont typeface="Arial" panose="020B0604020202020204" pitchFamily="34" charset="0"/>
              <a:buChar char="•"/>
            </a:pPr>
            <a:endParaRPr lang="en-IN" sz="1200" dirty="0">
              <a:latin typeface="+mn-lt"/>
            </a:endParaRPr>
          </a:p>
        </p:txBody>
      </p:sp>
      <p:sp>
        <p:nvSpPr>
          <p:cNvPr id="4" name="Slide Number Placeholder 3"/>
          <p:cNvSpPr>
            <a:spLocks noGrp="1"/>
          </p:cNvSpPr>
          <p:nvPr>
            <p:ph type="sldNum" sz="quarter" idx="5"/>
          </p:nvPr>
        </p:nvSpPr>
        <p:spPr/>
        <p:txBody>
          <a:bodyPr/>
          <a:lstStyle/>
          <a:p>
            <a:fld id="{E88C5274-984E-4E92-89FB-7FD32129BDF6}" type="slidenum">
              <a:rPr lang="en-IN" smtClean="0"/>
              <a:t>10</a:t>
            </a:fld>
            <a:endParaRPr lang="en-IN"/>
          </a:p>
        </p:txBody>
      </p:sp>
    </p:spTree>
    <p:extLst>
      <p:ext uri="{BB962C8B-B14F-4D97-AF65-F5344CB8AC3E}">
        <p14:creationId xmlns:p14="http://schemas.microsoft.com/office/powerpoint/2010/main" val="3821589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IN" sz="1200" dirty="0"/>
              <a:t>The VOICE classroom is the first time they received information about gender and sexuality, health, safety and rights.</a:t>
            </a:r>
          </a:p>
          <a:p>
            <a:pPr marL="228600" indent="-228600">
              <a:buAutoNum type="arabicPeriod"/>
            </a:pPr>
            <a:r>
              <a:rPr lang="en-IN" sz="1200" dirty="0"/>
              <a:t>They felt ‘safe’ in the VOICE classrooms to share their experiences, ask questions about ‘sensitive’ topics.</a:t>
            </a:r>
          </a:p>
          <a:p>
            <a:pPr marL="228600" indent="-228600">
              <a:buAutoNum type="arabicPeriod"/>
            </a:pPr>
            <a:r>
              <a:rPr lang="en-IN" sz="1200" dirty="0"/>
              <a:t>One girl shared and I quote, “</a:t>
            </a:r>
            <a:r>
              <a:rPr lang="en-US" sz="1800" i="0" dirty="0">
                <a:effectLst/>
                <a:latin typeface="Arial" panose="020B0604020202020204" pitchFamily="34" charset="0"/>
              </a:rPr>
              <a:t>We have gained the confidence to tackle problems, navigate challenges, and address instances of harassment. We now possess the knowledge and assurance to effectively handle such situations and interact with others while on the road” </a:t>
            </a:r>
            <a:endParaRPr lang="en-IN" sz="1200" dirty="0"/>
          </a:p>
          <a:p>
            <a:pPr marL="228600" indent="-228600">
              <a:buAutoNum type="arabicPeriod"/>
            </a:pPr>
            <a:r>
              <a:rPr lang="en-IN" sz="1200" dirty="0"/>
              <a:t>They said that this critical knowledge was made accessible using the </a:t>
            </a:r>
            <a:r>
              <a:rPr lang="en-IN" sz="1200" dirty="0" err="1"/>
              <a:t>lifeskills</a:t>
            </a:r>
            <a:r>
              <a:rPr lang="en-IN" sz="1200" dirty="0"/>
              <a:t> they learnt at camps like negotiation and decision-making. But girls also shared instances of exercising their agency outside camps. One girl shared that she took the help of her mother to stop a child marriage in her village while another girl shared that she convinced her mother to stop using old rags during her periods but to use sanitary napkins. </a:t>
            </a:r>
          </a:p>
          <a:p>
            <a:pPr marL="228600" indent="-228600">
              <a:buAutoNum type="arabicPeriod"/>
            </a:pPr>
            <a:r>
              <a:rPr lang="en-IN" sz="1200" dirty="0"/>
              <a:t>There are many stories like this, please look out for my policy brief for more.</a:t>
            </a:r>
          </a:p>
          <a:p>
            <a:pPr marL="228600" indent="-228600">
              <a:buAutoNum type="arabicPeriod"/>
            </a:pPr>
            <a:r>
              <a:rPr lang="en-IN" sz="1200" dirty="0"/>
              <a:t>Girls also felt supported in the VOICE classroom and that through shared lived experiences girls find solidarity and also find agency to recreate these safe spaces for other girls</a:t>
            </a:r>
          </a:p>
          <a:p>
            <a:pPr marL="228600" indent="-228600">
              <a:buAutoNum type="arabicPeriod"/>
            </a:pPr>
            <a:endParaRPr lang="en-IN" sz="1200" dirty="0"/>
          </a:p>
          <a:p>
            <a:pPr marL="0" indent="0">
              <a:buNone/>
            </a:pPr>
            <a:r>
              <a:rPr lang="en-IN" sz="1200" dirty="0"/>
              <a:t>This leads me to my main recommendation…</a:t>
            </a:r>
          </a:p>
        </p:txBody>
      </p:sp>
      <p:sp>
        <p:nvSpPr>
          <p:cNvPr id="4" name="Slide Number Placeholder 3"/>
          <p:cNvSpPr>
            <a:spLocks noGrp="1"/>
          </p:cNvSpPr>
          <p:nvPr>
            <p:ph type="sldNum" sz="quarter" idx="5"/>
          </p:nvPr>
        </p:nvSpPr>
        <p:spPr/>
        <p:txBody>
          <a:bodyPr/>
          <a:lstStyle/>
          <a:p>
            <a:fld id="{E88C5274-984E-4E92-89FB-7FD32129BDF6}" type="slidenum">
              <a:rPr lang="en-IN" smtClean="0"/>
              <a:t>11</a:t>
            </a:fld>
            <a:endParaRPr lang="en-IN"/>
          </a:p>
        </p:txBody>
      </p:sp>
    </p:spTree>
    <p:extLst>
      <p:ext uri="{BB962C8B-B14F-4D97-AF65-F5344CB8AC3E}">
        <p14:creationId xmlns:p14="http://schemas.microsoft.com/office/powerpoint/2010/main" val="2717137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u="none" strike="noStrike" kern="100" dirty="0">
                <a:effectLst/>
                <a:latin typeface="+mn-lt"/>
                <a:ea typeface="Calibri" panose="020F0502020204030204" pitchFamily="34" charset="0"/>
                <a:cs typeface="Calibri" panose="020F0502020204030204" pitchFamily="34" charset="0"/>
              </a:rPr>
              <a:t>…To create Gender-transformative safe spaces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u="none" strike="noStrike" kern="100" dirty="0">
                <a:effectLst/>
                <a:latin typeface="+mn-lt"/>
                <a:ea typeface="Calibri" panose="020F0502020204030204" pitchFamily="34" charset="0"/>
                <a:cs typeface="Calibri" panose="020F0502020204030204" pitchFamily="34" charset="0"/>
              </a:rPr>
              <a:t>They spaces must be created in schools and community </a:t>
            </a:r>
            <a:r>
              <a:rPr lang="en-IN" sz="1200" u="none" strike="noStrike" kern="100" dirty="0" err="1">
                <a:effectLst/>
                <a:latin typeface="+mn-lt"/>
                <a:ea typeface="Calibri" panose="020F0502020204030204" pitchFamily="34" charset="0"/>
                <a:cs typeface="Calibri" panose="020F0502020204030204" pitchFamily="34" charset="0"/>
              </a:rPr>
              <a:t>centers</a:t>
            </a:r>
            <a:r>
              <a:rPr lang="en-IN" sz="1200" u="none" strike="noStrike" kern="100" dirty="0">
                <a:effectLst/>
                <a:latin typeface="+mn-lt"/>
                <a:ea typeface="Calibri" panose="020F0502020204030204" pitchFamily="34" charset="0"/>
                <a:cs typeface="Calibri" panose="020F0502020204030204" pitchFamily="34" charset="0"/>
              </a:rPr>
              <a:t> to conduct adolescent-friendly programming.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u="none" strike="noStrike" kern="100" dirty="0">
                <a:effectLst/>
                <a:latin typeface="+mn-lt"/>
                <a:ea typeface="Calibri" panose="020F0502020204030204" pitchFamily="34" charset="0"/>
                <a:cs typeface="Calibri" panose="020F0502020204030204" pitchFamily="34" charset="0"/>
              </a:rPr>
              <a:t>The objectives of the programming should incorporate components of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u="none" strike="noStrike" kern="100" dirty="0">
                <a:effectLst/>
                <a:latin typeface="+mn-lt"/>
                <a:ea typeface="Calibri" panose="020F0502020204030204" pitchFamily="34" charset="0"/>
                <a:cs typeface="Calibri" panose="020F0502020204030204" pitchFamily="34" charset="0"/>
              </a:rPr>
              <a:t>(a) A girls leadership program with life-skills and critical topics around sexual and reproductive health and rights (SRHR), gender based violence (GBV), careers and futures, rights and self-awareness;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u="none" strike="noStrike" kern="100" dirty="0">
                <a:effectLst/>
                <a:latin typeface="+mn-lt"/>
                <a:ea typeface="Calibri" panose="020F0502020204030204" pitchFamily="34" charset="0"/>
                <a:cs typeface="Calibri" panose="020F0502020204030204" pitchFamily="34" charset="0"/>
              </a:rPr>
              <a:t>(b) A young mentor-to-girl led approach so that girls open up, receive and respond to information in a safe space while this creates role-modelling of peer-to-peer social networks;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u="none" strike="noStrike" kern="100" dirty="0">
                <a:effectLst/>
                <a:latin typeface="+mn-lt"/>
                <a:ea typeface="Calibri" panose="020F0502020204030204" pitchFamily="34" charset="0"/>
                <a:cs typeface="Calibri" panose="020F0502020204030204" pitchFamily="34" charset="0"/>
              </a:rPr>
              <a:t>At the same time a multi-stakeholder approach must be taken.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u="none" strike="noStrike" kern="100" dirty="0">
                <a:effectLst/>
                <a:latin typeface="+mn-lt"/>
                <a:ea typeface="Calibri" panose="020F0502020204030204" pitchFamily="34" charset="0"/>
                <a:cs typeface="Calibri" panose="020F0502020204030204" pitchFamily="34" charset="0"/>
              </a:rPr>
              <a:t>Government funded public schools cater to the most vulnerable adolescent girls.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u="none" strike="noStrike" kern="100" dirty="0">
                <a:effectLst/>
                <a:latin typeface="+mn-lt"/>
                <a:ea typeface="Calibri" panose="020F0502020204030204" pitchFamily="34" charset="0"/>
                <a:cs typeface="Calibri" panose="020F0502020204030204" pitchFamily="34" charset="0"/>
              </a:rPr>
              <a:t>Hence, these schools can become a great entry point to large scale and sustainable adolescent girl programming.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u="none" strike="noStrike" kern="100" dirty="0">
                <a:effectLst/>
                <a:latin typeface="+mn-lt"/>
                <a:ea typeface="Calibri" panose="020F0502020204030204" pitchFamily="34" charset="0"/>
                <a:cs typeface="Calibri" panose="020F0502020204030204" pitchFamily="34" charset="0"/>
              </a:rPr>
              <a:t>Especially in India where there has historically been a rich culture of CSO participation in large scale implementation, they can bring innovative curriculum and pedagogy and the critical project support to tie actors together and provide quality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1200" u="none" strike="noStrike" kern="100" dirty="0">
              <a:effectLst/>
              <a:latin typeface="+mn-lt"/>
              <a:ea typeface="Arial" panose="020B0604020202020204" pitchFamily="34" charset="0"/>
              <a:cs typeface="Arial" panose="020B0604020202020204" pitchFamily="34" charset="0"/>
            </a:endParaRPr>
          </a:p>
          <a:p>
            <a:endParaRPr lang="en-IN" sz="1200" dirty="0">
              <a:latin typeface="+mn-lt"/>
            </a:endParaRPr>
          </a:p>
        </p:txBody>
      </p:sp>
      <p:sp>
        <p:nvSpPr>
          <p:cNvPr id="4" name="Slide Number Placeholder 3"/>
          <p:cNvSpPr>
            <a:spLocks noGrp="1"/>
          </p:cNvSpPr>
          <p:nvPr>
            <p:ph type="sldNum" sz="quarter" idx="5"/>
          </p:nvPr>
        </p:nvSpPr>
        <p:spPr/>
        <p:txBody>
          <a:bodyPr/>
          <a:lstStyle/>
          <a:p>
            <a:fld id="{E88C5274-984E-4E92-89FB-7FD32129BDF6}" type="slidenum">
              <a:rPr lang="en-IN" smtClean="0"/>
              <a:t>12</a:t>
            </a:fld>
            <a:endParaRPr lang="en-IN"/>
          </a:p>
        </p:txBody>
      </p:sp>
    </p:spTree>
    <p:extLst>
      <p:ext uri="{BB962C8B-B14F-4D97-AF65-F5344CB8AC3E}">
        <p14:creationId xmlns:p14="http://schemas.microsoft.com/office/powerpoint/2010/main" val="2923818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u="none" strike="noStrike" kern="100" dirty="0">
                <a:effectLst/>
                <a:latin typeface="+mn-lt"/>
                <a:ea typeface="Calibri" panose="020F0502020204030204" pitchFamily="34" charset="0"/>
                <a:cs typeface="Calibri" panose="020F0502020204030204" pitchFamily="34" charset="0"/>
              </a:rPr>
              <a:t>Similar program as with the girls, boys also need a safe space to get information about SRHR. But one main difference will be while with the girls we want to focus on solidarity and leadership; with the boys we focus on allyship so we can create gender ambassadors in the community.</a:t>
            </a:r>
            <a:endParaRPr lang="en-IN" sz="1200" dirty="0">
              <a:latin typeface="+mn-lt"/>
            </a:endParaRPr>
          </a:p>
        </p:txBody>
      </p:sp>
      <p:sp>
        <p:nvSpPr>
          <p:cNvPr id="4" name="Slide Number Placeholder 3"/>
          <p:cNvSpPr>
            <a:spLocks noGrp="1"/>
          </p:cNvSpPr>
          <p:nvPr>
            <p:ph type="sldNum" sz="quarter" idx="5"/>
          </p:nvPr>
        </p:nvSpPr>
        <p:spPr/>
        <p:txBody>
          <a:bodyPr/>
          <a:lstStyle/>
          <a:p>
            <a:fld id="{E88C5274-984E-4E92-89FB-7FD32129BDF6}" type="slidenum">
              <a:rPr lang="en-IN" smtClean="0"/>
              <a:t>13</a:t>
            </a:fld>
            <a:endParaRPr lang="en-IN"/>
          </a:p>
        </p:txBody>
      </p:sp>
    </p:spTree>
    <p:extLst>
      <p:ext uri="{BB962C8B-B14F-4D97-AF65-F5344CB8AC3E}">
        <p14:creationId xmlns:p14="http://schemas.microsoft.com/office/powerpoint/2010/main" val="1909788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1200" u="none" strike="noStrike" kern="100" dirty="0">
                <a:effectLst/>
                <a:latin typeface="+mn-lt"/>
                <a:ea typeface="Calibri" panose="020F0502020204030204" pitchFamily="34" charset="0"/>
                <a:cs typeface="Calibri" panose="020F0502020204030204" pitchFamily="34" charset="0"/>
              </a:rPr>
              <a:t>Rights – 85% of the girls surveyed did not know about the laws in place that protect their rights.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1200" u="none" strike="noStrike" kern="100" dirty="0">
                <a:effectLst/>
                <a:latin typeface="+mn-lt"/>
                <a:ea typeface="Calibri" panose="020F0502020204030204" pitchFamily="34" charset="0"/>
                <a:cs typeface="Calibri" panose="020F0502020204030204" pitchFamily="34" charset="0"/>
              </a:rPr>
              <a:t>Parents need to be mobilised to create enabling conditions for adolescent girls.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1200" u="none" strike="noStrike" kern="100" dirty="0">
                <a:effectLst/>
                <a:latin typeface="+mn-lt"/>
                <a:ea typeface="Calibri" panose="020F0502020204030204" pitchFamily="34" charset="0"/>
                <a:cs typeface="Calibri" panose="020F0502020204030204" pitchFamily="34" charset="0"/>
              </a:rPr>
              <a:t>Again, 70% of the girls surveyed did not know how to plan their futures.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1200" u="none" strike="noStrike" kern="100" dirty="0">
                <a:effectLst/>
                <a:latin typeface="+mn-lt"/>
                <a:ea typeface="Calibri" panose="020F0502020204030204" pitchFamily="34" charset="0"/>
                <a:cs typeface="Calibri" panose="020F0502020204030204" pitchFamily="34" charset="0"/>
              </a:rPr>
              <a:t>It would be imperative to have FP hubs in their schools to provide information, counselling and continued support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solidFill>
                  <a:srgbClr val="333333"/>
                </a:solidFill>
                <a:effectLst/>
                <a:latin typeface="Open Sans" panose="020B0606030504020204" pitchFamily="34" charset="0"/>
              </a:rPr>
              <a:t>Inadequate data collection is an undeniable reason for missing gender data BUT even where data is available for girls, very little is available that goes to understand their dreams and aspirations.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i="0" u="none" strike="noStrike" kern="100" dirty="0">
              <a:solidFill>
                <a:srgbClr val="333333"/>
              </a:solidFill>
              <a:effectLst/>
              <a:latin typeface="Open Sans" panose="020B0606030504020204" pitchFamily="34" charset="0"/>
              <a:ea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00" dirty="0">
                <a:solidFill>
                  <a:srgbClr val="333333"/>
                </a:solidFill>
                <a:effectLst/>
                <a:latin typeface="Open Sans" panose="020B0606030504020204" pitchFamily="34" charset="0"/>
                <a:ea typeface="Calibri" panose="020F0502020204030204" pitchFamily="34" charset="0"/>
                <a:cs typeface="Calibri" panose="020F0502020204030204" pitchFamily="34" charset="0"/>
              </a:rPr>
              <a:t>Ultimately as girls rights advocates we must strive to be catalysts in their futures that girls want for themselves. After all….next slide.</a:t>
            </a:r>
            <a:endParaRPr lang="en-IN" sz="1200" u="none" strike="noStrike" kern="100" dirty="0">
              <a:effectLst/>
              <a:latin typeface="+mn-lt"/>
              <a:ea typeface="Calibri" panose="020F0502020204030204" pitchFamily="34" charset="0"/>
              <a:cs typeface="Calibri" panose="020F050202020403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IN" sz="1200" dirty="0">
              <a:latin typeface="+mn-lt"/>
            </a:endParaRPr>
          </a:p>
        </p:txBody>
      </p:sp>
      <p:sp>
        <p:nvSpPr>
          <p:cNvPr id="4" name="Slide Number Placeholder 3"/>
          <p:cNvSpPr>
            <a:spLocks noGrp="1"/>
          </p:cNvSpPr>
          <p:nvPr>
            <p:ph type="sldNum" sz="quarter" idx="5"/>
          </p:nvPr>
        </p:nvSpPr>
        <p:spPr/>
        <p:txBody>
          <a:bodyPr/>
          <a:lstStyle/>
          <a:p>
            <a:fld id="{E88C5274-984E-4E92-89FB-7FD32129BDF6}" type="slidenum">
              <a:rPr lang="en-IN" smtClean="0"/>
              <a:t>14</a:t>
            </a:fld>
            <a:endParaRPr lang="en-IN"/>
          </a:p>
        </p:txBody>
      </p:sp>
    </p:spTree>
    <p:extLst>
      <p:ext uri="{BB962C8B-B14F-4D97-AF65-F5344CB8AC3E}">
        <p14:creationId xmlns:p14="http://schemas.microsoft.com/office/powerpoint/2010/main" val="2647140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88C5274-984E-4E92-89FB-7FD32129BDF6}" type="slidenum">
              <a:rPr lang="en-IN" smtClean="0"/>
              <a:t>15</a:t>
            </a:fld>
            <a:endParaRPr lang="en-IN"/>
          </a:p>
        </p:txBody>
      </p:sp>
    </p:spTree>
    <p:extLst>
      <p:ext uri="{BB962C8B-B14F-4D97-AF65-F5344CB8AC3E}">
        <p14:creationId xmlns:p14="http://schemas.microsoft.com/office/powerpoint/2010/main" val="2261499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we talking about this now? India has a large population that is young. Specifically if you see, 243 million adolescents, to give you context that’s 76% of the entire population of USA. But the subsection is 120 million adolescent girls and you can see…</a:t>
            </a:r>
          </a:p>
        </p:txBody>
      </p:sp>
      <p:sp>
        <p:nvSpPr>
          <p:cNvPr id="4" name="Slide Number Placeholder 3"/>
          <p:cNvSpPr>
            <a:spLocks noGrp="1"/>
          </p:cNvSpPr>
          <p:nvPr>
            <p:ph type="sldNum" sz="quarter" idx="10"/>
          </p:nvPr>
        </p:nvSpPr>
        <p:spPr/>
        <p:txBody>
          <a:bodyPr/>
          <a:lstStyle/>
          <a:p>
            <a:fld id="{71138ED6-94E4-4A68-A3E4-70AB7D1B9E59}" type="slidenum">
              <a:rPr lang="en-IN" smtClean="0"/>
              <a:t>2</a:t>
            </a:fld>
            <a:endParaRPr lang="en-IN"/>
          </a:p>
        </p:txBody>
      </p:sp>
    </p:spTree>
    <p:extLst>
      <p:ext uri="{BB962C8B-B14F-4D97-AF65-F5344CB8AC3E}">
        <p14:creationId xmlns:p14="http://schemas.microsoft.com/office/powerpoint/2010/main" val="4118999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…girls are already having negative health, education and life outcomes. </a:t>
            </a:r>
          </a:p>
          <a:p>
            <a:pPr marL="171450" indent="-171450">
              <a:buFont typeface="Arial" panose="020B0604020202020204" pitchFamily="34" charset="0"/>
              <a:buChar char="•"/>
            </a:pPr>
            <a:r>
              <a:rPr lang="en-IN" dirty="0"/>
              <a:t>However, I want to draw you attention to two factors: </a:t>
            </a:r>
          </a:p>
          <a:p>
            <a:pPr marL="171450" indent="-171450">
              <a:buFont typeface="Arial" panose="020B0604020202020204" pitchFamily="34" charset="0"/>
              <a:buChar char="•"/>
            </a:pPr>
            <a:r>
              <a:rPr lang="en-IN" dirty="0"/>
              <a:t>1 in 5 girls gets married before the legal age of 18 years</a:t>
            </a:r>
          </a:p>
          <a:p>
            <a:pPr marL="171450" indent="-171450">
              <a:buFont typeface="Arial" panose="020B0604020202020204" pitchFamily="34" charset="0"/>
              <a:buChar char="•"/>
            </a:pPr>
            <a:r>
              <a:rPr lang="en-IN" dirty="0"/>
              <a:t>India is home to maximum number of child brides in the world</a:t>
            </a:r>
          </a:p>
          <a:p>
            <a:pPr marL="171450" indent="-171450">
              <a:buFont typeface="Arial" panose="020B0604020202020204" pitchFamily="34" charset="0"/>
              <a:buChar char="•"/>
            </a:pPr>
            <a:r>
              <a:rPr lang="en-IN" dirty="0"/>
              <a:t>Painting that picture it is likely that minor girls are marrying into </a:t>
            </a:r>
          </a:p>
          <a:p>
            <a:pPr marL="171450" indent="-171450">
              <a:buFont typeface="Arial" panose="020B0604020202020204" pitchFamily="34" charset="0"/>
              <a:buChar char="•"/>
            </a:pPr>
            <a:r>
              <a:rPr lang="en-IN" dirty="0"/>
              <a:t>1 in 5 births in India is to girls who are physically and mentally not ready </a:t>
            </a:r>
          </a:p>
          <a:p>
            <a:pPr marL="171450" indent="-171450">
              <a:buFont typeface="Arial" panose="020B0604020202020204" pitchFamily="34" charset="0"/>
              <a:buChar char="•"/>
            </a:pPr>
            <a:r>
              <a:rPr lang="en-IN" dirty="0"/>
              <a:t>If you draw a story of a child bride, she is most likely married into a traditional patriarchal family with little to no access to reproductive health and most likely unable to make decisions for herself or the children she will bear. </a:t>
            </a:r>
          </a:p>
          <a:p>
            <a:pPr marL="171450" indent="-171450">
              <a:buFont typeface="Arial" panose="020B0604020202020204" pitchFamily="34" charset="0"/>
              <a:buChar char="•"/>
            </a:pPr>
            <a:r>
              <a:rPr lang="en-IN" dirty="0"/>
              <a:t>I call this the Cycle of Denial, where if we deny adolescent girls their rights to education, health and a safe future, this is likely manifest as an intergenerational transfer of oppression.</a:t>
            </a:r>
          </a:p>
          <a:p>
            <a:pPr marL="171450" indent="-171450">
              <a:buFont typeface="Arial" panose="020B0604020202020204" pitchFamily="34" charset="0"/>
              <a:buChar char="•"/>
            </a:pPr>
            <a:r>
              <a:rPr lang="en-IN" dirty="0"/>
              <a:t>This led me to my research questions…</a:t>
            </a:r>
          </a:p>
          <a:p>
            <a:pPr marL="171450" indent="-171450">
              <a:buFont typeface="Arial" panose="020B0604020202020204" pitchFamily="34" charset="0"/>
              <a:buChar char="•"/>
            </a:pPr>
            <a:endParaRPr lang="en-IN" dirty="0"/>
          </a:p>
        </p:txBody>
      </p:sp>
      <p:sp>
        <p:nvSpPr>
          <p:cNvPr id="4" name="Slide Number Placeholder 3"/>
          <p:cNvSpPr>
            <a:spLocks noGrp="1"/>
          </p:cNvSpPr>
          <p:nvPr>
            <p:ph type="sldNum" sz="quarter" idx="5"/>
          </p:nvPr>
        </p:nvSpPr>
        <p:spPr/>
        <p:txBody>
          <a:bodyPr/>
          <a:lstStyle/>
          <a:p>
            <a:fld id="{E88C5274-984E-4E92-89FB-7FD32129BDF6}" type="slidenum">
              <a:rPr lang="en-IN" smtClean="0"/>
              <a:t>3</a:t>
            </a:fld>
            <a:endParaRPr lang="en-IN"/>
          </a:p>
        </p:txBody>
      </p:sp>
    </p:spTree>
    <p:extLst>
      <p:ext uri="{BB962C8B-B14F-4D97-AF65-F5344CB8AC3E}">
        <p14:creationId xmlns:p14="http://schemas.microsoft.com/office/powerpoint/2010/main" val="1320496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00"/>
              </a:spcAft>
              <a:buNone/>
            </a:pPr>
            <a:r>
              <a:rPr lang="en-IN"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pPr marL="171450" indent="-171450">
              <a:lnSpc>
                <a:spcPct val="107000"/>
              </a:lnSpc>
              <a:spcAft>
                <a:spcPts val="800"/>
              </a:spcAft>
              <a:buFont typeface="Arial" panose="020B0604020202020204" pitchFamily="34" charset="0"/>
              <a:buChar char="•"/>
            </a:pPr>
            <a:r>
              <a:rPr lang="en-IN"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ecosystem barriers trap adolescent girls </a:t>
            </a:r>
          </a:p>
          <a:p>
            <a:pPr marL="171450" indent="-171450">
              <a:lnSpc>
                <a:spcPct val="107000"/>
              </a:lnSpc>
              <a:spcAft>
                <a:spcPts val="800"/>
              </a:spcAft>
              <a:buFont typeface="Arial" panose="020B0604020202020204" pitchFamily="34" charset="0"/>
              <a:buChar char="•"/>
            </a:pPr>
            <a:r>
              <a:rPr lang="en-IN"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through an evidence to impact case study from VOICE 4 Girls, an NGO in India, we can see this cycle being broken. </a:t>
            </a:r>
          </a:p>
          <a:p>
            <a:pPr marL="171450" indent="-171450">
              <a:lnSpc>
                <a:spcPct val="107000"/>
              </a:lnSpc>
              <a:spcAft>
                <a:spcPts val="800"/>
              </a:spcAft>
              <a:buFont typeface="Arial" panose="020B0604020202020204" pitchFamily="34" charset="0"/>
              <a:buChar char="•"/>
            </a:pPr>
            <a:r>
              <a:rPr lang="en-IN"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research was done in Telangana, South India.</a:t>
            </a:r>
          </a:p>
          <a:p>
            <a:pPr marL="171450" indent="-171450">
              <a:lnSpc>
                <a:spcPct val="107000"/>
              </a:lnSpc>
              <a:spcAft>
                <a:spcPts val="800"/>
              </a:spcAft>
              <a:buFont typeface="Arial" panose="020B0604020202020204" pitchFamily="34" charset="0"/>
              <a:buChar char="•"/>
            </a:pPr>
            <a:r>
              <a:rPr lang="en-IN" sz="12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mixed method study was done where we collected quantitative data from 1681 adolescent girls who have not yet attended a VOICE 4 Girls program and then 2 FGDs with girls who have finished a VOICE program. </a:t>
            </a:r>
          </a:p>
          <a:p>
            <a:pPr marL="0" indent="0">
              <a:lnSpc>
                <a:spcPct val="107000"/>
              </a:lnSpc>
              <a:spcAft>
                <a:spcPts val="800"/>
              </a:spcAft>
              <a:buNone/>
            </a:pPr>
            <a:r>
              <a:rPr lang="en-IN" sz="1200" kern="100" dirty="0">
                <a:effectLst/>
                <a:latin typeface="Calibri" panose="020F0502020204030204" pitchFamily="34" charset="0"/>
                <a:ea typeface="Calibri" panose="020F0502020204030204" pitchFamily="34" charset="0"/>
                <a:cs typeface="Times New Roman" panose="02020603050405020304" pitchFamily="18" charset="0"/>
              </a:rPr>
              <a:t>And this is what we learned…</a:t>
            </a:r>
          </a:p>
          <a:p>
            <a:endParaRPr lang="en-IN" sz="1200" dirty="0"/>
          </a:p>
        </p:txBody>
      </p:sp>
      <p:sp>
        <p:nvSpPr>
          <p:cNvPr id="4" name="Slide Number Placeholder 3"/>
          <p:cNvSpPr>
            <a:spLocks noGrp="1"/>
          </p:cNvSpPr>
          <p:nvPr>
            <p:ph type="sldNum" sz="quarter" idx="5"/>
          </p:nvPr>
        </p:nvSpPr>
        <p:spPr/>
        <p:txBody>
          <a:bodyPr/>
          <a:lstStyle/>
          <a:p>
            <a:fld id="{E88C5274-984E-4E92-89FB-7FD32129BDF6}" type="slidenum">
              <a:rPr lang="en-IN" smtClean="0"/>
              <a:t>4</a:t>
            </a:fld>
            <a:endParaRPr lang="en-IN"/>
          </a:p>
        </p:txBody>
      </p:sp>
    </p:spTree>
    <p:extLst>
      <p:ext uri="{BB962C8B-B14F-4D97-AF65-F5344CB8AC3E}">
        <p14:creationId xmlns:p14="http://schemas.microsoft.com/office/powerpoint/2010/main" val="2609715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sz="1200" dirty="0">
                <a:latin typeface="+mn-lt"/>
              </a:rPr>
              <a:t>Girls shared that from a very early age they </a:t>
            </a:r>
            <a:r>
              <a:rPr lang="en-IN" sz="1200" dirty="0">
                <a:effectLst/>
                <a:latin typeface="+mn-lt"/>
                <a:ea typeface="Calibri" panose="020F0502020204030204" pitchFamily="34" charset="0"/>
              </a:rPr>
              <a:t>were being socialized to gender  roles. </a:t>
            </a:r>
          </a:p>
          <a:p>
            <a:pPr marL="171450" indent="-171450">
              <a:buFont typeface="Arial" panose="020B0604020202020204" pitchFamily="34" charset="0"/>
              <a:buChar char="•"/>
            </a:pPr>
            <a:r>
              <a:rPr lang="en-IN" sz="1200" dirty="0">
                <a:latin typeface="+mn-lt"/>
              </a:rPr>
              <a:t>However, onset of puberty </a:t>
            </a:r>
            <a:r>
              <a:rPr lang="en-IN" sz="1200" dirty="0">
                <a:effectLst/>
                <a:latin typeface="+mn-lt"/>
                <a:ea typeface="Calibri" panose="020F0502020204030204" pitchFamily="34" charset="0"/>
              </a:rPr>
              <a:t>exacerbated this gender discrimination. </a:t>
            </a:r>
          </a:p>
          <a:p>
            <a:pPr marL="171450" indent="-171450">
              <a:buFont typeface="Arial" panose="020B0604020202020204" pitchFamily="34" charset="0"/>
              <a:buChar char="•"/>
            </a:pPr>
            <a:r>
              <a:rPr lang="en-IN" sz="1200" dirty="0">
                <a:effectLst/>
                <a:latin typeface="+mn-lt"/>
                <a:ea typeface="Calibri" panose="020F0502020204030204" pitchFamily="34" charset="0"/>
              </a:rPr>
              <a:t>Whether it is everyday decisions like what to wear and who they can hang out with to life decisions like what they can study, the career choices available to them or who and when they can marry; it is family and community that decides. </a:t>
            </a:r>
          </a:p>
          <a:p>
            <a:endParaRPr lang="en-IN" sz="1200" dirty="0">
              <a:effectLst/>
              <a:latin typeface="+mn-lt"/>
              <a:ea typeface="Calibri" panose="020F0502020204030204" pitchFamily="34" charset="0"/>
            </a:endParaRPr>
          </a:p>
          <a:p>
            <a:r>
              <a:rPr lang="en-IN" sz="1200" dirty="0">
                <a:effectLst/>
                <a:latin typeface="+mn-lt"/>
                <a:ea typeface="Calibri" panose="020F0502020204030204" pitchFamily="34" charset="0"/>
              </a:rPr>
              <a:t>One girl specifically said that with the period, the world was suddenly shrinking for her and other girls echoed as well.</a:t>
            </a:r>
          </a:p>
          <a:p>
            <a:endParaRPr lang="en-IN" sz="1200" dirty="0">
              <a:effectLst/>
              <a:latin typeface="+mn-lt"/>
              <a:ea typeface="Calibri" panose="020F0502020204030204" pitchFamily="34" charset="0"/>
            </a:endParaRPr>
          </a:p>
          <a:p>
            <a:r>
              <a:rPr lang="en-IN" sz="1200" dirty="0">
                <a:effectLst/>
                <a:latin typeface="+mn-lt"/>
                <a:ea typeface="Calibri" panose="020F0502020204030204" pitchFamily="34" charset="0"/>
              </a:rPr>
              <a:t>But if that age is so critical where so many things were happening, were they prepared?</a:t>
            </a:r>
          </a:p>
        </p:txBody>
      </p:sp>
      <p:sp>
        <p:nvSpPr>
          <p:cNvPr id="4" name="Slide Number Placeholder 3"/>
          <p:cNvSpPr>
            <a:spLocks noGrp="1"/>
          </p:cNvSpPr>
          <p:nvPr>
            <p:ph type="sldNum" sz="quarter" idx="5"/>
          </p:nvPr>
        </p:nvSpPr>
        <p:spPr/>
        <p:txBody>
          <a:bodyPr/>
          <a:lstStyle/>
          <a:p>
            <a:fld id="{E88C5274-984E-4E92-89FB-7FD32129BDF6}" type="slidenum">
              <a:rPr lang="en-IN" smtClean="0"/>
              <a:t>5</a:t>
            </a:fld>
            <a:endParaRPr lang="en-IN"/>
          </a:p>
        </p:txBody>
      </p:sp>
    </p:spTree>
    <p:extLst>
      <p:ext uri="{BB962C8B-B14F-4D97-AF65-F5344CB8AC3E}">
        <p14:creationId xmlns:p14="http://schemas.microsoft.com/office/powerpoint/2010/main" val="169495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IN" sz="1200" dirty="0">
                <a:latin typeface="+mn-lt"/>
              </a:rPr>
              <a:t>So it is clearly indicative that puberty is a maker for these girls but this set of data will indicate that they aren’t prepared for this important phase in their life. </a:t>
            </a:r>
          </a:p>
          <a:p>
            <a:pPr marL="228600" indent="-228600">
              <a:buAutoNum type="arabicPeriod"/>
            </a:pPr>
            <a:r>
              <a:rPr lang="en-IN" sz="1200" dirty="0">
                <a:latin typeface="+mn-lt"/>
              </a:rPr>
              <a:t>Half the AGs did not know the physical and emotional changes to expect during puberty, more 60% are not aware of the process. </a:t>
            </a:r>
          </a:p>
          <a:p>
            <a:pPr marL="228600" indent="-228600">
              <a:buAutoNum type="arabicPeriod"/>
            </a:pPr>
            <a:r>
              <a:rPr lang="en-IN" sz="1200" dirty="0">
                <a:latin typeface="+mn-lt"/>
              </a:rPr>
              <a:t>Socio-cultural and religious taboos reflect on the strict norms' girls must adhere to during menstruation. For e.g. 80% girls believe that menstrual blood is bad and hence they are unclean during their periods. </a:t>
            </a:r>
          </a:p>
          <a:p>
            <a:pPr marL="228600" indent="-228600">
              <a:buAutoNum type="arabicPeriod"/>
            </a:pPr>
            <a:r>
              <a:rPr lang="en-IN" sz="1200" dirty="0">
                <a:latin typeface="+mn-lt"/>
              </a:rPr>
              <a:t>They shared the many social restrictions </a:t>
            </a:r>
            <a:r>
              <a:rPr lang="en-US" b="0" i="0" dirty="0">
                <a:solidFill>
                  <a:srgbClr val="001D35"/>
                </a:solidFill>
                <a:effectLst/>
                <a:latin typeface="Google Sans"/>
              </a:rPr>
              <a:t>such as attending religious ceremonies, visiting religious spaces, not being allowed to enter the kitchen or handling food.</a:t>
            </a:r>
            <a:r>
              <a:rPr lang="en-IN" sz="1200" dirty="0">
                <a:latin typeface="+mn-lt"/>
              </a:rPr>
              <a:t> </a:t>
            </a:r>
          </a:p>
          <a:p>
            <a:pPr marL="228600" indent="-228600">
              <a:buAutoNum type="arabicPeriod"/>
            </a:pPr>
            <a:r>
              <a:rPr lang="en-IN" sz="1200" dirty="0">
                <a:latin typeface="+mn-lt"/>
              </a:rPr>
              <a:t>Girls also mention that with the start of their menstruation there are constant pressures to marry. </a:t>
            </a:r>
          </a:p>
          <a:p>
            <a:pPr marL="228600" indent="-228600">
              <a:buAutoNum type="arabicPeriod"/>
            </a:pPr>
            <a:r>
              <a:rPr lang="en-IN" sz="1200" dirty="0">
                <a:latin typeface="+mn-lt"/>
              </a:rPr>
              <a:t>Marriage is positioned as the destination for the girls while career and financial responsibility is indicated for the boys.</a:t>
            </a:r>
          </a:p>
        </p:txBody>
      </p:sp>
      <p:sp>
        <p:nvSpPr>
          <p:cNvPr id="4" name="Slide Number Placeholder 3"/>
          <p:cNvSpPr>
            <a:spLocks noGrp="1"/>
          </p:cNvSpPr>
          <p:nvPr>
            <p:ph type="sldNum" sz="quarter" idx="5"/>
          </p:nvPr>
        </p:nvSpPr>
        <p:spPr/>
        <p:txBody>
          <a:bodyPr/>
          <a:lstStyle/>
          <a:p>
            <a:fld id="{E88C5274-984E-4E92-89FB-7FD32129BDF6}" type="slidenum">
              <a:rPr lang="en-IN" smtClean="0"/>
              <a:t>6</a:t>
            </a:fld>
            <a:endParaRPr lang="en-IN"/>
          </a:p>
        </p:txBody>
      </p:sp>
    </p:spTree>
    <p:extLst>
      <p:ext uri="{BB962C8B-B14F-4D97-AF65-F5344CB8AC3E}">
        <p14:creationId xmlns:p14="http://schemas.microsoft.com/office/powerpoint/2010/main" val="2703450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N" sz="1200" dirty="0">
                <a:latin typeface="+mn-lt"/>
              </a:rPr>
              <a:t>We also asked girls about safety from violence.</a:t>
            </a:r>
          </a:p>
          <a:p>
            <a:pPr marL="228600" indent="-228600">
              <a:buFont typeface="+mj-lt"/>
              <a:buAutoNum type="arabicPeriod"/>
            </a:pPr>
            <a:r>
              <a:rPr lang="en-IN" sz="1200" dirty="0">
                <a:latin typeface="+mn-lt"/>
              </a:rPr>
              <a:t>As you can see, 70% of the girls were unable to recognise the forms of violence</a:t>
            </a:r>
          </a:p>
          <a:p>
            <a:pPr marL="228600" indent="-228600">
              <a:buAutoNum type="arabicPeriod"/>
            </a:pPr>
            <a:r>
              <a:rPr lang="en-IN" sz="1200" dirty="0">
                <a:latin typeface="+mn-lt"/>
              </a:rPr>
              <a:t>In fact, GBV is normalised in the communities as you can see here. Girls shared that inter-familial violence is common but normalised</a:t>
            </a:r>
          </a:p>
          <a:p>
            <a:pPr marL="228600" indent="-228600">
              <a:buAutoNum type="arabicPeriod"/>
            </a:pPr>
            <a:r>
              <a:rPr lang="en-IN" sz="1200" dirty="0">
                <a:latin typeface="+mn-lt"/>
              </a:rPr>
              <a:t>For example like “If the wife makes the same mistake many times, who else will she learn unless the husband teaches her a lesson?” or “Women get beaten because the husbands come home after consuming alcohol” </a:t>
            </a:r>
          </a:p>
          <a:p>
            <a:pPr marL="228600" indent="-228600">
              <a:buAutoNum type="arabicPeriod"/>
            </a:pPr>
            <a:r>
              <a:rPr lang="en-IN" sz="1200" dirty="0">
                <a:latin typeface="+mn-lt"/>
              </a:rPr>
              <a:t>It can be concluded that they accept violence as an immutable part of their lives. </a:t>
            </a:r>
          </a:p>
          <a:p>
            <a:pPr marL="228600" indent="-228600">
              <a:buAutoNum type="arabicPeriod"/>
            </a:pPr>
            <a:r>
              <a:rPr lang="en-IN" sz="1200" dirty="0">
                <a:latin typeface="+mn-lt"/>
              </a:rPr>
              <a:t>At the same time girls do not know the laws governing their safety at homes, in schools and the community.</a:t>
            </a:r>
          </a:p>
          <a:p>
            <a:pPr marL="228600" indent="-228600">
              <a:buAutoNum type="arabicPeriod"/>
            </a:pPr>
            <a:endParaRPr lang="en-IN" sz="1200" dirty="0">
              <a:latin typeface="+mn-lt"/>
            </a:endParaRPr>
          </a:p>
        </p:txBody>
      </p:sp>
      <p:sp>
        <p:nvSpPr>
          <p:cNvPr id="4" name="Slide Number Placeholder 3"/>
          <p:cNvSpPr>
            <a:spLocks noGrp="1"/>
          </p:cNvSpPr>
          <p:nvPr>
            <p:ph type="sldNum" sz="quarter" idx="5"/>
          </p:nvPr>
        </p:nvSpPr>
        <p:spPr/>
        <p:txBody>
          <a:bodyPr/>
          <a:lstStyle/>
          <a:p>
            <a:fld id="{E88C5274-984E-4E92-89FB-7FD32129BDF6}" type="slidenum">
              <a:rPr lang="en-IN" smtClean="0"/>
              <a:t>7</a:t>
            </a:fld>
            <a:endParaRPr lang="en-IN"/>
          </a:p>
        </p:txBody>
      </p:sp>
    </p:spTree>
    <p:extLst>
      <p:ext uri="{BB962C8B-B14F-4D97-AF65-F5344CB8AC3E}">
        <p14:creationId xmlns:p14="http://schemas.microsoft.com/office/powerpoint/2010/main" val="3935124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IN" sz="1200" dirty="0">
                <a:latin typeface="+mn-lt"/>
              </a:rPr>
              <a:t>But we also spent time hearing from them about their dreams and aspirations about their futures</a:t>
            </a:r>
          </a:p>
          <a:p>
            <a:pPr marL="228600" indent="-228600">
              <a:buFont typeface="+mj-lt"/>
              <a:buAutoNum type="arabicPeriod"/>
            </a:pPr>
            <a:r>
              <a:rPr lang="en-IN" sz="1200" dirty="0">
                <a:latin typeface="+mn-lt"/>
              </a:rPr>
              <a:t>One girl shared she wanted to be a runway model but her family doesn’t approve as they believe that girls from ‘good’ families do not do that profession</a:t>
            </a:r>
          </a:p>
          <a:p>
            <a:pPr marL="228600" indent="-228600">
              <a:buFont typeface="+mj-lt"/>
              <a:buAutoNum type="arabicPeriod"/>
            </a:pPr>
            <a:r>
              <a:rPr lang="en-IN" sz="1200" dirty="0">
                <a:latin typeface="+mn-lt"/>
              </a:rPr>
              <a:t>Another girl shared she wanted to be a lawyer and asked us if we know what she must study after tenth grade </a:t>
            </a:r>
          </a:p>
          <a:p>
            <a:pPr marL="228600" indent="-228600">
              <a:buFont typeface="+mj-lt"/>
              <a:buAutoNum type="arabicPeriod"/>
            </a:pPr>
            <a:r>
              <a:rPr lang="en-IN" sz="1200" dirty="0">
                <a:latin typeface="+mn-lt"/>
              </a:rPr>
              <a:t>The data collected said the same thing too. While 85% girls aspire for higher education over 70% lack the knowledge of how to pursue higher education.</a:t>
            </a:r>
          </a:p>
          <a:p>
            <a:pPr marL="228600" indent="-228600">
              <a:buAutoNum type="arabicPeriod"/>
            </a:pPr>
            <a:r>
              <a:rPr lang="en-IN" sz="1200" dirty="0">
                <a:latin typeface="+mn-lt"/>
              </a:rPr>
              <a:t>In conclusion, they feel a lack of agency to pursue their needs, desires and goals. At the same time they mention that they need a ‘safe space to understand the complexities in their life. They do not feel that they can approach adults/ teachers in their schools and community without fear of judgement or retribution.</a:t>
            </a:r>
          </a:p>
          <a:p>
            <a:pPr marL="0" indent="0">
              <a:buNone/>
            </a:pPr>
            <a:endParaRPr lang="en-IN" sz="1200" dirty="0">
              <a:latin typeface="+mn-lt"/>
            </a:endParaRPr>
          </a:p>
        </p:txBody>
      </p:sp>
      <p:sp>
        <p:nvSpPr>
          <p:cNvPr id="4" name="Slide Number Placeholder 3"/>
          <p:cNvSpPr>
            <a:spLocks noGrp="1"/>
          </p:cNvSpPr>
          <p:nvPr>
            <p:ph type="sldNum" sz="quarter" idx="5"/>
          </p:nvPr>
        </p:nvSpPr>
        <p:spPr/>
        <p:txBody>
          <a:bodyPr/>
          <a:lstStyle/>
          <a:p>
            <a:fld id="{E88C5274-984E-4E92-89FB-7FD32129BDF6}" type="slidenum">
              <a:rPr lang="en-IN" smtClean="0"/>
              <a:t>8</a:t>
            </a:fld>
            <a:endParaRPr lang="en-IN"/>
          </a:p>
        </p:txBody>
      </p:sp>
    </p:spTree>
    <p:extLst>
      <p:ext uri="{BB962C8B-B14F-4D97-AF65-F5344CB8AC3E}">
        <p14:creationId xmlns:p14="http://schemas.microsoft.com/office/powerpoint/2010/main" val="2365016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They clear mentioned that they ‘want more information and knowledge that can help them make decisions about their future</a:t>
            </a:r>
          </a:p>
          <a:p>
            <a:pPr marL="171450" indent="-171450">
              <a:buFont typeface="Arial" panose="020B0604020202020204" pitchFamily="34" charset="0"/>
              <a:buChar char="•"/>
            </a:pPr>
            <a:r>
              <a:rPr lang="en-US" dirty="0"/>
              <a:t>At the same time, a space to exercise that agency.</a:t>
            </a:r>
          </a:p>
          <a:p>
            <a:pPr marL="171450" indent="-171450">
              <a:buFont typeface="Arial" panose="020B0604020202020204" pitchFamily="34" charset="0"/>
              <a:buChar char="•"/>
            </a:pPr>
            <a:r>
              <a:rPr lang="en-US" dirty="0"/>
              <a:t>And a support system of girls like her and role models to look </a:t>
            </a:r>
            <a:r>
              <a:rPr lang="en-US" dirty="0" err="1"/>
              <a:t>upto</a:t>
            </a:r>
            <a:endParaRPr lang="en-US" dirty="0"/>
          </a:p>
          <a:p>
            <a:pPr marL="171450" indent="-171450">
              <a:buFont typeface="Arial" panose="020B0604020202020204" pitchFamily="34" charset="0"/>
              <a:buChar char="•"/>
            </a:pPr>
            <a:r>
              <a:rPr lang="en-US" dirty="0"/>
              <a:t>They LACK SAFE SPACES where this can happen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1200" dirty="0">
                <a:latin typeface="+mn-lt"/>
              </a:rPr>
              <a:t>With that, I will lead you to the second research question: What if there is a safe space?</a:t>
            </a:r>
          </a:p>
          <a:p>
            <a:pPr marL="171450" indent="-171450">
              <a:buFont typeface="Arial" panose="020B0604020202020204" pitchFamily="34" charset="0"/>
              <a:buChar char="•"/>
            </a:pPr>
            <a:endParaRPr lang="en-IN" dirty="0"/>
          </a:p>
        </p:txBody>
      </p:sp>
      <p:sp>
        <p:nvSpPr>
          <p:cNvPr id="4" name="Slide Number Placeholder 3"/>
          <p:cNvSpPr>
            <a:spLocks noGrp="1"/>
          </p:cNvSpPr>
          <p:nvPr>
            <p:ph type="sldNum" sz="quarter" idx="5"/>
          </p:nvPr>
        </p:nvSpPr>
        <p:spPr/>
        <p:txBody>
          <a:bodyPr/>
          <a:lstStyle/>
          <a:p>
            <a:fld id="{E88C5274-984E-4E92-89FB-7FD32129BDF6}" type="slidenum">
              <a:rPr lang="en-IN" smtClean="0"/>
              <a:t>9</a:t>
            </a:fld>
            <a:endParaRPr lang="en-IN"/>
          </a:p>
        </p:txBody>
      </p:sp>
    </p:spTree>
    <p:extLst>
      <p:ext uri="{BB962C8B-B14F-4D97-AF65-F5344CB8AC3E}">
        <p14:creationId xmlns:p14="http://schemas.microsoft.com/office/powerpoint/2010/main" val="2889005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F1C12-D8B5-DB52-F394-4EDDE858F2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64913E6-A8AD-ABDB-07EF-2F8568F47A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D9B5D97-467D-7E89-097F-F2E78729E228}"/>
              </a:ext>
            </a:extLst>
          </p:cNvPr>
          <p:cNvSpPr>
            <a:spLocks noGrp="1"/>
          </p:cNvSpPr>
          <p:nvPr>
            <p:ph type="dt" sz="half" idx="10"/>
          </p:nvPr>
        </p:nvSpPr>
        <p:spPr/>
        <p:txBody>
          <a:bodyPr/>
          <a:lstStyle/>
          <a:p>
            <a:fld id="{4EEBB724-0B9B-4BF5-8374-25D74BF9CA25}" type="datetimeFigureOut">
              <a:rPr lang="en-IN" smtClean="0"/>
              <a:t>05-12-2023</a:t>
            </a:fld>
            <a:endParaRPr lang="en-IN"/>
          </a:p>
        </p:txBody>
      </p:sp>
      <p:sp>
        <p:nvSpPr>
          <p:cNvPr id="5" name="Footer Placeholder 4">
            <a:extLst>
              <a:ext uri="{FF2B5EF4-FFF2-40B4-BE49-F238E27FC236}">
                <a16:creationId xmlns:a16="http://schemas.microsoft.com/office/drawing/2014/main" id="{94B2B1DE-B2DC-9FCA-193C-DD1831993BB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082A9F9-061A-CB9D-8C88-33566A12358A}"/>
              </a:ext>
            </a:extLst>
          </p:cNvPr>
          <p:cNvSpPr>
            <a:spLocks noGrp="1"/>
          </p:cNvSpPr>
          <p:nvPr>
            <p:ph type="sldNum" sz="quarter" idx="12"/>
          </p:nvPr>
        </p:nvSpPr>
        <p:spPr/>
        <p:txBody>
          <a:bodyPr/>
          <a:lstStyle/>
          <a:p>
            <a:fld id="{3A56A1EF-0D17-4358-A080-109C882E81E6}" type="slidenum">
              <a:rPr lang="en-IN" smtClean="0"/>
              <a:t>‹#›</a:t>
            </a:fld>
            <a:endParaRPr lang="en-IN"/>
          </a:p>
        </p:txBody>
      </p:sp>
    </p:spTree>
    <p:extLst>
      <p:ext uri="{BB962C8B-B14F-4D97-AF65-F5344CB8AC3E}">
        <p14:creationId xmlns:p14="http://schemas.microsoft.com/office/powerpoint/2010/main" val="2166547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A676-9AD5-2181-2FD2-C764F6E949B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963B31C-BF7E-3C5D-95BF-2F2B7492D5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2B91000-F105-710F-1C49-5684EA526F4D}"/>
              </a:ext>
            </a:extLst>
          </p:cNvPr>
          <p:cNvSpPr>
            <a:spLocks noGrp="1"/>
          </p:cNvSpPr>
          <p:nvPr>
            <p:ph type="dt" sz="half" idx="10"/>
          </p:nvPr>
        </p:nvSpPr>
        <p:spPr/>
        <p:txBody>
          <a:bodyPr/>
          <a:lstStyle/>
          <a:p>
            <a:fld id="{4EEBB724-0B9B-4BF5-8374-25D74BF9CA25}" type="datetimeFigureOut">
              <a:rPr lang="en-IN" smtClean="0"/>
              <a:t>05-12-2023</a:t>
            </a:fld>
            <a:endParaRPr lang="en-IN"/>
          </a:p>
        </p:txBody>
      </p:sp>
      <p:sp>
        <p:nvSpPr>
          <p:cNvPr id="5" name="Footer Placeholder 4">
            <a:extLst>
              <a:ext uri="{FF2B5EF4-FFF2-40B4-BE49-F238E27FC236}">
                <a16:creationId xmlns:a16="http://schemas.microsoft.com/office/drawing/2014/main" id="{BEAE27C4-FA6E-2BD0-675B-ECA67696C7E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9C127C9-6854-7827-CDF2-13B5607AA27F}"/>
              </a:ext>
            </a:extLst>
          </p:cNvPr>
          <p:cNvSpPr>
            <a:spLocks noGrp="1"/>
          </p:cNvSpPr>
          <p:nvPr>
            <p:ph type="sldNum" sz="quarter" idx="12"/>
          </p:nvPr>
        </p:nvSpPr>
        <p:spPr/>
        <p:txBody>
          <a:bodyPr/>
          <a:lstStyle/>
          <a:p>
            <a:fld id="{3A56A1EF-0D17-4358-A080-109C882E81E6}" type="slidenum">
              <a:rPr lang="en-IN" smtClean="0"/>
              <a:t>‹#›</a:t>
            </a:fld>
            <a:endParaRPr lang="en-IN"/>
          </a:p>
        </p:txBody>
      </p:sp>
    </p:spTree>
    <p:extLst>
      <p:ext uri="{BB962C8B-B14F-4D97-AF65-F5344CB8AC3E}">
        <p14:creationId xmlns:p14="http://schemas.microsoft.com/office/powerpoint/2010/main" val="2921766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CFFA39-A7DD-F1CF-4CF6-D616E80F96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3566037-2737-1F1C-B8E8-98A7EB2FD0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CAE9365-56DC-93E2-2DCC-386C2E6C1D7C}"/>
              </a:ext>
            </a:extLst>
          </p:cNvPr>
          <p:cNvSpPr>
            <a:spLocks noGrp="1"/>
          </p:cNvSpPr>
          <p:nvPr>
            <p:ph type="dt" sz="half" idx="10"/>
          </p:nvPr>
        </p:nvSpPr>
        <p:spPr/>
        <p:txBody>
          <a:bodyPr/>
          <a:lstStyle/>
          <a:p>
            <a:fld id="{4EEBB724-0B9B-4BF5-8374-25D74BF9CA25}" type="datetimeFigureOut">
              <a:rPr lang="en-IN" smtClean="0"/>
              <a:t>05-12-2023</a:t>
            </a:fld>
            <a:endParaRPr lang="en-IN"/>
          </a:p>
        </p:txBody>
      </p:sp>
      <p:sp>
        <p:nvSpPr>
          <p:cNvPr id="5" name="Footer Placeholder 4">
            <a:extLst>
              <a:ext uri="{FF2B5EF4-FFF2-40B4-BE49-F238E27FC236}">
                <a16:creationId xmlns:a16="http://schemas.microsoft.com/office/drawing/2014/main" id="{8AD9BF58-CC43-72E3-6806-96894AA7017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3F5F1D2-084F-AB46-5677-3A4420701242}"/>
              </a:ext>
            </a:extLst>
          </p:cNvPr>
          <p:cNvSpPr>
            <a:spLocks noGrp="1"/>
          </p:cNvSpPr>
          <p:nvPr>
            <p:ph type="sldNum" sz="quarter" idx="12"/>
          </p:nvPr>
        </p:nvSpPr>
        <p:spPr/>
        <p:txBody>
          <a:bodyPr/>
          <a:lstStyle/>
          <a:p>
            <a:fld id="{3A56A1EF-0D17-4358-A080-109C882E81E6}" type="slidenum">
              <a:rPr lang="en-IN" smtClean="0"/>
              <a:t>‹#›</a:t>
            </a:fld>
            <a:endParaRPr lang="en-IN"/>
          </a:p>
        </p:txBody>
      </p:sp>
    </p:spTree>
    <p:extLst>
      <p:ext uri="{BB962C8B-B14F-4D97-AF65-F5344CB8AC3E}">
        <p14:creationId xmlns:p14="http://schemas.microsoft.com/office/powerpoint/2010/main" val="312619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015EE-1E12-BE22-CD74-365E136BD1F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79D0BF0-B0D2-4A18-9B24-D54915C213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0F46C21-7BF9-63FE-172C-ED749EB5589A}"/>
              </a:ext>
            </a:extLst>
          </p:cNvPr>
          <p:cNvSpPr>
            <a:spLocks noGrp="1"/>
          </p:cNvSpPr>
          <p:nvPr>
            <p:ph type="dt" sz="half" idx="10"/>
          </p:nvPr>
        </p:nvSpPr>
        <p:spPr/>
        <p:txBody>
          <a:bodyPr/>
          <a:lstStyle/>
          <a:p>
            <a:fld id="{4EEBB724-0B9B-4BF5-8374-25D74BF9CA25}" type="datetimeFigureOut">
              <a:rPr lang="en-IN" smtClean="0"/>
              <a:t>05-12-2023</a:t>
            </a:fld>
            <a:endParaRPr lang="en-IN"/>
          </a:p>
        </p:txBody>
      </p:sp>
      <p:sp>
        <p:nvSpPr>
          <p:cNvPr id="5" name="Footer Placeholder 4">
            <a:extLst>
              <a:ext uri="{FF2B5EF4-FFF2-40B4-BE49-F238E27FC236}">
                <a16:creationId xmlns:a16="http://schemas.microsoft.com/office/drawing/2014/main" id="{D4679F00-758C-4F00-B225-BD42FBB0738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9D271CB-B9AF-9BEB-7F5E-AA2AF9CACB6B}"/>
              </a:ext>
            </a:extLst>
          </p:cNvPr>
          <p:cNvSpPr>
            <a:spLocks noGrp="1"/>
          </p:cNvSpPr>
          <p:nvPr>
            <p:ph type="sldNum" sz="quarter" idx="12"/>
          </p:nvPr>
        </p:nvSpPr>
        <p:spPr/>
        <p:txBody>
          <a:bodyPr/>
          <a:lstStyle/>
          <a:p>
            <a:fld id="{3A56A1EF-0D17-4358-A080-109C882E81E6}" type="slidenum">
              <a:rPr lang="en-IN" smtClean="0"/>
              <a:t>‹#›</a:t>
            </a:fld>
            <a:endParaRPr lang="en-IN"/>
          </a:p>
        </p:txBody>
      </p:sp>
    </p:spTree>
    <p:extLst>
      <p:ext uri="{BB962C8B-B14F-4D97-AF65-F5344CB8AC3E}">
        <p14:creationId xmlns:p14="http://schemas.microsoft.com/office/powerpoint/2010/main" val="4078005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10A42-6717-E913-DD6A-D5DCBB96B4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8FB2206-134E-6025-1F2F-E77DC448B5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2FFC2B-3E7C-4FCE-7513-245ADC3DD0D8}"/>
              </a:ext>
            </a:extLst>
          </p:cNvPr>
          <p:cNvSpPr>
            <a:spLocks noGrp="1"/>
          </p:cNvSpPr>
          <p:nvPr>
            <p:ph type="dt" sz="half" idx="10"/>
          </p:nvPr>
        </p:nvSpPr>
        <p:spPr/>
        <p:txBody>
          <a:bodyPr/>
          <a:lstStyle/>
          <a:p>
            <a:fld id="{4EEBB724-0B9B-4BF5-8374-25D74BF9CA25}" type="datetimeFigureOut">
              <a:rPr lang="en-IN" smtClean="0"/>
              <a:t>05-12-2023</a:t>
            </a:fld>
            <a:endParaRPr lang="en-IN"/>
          </a:p>
        </p:txBody>
      </p:sp>
      <p:sp>
        <p:nvSpPr>
          <p:cNvPr id="5" name="Footer Placeholder 4">
            <a:extLst>
              <a:ext uri="{FF2B5EF4-FFF2-40B4-BE49-F238E27FC236}">
                <a16:creationId xmlns:a16="http://schemas.microsoft.com/office/drawing/2014/main" id="{DB5FB186-43B5-2243-212C-F0F5EF3C136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2E066B6-55F2-9C20-ABA1-BBA5E8CF7441}"/>
              </a:ext>
            </a:extLst>
          </p:cNvPr>
          <p:cNvSpPr>
            <a:spLocks noGrp="1"/>
          </p:cNvSpPr>
          <p:nvPr>
            <p:ph type="sldNum" sz="quarter" idx="12"/>
          </p:nvPr>
        </p:nvSpPr>
        <p:spPr/>
        <p:txBody>
          <a:bodyPr/>
          <a:lstStyle/>
          <a:p>
            <a:fld id="{3A56A1EF-0D17-4358-A080-109C882E81E6}" type="slidenum">
              <a:rPr lang="en-IN" smtClean="0"/>
              <a:t>‹#›</a:t>
            </a:fld>
            <a:endParaRPr lang="en-IN"/>
          </a:p>
        </p:txBody>
      </p:sp>
    </p:spTree>
    <p:extLst>
      <p:ext uri="{BB962C8B-B14F-4D97-AF65-F5344CB8AC3E}">
        <p14:creationId xmlns:p14="http://schemas.microsoft.com/office/powerpoint/2010/main" val="290862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7109-FE48-E480-2E64-BC17C699A7B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14AB2AE-8735-2D23-750E-A218815693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A8E2A66-DCB4-67D4-C8D9-32EDBF3A86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94D7861-C900-0294-C46A-BCBBCD0D8F57}"/>
              </a:ext>
            </a:extLst>
          </p:cNvPr>
          <p:cNvSpPr>
            <a:spLocks noGrp="1"/>
          </p:cNvSpPr>
          <p:nvPr>
            <p:ph type="dt" sz="half" idx="10"/>
          </p:nvPr>
        </p:nvSpPr>
        <p:spPr/>
        <p:txBody>
          <a:bodyPr/>
          <a:lstStyle/>
          <a:p>
            <a:fld id="{4EEBB724-0B9B-4BF5-8374-25D74BF9CA25}" type="datetimeFigureOut">
              <a:rPr lang="en-IN" smtClean="0"/>
              <a:t>05-12-2023</a:t>
            </a:fld>
            <a:endParaRPr lang="en-IN"/>
          </a:p>
        </p:txBody>
      </p:sp>
      <p:sp>
        <p:nvSpPr>
          <p:cNvPr id="6" name="Footer Placeholder 5">
            <a:extLst>
              <a:ext uri="{FF2B5EF4-FFF2-40B4-BE49-F238E27FC236}">
                <a16:creationId xmlns:a16="http://schemas.microsoft.com/office/drawing/2014/main" id="{35572C3A-8D24-B437-2466-84EFAC6C693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AEF8563-804B-A7F5-077D-3FA19D43525A}"/>
              </a:ext>
            </a:extLst>
          </p:cNvPr>
          <p:cNvSpPr>
            <a:spLocks noGrp="1"/>
          </p:cNvSpPr>
          <p:nvPr>
            <p:ph type="sldNum" sz="quarter" idx="12"/>
          </p:nvPr>
        </p:nvSpPr>
        <p:spPr/>
        <p:txBody>
          <a:bodyPr/>
          <a:lstStyle/>
          <a:p>
            <a:fld id="{3A56A1EF-0D17-4358-A080-109C882E81E6}" type="slidenum">
              <a:rPr lang="en-IN" smtClean="0"/>
              <a:t>‹#›</a:t>
            </a:fld>
            <a:endParaRPr lang="en-IN"/>
          </a:p>
        </p:txBody>
      </p:sp>
    </p:spTree>
    <p:extLst>
      <p:ext uri="{BB962C8B-B14F-4D97-AF65-F5344CB8AC3E}">
        <p14:creationId xmlns:p14="http://schemas.microsoft.com/office/powerpoint/2010/main" val="20599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04D32-BA07-F4AE-7177-55396721D76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E93066A-1978-3F9F-6FA0-6A0F34F250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61F835-1C3D-5153-DE11-B5471556CC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A4D46A0-5E2F-6DB0-729C-AB17229AA4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DD53B8-42BD-D75D-CF62-0C16E4A5EE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00DF320-EDB3-9213-071A-98444082A368}"/>
              </a:ext>
            </a:extLst>
          </p:cNvPr>
          <p:cNvSpPr>
            <a:spLocks noGrp="1"/>
          </p:cNvSpPr>
          <p:nvPr>
            <p:ph type="dt" sz="half" idx="10"/>
          </p:nvPr>
        </p:nvSpPr>
        <p:spPr/>
        <p:txBody>
          <a:bodyPr/>
          <a:lstStyle/>
          <a:p>
            <a:fld id="{4EEBB724-0B9B-4BF5-8374-25D74BF9CA25}" type="datetimeFigureOut">
              <a:rPr lang="en-IN" smtClean="0"/>
              <a:t>05-12-2023</a:t>
            </a:fld>
            <a:endParaRPr lang="en-IN"/>
          </a:p>
        </p:txBody>
      </p:sp>
      <p:sp>
        <p:nvSpPr>
          <p:cNvPr id="8" name="Footer Placeholder 7">
            <a:extLst>
              <a:ext uri="{FF2B5EF4-FFF2-40B4-BE49-F238E27FC236}">
                <a16:creationId xmlns:a16="http://schemas.microsoft.com/office/drawing/2014/main" id="{98EF6A5B-D9D3-2188-15F8-7DE1312F256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C60A150-9183-3C15-4A5E-FA7E0DD788EB}"/>
              </a:ext>
            </a:extLst>
          </p:cNvPr>
          <p:cNvSpPr>
            <a:spLocks noGrp="1"/>
          </p:cNvSpPr>
          <p:nvPr>
            <p:ph type="sldNum" sz="quarter" idx="12"/>
          </p:nvPr>
        </p:nvSpPr>
        <p:spPr/>
        <p:txBody>
          <a:bodyPr/>
          <a:lstStyle/>
          <a:p>
            <a:fld id="{3A56A1EF-0D17-4358-A080-109C882E81E6}" type="slidenum">
              <a:rPr lang="en-IN" smtClean="0"/>
              <a:t>‹#›</a:t>
            </a:fld>
            <a:endParaRPr lang="en-IN"/>
          </a:p>
        </p:txBody>
      </p:sp>
    </p:spTree>
    <p:extLst>
      <p:ext uri="{BB962C8B-B14F-4D97-AF65-F5344CB8AC3E}">
        <p14:creationId xmlns:p14="http://schemas.microsoft.com/office/powerpoint/2010/main" val="3939366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BB396-BCF9-5FD3-BF61-153D45B71F8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E7F6157-770B-E7E0-3DB8-8A458DF85DD2}"/>
              </a:ext>
            </a:extLst>
          </p:cNvPr>
          <p:cNvSpPr>
            <a:spLocks noGrp="1"/>
          </p:cNvSpPr>
          <p:nvPr>
            <p:ph type="dt" sz="half" idx="10"/>
          </p:nvPr>
        </p:nvSpPr>
        <p:spPr/>
        <p:txBody>
          <a:bodyPr/>
          <a:lstStyle/>
          <a:p>
            <a:fld id="{4EEBB724-0B9B-4BF5-8374-25D74BF9CA25}" type="datetimeFigureOut">
              <a:rPr lang="en-IN" smtClean="0"/>
              <a:t>05-12-2023</a:t>
            </a:fld>
            <a:endParaRPr lang="en-IN"/>
          </a:p>
        </p:txBody>
      </p:sp>
      <p:sp>
        <p:nvSpPr>
          <p:cNvPr id="4" name="Footer Placeholder 3">
            <a:extLst>
              <a:ext uri="{FF2B5EF4-FFF2-40B4-BE49-F238E27FC236}">
                <a16:creationId xmlns:a16="http://schemas.microsoft.com/office/drawing/2014/main" id="{5697581C-DF29-EDE0-ADB7-E70969C63EA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A12C591-50BD-522E-F675-E844BA1691C7}"/>
              </a:ext>
            </a:extLst>
          </p:cNvPr>
          <p:cNvSpPr>
            <a:spLocks noGrp="1"/>
          </p:cNvSpPr>
          <p:nvPr>
            <p:ph type="sldNum" sz="quarter" idx="12"/>
          </p:nvPr>
        </p:nvSpPr>
        <p:spPr/>
        <p:txBody>
          <a:bodyPr/>
          <a:lstStyle/>
          <a:p>
            <a:fld id="{3A56A1EF-0D17-4358-A080-109C882E81E6}" type="slidenum">
              <a:rPr lang="en-IN" smtClean="0"/>
              <a:t>‹#›</a:t>
            </a:fld>
            <a:endParaRPr lang="en-IN"/>
          </a:p>
        </p:txBody>
      </p:sp>
    </p:spTree>
    <p:extLst>
      <p:ext uri="{BB962C8B-B14F-4D97-AF65-F5344CB8AC3E}">
        <p14:creationId xmlns:p14="http://schemas.microsoft.com/office/powerpoint/2010/main" val="191319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D3BABA-0FB9-A16A-F4E4-C91A105CA1A2}"/>
              </a:ext>
            </a:extLst>
          </p:cNvPr>
          <p:cNvSpPr>
            <a:spLocks noGrp="1"/>
          </p:cNvSpPr>
          <p:nvPr>
            <p:ph type="dt" sz="half" idx="10"/>
          </p:nvPr>
        </p:nvSpPr>
        <p:spPr/>
        <p:txBody>
          <a:bodyPr/>
          <a:lstStyle/>
          <a:p>
            <a:fld id="{4EEBB724-0B9B-4BF5-8374-25D74BF9CA25}" type="datetimeFigureOut">
              <a:rPr lang="en-IN" smtClean="0"/>
              <a:t>05-12-2023</a:t>
            </a:fld>
            <a:endParaRPr lang="en-IN"/>
          </a:p>
        </p:txBody>
      </p:sp>
      <p:sp>
        <p:nvSpPr>
          <p:cNvPr id="3" name="Footer Placeholder 2">
            <a:extLst>
              <a:ext uri="{FF2B5EF4-FFF2-40B4-BE49-F238E27FC236}">
                <a16:creationId xmlns:a16="http://schemas.microsoft.com/office/drawing/2014/main" id="{874480C6-2A01-4638-3B00-A87EFCB3B2C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9023B09-3100-1363-C0EF-0218DB685132}"/>
              </a:ext>
            </a:extLst>
          </p:cNvPr>
          <p:cNvSpPr>
            <a:spLocks noGrp="1"/>
          </p:cNvSpPr>
          <p:nvPr>
            <p:ph type="sldNum" sz="quarter" idx="12"/>
          </p:nvPr>
        </p:nvSpPr>
        <p:spPr/>
        <p:txBody>
          <a:bodyPr/>
          <a:lstStyle/>
          <a:p>
            <a:fld id="{3A56A1EF-0D17-4358-A080-109C882E81E6}" type="slidenum">
              <a:rPr lang="en-IN" smtClean="0"/>
              <a:t>‹#›</a:t>
            </a:fld>
            <a:endParaRPr lang="en-IN"/>
          </a:p>
        </p:txBody>
      </p:sp>
    </p:spTree>
    <p:extLst>
      <p:ext uri="{BB962C8B-B14F-4D97-AF65-F5344CB8AC3E}">
        <p14:creationId xmlns:p14="http://schemas.microsoft.com/office/powerpoint/2010/main" val="1128810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BD72E-DAB8-DC97-2CF0-C6F4FB881E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FB1DF97-2E46-9718-9B10-1ECF6F68FA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F8F5D981-78A3-F77D-0780-BDFC3A56A0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DDB6BA-59E1-B7F4-184F-802BBAE090F8}"/>
              </a:ext>
            </a:extLst>
          </p:cNvPr>
          <p:cNvSpPr>
            <a:spLocks noGrp="1"/>
          </p:cNvSpPr>
          <p:nvPr>
            <p:ph type="dt" sz="half" idx="10"/>
          </p:nvPr>
        </p:nvSpPr>
        <p:spPr/>
        <p:txBody>
          <a:bodyPr/>
          <a:lstStyle/>
          <a:p>
            <a:fld id="{4EEBB724-0B9B-4BF5-8374-25D74BF9CA25}" type="datetimeFigureOut">
              <a:rPr lang="en-IN" smtClean="0"/>
              <a:t>05-12-2023</a:t>
            </a:fld>
            <a:endParaRPr lang="en-IN"/>
          </a:p>
        </p:txBody>
      </p:sp>
      <p:sp>
        <p:nvSpPr>
          <p:cNvPr id="6" name="Footer Placeholder 5">
            <a:extLst>
              <a:ext uri="{FF2B5EF4-FFF2-40B4-BE49-F238E27FC236}">
                <a16:creationId xmlns:a16="http://schemas.microsoft.com/office/drawing/2014/main" id="{53491BDD-785F-C15D-2296-57F7D841135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6EBF10F-D354-7C52-56E5-275A4A20F5BB}"/>
              </a:ext>
            </a:extLst>
          </p:cNvPr>
          <p:cNvSpPr>
            <a:spLocks noGrp="1"/>
          </p:cNvSpPr>
          <p:nvPr>
            <p:ph type="sldNum" sz="quarter" idx="12"/>
          </p:nvPr>
        </p:nvSpPr>
        <p:spPr/>
        <p:txBody>
          <a:bodyPr/>
          <a:lstStyle/>
          <a:p>
            <a:fld id="{3A56A1EF-0D17-4358-A080-109C882E81E6}" type="slidenum">
              <a:rPr lang="en-IN" smtClean="0"/>
              <a:t>‹#›</a:t>
            </a:fld>
            <a:endParaRPr lang="en-IN"/>
          </a:p>
        </p:txBody>
      </p:sp>
    </p:spTree>
    <p:extLst>
      <p:ext uri="{BB962C8B-B14F-4D97-AF65-F5344CB8AC3E}">
        <p14:creationId xmlns:p14="http://schemas.microsoft.com/office/powerpoint/2010/main" val="117282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F7B6E-168C-C524-075A-5B76B70C7C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C64451A-B831-BD4A-C5D8-21AA53D8E6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94917BD-3E28-C069-2AF7-ACD87EF803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531DA3-F326-727C-1DD8-B86556AF4333}"/>
              </a:ext>
            </a:extLst>
          </p:cNvPr>
          <p:cNvSpPr>
            <a:spLocks noGrp="1"/>
          </p:cNvSpPr>
          <p:nvPr>
            <p:ph type="dt" sz="half" idx="10"/>
          </p:nvPr>
        </p:nvSpPr>
        <p:spPr/>
        <p:txBody>
          <a:bodyPr/>
          <a:lstStyle/>
          <a:p>
            <a:fld id="{4EEBB724-0B9B-4BF5-8374-25D74BF9CA25}" type="datetimeFigureOut">
              <a:rPr lang="en-IN" smtClean="0"/>
              <a:t>05-12-2023</a:t>
            </a:fld>
            <a:endParaRPr lang="en-IN"/>
          </a:p>
        </p:txBody>
      </p:sp>
      <p:sp>
        <p:nvSpPr>
          <p:cNvPr id="6" name="Footer Placeholder 5">
            <a:extLst>
              <a:ext uri="{FF2B5EF4-FFF2-40B4-BE49-F238E27FC236}">
                <a16:creationId xmlns:a16="http://schemas.microsoft.com/office/drawing/2014/main" id="{FC03E7C0-DF4B-3DFB-C342-F2FDC964ED5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084B9C9-5D2D-BEB9-9429-849D18EB98E2}"/>
              </a:ext>
            </a:extLst>
          </p:cNvPr>
          <p:cNvSpPr>
            <a:spLocks noGrp="1"/>
          </p:cNvSpPr>
          <p:nvPr>
            <p:ph type="sldNum" sz="quarter" idx="12"/>
          </p:nvPr>
        </p:nvSpPr>
        <p:spPr/>
        <p:txBody>
          <a:bodyPr/>
          <a:lstStyle/>
          <a:p>
            <a:fld id="{3A56A1EF-0D17-4358-A080-109C882E81E6}" type="slidenum">
              <a:rPr lang="en-IN" smtClean="0"/>
              <a:t>‹#›</a:t>
            </a:fld>
            <a:endParaRPr lang="en-IN"/>
          </a:p>
        </p:txBody>
      </p:sp>
    </p:spTree>
    <p:extLst>
      <p:ext uri="{BB962C8B-B14F-4D97-AF65-F5344CB8AC3E}">
        <p14:creationId xmlns:p14="http://schemas.microsoft.com/office/powerpoint/2010/main" val="92762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889BB-3679-B06B-5EFD-DB0D184F92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3EE002A-EF17-17D5-CC19-8AA6D4C920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532556E-99F1-7D00-2300-81F7C9E23A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BB724-0B9B-4BF5-8374-25D74BF9CA25}" type="datetimeFigureOut">
              <a:rPr lang="en-IN" smtClean="0"/>
              <a:t>05-12-2023</a:t>
            </a:fld>
            <a:endParaRPr lang="en-IN"/>
          </a:p>
        </p:txBody>
      </p:sp>
      <p:sp>
        <p:nvSpPr>
          <p:cNvPr id="5" name="Footer Placeholder 4">
            <a:extLst>
              <a:ext uri="{FF2B5EF4-FFF2-40B4-BE49-F238E27FC236}">
                <a16:creationId xmlns:a16="http://schemas.microsoft.com/office/drawing/2014/main" id="{38071E64-AD3D-90E4-BDEE-046F209D4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9EFDE78-62FA-D1A0-AD62-E9C040E709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6A1EF-0D17-4358-A080-109C882E81E6}" type="slidenum">
              <a:rPr lang="en-IN" smtClean="0"/>
              <a:t>‹#›</a:t>
            </a:fld>
            <a:endParaRPr lang="en-IN"/>
          </a:p>
        </p:txBody>
      </p:sp>
    </p:spTree>
    <p:extLst>
      <p:ext uri="{BB962C8B-B14F-4D97-AF65-F5344CB8AC3E}">
        <p14:creationId xmlns:p14="http://schemas.microsoft.com/office/powerpoint/2010/main" val="3415515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2.jpeg"/><Relationship Id="rId7" Type="http://schemas.openxmlformats.org/officeDocument/2006/relationships/hyperlink" Target="https://www.peoplematters.in/article/compensation-benefits/gender-discrimination-at-the-heart-of-wage-gap-1913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pixabay.com/en/india-flag-fingerprint-country-652857/"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creativecommons.org/licenses/by-nc-sa/3.0/" TargetMode="External"/><Relationship Id="rId5" Type="http://schemas.openxmlformats.org/officeDocument/2006/relationships/hyperlink" Target="https://www.peoplematters.in/article/compensation-benefits/gender-discrimination-at-the-heart-of-wage-gap-19139" TargetMode="Externa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in/article/compensation-benefits/gender-discrimination-at-the-heart-of-wage-gap-1913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E30154-E480-BA32-A54C-95B681F983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E8B696CA-9065-B9E4-5DA8-28B91BE5F6AA}"/>
              </a:ext>
            </a:extLst>
          </p:cNvPr>
          <p:cNvSpPr txBox="1"/>
          <p:nvPr/>
        </p:nvSpPr>
        <p:spPr>
          <a:xfrm>
            <a:off x="6651523" y="5412658"/>
            <a:ext cx="3819832" cy="369332"/>
          </a:xfrm>
          <a:prstGeom prst="rect">
            <a:avLst/>
          </a:prstGeom>
          <a:noFill/>
        </p:spPr>
        <p:txBody>
          <a:bodyPr wrap="square" rtlCol="0">
            <a:spAutoFit/>
          </a:bodyPr>
          <a:lstStyle/>
          <a:p>
            <a:pPr algn="ctr"/>
            <a:r>
              <a:rPr lang="en-IN" dirty="0">
                <a:solidFill>
                  <a:schemeClr val="bg1">
                    <a:lumMod val="95000"/>
                  </a:schemeClr>
                </a:solidFill>
              </a:rPr>
              <a:t>© VOICE 4 Girls</a:t>
            </a:r>
          </a:p>
        </p:txBody>
      </p:sp>
    </p:spTree>
    <p:extLst>
      <p:ext uri="{BB962C8B-B14F-4D97-AF65-F5344CB8AC3E}">
        <p14:creationId xmlns:p14="http://schemas.microsoft.com/office/powerpoint/2010/main" val="73055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4B036-49BB-0EBD-9A8E-A1D5D7E3A011}"/>
              </a:ext>
            </a:extLst>
          </p:cNvPr>
          <p:cNvSpPr>
            <a:spLocks noGrp="1"/>
          </p:cNvSpPr>
          <p:nvPr>
            <p:ph type="title"/>
          </p:nvPr>
        </p:nvSpPr>
        <p:spPr>
          <a:xfrm>
            <a:off x="314998" y="783771"/>
            <a:ext cx="5985498" cy="1325563"/>
          </a:xfrm>
        </p:spPr>
        <p:txBody>
          <a:bodyPr>
            <a:normAutofit/>
          </a:bodyPr>
          <a:lstStyle/>
          <a:p>
            <a:r>
              <a:rPr lang="en-IN" sz="3600" b="1" dirty="0">
                <a:solidFill>
                  <a:srgbClr val="7030A0"/>
                </a:solidFill>
              </a:rPr>
              <a:t>What if there </a:t>
            </a:r>
            <a:br>
              <a:rPr lang="en-IN" sz="3600" b="1" dirty="0">
                <a:solidFill>
                  <a:srgbClr val="7030A0"/>
                </a:solidFill>
              </a:rPr>
            </a:br>
            <a:r>
              <a:rPr lang="en-IN" sz="3600" b="1" dirty="0">
                <a:solidFill>
                  <a:srgbClr val="7030A0"/>
                </a:solidFill>
              </a:rPr>
              <a:t>were a safe space? </a:t>
            </a:r>
          </a:p>
        </p:txBody>
      </p:sp>
      <p:sp>
        <p:nvSpPr>
          <p:cNvPr id="3" name="Content Placeholder 2">
            <a:extLst>
              <a:ext uri="{FF2B5EF4-FFF2-40B4-BE49-F238E27FC236}">
                <a16:creationId xmlns:a16="http://schemas.microsoft.com/office/drawing/2014/main" id="{DCDCD09C-6384-EA1A-F807-48D0AD7606E6}"/>
              </a:ext>
            </a:extLst>
          </p:cNvPr>
          <p:cNvSpPr>
            <a:spLocks noGrp="1"/>
          </p:cNvSpPr>
          <p:nvPr>
            <p:ph idx="1"/>
          </p:nvPr>
        </p:nvSpPr>
        <p:spPr>
          <a:xfrm>
            <a:off x="408992" y="1683195"/>
            <a:ext cx="5388520" cy="4881716"/>
          </a:xfrm>
        </p:spPr>
        <p:txBody>
          <a:bodyPr>
            <a:normAutofit fontScale="92500" lnSpcReduction="20000"/>
          </a:bodyPr>
          <a:lstStyle/>
          <a:p>
            <a:pPr marL="0" indent="0">
              <a:buNone/>
            </a:pPr>
            <a:endParaRPr lang="en-IN" sz="4000" dirty="0"/>
          </a:p>
          <a:p>
            <a:pPr marL="0" indent="0">
              <a:buNone/>
            </a:pPr>
            <a:endParaRPr lang="en-IN" sz="4000" dirty="0"/>
          </a:p>
          <a:p>
            <a:pPr marL="0" indent="0">
              <a:buNone/>
            </a:pPr>
            <a:r>
              <a:rPr lang="en-IN" sz="4000" dirty="0"/>
              <a:t>Evidence of impact – </a:t>
            </a:r>
          </a:p>
          <a:p>
            <a:pPr marL="0" indent="0">
              <a:buNone/>
            </a:pPr>
            <a:r>
              <a:rPr lang="en-IN" sz="4000" dirty="0"/>
              <a:t>A case study of</a:t>
            </a:r>
          </a:p>
          <a:p>
            <a:pPr marL="0" indent="0">
              <a:buNone/>
            </a:pPr>
            <a:endParaRPr lang="en-IN" dirty="0"/>
          </a:p>
          <a:p>
            <a:pPr marL="0" indent="0">
              <a:buNone/>
            </a:pPr>
            <a:endParaRPr lang="en-IN" sz="2000" dirty="0"/>
          </a:p>
          <a:p>
            <a:pPr marL="0" indent="0">
              <a:buNone/>
            </a:pPr>
            <a:endParaRPr lang="en-IN" sz="2000" dirty="0"/>
          </a:p>
          <a:p>
            <a:pPr marL="0" indent="0">
              <a:buNone/>
            </a:pPr>
            <a:endParaRPr lang="en-IN" sz="2000" dirty="0"/>
          </a:p>
          <a:p>
            <a:pPr marL="0" indent="0">
              <a:buNone/>
            </a:pPr>
            <a:endParaRPr lang="en-IN" sz="2000" dirty="0"/>
          </a:p>
          <a:p>
            <a:pPr marL="0" indent="0">
              <a:buNone/>
            </a:pPr>
            <a:r>
              <a:rPr lang="en-IN" sz="2000" dirty="0"/>
              <a:t>Research was supported by:</a:t>
            </a:r>
          </a:p>
          <a:p>
            <a:pPr marL="0" indent="0">
              <a:buNone/>
            </a:pPr>
            <a:r>
              <a:rPr lang="en-IN" sz="2000" dirty="0"/>
              <a:t>Vanitha Prabhu, Nayonika Roy, Lalasa </a:t>
            </a:r>
            <a:r>
              <a:rPr lang="en-IN" sz="2000" dirty="0" err="1"/>
              <a:t>Mokkapati</a:t>
            </a:r>
            <a:r>
              <a:rPr lang="en-IN" sz="2000" dirty="0"/>
              <a:t> and Priyanka </a:t>
            </a:r>
            <a:r>
              <a:rPr lang="en-IN" sz="2000" dirty="0" err="1"/>
              <a:t>Toomkunta</a:t>
            </a:r>
            <a:r>
              <a:rPr lang="en-IN" sz="2000" dirty="0"/>
              <a:t>.</a:t>
            </a:r>
          </a:p>
          <a:p>
            <a:pPr marL="0" indent="0">
              <a:buNone/>
            </a:pPr>
            <a:endParaRPr lang="en-IN" dirty="0"/>
          </a:p>
          <a:p>
            <a:pPr marL="0" indent="0">
              <a:buNone/>
            </a:pPr>
            <a:endParaRPr lang="en-IN" dirty="0"/>
          </a:p>
        </p:txBody>
      </p:sp>
      <p:pic>
        <p:nvPicPr>
          <p:cNvPr id="8" name="Picture 7" descr="A group of children standing in front of a blackboard&#10;&#10;Description automatically generated">
            <a:extLst>
              <a:ext uri="{FF2B5EF4-FFF2-40B4-BE49-F238E27FC236}">
                <a16:creationId xmlns:a16="http://schemas.microsoft.com/office/drawing/2014/main" id="{69D975AB-DBD6-08B7-4FE1-68B4A17F0F6A}"/>
              </a:ext>
            </a:extLst>
          </p:cNvPr>
          <p:cNvPicPr>
            <a:picLocks noChangeAspect="1"/>
          </p:cNvPicPr>
          <p:nvPr/>
        </p:nvPicPr>
        <p:blipFill rotWithShape="1">
          <a:blip r:embed="rId3">
            <a:extLst>
              <a:ext uri="{28A0092B-C50C-407E-A947-70E740481C1C}">
                <a14:useLocalDpi xmlns:a14="http://schemas.microsoft.com/office/drawing/2010/main" val="0"/>
              </a:ext>
            </a:extLst>
          </a:blip>
          <a:srcRect l="-109" r="61389" b="54305"/>
          <a:stretch/>
        </p:blipFill>
        <p:spPr>
          <a:xfrm>
            <a:off x="4588625" y="577872"/>
            <a:ext cx="7382365" cy="4900648"/>
          </a:xfrm>
          <a:prstGeom prst="rect">
            <a:avLst/>
          </a:prstGeom>
        </p:spPr>
      </p:pic>
      <p:pic>
        <p:nvPicPr>
          <p:cNvPr id="4" name="image1.jpg">
            <a:extLst>
              <a:ext uri="{FF2B5EF4-FFF2-40B4-BE49-F238E27FC236}">
                <a16:creationId xmlns:a16="http://schemas.microsoft.com/office/drawing/2014/main" id="{5F5FF51E-3856-34B0-9398-6E9FF9D97864}"/>
              </a:ext>
            </a:extLst>
          </p:cNvPr>
          <p:cNvPicPr/>
          <p:nvPr/>
        </p:nvPicPr>
        <p:blipFill>
          <a:blip r:embed="rId4"/>
          <a:srcRect/>
          <a:stretch>
            <a:fillRect/>
          </a:stretch>
        </p:blipFill>
        <p:spPr>
          <a:xfrm>
            <a:off x="1055816" y="4124053"/>
            <a:ext cx="2251931" cy="937727"/>
          </a:xfrm>
          <a:prstGeom prst="rect">
            <a:avLst/>
          </a:prstGeom>
          <a:ln/>
        </p:spPr>
      </p:pic>
      <p:sp>
        <p:nvSpPr>
          <p:cNvPr id="5" name="TextBox 4">
            <a:extLst>
              <a:ext uri="{FF2B5EF4-FFF2-40B4-BE49-F238E27FC236}">
                <a16:creationId xmlns:a16="http://schemas.microsoft.com/office/drawing/2014/main" id="{342B82B4-BBF8-9CAC-ECBB-8A85DDD64879}"/>
              </a:ext>
            </a:extLst>
          </p:cNvPr>
          <p:cNvSpPr txBox="1"/>
          <p:nvPr/>
        </p:nvSpPr>
        <p:spPr>
          <a:xfrm>
            <a:off x="6096000" y="5559504"/>
            <a:ext cx="4876800" cy="369332"/>
          </a:xfrm>
          <a:prstGeom prst="rect">
            <a:avLst/>
          </a:prstGeom>
          <a:noFill/>
        </p:spPr>
        <p:txBody>
          <a:bodyPr wrap="square" rtlCol="0">
            <a:spAutoFit/>
          </a:bodyPr>
          <a:lstStyle/>
          <a:p>
            <a:pPr algn="ctr"/>
            <a:r>
              <a:rPr lang="en-IN" dirty="0">
                <a:solidFill>
                  <a:schemeClr val="tx1">
                    <a:lumMod val="65000"/>
                    <a:lumOff val="35000"/>
                  </a:schemeClr>
                </a:solidFill>
              </a:rPr>
              <a:t>Photo Credit: Anusha Bharadwaj (Presenter)</a:t>
            </a:r>
          </a:p>
        </p:txBody>
      </p:sp>
    </p:spTree>
    <p:extLst>
      <p:ext uri="{BB962C8B-B14F-4D97-AF65-F5344CB8AC3E}">
        <p14:creationId xmlns:p14="http://schemas.microsoft.com/office/powerpoint/2010/main" val="2342358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79EA06-424E-7D52-FDBB-355A18049CE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B49FCDA-2757-C917-0CAA-098117F1FC7A}"/>
              </a:ext>
            </a:extLst>
          </p:cNvPr>
          <p:cNvSpPr txBox="1"/>
          <p:nvPr/>
        </p:nvSpPr>
        <p:spPr>
          <a:xfrm>
            <a:off x="9395451" y="6583264"/>
            <a:ext cx="3819832" cy="369332"/>
          </a:xfrm>
          <a:prstGeom prst="rect">
            <a:avLst/>
          </a:prstGeom>
          <a:noFill/>
        </p:spPr>
        <p:txBody>
          <a:bodyPr wrap="square" rtlCol="0">
            <a:spAutoFit/>
          </a:bodyPr>
          <a:lstStyle/>
          <a:p>
            <a:pPr algn="ctr"/>
            <a:r>
              <a:rPr lang="en-IN" dirty="0">
                <a:solidFill>
                  <a:schemeClr val="tx1">
                    <a:lumMod val="65000"/>
                    <a:lumOff val="35000"/>
                  </a:schemeClr>
                </a:solidFill>
              </a:rPr>
              <a:t>© VOICE 4 Girls</a:t>
            </a:r>
          </a:p>
        </p:txBody>
      </p:sp>
    </p:spTree>
    <p:extLst>
      <p:ext uri="{BB962C8B-B14F-4D97-AF65-F5344CB8AC3E}">
        <p14:creationId xmlns:p14="http://schemas.microsoft.com/office/powerpoint/2010/main" val="1638251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BEE8B5-B236-2CBC-A5BC-5E7CAAD298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D9EB4C-394D-2F6A-5D7D-9B9871478B62}"/>
              </a:ext>
            </a:extLst>
          </p:cNvPr>
          <p:cNvSpPr txBox="1"/>
          <p:nvPr/>
        </p:nvSpPr>
        <p:spPr>
          <a:xfrm>
            <a:off x="10436231" y="6596390"/>
            <a:ext cx="1755769" cy="261610"/>
          </a:xfrm>
          <a:prstGeom prst="rect">
            <a:avLst/>
          </a:prstGeom>
          <a:noFill/>
        </p:spPr>
        <p:txBody>
          <a:bodyPr wrap="square" rtlCol="0">
            <a:spAutoFit/>
          </a:bodyPr>
          <a:lstStyle/>
          <a:p>
            <a:pPr algn="ctr"/>
            <a:r>
              <a:rPr lang="en-IN" sz="1050" dirty="0">
                <a:solidFill>
                  <a:schemeClr val="tx1">
                    <a:lumMod val="65000"/>
                    <a:lumOff val="35000"/>
                  </a:schemeClr>
                </a:solidFill>
              </a:rPr>
              <a:t>© VOICE 4 Girls</a:t>
            </a:r>
          </a:p>
        </p:txBody>
      </p:sp>
    </p:spTree>
    <p:extLst>
      <p:ext uri="{BB962C8B-B14F-4D97-AF65-F5344CB8AC3E}">
        <p14:creationId xmlns:p14="http://schemas.microsoft.com/office/powerpoint/2010/main" val="2569441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BEE8B5-B236-2CBC-A5BC-5E7CAAD298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D9EB4C-394D-2F6A-5D7D-9B9871478B62}"/>
              </a:ext>
            </a:extLst>
          </p:cNvPr>
          <p:cNvSpPr txBox="1"/>
          <p:nvPr/>
        </p:nvSpPr>
        <p:spPr>
          <a:xfrm>
            <a:off x="10436231" y="6596390"/>
            <a:ext cx="1755769" cy="261610"/>
          </a:xfrm>
          <a:prstGeom prst="rect">
            <a:avLst/>
          </a:prstGeom>
          <a:noFill/>
        </p:spPr>
        <p:txBody>
          <a:bodyPr wrap="square" rtlCol="0">
            <a:spAutoFit/>
          </a:bodyPr>
          <a:lstStyle/>
          <a:p>
            <a:pPr algn="ctr"/>
            <a:r>
              <a:rPr lang="en-IN" sz="1050" dirty="0">
                <a:solidFill>
                  <a:schemeClr val="tx1">
                    <a:lumMod val="65000"/>
                    <a:lumOff val="35000"/>
                  </a:schemeClr>
                </a:solidFill>
              </a:rPr>
              <a:t>© VOICE 4 Girls</a:t>
            </a:r>
          </a:p>
        </p:txBody>
      </p:sp>
    </p:spTree>
    <p:extLst>
      <p:ext uri="{BB962C8B-B14F-4D97-AF65-F5344CB8AC3E}">
        <p14:creationId xmlns:p14="http://schemas.microsoft.com/office/powerpoint/2010/main" val="520291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BEE8B5-B236-2CBC-A5BC-5E7CAAD298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D9EB4C-394D-2F6A-5D7D-9B9871478B62}"/>
              </a:ext>
            </a:extLst>
          </p:cNvPr>
          <p:cNvSpPr txBox="1"/>
          <p:nvPr/>
        </p:nvSpPr>
        <p:spPr>
          <a:xfrm>
            <a:off x="10436231" y="6596390"/>
            <a:ext cx="1755769" cy="261610"/>
          </a:xfrm>
          <a:prstGeom prst="rect">
            <a:avLst/>
          </a:prstGeom>
          <a:noFill/>
        </p:spPr>
        <p:txBody>
          <a:bodyPr wrap="square" rtlCol="0">
            <a:spAutoFit/>
          </a:bodyPr>
          <a:lstStyle/>
          <a:p>
            <a:pPr algn="ctr"/>
            <a:r>
              <a:rPr lang="en-IN" sz="1050" dirty="0">
                <a:solidFill>
                  <a:schemeClr val="tx1">
                    <a:lumMod val="65000"/>
                    <a:lumOff val="35000"/>
                  </a:schemeClr>
                </a:solidFill>
              </a:rPr>
              <a:t>© VOICE 4 Girls</a:t>
            </a:r>
          </a:p>
        </p:txBody>
      </p:sp>
    </p:spTree>
    <p:extLst>
      <p:ext uri="{BB962C8B-B14F-4D97-AF65-F5344CB8AC3E}">
        <p14:creationId xmlns:p14="http://schemas.microsoft.com/office/powerpoint/2010/main" val="324636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1C0F45-1871-FB4F-971C-E802B3E14385}"/>
              </a:ext>
            </a:extLst>
          </p:cNvPr>
          <p:cNvSpPr txBox="1"/>
          <p:nvPr/>
        </p:nvSpPr>
        <p:spPr>
          <a:xfrm>
            <a:off x="633619" y="970191"/>
            <a:ext cx="4293704" cy="5262979"/>
          </a:xfrm>
          <a:prstGeom prst="rect">
            <a:avLst/>
          </a:prstGeom>
          <a:noFill/>
        </p:spPr>
        <p:txBody>
          <a:bodyPr wrap="square">
            <a:spAutoFit/>
          </a:bodyPr>
          <a:lstStyle/>
          <a:p>
            <a:pPr algn="ctr"/>
            <a:r>
              <a:rPr lang="en-US" sz="4800" dirty="0">
                <a:latin typeface="Modern Love" panose="020F0502020204030204" pitchFamily="82" charset="0"/>
              </a:rPr>
              <a:t>When a girl finds her voice, </a:t>
            </a:r>
          </a:p>
          <a:p>
            <a:pPr algn="ctr"/>
            <a:r>
              <a:rPr lang="en-US" sz="4800" dirty="0">
                <a:latin typeface="Modern Love" panose="020F0502020204030204" pitchFamily="82" charset="0"/>
              </a:rPr>
              <a:t>the world around her begins to change.</a:t>
            </a:r>
          </a:p>
        </p:txBody>
      </p:sp>
      <p:pic>
        <p:nvPicPr>
          <p:cNvPr id="5" name="Picture 4" descr="A group of girls posing for a photo&#10;&#10;Description automatically generated">
            <a:extLst>
              <a:ext uri="{FF2B5EF4-FFF2-40B4-BE49-F238E27FC236}">
                <a16:creationId xmlns:a16="http://schemas.microsoft.com/office/drawing/2014/main" id="{2AD28FFC-8E2D-800D-E21A-3F8C0AC267FF}"/>
              </a:ext>
            </a:extLst>
          </p:cNvPr>
          <p:cNvPicPr>
            <a:picLocks noChangeAspect="1"/>
          </p:cNvPicPr>
          <p:nvPr/>
        </p:nvPicPr>
        <p:blipFill rotWithShape="1">
          <a:blip r:embed="rId3">
            <a:extLst>
              <a:ext uri="{28A0092B-C50C-407E-A947-70E740481C1C}">
                <a14:useLocalDpi xmlns:a14="http://schemas.microsoft.com/office/drawing/2010/main" val="0"/>
              </a:ext>
            </a:extLst>
          </a:blip>
          <a:srcRect l="21094" t="4663" r="21657" b="5529"/>
          <a:stretch/>
        </p:blipFill>
        <p:spPr>
          <a:xfrm>
            <a:off x="4927323" y="1269703"/>
            <a:ext cx="6979756" cy="4663957"/>
          </a:xfrm>
          <a:prstGeom prst="rect">
            <a:avLst/>
          </a:prstGeom>
        </p:spPr>
      </p:pic>
      <p:sp>
        <p:nvSpPr>
          <p:cNvPr id="2" name="TextBox 1">
            <a:extLst>
              <a:ext uri="{FF2B5EF4-FFF2-40B4-BE49-F238E27FC236}">
                <a16:creationId xmlns:a16="http://schemas.microsoft.com/office/drawing/2014/main" id="{B1A8D07B-550D-4B79-D08C-649450C876B6}"/>
              </a:ext>
            </a:extLst>
          </p:cNvPr>
          <p:cNvSpPr txBox="1"/>
          <p:nvPr/>
        </p:nvSpPr>
        <p:spPr>
          <a:xfrm>
            <a:off x="6507285" y="6233170"/>
            <a:ext cx="3819832" cy="369332"/>
          </a:xfrm>
          <a:prstGeom prst="rect">
            <a:avLst/>
          </a:prstGeom>
          <a:noFill/>
        </p:spPr>
        <p:txBody>
          <a:bodyPr wrap="square" rtlCol="0">
            <a:spAutoFit/>
          </a:bodyPr>
          <a:lstStyle/>
          <a:p>
            <a:pPr algn="ctr"/>
            <a:r>
              <a:rPr lang="en-IN" dirty="0">
                <a:solidFill>
                  <a:schemeClr val="tx1">
                    <a:lumMod val="65000"/>
                    <a:lumOff val="35000"/>
                  </a:schemeClr>
                </a:solidFill>
              </a:rPr>
              <a:t>© VOICE 4 Girls</a:t>
            </a:r>
          </a:p>
        </p:txBody>
      </p:sp>
    </p:spTree>
    <p:extLst>
      <p:ext uri="{BB962C8B-B14F-4D97-AF65-F5344CB8AC3E}">
        <p14:creationId xmlns:p14="http://schemas.microsoft.com/office/powerpoint/2010/main" val="152449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Stock Photo of India Map | Download Free Images and Free Illustrations">
            <a:extLst>
              <a:ext uri="{FF2B5EF4-FFF2-40B4-BE49-F238E27FC236}">
                <a16:creationId xmlns:a16="http://schemas.microsoft.com/office/drawing/2014/main" id="{C4E8F011-2F66-C1F9-8121-E481EBA17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680" y="648954"/>
            <a:ext cx="4689757" cy="4689757"/>
          </a:xfrm>
          <a:prstGeom prst="rect">
            <a:avLst/>
          </a:prstGeom>
          <a:noFill/>
          <a:extLst>
            <a:ext uri="{909E8E84-426E-40DD-AFC4-6F175D3DCCD1}">
              <a14:hiddenFill xmlns:a14="http://schemas.microsoft.com/office/drawing/2010/main">
                <a:solidFill>
                  <a:srgbClr val="FFFFFF"/>
                </a:solidFill>
              </a14:hiddenFill>
            </a:ext>
          </a:extLst>
        </p:spPr>
      </p:pic>
      <p:sp>
        <p:nvSpPr>
          <p:cNvPr id="38" name="Curved Right Arrow 37"/>
          <p:cNvSpPr/>
          <p:nvPr/>
        </p:nvSpPr>
        <p:spPr>
          <a:xfrm rot="5400000">
            <a:off x="5847517" y="511120"/>
            <a:ext cx="1015336" cy="2442370"/>
          </a:xfrm>
          <a:prstGeom prst="curvedRightArrow">
            <a:avLst>
              <a:gd name="adj1" fmla="val 25000"/>
              <a:gd name="adj2" fmla="val 119609"/>
              <a:gd name="adj3" fmla="val 25000"/>
            </a:avLst>
          </a:prstGeom>
          <a:solidFill>
            <a:srgbClr val="7030A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9" name="Picture 38"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441" y="2347143"/>
            <a:ext cx="2775672" cy="2163713"/>
          </a:xfrm>
          <a:prstGeom prst="rect">
            <a:avLst/>
          </a:prstGeom>
        </p:spPr>
      </p:pic>
      <p:sp>
        <p:nvSpPr>
          <p:cNvPr id="40" name="Rectangle 39"/>
          <p:cNvSpPr/>
          <p:nvPr/>
        </p:nvSpPr>
        <p:spPr>
          <a:xfrm>
            <a:off x="3931229" y="4982879"/>
            <a:ext cx="2267744" cy="646331"/>
          </a:xfrm>
          <a:prstGeom prst="rect">
            <a:avLst/>
          </a:prstGeom>
          <a:ln>
            <a:solidFill>
              <a:schemeClr val="accent2">
                <a:lumMod val="75000"/>
              </a:schemeClr>
            </a:solidFill>
          </a:ln>
        </p:spPr>
        <p:txBody>
          <a:bodyPr wrap="square">
            <a:spAutoFit/>
          </a:bodyPr>
          <a:lstStyle/>
          <a:p>
            <a:pPr algn="ctr"/>
            <a:r>
              <a:rPr lang="en-IN" dirty="0"/>
              <a:t>253 million adolescents</a:t>
            </a:r>
          </a:p>
        </p:txBody>
      </p:sp>
      <p:sp>
        <p:nvSpPr>
          <p:cNvPr id="41" name="Rectangular Callout 40"/>
          <p:cNvSpPr/>
          <p:nvPr/>
        </p:nvSpPr>
        <p:spPr>
          <a:xfrm>
            <a:off x="918563" y="3770223"/>
            <a:ext cx="2267744" cy="2117598"/>
          </a:xfrm>
          <a:prstGeom prst="wedgeRectCallout">
            <a:avLst>
              <a:gd name="adj1" fmla="val 82417"/>
              <a:gd name="adj2" fmla="val 24514"/>
            </a:avLst>
          </a:prstGeom>
          <a:solidFill>
            <a:srgbClr val="7030A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IN" sz="2800" dirty="0"/>
              <a:t>Adolescent - </a:t>
            </a:r>
          </a:p>
          <a:p>
            <a:pPr algn="ctr"/>
            <a:r>
              <a:rPr lang="en-IN" sz="2800" dirty="0"/>
              <a:t>10 to 19 </a:t>
            </a:r>
          </a:p>
          <a:p>
            <a:pPr algn="ctr"/>
            <a:r>
              <a:rPr lang="en-IN" sz="2800" dirty="0"/>
              <a:t>years</a:t>
            </a:r>
          </a:p>
          <a:p>
            <a:pPr algn="ctr"/>
            <a:r>
              <a:rPr lang="en-IN" sz="2800" dirty="0"/>
              <a:t>(WHO)</a:t>
            </a:r>
            <a:endParaRPr lang="en-US" sz="2800" dirty="0"/>
          </a:p>
        </p:txBody>
      </p:sp>
      <p:sp>
        <p:nvSpPr>
          <p:cNvPr id="2" name="Explosion 1 1"/>
          <p:cNvSpPr/>
          <p:nvPr/>
        </p:nvSpPr>
        <p:spPr>
          <a:xfrm>
            <a:off x="6158417" y="4475048"/>
            <a:ext cx="3044753" cy="2308324"/>
          </a:xfrm>
          <a:prstGeom prst="irregularSeal1">
            <a:avLst/>
          </a:prstGeom>
          <a:solidFill>
            <a:srgbClr val="7030A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dirty="0"/>
              <a:t>76% of the US population</a:t>
            </a:r>
          </a:p>
        </p:txBody>
      </p:sp>
      <p:sp>
        <p:nvSpPr>
          <p:cNvPr id="3" name="Rectangular Callout 40">
            <a:extLst>
              <a:ext uri="{FF2B5EF4-FFF2-40B4-BE49-F238E27FC236}">
                <a16:creationId xmlns:a16="http://schemas.microsoft.com/office/drawing/2014/main" id="{18392341-9202-6089-D15D-A405A3CE49E4}"/>
              </a:ext>
            </a:extLst>
          </p:cNvPr>
          <p:cNvSpPr/>
          <p:nvPr/>
        </p:nvSpPr>
        <p:spPr>
          <a:xfrm>
            <a:off x="891744" y="716925"/>
            <a:ext cx="2267744" cy="2117598"/>
          </a:xfrm>
          <a:prstGeom prst="wedgeRectCallout">
            <a:avLst>
              <a:gd name="adj1" fmla="val 82417"/>
              <a:gd name="adj2" fmla="val 24514"/>
            </a:avLst>
          </a:prstGeom>
          <a:solidFill>
            <a:srgbClr val="7030A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IN" sz="3600" dirty="0"/>
          </a:p>
          <a:p>
            <a:pPr algn="ctr"/>
            <a:r>
              <a:rPr lang="en-IN" sz="3600" dirty="0"/>
              <a:t>40% under </a:t>
            </a:r>
          </a:p>
          <a:p>
            <a:pPr algn="ctr"/>
            <a:r>
              <a:rPr lang="en-IN" sz="3600" dirty="0"/>
              <a:t>25 years</a:t>
            </a:r>
          </a:p>
          <a:p>
            <a:pPr algn="ctr"/>
            <a:endParaRPr lang="en-US" sz="4000" dirty="0"/>
          </a:p>
        </p:txBody>
      </p:sp>
      <p:pic>
        <p:nvPicPr>
          <p:cNvPr id="5" name="Picture 4" descr="A fingerprint with a flag&#10;&#10;Description automatically generated">
            <a:extLst>
              <a:ext uri="{FF2B5EF4-FFF2-40B4-BE49-F238E27FC236}">
                <a16:creationId xmlns:a16="http://schemas.microsoft.com/office/drawing/2014/main" id="{95076E5E-6061-CACC-955D-04CE8CE1AA4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741066" y="2048315"/>
            <a:ext cx="1337615" cy="2116666"/>
          </a:xfrm>
          <a:prstGeom prst="rect">
            <a:avLst/>
          </a:prstGeom>
        </p:spPr>
      </p:pic>
      <p:sp>
        <p:nvSpPr>
          <p:cNvPr id="4" name="TextBox 3">
            <a:extLst>
              <a:ext uri="{FF2B5EF4-FFF2-40B4-BE49-F238E27FC236}">
                <a16:creationId xmlns:a16="http://schemas.microsoft.com/office/drawing/2014/main" id="{14CE8E17-5B4D-89AB-0F90-B73CFB023B11}"/>
              </a:ext>
            </a:extLst>
          </p:cNvPr>
          <p:cNvSpPr txBox="1"/>
          <p:nvPr/>
        </p:nvSpPr>
        <p:spPr>
          <a:xfrm>
            <a:off x="8928558" y="6514991"/>
            <a:ext cx="5943600" cy="230832"/>
          </a:xfrm>
          <a:prstGeom prst="rect">
            <a:avLst/>
          </a:prstGeom>
          <a:noFill/>
        </p:spPr>
        <p:txBody>
          <a:bodyPr wrap="square" rtlCol="0">
            <a:spAutoFit/>
          </a:bodyPr>
          <a:lstStyle/>
          <a:p>
            <a:r>
              <a:rPr lang="en-IN" sz="900" dirty="0">
                <a:hlinkClick r:id="rId7" tooltip="https://www.peoplematters.in/article/compensation-benefits/gender-discrimination-at-the-heart-of-wage-gap-19139"/>
              </a:rPr>
              <a:t>This Photo</a:t>
            </a:r>
            <a:r>
              <a:rPr lang="en-IN" sz="900" dirty="0"/>
              <a:t> by Unknown Author is licensed under </a:t>
            </a:r>
            <a:r>
              <a:rPr lang="en-IN" sz="900" dirty="0">
                <a:hlinkClick r:id="rId8" tooltip="https://creativecommons.org/licenses/by-nc-sa/3.0/"/>
              </a:rPr>
              <a:t>CC BY-SA-NC</a:t>
            </a:r>
            <a:endParaRPr lang="en-IN" sz="900" dirty="0"/>
          </a:p>
        </p:txBody>
      </p:sp>
    </p:spTree>
    <p:extLst>
      <p:ext uri="{BB962C8B-B14F-4D97-AF65-F5344CB8AC3E}">
        <p14:creationId xmlns:p14="http://schemas.microsoft.com/office/powerpoint/2010/main" val="73147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48913B-6A35-3740-08B9-5B0D1DB59E4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Explosion: 14 Points 5">
            <a:extLst>
              <a:ext uri="{FF2B5EF4-FFF2-40B4-BE49-F238E27FC236}">
                <a16:creationId xmlns:a16="http://schemas.microsoft.com/office/drawing/2014/main" id="{9184C4C2-8672-5EF3-9E02-099729F56E4D}"/>
              </a:ext>
            </a:extLst>
          </p:cNvPr>
          <p:cNvSpPr/>
          <p:nvPr/>
        </p:nvSpPr>
        <p:spPr>
          <a:xfrm>
            <a:off x="6096000" y="3025115"/>
            <a:ext cx="5927693" cy="3644900"/>
          </a:xfrm>
          <a:prstGeom prst="irregularSeal2">
            <a:avLst/>
          </a:prstGeom>
          <a:solidFill>
            <a:srgbClr val="CC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400" dirty="0"/>
              <a:t>Cycle of Denial – </a:t>
            </a:r>
          </a:p>
          <a:p>
            <a:pPr algn="ctr"/>
            <a:r>
              <a:rPr lang="en-IN" sz="2400" dirty="0"/>
              <a:t>Intergenerational transfer of oppression</a:t>
            </a:r>
          </a:p>
        </p:txBody>
      </p:sp>
    </p:spTree>
    <p:extLst>
      <p:ext uri="{BB962C8B-B14F-4D97-AF65-F5344CB8AC3E}">
        <p14:creationId xmlns:p14="http://schemas.microsoft.com/office/powerpoint/2010/main" val="295753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elangana State&quot; Images – Browse 3,882 Stock Photos, Vectors, and Video |  Adobe Stock">
            <a:extLst>
              <a:ext uri="{FF2B5EF4-FFF2-40B4-BE49-F238E27FC236}">
                <a16:creationId xmlns:a16="http://schemas.microsoft.com/office/drawing/2014/main" id="{0C29562F-4588-D6E6-F13A-51BD3AE681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2801" y="1562859"/>
            <a:ext cx="5295141" cy="529514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F9C7B7F6-A549-0087-7CB4-82B6449F67B1}"/>
              </a:ext>
            </a:extLst>
          </p:cNvPr>
          <p:cNvSpPr>
            <a:spLocks noGrp="1"/>
          </p:cNvSpPr>
          <p:nvPr>
            <p:ph type="body" idx="1"/>
          </p:nvPr>
        </p:nvSpPr>
        <p:spPr>
          <a:xfrm>
            <a:off x="649864" y="2291255"/>
            <a:ext cx="4703013" cy="1207259"/>
          </a:xfrm>
        </p:spPr>
        <p:txBody>
          <a:bodyPr>
            <a:noAutofit/>
          </a:bodyPr>
          <a:lstStyle/>
          <a:p>
            <a:pPr>
              <a:lnSpc>
                <a:spcPct val="107000"/>
              </a:lnSpc>
              <a:spcAft>
                <a:spcPts val="800"/>
              </a:spcAft>
            </a:pPr>
            <a:r>
              <a:rPr lang="en-IN" sz="4000" kern="100" dirty="0">
                <a:latin typeface="Calibri" panose="020F0502020204030204" pitchFamily="34" charset="0"/>
                <a:ea typeface="Calibri" panose="020F0502020204030204" pitchFamily="34" charset="0"/>
                <a:cs typeface="Calibri" panose="020F0502020204030204" pitchFamily="34" charset="0"/>
              </a:rPr>
              <a:t>How to s</a:t>
            </a:r>
            <a:r>
              <a:rPr lang="en-IN" sz="4000" kern="100" dirty="0">
                <a:effectLst/>
                <a:latin typeface="Calibri" panose="020F0502020204030204" pitchFamily="34" charset="0"/>
                <a:ea typeface="Calibri" panose="020F0502020204030204" pitchFamily="34" charset="0"/>
                <a:cs typeface="Calibri" panose="020F0502020204030204" pitchFamily="34" charset="0"/>
              </a:rPr>
              <a:t>trengthen the agency of adolescent girls</a:t>
            </a:r>
          </a:p>
        </p:txBody>
      </p:sp>
      <p:sp>
        <p:nvSpPr>
          <p:cNvPr id="6" name="Text Placeholder 5">
            <a:extLst>
              <a:ext uri="{FF2B5EF4-FFF2-40B4-BE49-F238E27FC236}">
                <a16:creationId xmlns:a16="http://schemas.microsoft.com/office/drawing/2014/main" id="{2E9FE88E-E433-B7CA-C44C-6FDE4FEA12D3}"/>
              </a:ext>
            </a:extLst>
          </p:cNvPr>
          <p:cNvSpPr>
            <a:spLocks noGrp="1"/>
          </p:cNvSpPr>
          <p:nvPr>
            <p:ph type="body" sz="quarter" idx="3"/>
          </p:nvPr>
        </p:nvSpPr>
        <p:spPr>
          <a:xfrm>
            <a:off x="6358559" y="364654"/>
            <a:ext cx="5183188" cy="823912"/>
          </a:xfrm>
        </p:spPr>
        <p:txBody>
          <a:bodyPr>
            <a:normAutofit/>
          </a:bodyPr>
          <a:lstStyle/>
          <a:p>
            <a:r>
              <a:rPr lang="en-IN" dirty="0"/>
              <a:t>Research Methodology</a:t>
            </a:r>
          </a:p>
        </p:txBody>
      </p:sp>
      <p:sp>
        <p:nvSpPr>
          <p:cNvPr id="7" name="Content Placeholder 6">
            <a:extLst>
              <a:ext uri="{FF2B5EF4-FFF2-40B4-BE49-F238E27FC236}">
                <a16:creationId xmlns:a16="http://schemas.microsoft.com/office/drawing/2014/main" id="{F4509278-9210-13D1-B308-D8AD0BDF0EBC}"/>
              </a:ext>
            </a:extLst>
          </p:cNvPr>
          <p:cNvSpPr>
            <a:spLocks noGrp="1"/>
          </p:cNvSpPr>
          <p:nvPr>
            <p:ph sz="quarter" idx="4"/>
          </p:nvPr>
        </p:nvSpPr>
        <p:spPr>
          <a:xfrm>
            <a:off x="8526841" y="1439862"/>
            <a:ext cx="3144460" cy="3684588"/>
          </a:xfrm>
        </p:spPr>
        <p:txBody>
          <a:bodyPr>
            <a:normAutofit/>
          </a:bodyPr>
          <a:lstStyle/>
          <a:p>
            <a:pPr>
              <a:lnSpc>
                <a:spcPct val="107000"/>
              </a:lnSpc>
              <a:spcAft>
                <a:spcPts val="800"/>
              </a:spcAft>
            </a:pPr>
            <a:r>
              <a:rPr lang="en-IN" sz="1800" dirty="0">
                <a:latin typeface="Calibri" panose="020F0502020204030204" pitchFamily="34" charset="0"/>
                <a:ea typeface="Calibri" panose="020F0502020204030204" pitchFamily="34" charset="0"/>
              </a:rPr>
              <a:t>M</a:t>
            </a:r>
            <a:r>
              <a:rPr lang="en-IN" sz="1800" dirty="0">
                <a:effectLst/>
                <a:latin typeface="Calibri" panose="020F0502020204030204" pitchFamily="34" charset="0"/>
                <a:ea typeface="Calibri" panose="020F0502020204030204" pitchFamily="34" charset="0"/>
              </a:rPr>
              <a:t>ixed method study </a:t>
            </a:r>
          </a:p>
          <a:p>
            <a:pPr>
              <a:lnSpc>
                <a:spcPct val="107000"/>
              </a:lnSpc>
              <a:spcAft>
                <a:spcPts val="800"/>
              </a:spcAft>
            </a:pPr>
            <a:r>
              <a:rPr lang="en-IN" sz="1800" dirty="0">
                <a:latin typeface="Calibri" panose="020F0502020204030204" pitchFamily="34" charset="0"/>
                <a:ea typeface="Calibri" panose="020F0502020204030204" pitchFamily="34" charset="0"/>
              </a:rPr>
              <a:t>A</a:t>
            </a:r>
            <a:r>
              <a:rPr lang="en-IN" sz="1800" dirty="0">
                <a:effectLst/>
                <a:latin typeface="Calibri" panose="020F0502020204030204" pitchFamily="34" charset="0"/>
                <a:ea typeface="Calibri" panose="020F0502020204030204" pitchFamily="34" charset="0"/>
              </a:rPr>
              <a:t>dolescent girls, parents, educators and ​Civil Society Organizations (​CSOs​).​ </a:t>
            </a:r>
            <a:endParaRPr lang="en-IN" sz="18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1.jpg">
            <a:extLst>
              <a:ext uri="{FF2B5EF4-FFF2-40B4-BE49-F238E27FC236}">
                <a16:creationId xmlns:a16="http://schemas.microsoft.com/office/drawing/2014/main" id="{4A2C1BE3-1F7C-CFA4-2527-2DEB8AF1F966}"/>
              </a:ext>
            </a:extLst>
          </p:cNvPr>
          <p:cNvPicPr/>
          <p:nvPr/>
        </p:nvPicPr>
        <p:blipFill>
          <a:blip r:embed="rId4"/>
          <a:srcRect/>
          <a:stretch>
            <a:fillRect/>
          </a:stretch>
        </p:blipFill>
        <p:spPr>
          <a:xfrm>
            <a:off x="1064095" y="4006349"/>
            <a:ext cx="3135371" cy="1207259"/>
          </a:xfrm>
          <a:prstGeom prst="rect">
            <a:avLst/>
          </a:prstGeom>
          <a:ln/>
        </p:spPr>
      </p:pic>
      <p:sp>
        <p:nvSpPr>
          <p:cNvPr id="11" name="Rectangle 10">
            <a:extLst>
              <a:ext uri="{FF2B5EF4-FFF2-40B4-BE49-F238E27FC236}">
                <a16:creationId xmlns:a16="http://schemas.microsoft.com/office/drawing/2014/main" id="{2DF993BD-16B3-DC27-AD1A-1990B929B1F4}"/>
              </a:ext>
            </a:extLst>
          </p:cNvPr>
          <p:cNvSpPr/>
          <p:nvPr/>
        </p:nvSpPr>
        <p:spPr>
          <a:xfrm>
            <a:off x="8950153" y="5064125"/>
            <a:ext cx="2356724" cy="174307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IN" sz="1600" b="1" u="sng"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A</a:t>
            </a:r>
            <a:r>
              <a:rPr lang="en-IN" sz="1600" b="1" u="sng"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dolescent girls </a:t>
            </a:r>
          </a:p>
          <a:p>
            <a:pPr marL="285750" indent="-285750">
              <a:lnSpc>
                <a:spcPct val="107000"/>
              </a:lnSpc>
              <a:spcAft>
                <a:spcPts val="800"/>
              </a:spcAft>
              <a:buFont typeface="Arial" panose="020B0604020202020204" pitchFamily="34" charset="0"/>
              <a:buChar char="•"/>
            </a:pPr>
            <a:r>
              <a:rPr lang="en-IN"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12-15 &amp; 16-18 years</a:t>
            </a:r>
            <a:endParaRPr lang="en-IN"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IN"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Survey </a:t>
            </a:r>
            <a:r>
              <a:rPr lang="en-IN"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1681 </a:t>
            </a:r>
            <a:endParaRPr lang="en-IN"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IN"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2FGDs</a:t>
            </a:r>
            <a:endParaRPr lang="en-IN" sz="1600" dirty="0">
              <a:solidFill>
                <a:schemeClr val="tx1"/>
              </a:solidFill>
            </a:endParaRPr>
          </a:p>
        </p:txBody>
      </p:sp>
      <p:sp>
        <p:nvSpPr>
          <p:cNvPr id="4" name="TextBox 3">
            <a:extLst>
              <a:ext uri="{FF2B5EF4-FFF2-40B4-BE49-F238E27FC236}">
                <a16:creationId xmlns:a16="http://schemas.microsoft.com/office/drawing/2014/main" id="{E8A50626-5292-4671-559C-6446681771D1}"/>
              </a:ext>
            </a:extLst>
          </p:cNvPr>
          <p:cNvSpPr txBox="1"/>
          <p:nvPr/>
        </p:nvSpPr>
        <p:spPr>
          <a:xfrm>
            <a:off x="4043928" y="6325072"/>
            <a:ext cx="5943600" cy="230832"/>
          </a:xfrm>
          <a:prstGeom prst="rect">
            <a:avLst/>
          </a:prstGeom>
          <a:noFill/>
        </p:spPr>
        <p:txBody>
          <a:bodyPr wrap="square" rtlCol="0">
            <a:spAutoFit/>
          </a:bodyPr>
          <a:lstStyle/>
          <a:p>
            <a:r>
              <a:rPr lang="en-IN" sz="900" dirty="0">
                <a:hlinkClick r:id="rId5" tooltip="https://www.peoplematters.in/article/compensation-benefits/gender-discrimination-at-the-heart-of-wage-gap-19139"/>
              </a:rPr>
              <a:t>This Photo</a:t>
            </a:r>
            <a:r>
              <a:rPr lang="en-IN" sz="900" dirty="0"/>
              <a:t> by Unknown Author is licensed under </a:t>
            </a:r>
            <a:r>
              <a:rPr lang="en-IN" sz="900" dirty="0">
                <a:hlinkClick r:id="rId6" tooltip="https://creativecommons.org/licenses/by-nc-sa/3.0/"/>
              </a:rPr>
              <a:t>CC BY-SA-NC</a:t>
            </a:r>
            <a:endParaRPr lang="en-IN" sz="900" dirty="0"/>
          </a:p>
        </p:txBody>
      </p:sp>
    </p:spTree>
    <p:extLst>
      <p:ext uri="{BB962C8B-B14F-4D97-AF65-F5344CB8AC3E}">
        <p14:creationId xmlns:p14="http://schemas.microsoft.com/office/powerpoint/2010/main" val="3385045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8EE1B33-05E9-1625-5895-75F126380A45}"/>
              </a:ext>
            </a:extLst>
          </p:cNvPr>
          <p:cNvSpPr>
            <a:spLocks noGrp="1"/>
          </p:cNvSpPr>
          <p:nvPr>
            <p:ph type="title"/>
          </p:nvPr>
        </p:nvSpPr>
        <p:spPr>
          <a:xfrm>
            <a:off x="443290" y="279549"/>
            <a:ext cx="4662109" cy="1325563"/>
          </a:xfrm>
        </p:spPr>
        <p:txBody>
          <a:bodyPr/>
          <a:lstStyle/>
          <a:p>
            <a:r>
              <a:rPr lang="en-IN" dirty="0"/>
              <a:t>What did we learn?</a:t>
            </a:r>
          </a:p>
        </p:txBody>
      </p:sp>
      <p:pic>
        <p:nvPicPr>
          <p:cNvPr id="20" name="Picture 19" descr="A person standing on a bridge with a person's head cut out of them&#10;&#10;Description automatically generated">
            <a:extLst>
              <a:ext uri="{FF2B5EF4-FFF2-40B4-BE49-F238E27FC236}">
                <a16:creationId xmlns:a16="http://schemas.microsoft.com/office/drawing/2014/main" id="{CE8D4814-F568-595D-B3AC-6BA0BAD9235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51113" y="1357311"/>
            <a:ext cx="7394789" cy="4159569"/>
          </a:xfrm>
          <a:prstGeom prst="rect">
            <a:avLst/>
          </a:prstGeom>
        </p:spPr>
      </p:pic>
      <p:sp>
        <p:nvSpPr>
          <p:cNvPr id="21" name="TextBox 20">
            <a:extLst>
              <a:ext uri="{FF2B5EF4-FFF2-40B4-BE49-F238E27FC236}">
                <a16:creationId xmlns:a16="http://schemas.microsoft.com/office/drawing/2014/main" id="{95836D85-525C-32E3-98E3-81C2916A0F39}"/>
              </a:ext>
            </a:extLst>
          </p:cNvPr>
          <p:cNvSpPr txBox="1"/>
          <p:nvPr/>
        </p:nvSpPr>
        <p:spPr>
          <a:xfrm>
            <a:off x="4279902" y="5684837"/>
            <a:ext cx="5943600" cy="230832"/>
          </a:xfrm>
          <a:prstGeom prst="rect">
            <a:avLst/>
          </a:prstGeom>
          <a:noFill/>
        </p:spPr>
        <p:txBody>
          <a:bodyPr wrap="square" rtlCol="0">
            <a:spAutoFit/>
          </a:bodyPr>
          <a:lstStyle/>
          <a:p>
            <a:r>
              <a:rPr lang="en-IN" sz="900" dirty="0">
                <a:hlinkClick r:id="rId4" tooltip="https://www.peoplematters.in/article/compensation-benefits/gender-discrimination-at-the-heart-of-wage-gap-19139"/>
              </a:rPr>
              <a:t>This Photo</a:t>
            </a:r>
            <a:r>
              <a:rPr lang="en-IN" sz="900" dirty="0"/>
              <a:t> by Unknown Author is licensed under </a:t>
            </a:r>
            <a:r>
              <a:rPr lang="en-IN" sz="900" dirty="0">
                <a:hlinkClick r:id="rId5" tooltip="https://creativecommons.org/licenses/by-nc-sa/3.0/"/>
              </a:rPr>
              <a:t>CC BY-SA-NC</a:t>
            </a:r>
            <a:endParaRPr lang="en-IN" sz="900" dirty="0"/>
          </a:p>
        </p:txBody>
      </p:sp>
      <p:sp>
        <p:nvSpPr>
          <p:cNvPr id="22" name="Teardrop 21">
            <a:extLst>
              <a:ext uri="{FF2B5EF4-FFF2-40B4-BE49-F238E27FC236}">
                <a16:creationId xmlns:a16="http://schemas.microsoft.com/office/drawing/2014/main" id="{2C64F90E-2D3D-C3C5-F163-9075E3724F70}"/>
              </a:ext>
            </a:extLst>
          </p:cNvPr>
          <p:cNvSpPr/>
          <p:nvPr/>
        </p:nvSpPr>
        <p:spPr>
          <a:xfrm>
            <a:off x="6324601" y="2844166"/>
            <a:ext cx="304799" cy="346074"/>
          </a:xfrm>
          <a:prstGeom prst="teardrop">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Content Placeholder 2">
            <a:extLst>
              <a:ext uri="{FF2B5EF4-FFF2-40B4-BE49-F238E27FC236}">
                <a16:creationId xmlns:a16="http://schemas.microsoft.com/office/drawing/2014/main" id="{C2D7D3CE-69ED-EBD3-A8CC-FC81F65BBE5C}"/>
              </a:ext>
            </a:extLst>
          </p:cNvPr>
          <p:cNvSpPr txBox="1">
            <a:spLocks/>
          </p:cNvSpPr>
          <p:nvPr/>
        </p:nvSpPr>
        <p:spPr>
          <a:xfrm>
            <a:off x="186814" y="1586704"/>
            <a:ext cx="3924300" cy="33880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IN" dirty="0">
                <a:latin typeface="Calibri" panose="020F0502020204030204" pitchFamily="34" charset="0"/>
                <a:ea typeface="Calibri" panose="020F0502020204030204" pitchFamily="34" charset="0"/>
              </a:rPr>
              <a:t>Puberty exacerbates gender discrimination</a:t>
            </a:r>
            <a:endParaRPr lang="en-IN" sz="2400" dirty="0">
              <a:effectLst/>
              <a:latin typeface="Calibri" panose="020F0502020204030204" pitchFamily="34" charset="0"/>
              <a:ea typeface="Calibri" panose="020F0502020204030204" pitchFamily="34" charset="0"/>
            </a:endParaRPr>
          </a:p>
          <a:p>
            <a:pPr lvl="1"/>
            <a:r>
              <a:rPr lang="en-IN" dirty="0">
                <a:latin typeface="Calibri" panose="020F0502020204030204" pitchFamily="34" charset="0"/>
                <a:ea typeface="Calibri" panose="020F0502020204030204" pitchFamily="34" charset="0"/>
              </a:rPr>
              <a:t>Decreased</a:t>
            </a:r>
            <a:r>
              <a:rPr lang="en-IN" sz="2400" dirty="0">
                <a:latin typeface="Calibri" panose="020F0502020204030204" pitchFamily="34" charset="0"/>
                <a:ea typeface="Calibri" panose="020F0502020204030204" pitchFamily="34" charset="0"/>
              </a:rPr>
              <a:t> access to</a:t>
            </a:r>
            <a:r>
              <a:rPr lang="en-IN" sz="2400" dirty="0">
                <a:effectLst/>
                <a:latin typeface="Calibri" panose="020F0502020204030204" pitchFamily="34" charset="0"/>
                <a:ea typeface="Calibri" panose="020F0502020204030204" pitchFamily="34" charset="0"/>
              </a:rPr>
              <a:t> education, mobility, resources, etc. </a:t>
            </a:r>
          </a:p>
          <a:p>
            <a:pPr lvl="1"/>
            <a:r>
              <a:rPr lang="en-IN" dirty="0">
                <a:latin typeface="Calibri" panose="020F0502020204030204" pitchFamily="34" charset="0"/>
                <a:ea typeface="Calibri" panose="020F0502020204030204" pitchFamily="34" charset="0"/>
              </a:rPr>
              <a:t>Reduced decision-making</a:t>
            </a:r>
          </a:p>
          <a:p>
            <a:pPr lvl="1"/>
            <a:r>
              <a:rPr lang="en-IN" sz="2400" dirty="0">
                <a:effectLst/>
                <a:latin typeface="Calibri" panose="020F0502020204030204" pitchFamily="34" charset="0"/>
                <a:ea typeface="Calibri" panose="020F0502020204030204" pitchFamily="34" charset="0"/>
              </a:rPr>
              <a:t>GBV is normalised</a:t>
            </a:r>
          </a:p>
          <a:p>
            <a:pPr marL="457200" lvl="1" indent="0">
              <a:buNone/>
            </a:pPr>
            <a:endParaRPr lang="en-IN" dirty="0">
              <a:latin typeface="Calibri" panose="020F0502020204030204" pitchFamily="34" charset="0"/>
              <a:ea typeface="Calibri" panose="020F0502020204030204" pitchFamily="34" charset="0"/>
            </a:endParaRPr>
          </a:p>
        </p:txBody>
      </p:sp>
      <p:sp>
        <p:nvSpPr>
          <p:cNvPr id="5" name="Rectangle: Rounded Corners 4">
            <a:extLst>
              <a:ext uri="{FF2B5EF4-FFF2-40B4-BE49-F238E27FC236}">
                <a16:creationId xmlns:a16="http://schemas.microsoft.com/office/drawing/2014/main" id="{9EF43048-30E2-1A57-7578-990EDA2607F6}"/>
              </a:ext>
            </a:extLst>
          </p:cNvPr>
          <p:cNvSpPr/>
          <p:nvPr/>
        </p:nvSpPr>
        <p:spPr>
          <a:xfrm>
            <a:off x="707571" y="5083629"/>
            <a:ext cx="3102429" cy="1198298"/>
          </a:xfrm>
          <a:prstGeom prst="roundRect">
            <a:avLst/>
          </a:prstGeom>
          <a:solidFill>
            <a:srgbClr val="FF906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itle 6">
            <a:extLst>
              <a:ext uri="{FF2B5EF4-FFF2-40B4-BE49-F238E27FC236}">
                <a16:creationId xmlns:a16="http://schemas.microsoft.com/office/drawing/2014/main" id="{97E5AFDE-7FC7-D05D-04DD-9AE05D7E9385}"/>
              </a:ext>
            </a:extLst>
          </p:cNvPr>
          <p:cNvSpPr txBox="1">
            <a:spLocks/>
          </p:cNvSpPr>
          <p:nvPr/>
        </p:nvSpPr>
        <p:spPr>
          <a:xfrm>
            <a:off x="885672" y="5151992"/>
            <a:ext cx="2746225" cy="106157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3600" b="1" dirty="0">
                <a:ln w="12700">
                  <a:solidFill>
                    <a:schemeClr val="accent5"/>
                  </a:solidFill>
                  <a:prstDash val="solid"/>
                </a:ln>
              </a:rPr>
              <a:t>The world </a:t>
            </a:r>
          </a:p>
          <a:p>
            <a:pPr algn="ctr"/>
            <a:r>
              <a:rPr lang="en-IN" sz="3600" b="1" dirty="0">
                <a:ln w="12700">
                  <a:solidFill>
                    <a:schemeClr val="accent5"/>
                  </a:solidFill>
                  <a:prstDash val="solid"/>
                </a:ln>
              </a:rPr>
              <a:t>is shrinking</a:t>
            </a:r>
          </a:p>
        </p:txBody>
      </p:sp>
    </p:spTree>
    <p:extLst>
      <p:ext uri="{BB962C8B-B14F-4D97-AF65-F5344CB8AC3E}">
        <p14:creationId xmlns:p14="http://schemas.microsoft.com/office/powerpoint/2010/main" val="379672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98C0F2-D46C-F5B0-1A1A-B079DA50BE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Speech Bubble: Rectangle with Corners Rounded 2">
            <a:extLst>
              <a:ext uri="{FF2B5EF4-FFF2-40B4-BE49-F238E27FC236}">
                <a16:creationId xmlns:a16="http://schemas.microsoft.com/office/drawing/2014/main" id="{BA20ADA7-8275-7402-B14F-2304340DABB8}"/>
              </a:ext>
            </a:extLst>
          </p:cNvPr>
          <p:cNvSpPr/>
          <p:nvPr/>
        </p:nvSpPr>
        <p:spPr>
          <a:xfrm>
            <a:off x="8344389" y="2032188"/>
            <a:ext cx="2341983" cy="1179478"/>
          </a:xfrm>
          <a:prstGeom prst="wedgeRoundRectCallout">
            <a:avLst>
              <a:gd name="adj1" fmla="val 13642"/>
              <a:gd name="adj2" fmla="val 87149"/>
              <a:gd name="adj3" fmla="val 16667"/>
            </a:avLst>
          </a:prstGeom>
          <a:ln>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nSpc>
                <a:spcPct val="107000"/>
              </a:lnSpc>
              <a:spcAft>
                <a:spcPts val="800"/>
              </a:spcAft>
            </a:pPr>
            <a:endParaRPr lang="en-IN" sz="14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IN" sz="1400" kern="1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1400" kern="100" dirty="0">
                <a:solidFill>
                  <a:srgbClr val="000000"/>
                </a:solidFill>
                <a:latin typeface="Calibri" panose="020F0502020204030204" pitchFamily="34" charset="0"/>
                <a:ea typeface="Calibri" panose="020F0502020204030204" pitchFamily="34" charset="0"/>
                <a:cs typeface="Calibri" panose="020F0502020204030204" pitchFamily="34" charset="0"/>
              </a:rPr>
              <a:t>We are not allowed to play or talk with the boys. If we do so, we are labelled as bad girls.</a:t>
            </a:r>
            <a:r>
              <a:rPr lang="en-IN" sz="1400" kern="100" dirty="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algn="ctr"/>
            <a:endParaRPr lang="en-IN" dirty="0"/>
          </a:p>
        </p:txBody>
      </p:sp>
      <p:pic>
        <p:nvPicPr>
          <p:cNvPr id="5" name="Picture 2">
            <a:extLst>
              <a:ext uri="{FF2B5EF4-FFF2-40B4-BE49-F238E27FC236}">
                <a16:creationId xmlns:a16="http://schemas.microsoft.com/office/drawing/2014/main" id="{C1EF179F-8121-3059-A0A9-A09A789FD84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34" t="42773" r="57219" b="21361"/>
          <a:stretch/>
        </p:blipFill>
        <p:spPr bwMode="auto">
          <a:xfrm flipH="1">
            <a:off x="10686373" y="4984092"/>
            <a:ext cx="1336294" cy="1614503"/>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FDC83CAE-E386-8CD9-0074-0C5600B26454}"/>
              </a:ext>
            </a:extLst>
          </p:cNvPr>
          <p:cNvSpPr/>
          <p:nvPr/>
        </p:nvSpPr>
        <p:spPr>
          <a:xfrm>
            <a:off x="8344390" y="3649542"/>
            <a:ext cx="2341983" cy="1179478"/>
          </a:xfrm>
          <a:prstGeom prst="wedgeRoundRectCallout">
            <a:avLst>
              <a:gd name="adj1" fmla="val 49911"/>
              <a:gd name="adj2" fmla="val 118002"/>
              <a:gd name="adj3" fmla="val 16667"/>
            </a:avLst>
          </a:prstGeom>
          <a:ln>
            <a:solidFill>
              <a:schemeClr val="accent4">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my village, three girls were married off as soon as they hit menarche.”</a:t>
            </a:r>
            <a:endParaRPr lang="en-IN"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IN" sz="1600" dirty="0"/>
          </a:p>
        </p:txBody>
      </p:sp>
      <p:sp>
        <p:nvSpPr>
          <p:cNvPr id="2" name="TextBox 1">
            <a:extLst>
              <a:ext uri="{FF2B5EF4-FFF2-40B4-BE49-F238E27FC236}">
                <a16:creationId xmlns:a16="http://schemas.microsoft.com/office/drawing/2014/main" id="{F20A7C06-CD14-F431-FF70-5B2BB884074A}"/>
              </a:ext>
            </a:extLst>
          </p:cNvPr>
          <p:cNvSpPr txBox="1"/>
          <p:nvPr/>
        </p:nvSpPr>
        <p:spPr>
          <a:xfrm>
            <a:off x="10436231" y="6596390"/>
            <a:ext cx="1755769" cy="261610"/>
          </a:xfrm>
          <a:prstGeom prst="rect">
            <a:avLst/>
          </a:prstGeom>
          <a:noFill/>
        </p:spPr>
        <p:txBody>
          <a:bodyPr wrap="square" rtlCol="0">
            <a:spAutoFit/>
          </a:bodyPr>
          <a:lstStyle/>
          <a:p>
            <a:pPr algn="ctr"/>
            <a:r>
              <a:rPr lang="en-IN" sz="1050" dirty="0">
                <a:solidFill>
                  <a:schemeClr val="bg1">
                    <a:lumMod val="95000"/>
                  </a:schemeClr>
                </a:solidFill>
              </a:rPr>
              <a:t>© VOICE 4 Girls</a:t>
            </a:r>
          </a:p>
        </p:txBody>
      </p:sp>
    </p:spTree>
    <p:extLst>
      <p:ext uri="{BB962C8B-B14F-4D97-AF65-F5344CB8AC3E}">
        <p14:creationId xmlns:p14="http://schemas.microsoft.com/office/powerpoint/2010/main" val="678538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ECC145-7A54-2A55-5783-637F432E40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1" name="Picture 2">
            <a:extLst>
              <a:ext uri="{FF2B5EF4-FFF2-40B4-BE49-F238E27FC236}">
                <a16:creationId xmlns:a16="http://schemas.microsoft.com/office/drawing/2014/main" id="{ECE3DC28-B7C5-F72C-0469-B31CA27D75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34" t="42773" r="57219" b="21361"/>
          <a:stretch/>
        </p:blipFill>
        <p:spPr bwMode="auto">
          <a:xfrm flipH="1">
            <a:off x="10668034" y="5159884"/>
            <a:ext cx="1386956" cy="167571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DEB87802-8A2C-4A9F-760E-23FD50DD915B}"/>
              </a:ext>
            </a:extLst>
          </p:cNvPr>
          <p:cNvGrpSpPr/>
          <p:nvPr/>
        </p:nvGrpSpPr>
        <p:grpSpPr>
          <a:xfrm>
            <a:off x="8884357" y="1456263"/>
            <a:ext cx="1903317" cy="3666956"/>
            <a:chOff x="4079269" y="1032042"/>
            <a:chExt cx="1686562" cy="2455924"/>
          </a:xfrm>
        </p:grpSpPr>
        <p:sp>
          <p:nvSpPr>
            <p:cNvPr id="5" name="Speech Bubble: Rectangle 4">
              <a:extLst>
                <a:ext uri="{FF2B5EF4-FFF2-40B4-BE49-F238E27FC236}">
                  <a16:creationId xmlns:a16="http://schemas.microsoft.com/office/drawing/2014/main" id="{FE8ABC4A-884E-A9F9-8D88-0A8FD0290505}"/>
                </a:ext>
              </a:extLst>
            </p:cNvPr>
            <p:cNvSpPr/>
            <p:nvPr/>
          </p:nvSpPr>
          <p:spPr>
            <a:xfrm>
              <a:off x="4079269" y="1867839"/>
              <a:ext cx="1647650" cy="734947"/>
            </a:xfrm>
            <a:prstGeom prst="wedgeRectCallout">
              <a:avLst>
                <a:gd name="adj1" fmla="val -1169"/>
                <a:gd name="adj2" fmla="val 70639"/>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600" kern="100" dirty="0">
                  <a:solidFill>
                    <a:srgbClr val="1F1F1F"/>
                  </a:solidFill>
                  <a:effectLst/>
                  <a:latin typeface="Roboto" panose="02000000000000000000" pitchFamily="2" charset="0"/>
                  <a:ea typeface="Calibri" panose="020F0502020204030204" pitchFamily="34" charset="0"/>
                  <a:cs typeface="Times New Roman" panose="02020603050405020304" pitchFamily="18" charset="0"/>
                </a:rPr>
                <a:t>“I believe that girls who wear short clothes may get assaulted.” </a:t>
              </a:r>
              <a:endParaRPr lang="en-IN" sz="2400" kern="100" dirty="0">
                <a:effectLst/>
                <a:ea typeface="Calibri" panose="020F0502020204030204" pitchFamily="34" charset="0"/>
                <a:cs typeface="Times New Roman" panose="02020603050405020304" pitchFamily="18" charset="0"/>
              </a:endParaRPr>
            </a:p>
          </p:txBody>
        </p:sp>
        <p:sp>
          <p:nvSpPr>
            <p:cNvPr id="6" name="Speech Bubble: Rectangle 5">
              <a:extLst>
                <a:ext uri="{FF2B5EF4-FFF2-40B4-BE49-F238E27FC236}">
                  <a16:creationId xmlns:a16="http://schemas.microsoft.com/office/drawing/2014/main" id="{D9DC2724-813F-A508-D786-A043228DFA47}"/>
                </a:ext>
              </a:extLst>
            </p:cNvPr>
            <p:cNvSpPr/>
            <p:nvPr/>
          </p:nvSpPr>
          <p:spPr>
            <a:xfrm>
              <a:off x="4079269" y="1032042"/>
              <a:ext cx="1686562" cy="661000"/>
            </a:xfrm>
            <a:prstGeom prst="wedgeRectCallout">
              <a:avLst>
                <a:gd name="adj1" fmla="val 10489"/>
                <a:gd name="adj2" fmla="val 76587"/>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400" kern="100" dirty="0">
                  <a:solidFill>
                    <a:srgbClr val="1F1F1F"/>
                  </a:solidFill>
                  <a:latin typeface="Roboto" panose="02000000000000000000" pitchFamily="2" charset="0"/>
                  <a:ea typeface="Calibri" panose="020F0502020204030204" pitchFamily="34" charset="0"/>
                  <a:cs typeface="Times New Roman" panose="02020603050405020304" pitchFamily="18" charset="0"/>
                </a:rPr>
                <a:t>“I was warned not to go out alone. Girls </a:t>
              </a:r>
              <a:r>
                <a:rPr lang="en-IN" sz="1400" kern="100" dirty="0">
                  <a:solidFill>
                    <a:srgbClr val="1F1F1F"/>
                  </a:solidFill>
                  <a:effectLst/>
                  <a:latin typeface="Roboto" panose="02000000000000000000" pitchFamily="2" charset="0"/>
                  <a:ea typeface="Calibri" panose="020F0502020204030204" pitchFamily="34" charset="0"/>
                  <a:cs typeface="Times New Roman" panose="02020603050405020304" pitchFamily="18" charset="0"/>
                </a:rPr>
                <a:t>are being kidnapped and trafficked”</a:t>
              </a:r>
              <a:endParaRPr lang="en-IN" sz="2000" kern="100" dirty="0">
                <a:effectLst/>
                <a:ea typeface="Calibri" panose="020F0502020204030204" pitchFamily="34" charset="0"/>
                <a:cs typeface="Times New Roman" panose="02020603050405020304" pitchFamily="18" charset="0"/>
              </a:endParaRPr>
            </a:p>
          </p:txBody>
        </p:sp>
        <p:sp>
          <p:nvSpPr>
            <p:cNvPr id="7" name="Speech Bubble: Rectangle 6">
              <a:extLst>
                <a:ext uri="{FF2B5EF4-FFF2-40B4-BE49-F238E27FC236}">
                  <a16:creationId xmlns:a16="http://schemas.microsoft.com/office/drawing/2014/main" id="{0C5AEB1B-FEC6-9D5A-71DE-67EC6171DF5B}"/>
                </a:ext>
              </a:extLst>
            </p:cNvPr>
            <p:cNvSpPr/>
            <p:nvPr/>
          </p:nvSpPr>
          <p:spPr>
            <a:xfrm>
              <a:off x="4079269" y="2753019"/>
              <a:ext cx="1594847" cy="734947"/>
            </a:xfrm>
            <a:prstGeom prst="wedgeRectCallout">
              <a:avLst>
                <a:gd name="adj1" fmla="val 44877"/>
                <a:gd name="adj2" fmla="val 84817"/>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400" kern="100" dirty="0">
                  <a:solidFill>
                    <a:srgbClr val="1F1F1F"/>
                  </a:solidFill>
                  <a:effectLst/>
                  <a:latin typeface="Roboto" panose="02000000000000000000" pitchFamily="2" charset="0"/>
                  <a:ea typeface="Calibri" panose="020F0502020204030204" pitchFamily="34" charset="0"/>
                  <a:cs typeface="Times New Roman" panose="02020603050405020304" pitchFamily="18" charset="0"/>
                </a:rPr>
                <a:t>“In my village many men drink alcohol and beat their wives.”</a:t>
              </a:r>
              <a:endParaRPr lang="en-IN" sz="2000" kern="100" dirty="0">
                <a:effectLst/>
                <a:ea typeface="Calibri" panose="020F050202020403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B56BA43E-D557-617A-7078-63559A0E28DF}"/>
              </a:ext>
            </a:extLst>
          </p:cNvPr>
          <p:cNvSpPr txBox="1"/>
          <p:nvPr/>
        </p:nvSpPr>
        <p:spPr>
          <a:xfrm>
            <a:off x="9126720" y="6596390"/>
            <a:ext cx="1755769" cy="261610"/>
          </a:xfrm>
          <a:prstGeom prst="rect">
            <a:avLst/>
          </a:prstGeom>
          <a:noFill/>
        </p:spPr>
        <p:txBody>
          <a:bodyPr wrap="square" rtlCol="0">
            <a:spAutoFit/>
          </a:bodyPr>
          <a:lstStyle/>
          <a:p>
            <a:pPr algn="ctr"/>
            <a:r>
              <a:rPr lang="en-IN" sz="1050" dirty="0">
                <a:solidFill>
                  <a:schemeClr val="bg1">
                    <a:lumMod val="95000"/>
                  </a:schemeClr>
                </a:solidFill>
              </a:rPr>
              <a:t>© VOICE 4 Girls</a:t>
            </a:r>
          </a:p>
        </p:txBody>
      </p:sp>
    </p:spTree>
    <p:extLst>
      <p:ext uri="{BB962C8B-B14F-4D97-AF65-F5344CB8AC3E}">
        <p14:creationId xmlns:p14="http://schemas.microsoft.com/office/powerpoint/2010/main" val="2135642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33A6E2-3DEA-550E-488B-BAB674CC2D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Picture 2">
            <a:extLst>
              <a:ext uri="{FF2B5EF4-FFF2-40B4-BE49-F238E27FC236}">
                <a16:creationId xmlns:a16="http://schemas.microsoft.com/office/drawing/2014/main" id="{A739BCB0-0E11-E57C-F2DC-68A9720A11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34" t="42773" r="57219" b="21361"/>
          <a:stretch/>
        </p:blipFill>
        <p:spPr bwMode="auto">
          <a:xfrm flipH="1">
            <a:off x="10456821" y="4888088"/>
            <a:ext cx="1519145" cy="183542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854E7AA8-5EDA-8800-E1C6-6DA863E91F14}"/>
              </a:ext>
            </a:extLst>
          </p:cNvPr>
          <p:cNvGrpSpPr/>
          <p:nvPr/>
        </p:nvGrpSpPr>
        <p:grpSpPr>
          <a:xfrm>
            <a:off x="8590845" y="1571736"/>
            <a:ext cx="2286757" cy="2710893"/>
            <a:chOff x="4043590" y="-30357"/>
            <a:chExt cx="2026335" cy="1815608"/>
          </a:xfrm>
        </p:grpSpPr>
        <p:sp>
          <p:nvSpPr>
            <p:cNvPr id="4" name="Speech Bubble: Rectangle 3">
              <a:extLst>
                <a:ext uri="{FF2B5EF4-FFF2-40B4-BE49-F238E27FC236}">
                  <a16:creationId xmlns:a16="http://schemas.microsoft.com/office/drawing/2014/main" id="{1D99A771-D68A-D85E-7587-C7132C323E8A}"/>
                </a:ext>
              </a:extLst>
            </p:cNvPr>
            <p:cNvSpPr/>
            <p:nvPr/>
          </p:nvSpPr>
          <p:spPr>
            <a:xfrm>
              <a:off x="4413711" y="1055985"/>
              <a:ext cx="1530635" cy="729266"/>
            </a:xfrm>
            <a:prstGeom prst="wedgeRectCallout">
              <a:avLst>
                <a:gd name="adj1" fmla="val 39351"/>
                <a:gd name="adj2" fmla="val 102779"/>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sz="1600" kern="100" dirty="0">
                  <a:solidFill>
                    <a:srgbClr val="1F1F1F"/>
                  </a:solidFill>
                  <a:effectLst/>
                  <a:latin typeface="Roboto" panose="02000000000000000000" pitchFamily="2" charset="0"/>
                  <a:ea typeface="Calibri" panose="020F0502020204030204" pitchFamily="34" charset="0"/>
                  <a:cs typeface="Times New Roman" panose="02020603050405020304" pitchFamily="18" charset="0"/>
                </a:rPr>
                <a:t>“I want to be a fashion designer, what should I study?”</a:t>
              </a:r>
              <a:endParaRPr lang="en-IN" sz="2400" kern="100" dirty="0">
                <a:effectLst/>
                <a:ea typeface="Calibri" panose="020F0502020204030204" pitchFamily="34" charset="0"/>
                <a:cs typeface="Times New Roman" panose="02020603050405020304" pitchFamily="18" charset="0"/>
              </a:endParaRPr>
            </a:p>
          </p:txBody>
        </p:sp>
        <p:sp>
          <p:nvSpPr>
            <p:cNvPr id="5" name="Speech Bubble: Rectangle 4">
              <a:extLst>
                <a:ext uri="{FF2B5EF4-FFF2-40B4-BE49-F238E27FC236}">
                  <a16:creationId xmlns:a16="http://schemas.microsoft.com/office/drawing/2014/main" id="{589CBC45-A31A-92FA-100E-CAE130E952E2}"/>
                </a:ext>
              </a:extLst>
            </p:cNvPr>
            <p:cNvSpPr/>
            <p:nvPr/>
          </p:nvSpPr>
          <p:spPr>
            <a:xfrm>
              <a:off x="4043590" y="-30357"/>
              <a:ext cx="2026335" cy="849568"/>
            </a:xfrm>
            <a:prstGeom prst="wedgeRectCallout">
              <a:avLst>
                <a:gd name="adj1" fmla="val -723"/>
                <a:gd name="adj2" fmla="val 76603"/>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IN" kern="100" dirty="0">
                  <a:solidFill>
                    <a:srgbClr val="1F1F1F"/>
                  </a:solidFill>
                  <a:latin typeface="Roboto" panose="02000000000000000000" pitchFamily="2" charset="0"/>
                  <a:ea typeface="Calibri" panose="020F0502020204030204" pitchFamily="34" charset="0"/>
                  <a:cs typeface="Times New Roman" panose="02020603050405020304" pitchFamily="18" charset="0"/>
                </a:rPr>
                <a:t>“My father wants me to do commerce but I want to study science.”</a:t>
              </a:r>
              <a:endParaRPr lang="en-IN" sz="2800" kern="100" dirty="0">
                <a:effectLst/>
                <a:ea typeface="Calibri" panose="020F0502020204030204" pitchFamily="34" charset="0"/>
                <a:cs typeface="Times New Roman" panose="02020603050405020304" pitchFamily="18" charset="0"/>
              </a:endParaRPr>
            </a:p>
          </p:txBody>
        </p:sp>
      </p:grpSp>
      <p:sp>
        <p:nvSpPr>
          <p:cNvPr id="2" name="TextBox 1">
            <a:extLst>
              <a:ext uri="{FF2B5EF4-FFF2-40B4-BE49-F238E27FC236}">
                <a16:creationId xmlns:a16="http://schemas.microsoft.com/office/drawing/2014/main" id="{951D6D85-8D98-C493-68F8-AD0263121387}"/>
              </a:ext>
            </a:extLst>
          </p:cNvPr>
          <p:cNvSpPr txBox="1"/>
          <p:nvPr/>
        </p:nvSpPr>
        <p:spPr>
          <a:xfrm>
            <a:off x="8856338" y="6532830"/>
            <a:ext cx="1755769" cy="261610"/>
          </a:xfrm>
          <a:prstGeom prst="rect">
            <a:avLst/>
          </a:prstGeom>
          <a:noFill/>
        </p:spPr>
        <p:txBody>
          <a:bodyPr wrap="square" rtlCol="0">
            <a:spAutoFit/>
          </a:bodyPr>
          <a:lstStyle/>
          <a:p>
            <a:pPr algn="ctr"/>
            <a:r>
              <a:rPr lang="en-IN" sz="1050" dirty="0">
                <a:solidFill>
                  <a:schemeClr val="bg1">
                    <a:lumMod val="95000"/>
                  </a:schemeClr>
                </a:solidFill>
              </a:rPr>
              <a:t>© VOICE 4 Girls</a:t>
            </a:r>
          </a:p>
        </p:txBody>
      </p:sp>
    </p:spTree>
    <p:extLst>
      <p:ext uri="{BB962C8B-B14F-4D97-AF65-F5344CB8AC3E}">
        <p14:creationId xmlns:p14="http://schemas.microsoft.com/office/powerpoint/2010/main" val="3068398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using a magnifying glass">
            <a:extLst>
              <a:ext uri="{FF2B5EF4-FFF2-40B4-BE49-F238E27FC236}">
                <a16:creationId xmlns:a16="http://schemas.microsoft.com/office/drawing/2014/main" id="{94564A68-68B2-4C20-0A63-4F71CD9BB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xplosion: 14 Points 1">
            <a:extLst>
              <a:ext uri="{FF2B5EF4-FFF2-40B4-BE49-F238E27FC236}">
                <a16:creationId xmlns:a16="http://schemas.microsoft.com/office/drawing/2014/main" id="{6974B884-F98A-A263-BE0B-DE28AC598F1F}"/>
              </a:ext>
            </a:extLst>
          </p:cNvPr>
          <p:cNvSpPr/>
          <p:nvPr/>
        </p:nvSpPr>
        <p:spPr>
          <a:xfrm>
            <a:off x="2793076" y="1596044"/>
            <a:ext cx="7448204" cy="4821381"/>
          </a:xfrm>
          <a:prstGeom prst="irregularSeal2">
            <a:avLst/>
          </a:prstGeom>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4800" dirty="0"/>
              <a:t>Lack of a Safe Space</a:t>
            </a:r>
          </a:p>
        </p:txBody>
      </p:sp>
    </p:spTree>
    <p:extLst>
      <p:ext uri="{BB962C8B-B14F-4D97-AF65-F5344CB8AC3E}">
        <p14:creationId xmlns:p14="http://schemas.microsoft.com/office/powerpoint/2010/main" val="205515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399272b9-aca5-475f-a324-cdd787e8ad7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C7A0EF8874534CA09FD838C40585E0" ma:contentTypeVersion="8" ma:contentTypeDescription="Create a new document." ma:contentTypeScope="" ma:versionID="fd4c71b1e17bacceaf37d1b139dabe6b">
  <xsd:schema xmlns:xsd="http://www.w3.org/2001/XMLSchema" xmlns:xs="http://www.w3.org/2001/XMLSchema" xmlns:p="http://schemas.microsoft.com/office/2006/metadata/properties" xmlns:ns3="399272b9-aca5-475f-a324-cdd787e8ad70" xmlns:ns4="282abece-72b5-48aa-ab9e-4a683e456b7d" targetNamespace="http://schemas.microsoft.com/office/2006/metadata/properties" ma:root="true" ma:fieldsID="148e8a7a006b408c484f54c5af787e4f" ns3:_="" ns4:_="">
    <xsd:import namespace="399272b9-aca5-475f-a324-cdd787e8ad70"/>
    <xsd:import namespace="282abece-72b5-48aa-ab9e-4a683e456b7d"/>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9272b9-aca5-475f-a324-cdd787e8ad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activity" ma:index="1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2abece-72b5-48aa-ab9e-4a683e456b7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48B819-491E-402C-B316-4A1FEC0C52FB}">
  <ds:schemaRefs>
    <ds:schemaRef ds:uri="http://schemas.microsoft.com/sharepoint/v3/contenttype/forms"/>
  </ds:schemaRefs>
</ds:datastoreItem>
</file>

<file path=customXml/itemProps2.xml><?xml version="1.0" encoding="utf-8"?>
<ds:datastoreItem xmlns:ds="http://schemas.openxmlformats.org/officeDocument/2006/customXml" ds:itemID="{03CA194F-F505-4A7C-B6C4-A9D4DB4F976B}">
  <ds:schemaRefs>
    <ds:schemaRef ds:uri="http://schemas.openxmlformats.org/package/2006/metadata/core-properties"/>
    <ds:schemaRef ds:uri="http://schemas.microsoft.com/office/2006/metadata/properties"/>
    <ds:schemaRef ds:uri="http://purl.org/dc/dcmitype/"/>
    <ds:schemaRef ds:uri="399272b9-aca5-475f-a324-cdd787e8ad70"/>
    <ds:schemaRef ds:uri="http://www.w3.org/XML/1998/namespace"/>
    <ds:schemaRef ds:uri="http://schemas.microsoft.com/office/2006/documentManagement/types"/>
    <ds:schemaRef ds:uri="http://purl.org/dc/elements/1.1/"/>
    <ds:schemaRef ds:uri="http://schemas.microsoft.com/office/infopath/2007/PartnerControls"/>
    <ds:schemaRef ds:uri="282abece-72b5-48aa-ab9e-4a683e456b7d"/>
    <ds:schemaRef ds:uri="http://purl.org/dc/terms/"/>
  </ds:schemaRefs>
</ds:datastoreItem>
</file>

<file path=customXml/itemProps3.xml><?xml version="1.0" encoding="utf-8"?>
<ds:datastoreItem xmlns:ds="http://schemas.openxmlformats.org/officeDocument/2006/customXml" ds:itemID="{4AEF4047-D1A5-49D5-94D5-B5E1233D7B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9272b9-aca5-475f-a324-cdd787e8ad70"/>
    <ds:schemaRef ds:uri="282abece-72b5-48aa-ab9e-4a683e456b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12523</TotalTime>
  <Words>2038</Words>
  <Application>Microsoft Office PowerPoint</Application>
  <PresentationFormat>Widescreen</PresentationFormat>
  <Paragraphs>156</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Google Sans</vt:lpstr>
      <vt:lpstr>Modern Love</vt:lpstr>
      <vt:lpstr>Open Sans</vt:lpstr>
      <vt:lpstr>Roboto</vt:lpstr>
      <vt:lpstr>Office Theme</vt:lpstr>
      <vt:lpstr>PowerPoint Presentation</vt:lpstr>
      <vt:lpstr>PowerPoint Presentation</vt:lpstr>
      <vt:lpstr>PowerPoint Presentation</vt:lpstr>
      <vt:lpstr>PowerPoint Presentation</vt:lpstr>
      <vt:lpstr>What did we learn?</vt:lpstr>
      <vt:lpstr>PowerPoint Presentation</vt:lpstr>
      <vt:lpstr>PowerPoint Presentation</vt:lpstr>
      <vt:lpstr>PowerPoint Presentation</vt:lpstr>
      <vt:lpstr>PowerPoint Presentation</vt:lpstr>
      <vt:lpstr>What if there  were a safe space?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Anusha Bharadwaj</dc:creator>
  <cp:lastModifiedBy>Anushalatha Bharadwaj</cp:lastModifiedBy>
  <cp:revision>67</cp:revision>
  <cp:lastPrinted>2023-11-14T18:56:01Z</cp:lastPrinted>
  <dcterms:created xsi:type="dcterms:W3CDTF">2023-11-06T01:50:39Z</dcterms:created>
  <dcterms:modified xsi:type="dcterms:W3CDTF">2023-12-06T03:51:35Z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0x010100CFC7A0EF8874534CA09FD838C40585E0</vt:lpwstr>
  </property>
</Properties>
</file>