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9" r:id="rId2"/>
    <p:sldMasterId id="2147483723" r:id="rId3"/>
  </p:sldMasterIdLst>
  <p:notesMasterIdLst>
    <p:notesMasterId r:id="rId25"/>
  </p:notesMasterIdLst>
  <p:sldIdLst>
    <p:sldId id="259" r:id="rId4"/>
    <p:sldId id="260" r:id="rId5"/>
    <p:sldId id="261" r:id="rId6"/>
    <p:sldId id="262" r:id="rId7"/>
    <p:sldId id="278" r:id="rId8"/>
    <p:sldId id="263" r:id="rId9"/>
    <p:sldId id="277" r:id="rId10"/>
    <p:sldId id="264" r:id="rId11"/>
    <p:sldId id="265" r:id="rId12"/>
    <p:sldId id="266" r:id="rId13"/>
    <p:sldId id="274" r:id="rId14"/>
    <p:sldId id="267" r:id="rId15"/>
    <p:sldId id="268" r:id="rId16"/>
    <p:sldId id="269" r:id="rId17"/>
    <p:sldId id="275" r:id="rId18"/>
    <p:sldId id="270" r:id="rId19"/>
    <p:sldId id="276" r:id="rId20"/>
    <p:sldId id="279" r:id="rId21"/>
    <p:sldId id="271" r:id="rId22"/>
    <p:sldId id="272" r:id="rId23"/>
    <p:sldId id="27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B79B58-570C-1A24-A40F-AE4F2EB0062B}" name="James Lee" initials="JL" userId="S::jalee@brookings.edu::136144bd-db67-49f2-9ce4-2165fe88fd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ames Lee" initials="JL" lastIdx="26" clrIdx="0">
    <p:extLst>
      <p:ext uri="{19B8F6BF-5375-455C-9EA6-DF929625EA0E}">
        <p15:presenceInfo xmlns:p15="http://schemas.microsoft.com/office/powerpoint/2012/main" userId="S::JALee@brookings.edu::136144bd-db67-49f2-9ce4-2165fe88fd29" providerId="AD"/>
      </p:ext>
    </p:extLst>
  </p:cmAuthor>
  <p:cmAuthor id="2" name="Christopher W Miller" initials="CM" lastIdx="2" clrIdx="1">
    <p:extLst>
      <p:ext uri="{19B8F6BF-5375-455C-9EA6-DF929625EA0E}">
        <p15:presenceInfo xmlns:p15="http://schemas.microsoft.com/office/powerpoint/2012/main" userId="S::cwmiller@brookings.edu::080882dd-cbb4-4ad7-866f-072593d64ebf" providerId="AD"/>
      </p:ext>
    </p:extLst>
  </p:cmAuthor>
  <p:cmAuthor id="3" name="David Wessel" initials="DW" lastIdx="1" clrIdx="2">
    <p:extLst>
      <p:ext uri="{19B8F6BF-5375-455C-9EA6-DF929625EA0E}">
        <p15:presenceInfo xmlns:p15="http://schemas.microsoft.com/office/powerpoint/2012/main" userId="S::dwessel@brookings.edu::ccb472b7-686c-4155-a47e-adf138012449" providerId="AD"/>
      </p:ext>
    </p:extLst>
  </p:cmAuthor>
  <p:cmAuthor id="4" name="Dr. Bernanke" initials="DB" lastIdx="1" clrIdx="3">
    <p:extLst>
      <p:ext uri="{19B8F6BF-5375-455C-9EA6-DF929625EA0E}">
        <p15:presenceInfo xmlns:p15="http://schemas.microsoft.com/office/powerpoint/2012/main" userId="S::bensbernanke75@brookings.edu::f9373a50-509b-42d5-9f2b-e08bdb04df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6DFAF5-4825-D35C-1C5F-E16E7D2AE729}" v="1" dt="2022-11-21T14:55:51.412"/>
    <p1510:client id="{22A72460-3AA2-E846-EB3B-BE75C598AEBE}" v="1" dt="2022-11-21T19:12:31.238"/>
    <p1510:client id="{4B7B4688-1EBE-C8BD-11FA-F8B95231643A}" v="10" dt="2022-11-21T19:38:58.495"/>
    <p1510:client id="{D6AD5C51-31BC-4356-924A-451DCC2C8EF4}" v="14" dt="2022-11-21T18:27:52.2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customXml" Target="../customXml/item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 Id="rId35" Type="http://schemas.openxmlformats.org/officeDocument/2006/relationships/customXml" Target="../customXml/item2.xml"/><Relationship Id="rId8"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Bernanke" userId="S::bensbernanke75@brookings.edu::f9373a50-509b-42d5-9f2b-e08bdb04dff7" providerId="AD" clId="Web-{4B7B4688-1EBE-C8BD-11FA-F8B95231643A}"/>
    <pc:docChg chg="modSld">
      <pc:chgData name="Dr. Bernanke" userId="S::bensbernanke75@brookings.edu::f9373a50-509b-42d5-9f2b-e08bdb04dff7" providerId="AD" clId="Web-{4B7B4688-1EBE-C8BD-11FA-F8B95231643A}" dt="2022-11-21T19:38:58.495" v="9" actId="20577"/>
      <pc:docMkLst>
        <pc:docMk/>
      </pc:docMkLst>
      <pc:sldChg chg="modSp">
        <pc:chgData name="Dr. Bernanke" userId="S::bensbernanke75@brookings.edu::f9373a50-509b-42d5-9f2b-e08bdb04dff7" providerId="AD" clId="Web-{4B7B4688-1EBE-C8BD-11FA-F8B95231643A}" dt="2022-11-21T19:37:16.459" v="5" actId="20577"/>
        <pc:sldMkLst>
          <pc:docMk/>
          <pc:sldMk cId="2873898713" sldId="267"/>
        </pc:sldMkLst>
        <pc:spChg chg="mod">
          <ac:chgData name="Dr. Bernanke" userId="S::bensbernanke75@brookings.edu::f9373a50-509b-42d5-9f2b-e08bdb04dff7" providerId="AD" clId="Web-{4B7B4688-1EBE-C8BD-11FA-F8B95231643A}" dt="2022-11-21T19:37:16.459" v="5" actId="20577"/>
          <ac:spMkLst>
            <pc:docMk/>
            <pc:sldMk cId="2873898713" sldId="267"/>
            <ac:spMk id="3" creationId="{31C597BD-D99E-4697-A4CA-FF7E413373F7}"/>
          </ac:spMkLst>
        </pc:spChg>
      </pc:sldChg>
      <pc:sldChg chg="modSp">
        <pc:chgData name="Dr. Bernanke" userId="S::bensbernanke75@brookings.edu::f9373a50-509b-42d5-9f2b-e08bdb04dff7" providerId="AD" clId="Web-{4B7B4688-1EBE-C8BD-11FA-F8B95231643A}" dt="2022-11-21T19:38:58.495" v="9" actId="20577"/>
        <pc:sldMkLst>
          <pc:docMk/>
          <pc:sldMk cId="2095923621" sldId="270"/>
        </pc:sldMkLst>
        <pc:spChg chg="mod">
          <ac:chgData name="Dr. Bernanke" userId="S::bensbernanke75@brookings.edu::f9373a50-509b-42d5-9f2b-e08bdb04dff7" providerId="AD" clId="Web-{4B7B4688-1EBE-C8BD-11FA-F8B95231643A}" dt="2022-11-21T19:38:58.495" v="9" actId="20577"/>
          <ac:spMkLst>
            <pc:docMk/>
            <pc:sldMk cId="2095923621" sldId="270"/>
            <ac:spMk id="3" creationId="{A65ED126-B6EC-4500-A74D-F91A8AEF04B9}"/>
          </ac:spMkLst>
        </pc:spChg>
      </pc:sldChg>
    </pc:docChg>
  </pc:docChgLst>
  <pc:docChgLst>
    <pc:chgData name="Dr. Bernanke" userId="f9373a50-509b-42d5-9f2b-e08bdb04dff7" providerId="ADAL" clId="{A7CA623F-64FE-43C2-8526-0F1BF8429B96}"/>
    <pc:docChg chg="undo custSel modSld">
      <pc:chgData name="Dr. Bernanke" userId="f9373a50-509b-42d5-9f2b-e08bdb04dff7" providerId="ADAL" clId="{A7CA623F-64FE-43C2-8526-0F1BF8429B96}" dt="2022-11-20T15:36:21.078" v="3449" actId="20577"/>
      <pc:docMkLst>
        <pc:docMk/>
      </pc:docMkLst>
      <pc:sldChg chg="modSp mod">
        <pc:chgData name="Dr. Bernanke" userId="f9373a50-509b-42d5-9f2b-e08bdb04dff7" providerId="ADAL" clId="{A7CA623F-64FE-43C2-8526-0F1BF8429B96}" dt="2022-11-20T14:20:18.446" v="1265" actId="27636"/>
        <pc:sldMkLst>
          <pc:docMk/>
          <pc:sldMk cId="1350310165" sldId="259"/>
        </pc:sldMkLst>
        <pc:spChg chg="mod">
          <ac:chgData name="Dr. Bernanke" userId="f9373a50-509b-42d5-9f2b-e08bdb04dff7" providerId="ADAL" clId="{A7CA623F-64FE-43C2-8526-0F1BF8429B96}" dt="2022-11-20T14:20:18.446" v="1265" actId="27636"/>
          <ac:spMkLst>
            <pc:docMk/>
            <pc:sldMk cId="1350310165" sldId="259"/>
            <ac:spMk id="3" creationId="{CD42E7E6-C4FC-4E4A-BDE0-ADE2D84827DF}"/>
          </ac:spMkLst>
        </pc:spChg>
      </pc:sldChg>
      <pc:sldChg chg="modSp mod">
        <pc:chgData name="Dr. Bernanke" userId="f9373a50-509b-42d5-9f2b-e08bdb04dff7" providerId="ADAL" clId="{A7CA623F-64FE-43C2-8526-0F1BF8429B96}" dt="2022-11-20T14:27:41.773" v="1519" actId="20577"/>
        <pc:sldMkLst>
          <pc:docMk/>
          <pc:sldMk cId="552325308" sldId="260"/>
        </pc:sldMkLst>
        <pc:spChg chg="mod">
          <ac:chgData name="Dr. Bernanke" userId="f9373a50-509b-42d5-9f2b-e08bdb04dff7" providerId="ADAL" clId="{A7CA623F-64FE-43C2-8526-0F1BF8429B96}" dt="2022-11-20T14:27:41.773" v="1519" actId="20577"/>
          <ac:spMkLst>
            <pc:docMk/>
            <pc:sldMk cId="552325308" sldId="260"/>
            <ac:spMk id="3" creationId="{7839F1D8-4054-489A-823C-0482B1CE3A0C}"/>
          </ac:spMkLst>
        </pc:spChg>
      </pc:sldChg>
      <pc:sldChg chg="modSp mod">
        <pc:chgData name="Dr. Bernanke" userId="f9373a50-509b-42d5-9f2b-e08bdb04dff7" providerId="ADAL" clId="{A7CA623F-64FE-43C2-8526-0F1BF8429B96}" dt="2022-11-20T14:29:17.928" v="1525" actId="6549"/>
        <pc:sldMkLst>
          <pc:docMk/>
          <pc:sldMk cId="3403690267" sldId="261"/>
        </pc:sldMkLst>
        <pc:spChg chg="mod">
          <ac:chgData name="Dr. Bernanke" userId="f9373a50-509b-42d5-9f2b-e08bdb04dff7" providerId="ADAL" clId="{A7CA623F-64FE-43C2-8526-0F1BF8429B96}" dt="2022-11-20T14:29:17.928" v="1525" actId="6549"/>
          <ac:spMkLst>
            <pc:docMk/>
            <pc:sldMk cId="3403690267" sldId="261"/>
            <ac:spMk id="3" creationId="{81A86BC9-E597-4503-ACB9-0908E05CB229}"/>
          </ac:spMkLst>
        </pc:spChg>
      </pc:sldChg>
      <pc:sldChg chg="modSp mod">
        <pc:chgData name="Dr. Bernanke" userId="f9373a50-509b-42d5-9f2b-e08bdb04dff7" providerId="ADAL" clId="{A7CA623F-64FE-43C2-8526-0F1BF8429B96}" dt="2022-11-18T18:44:17.567" v="120" actId="113"/>
        <pc:sldMkLst>
          <pc:docMk/>
          <pc:sldMk cId="2898748141" sldId="262"/>
        </pc:sldMkLst>
        <pc:spChg chg="mod">
          <ac:chgData name="Dr. Bernanke" userId="f9373a50-509b-42d5-9f2b-e08bdb04dff7" providerId="ADAL" clId="{A7CA623F-64FE-43C2-8526-0F1BF8429B96}" dt="2022-11-18T18:44:17.567" v="120" actId="113"/>
          <ac:spMkLst>
            <pc:docMk/>
            <pc:sldMk cId="2898748141" sldId="262"/>
            <ac:spMk id="3" creationId="{7182B5CC-E4CD-457C-8B69-57E956FF384C}"/>
          </ac:spMkLst>
        </pc:spChg>
      </pc:sldChg>
      <pc:sldChg chg="modSp mod">
        <pc:chgData name="Dr. Bernanke" userId="f9373a50-509b-42d5-9f2b-e08bdb04dff7" providerId="ADAL" clId="{A7CA623F-64FE-43C2-8526-0F1BF8429B96}" dt="2022-11-20T14:39:12.482" v="1671" actId="6549"/>
        <pc:sldMkLst>
          <pc:docMk/>
          <pc:sldMk cId="220700519" sldId="263"/>
        </pc:sldMkLst>
        <pc:spChg chg="mod">
          <ac:chgData name="Dr. Bernanke" userId="f9373a50-509b-42d5-9f2b-e08bdb04dff7" providerId="ADAL" clId="{A7CA623F-64FE-43C2-8526-0F1BF8429B96}" dt="2022-11-20T14:39:12.482" v="1671" actId="6549"/>
          <ac:spMkLst>
            <pc:docMk/>
            <pc:sldMk cId="220700519" sldId="263"/>
            <ac:spMk id="3" creationId="{B0CB692B-B2E8-47EE-906B-E2A50BA8C4E0}"/>
          </ac:spMkLst>
        </pc:spChg>
      </pc:sldChg>
      <pc:sldChg chg="modSp mod">
        <pc:chgData name="Dr. Bernanke" userId="f9373a50-509b-42d5-9f2b-e08bdb04dff7" providerId="ADAL" clId="{A7CA623F-64FE-43C2-8526-0F1BF8429B96}" dt="2022-11-20T14:40:57.380" v="1674" actId="20577"/>
        <pc:sldMkLst>
          <pc:docMk/>
          <pc:sldMk cId="103845011" sldId="264"/>
        </pc:sldMkLst>
        <pc:spChg chg="mod">
          <ac:chgData name="Dr. Bernanke" userId="f9373a50-509b-42d5-9f2b-e08bdb04dff7" providerId="ADAL" clId="{A7CA623F-64FE-43C2-8526-0F1BF8429B96}" dt="2022-11-20T14:40:57.380" v="1674" actId="20577"/>
          <ac:spMkLst>
            <pc:docMk/>
            <pc:sldMk cId="103845011" sldId="264"/>
            <ac:spMk id="2" creationId="{8EE0B39A-36A6-407E-9788-ADDB7353D6B6}"/>
          </ac:spMkLst>
        </pc:spChg>
      </pc:sldChg>
      <pc:sldChg chg="modSp mod">
        <pc:chgData name="Dr. Bernanke" userId="f9373a50-509b-42d5-9f2b-e08bdb04dff7" providerId="ADAL" clId="{A7CA623F-64FE-43C2-8526-0F1BF8429B96}" dt="2022-11-20T14:43:20.497" v="1771" actId="20577"/>
        <pc:sldMkLst>
          <pc:docMk/>
          <pc:sldMk cId="3580882050" sldId="265"/>
        </pc:sldMkLst>
        <pc:spChg chg="mod">
          <ac:chgData name="Dr. Bernanke" userId="f9373a50-509b-42d5-9f2b-e08bdb04dff7" providerId="ADAL" clId="{A7CA623F-64FE-43C2-8526-0F1BF8429B96}" dt="2022-11-20T14:43:20.497" v="1771" actId="20577"/>
          <ac:spMkLst>
            <pc:docMk/>
            <pc:sldMk cId="3580882050" sldId="265"/>
            <ac:spMk id="3" creationId="{5E017D99-8F48-429C-9F01-EB0589EF3F8A}"/>
          </ac:spMkLst>
        </pc:spChg>
      </pc:sldChg>
      <pc:sldChg chg="modSp mod">
        <pc:chgData name="Dr. Bernanke" userId="f9373a50-509b-42d5-9f2b-e08bdb04dff7" providerId="ADAL" clId="{A7CA623F-64FE-43C2-8526-0F1BF8429B96}" dt="2022-11-20T14:44:28.743" v="1821" actId="6549"/>
        <pc:sldMkLst>
          <pc:docMk/>
          <pc:sldMk cId="535619679" sldId="266"/>
        </pc:sldMkLst>
        <pc:spChg chg="mod">
          <ac:chgData name="Dr. Bernanke" userId="f9373a50-509b-42d5-9f2b-e08bdb04dff7" providerId="ADAL" clId="{A7CA623F-64FE-43C2-8526-0F1BF8429B96}" dt="2022-11-20T14:44:28.743" v="1821" actId="6549"/>
          <ac:spMkLst>
            <pc:docMk/>
            <pc:sldMk cId="535619679" sldId="266"/>
            <ac:spMk id="3" creationId="{E6B61667-F941-4D2B-B32D-779F8CFC2B82}"/>
          </ac:spMkLst>
        </pc:spChg>
      </pc:sldChg>
      <pc:sldChg chg="modSp mod">
        <pc:chgData name="Dr. Bernanke" userId="f9373a50-509b-42d5-9f2b-e08bdb04dff7" providerId="ADAL" clId="{A7CA623F-64FE-43C2-8526-0F1BF8429B96}" dt="2022-11-20T14:46:18.230" v="1847" actId="20577"/>
        <pc:sldMkLst>
          <pc:docMk/>
          <pc:sldMk cId="2873898713" sldId="267"/>
        </pc:sldMkLst>
        <pc:spChg chg="mod">
          <ac:chgData name="Dr. Bernanke" userId="f9373a50-509b-42d5-9f2b-e08bdb04dff7" providerId="ADAL" clId="{A7CA623F-64FE-43C2-8526-0F1BF8429B96}" dt="2022-11-20T14:46:18.230" v="1847" actId="20577"/>
          <ac:spMkLst>
            <pc:docMk/>
            <pc:sldMk cId="2873898713" sldId="267"/>
            <ac:spMk id="3" creationId="{31C597BD-D99E-4697-A4CA-FF7E413373F7}"/>
          </ac:spMkLst>
        </pc:spChg>
      </pc:sldChg>
      <pc:sldChg chg="modSp mod">
        <pc:chgData name="Dr. Bernanke" userId="f9373a50-509b-42d5-9f2b-e08bdb04dff7" providerId="ADAL" clId="{A7CA623F-64FE-43C2-8526-0F1BF8429B96}" dt="2022-11-20T14:51:00.625" v="1869" actId="20577"/>
        <pc:sldMkLst>
          <pc:docMk/>
          <pc:sldMk cId="2500225062" sldId="268"/>
        </pc:sldMkLst>
        <pc:spChg chg="mod">
          <ac:chgData name="Dr. Bernanke" userId="f9373a50-509b-42d5-9f2b-e08bdb04dff7" providerId="ADAL" clId="{A7CA623F-64FE-43C2-8526-0F1BF8429B96}" dt="2022-11-20T14:51:00.625" v="1869" actId="20577"/>
          <ac:spMkLst>
            <pc:docMk/>
            <pc:sldMk cId="2500225062" sldId="268"/>
            <ac:spMk id="3" creationId="{5C90DA76-D15B-4E82-A013-8E7C1D45CF6F}"/>
          </ac:spMkLst>
        </pc:spChg>
      </pc:sldChg>
      <pc:sldChg chg="modSp mod">
        <pc:chgData name="Dr. Bernanke" userId="f9373a50-509b-42d5-9f2b-e08bdb04dff7" providerId="ADAL" clId="{A7CA623F-64FE-43C2-8526-0F1BF8429B96}" dt="2022-11-20T14:58:45.008" v="2198" actId="6549"/>
        <pc:sldMkLst>
          <pc:docMk/>
          <pc:sldMk cId="2767724992" sldId="269"/>
        </pc:sldMkLst>
        <pc:spChg chg="mod">
          <ac:chgData name="Dr. Bernanke" userId="f9373a50-509b-42d5-9f2b-e08bdb04dff7" providerId="ADAL" clId="{A7CA623F-64FE-43C2-8526-0F1BF8429B96}" dt="2022-11-20T14:58:45.008" v="2198" actId="6549"/>
          <ac:spMkLst>
            <pc:docMk/>
            <pc:sldMk cId="2767724992" sldId="269"/>
            <ac:spMk id="3" creationId="{2B79E1A0-D869-4E02-B6AE-2EADF62EE7FF}"/>
          </ac:spMkLst>
        </pc:spChg>
      </pc:sldChg>
      <pc:sldChg chg="modSp mod">
        <pc:chgData name="Dr. Bernanke" userId="f9373a50-509b-42d5-9f2b-e08bdb04dff7" providerId="ADAL" clId="{A7CA623F-64FE-43C2-8526-0F1BF8429B96}" dt="2022-11-20T15:12:43.162" v="2364" actId="20577"/>
        <pc:sldMkLst>
          <pc:docMk/>
          <pc:sldMk cId="2095923621" sldId="270"/>
        </pc:sldMkLst>
        <pc:spChg chg="mod">
          <ac:chgData name="Dr. Bernanke" userId="f9373a50-509b-42d5-9f2b-e08bdb04dff7" providerId="ADAL" clId="{A7CA623F-64FE-43C2-8526-0F1BF8429B96}" dt="2022-11-20T15:12:43.162" v="2364" actId="20577"/>
          <ac:spMkLst>
            <pc:docMk/>
            <pc:sldMk cId="2095923621" sldId="270"/>
            <ac:spMk id="3" creationId="{A65ED126-B6EC-4500-A74D-F91A8AEF04B9}"/>
          </ac:spMkLst>
        </pc:spChg>
      </pc:sldChg>
      <pc:sldChg chg="modSp mod">
        <pc:chgData name="Dr. Bernanke" userId="f9373a50-509b-42d5-9f2b-e08bdb04dff7" providerId="ADAL" clId="{A7CA623F-64FE-43C2-8526-0F1BF8429B96}" dt="2022-11-20T15:30:22.615" v="3295" actId="20577"/>
        <pc:sldMkLst>
          <pc:docMk/>
          <pc:sldMk cId="1670601196" sldId="271"/>
        </pc:sldMkLst>
        <pc:spChg chg="mod">
          <ac:chgData name="Dr. Bernanke" userId="f9373a50-509b-42d5-9f2b-e08bdb04dff7" providerId="ADAL" clId="{A7CA623F-64FE-43C2-8526-0F1BF8429B96}" dt="2022-11-20T15:30:22.615" v="3295" actId="20577"/>
          <ac:spMkLst>
            <pc:docMk/>
            <pc:sldMk cId="1670601196" sldId="271"/>
            <ac:spMk id="3" creationId="{8C4C171D-F560-4894-B907-CF29F7B27082}"/>
          </ac:spMkLst>
        </pc:spChg>
      </pc:sldChg>
      <pc:sldChg chg="modSp mod">
        <pc:chgData name="Dr. Bernanke" userId="f9373a50-509b-42d5-9f2b-e08bdb04dff7" providerId="ADAL" clId="{A7CA623F-64FE-43C2-8526-0F1BF8429B96}" dt="2022-11-20T15:31:44.220" v="3328" actId="20577"/>
        <pc:sldMkLst>
          <pc:docMk/>
          <pc:sldMk cId="2213009888" sldId="272"/>
        </pc:sldMkLst>
        <pc:spChg chg="mod">
          <ac:chgData name="Dr. Bernanke" userId="f9373a50-509b-42d5-9f2b-e08bdb04dff7" providerId="ADAL" clId="{A7CA623F-64FE-43C2-8526-0F1BF8429B96}" dt="2022-11-20T15:31:44.220" v="3328" actId="20577"/>
          <ac:spMkLst>
            <pc:docMk/>
            <pc:sldMk cId="2213009888" sldId="272"/>
            <ac:spMk id="3" creationId="{8C4C171D-F560-4894-B907-CF29F7B27082}"/>
          </ac:spMkLst>
        </pc:spChg>
      </pc:sldChg>
      <pc:sldChg chg="modSp mod">
        <pc:chgData name="Dr. Bernanke" userId="f9373a50-509b-42d5-9f2b-e08bdb04dff7" providerId="ADAL" clId="{A7CA623F-64FE-43C2-8526-0F1BF8429B96}" dt="2022-11-20T15:36:21.078" v="3449" actId="20577"/>
        <pc:sldMkLst>
          <pc:docMk/>
          <pc:sldMk cId="2668839314" sldId="273"/>
        </pc:sldMkLst>
        <pc:spChg chg="mod">
          <ac:chgData name="Dr. Bernanke" userId="f9373a50-509b-42d5-9f2b-e08bdb04dff7" providerId="ADAL" clId="{A7CA623F-64FE-43C2-8526-0F1BF8429B96}" dt="2022-11-20T15:36:21.078" v="3449" actId="20577"/>
          <ac:spMkLst>
            <pc:docMk/>
            <pc:sldMk cId="2668839314" sldId="273"/>
            <ac:spMk id="3" creationId="{8C4C171D-F560-4894-B907-CF29F7B27082}"/>
          </ac:spMkLst>
        </pc:spChg>
      </pc:sldChg>
      <pc:sldChg chg="modSp mod">
        <pc:chgData name="Dr. Bernanke" userId="f9373a50-509b-42d5-9f2b-e08bdb04dff7" providerId="ADAL" clId="{A7CA623F-64FE-43C2-8526-0F1BF8429B96}" dt="2022-11-20T14:45:34.282" v="1835" actId="20577"/>
        <pc:sldMkLst>
          <pc:docMk/>
          <pc:sldMk cId="270995187" sldId="274"/>
        </pc:sldMkLst>
        <pc:spChg chg="mod">
          <ac:chgData name="Dr. Bernanke" userId="f9373a50-509b-42d5-9f2b-e08bdb04dff7" providerId="ADAL" clId="{A7CA623F-64FE-43C2-8526-0F1BF8429B96}" dt="2022-11-20T14:45:34.282" v="1835" actId="20577"/>
          <ac:spMkLst>
            <pc:docMk/>
            <pc:sldMk cId="270995187" sldId="274"/>
            <ac:spMk id="3" creationId="{C050E059-7045-4801-9683-7A9A323E7DAB}"/>
          </ac:spMkLst>
        </pc:spChg>
      </pc:sldChg>
      <pc:sldChg chg="modSp mod">
        <pc:chgData name="Dr. Bernanke" userId="f9373a50-509b-42d5-9f2b-e08bdb04dff7" providerId="ADAL" clId="{A7CA623F-64FE-43C2-8526-0F1BF8429B96}" dt="2022-11-20T15:02:45.794" v="2263" actId="20577"/>
        <pc:sldMkLst>
          <pc:docMk/>
          <pc:sldMk cId="1268436888" sldId="275"/>
        </pc:sldMkLst>
        <pc:spChg chg="mod">
          <ac:chgData name="Dr. Bernanke" userId="f9373a50-509b-42d5-9f2b-e08bdb04dff7" providerId="ADAL" clId="{A7CA623F-64FE-43C2-8526-0F1BF8429B96}" dt="2022-11-20T15:02:45.794" v="2263" actId="20577"/>
          <ac:spMkLst>
            <pc:docMk/>
            <pc:sldMk cId="1268436888" sldId="275"/>
            <ac:spMk id="3" creationId="{00C7F95B-904A-4E03-858E-9D3CA87DFC14}"/>
          </ac:spMkLst>
        </pc:spChg>
      </pc:sldChg>
      <pc:sldChg chg="addSp delSp modSp mod">
        <pc:chgData name="Dr. Bernanke" userId="f9373a50-509b-42d5-9f2b-e08bdb04dff7" providerId="ADAL" clId="{A7CA623F-64FE-43C2-8526-0F1BF8429B96}" dt="2022-11-20T15:13:42.869" v="2366" actId="478"/>
        <pc:sldMkLst>
          <pc:docMk/>
          <pc:sldMk cId="4008754788" sldId="276"/>
        </pc:sldMkLst>
        <pc:spChg chg="add del mod">
          <ac:chgData name="Dr. Bernanke" userId="f9373a50-509b-42d5-9f2b-e08bdb04dff7" providerId="ADAL" clId="{A7CA623F-64FE-43C2-8526-0F1BF8429B96}" dt="2022-11-20T15:13:42.869" v="2366" actId="478"/>
          <ac:spMkLst>
            <pc:docMk/>
            <pc:sldMk cId="4008754788" sldId="276"/>
            <ac:spMk id="6" creationId="{5623B631-B096-4D43-B3C6-86B30F1B823A}"/>
          </ac:spMkLst>
        </pc:spChg>
        <pc:picChg chg="add del">
          <ac:chgData name="Dr. Bernanke" userId="f9373a50-509b-42d5-9f2b-e08bdb04dff7" providerId="ADAL" clId="{A7CA623F-64FE-43C2-8526-0F1BF8429B96}" dt="2022-11-20T15:13:42.869" v="2366" actId="478"/>
          <ac:picMkLst>
            <pc:docMk/>
            <pc:sldMk cId="4008754788" sldId="276"/>
            <ac:picMk id="5" creationId="{D33EE733-151A-4F1B-9C79-967346D16D56}"/>
          </ac:picMkLst>
        </pc:picChg>
      </pc:sldChg>
      <pc:sldChg chg="modSp mod">
        <pc:chgData name="Dr. Bernanke" userId="f9373a50-509b-42d5-9f2b-e08bdb04dff7" providerId="ADAL" clId="{A7CA623F-64FE-43C2-8526-0F1BF8429B96}" dt="2022-11-18T18:47:16.775" v="153" actId="20577"/>
        <pc:sldMkLst>
          <pc:docMk/>
          <pc:sldMk cId="3111238451" sldId="277"/>
        </pc:sldMkLst>
        <pc:spChg chg="mod">
          <ac:chgData name="Dr. Bernanke" userId="f9373a50-509b-42d5-9f2b-e08bdb04dff7" providerId="ADAL" clId="{A7CA623F-64FE-43C2-8526-0F1BF8429B96}" dt="2022-11-18T18:47:16.775" v="153" actId="20577"/>
          <ac:spMkLst>
            <pc:docMk/>
            <pc:sldMk cId="3111238451" sldId="277"/>
            <ac:spMk id="3" creationId="{DBFC14F3-2772-4F99-8013-818E53139759}"/>
          </ac:spMkLst>
        </pc:spChg>
      </pc:sldChg>
      <pc:sldChg chg="modSp mod">
        <pc:chgData name="Dr. Bernanke" userId="f9373a50-509b-42d5-9f2b-e08bdb04dff7" providerId="ADAL" clId="{A7CA623F-64FE-43C2-8526-0F1BF8429B96}" dt="2022-11-20T14:49:25.576" v="1856" actId="20577"/>
        <pc:sldMkLst>
          <pc:docMk/>
          <pc:sldMk cId="2514028905" sldId="278"/>
        </pc:sldMkLst>
        <pc:spChg chg="mod">
          <ac:chgData name="Dr. Bernanke" userId="f9373a50-509b-42d5-9f2b-e08bdb04dff7" providerId="ADAL" clId="{A7CA623F-64FE-43C2-8526-0F1BF8429B96}" dt="2022-11-20T14:49:25.576" v="1856" actId="20577"/>
          <ac:spMkLst>
            <pc:docMk/>
            <pc:sldMk cId="2514028905" sldId="278"/>
            <ac:spMk id="3" creationId="{68437016-B4E9-42E0-8566-4E703A253CAF}"/>
          </ac:spMkLst>
        </pc:spChg>
      </pc:sldChg>
      <pc:sldChg chg="modSp mod">
        <pc:chgData name="Dr. Bernanke" userId="f9373a50-509b-42d5-9f2b-e08bdb04dff7" providerId="ADAL" clId="{A7CA623F-64FE-43C2-8526-0F1BF8429B96}" dt="2022-11-20T15:29:05.650" v="3279" actId="6549"/>
        <pc:sldMkLst>
          <pc:docMk/>
          <pc:sldMk cId="2439343201" sldId="279"/>
        </pc:sldMkLst>
        <pc:spChg chg="mod">
          <ac:chgData name="Dr. Bernanke" userId="f9373a50-509b-42d5-9f2b-e08bdb04dff7" providerId="ADAL" clId="{A7CA623F-64FE-43C2-8526-0F1BF8429B96}" dt="2022-11-20T15:29:05.650" v="3279" actId="6549"/>
          <ac:spMkLst>
            <pc:docMk/>
            <pc:sldMk cId="2439343201" sldId="279"/>
            <ac:spMk id="3" creationId="{6B008B60-1CC9-0708-291F-040305AFCC0B}"/>
          </ac:spMkLst>
        </pc:spChg>
      </pc:sldChg>
    </pc:docChg>
  </pc:docChgLst>
  <pc:docChgLst>
    <pc:chgData name="Dr. Bernanke" userId="S::bensbernanke75@brookings.edu::f9373a50-509b-42d5-9f2b-e08bdb04dff7" providerId="AD" clId="Web-{1A6DFAF5-4825-D35C-1C5F-E16E7D2AE729}"/>
    <pc:docChg chg="">
      <pc:chgData name="Dr. Bernanke" userId="S::bensbernanke75@brookings.edu::f9373a50-509b-42d5-9f2b-e08bdb04dff7" providerId="AD" clId="Web-{1A6DFAF5-4825-D35C-1C5F-E16E7D2AE729}" dt="2022-11-21T14:55:51.412" v="0"/>
      <pc:docMkLst>
        <pc:docMk/>
      </pc:docMkLst>
      <pc:sldChg chg="addCm">
        <pc:chgData name="Dr. Bernanke" userId="S::bensbernanke75@brookings.edu::f9373a50-509b-42d5-9f2b-e08bdb04dff7" providerId="AD" clId="Web-{1A6DFAF5-4825-D35C-1C5F-E16E7D2AE729}" dt="2022-11-21T14:55:51.412" v="0"/>
        <pc:sldMkLst>
          <pc:docMk/>
          <pc:sldMk cId="2514028905" sldId="278"/>
        </pc:sldMkLst>
      </pc:sldChg>
    </pc:docChg>
  </pc:docChgLst>
  <pc:docChgLst>
    <pc:chgData name="Dr. Bernanke" userId="S::bensbernanke75@brookings.edu::f9373a50-509b-42d5-9f2b-e08bdb04dff7" providerId="AD" clId="Web-{22A72460-3AA2-E846-EB3B-BE75C598AEBE}"/>
    <pc:docChg chg="modSld">
      <pc:chgData name="Dr. Bernanke" userId="S::bensbernanke75@brookings.edu::f9373a50-509b-42d5-9f2b-e08bdb04dff7" providerId="AD" clId="Web-{22A72460-3AA2-E846-EB3B-BE75C598AEBE}" dt="2022-11-21T19:12:31.238" v="0" actId="1076"/>
      <pc:docMkLst>
        <pc:docMk/>
      </pc:docMkLst>
      <pc:sldChg chg="modSp">
        <pc:chgData name="Dr. Bernanke" userId="S::bensbernanke75@brookings.edu::f9373a50-509b-42d5-9f2b-e08bdb04dff7" providerId="AD" clId="Web-{22A72460-3AA2-E846-EB3B-BE75C598AEBE}" dt="2022-11-21T19:12:31.238" v="0" actId="1076"/>
        <pc:sldMkLst>
          <pc:docMk/>
          <pc:sldMk cId="4008754788" sldId="276"/>
        </pc:sldMkLst>
        <pc:picChg chg="mod">
          <ac:chgData name="Dr. Bernanke" userId="S::bensbernanke75@brookings.edu::f9373a50-509b-42d5-9f2b-e08bdb04dff7" providerId="AD" clId="Web-{22A72460-3AA2-E846-EB3B-BE75C598AEBE}" dt="2022-11-21T19:12:31.238" v="0" actId="1076"/>
          <ac:picMkLst>
            <pc:docMk/>
            <pc:sldMk cId="4008754788" sldId="276"/>
            <ac:picMk id="5" creationId="{D33EE733-151A-4F1B-9C79-967346D16D56}"/>
          </ac:picMkLst>
        </pc:picChg>
      </pc:sldChg>
    </pc:docChg>
  </pc:docChgLst>
  <pc:docChgLst>
    <pc:chgData name="James Lee" userId="136144bd-db67-49f2-9ce4-2165fe88fd29" providerId="ADAL" clId="{D6AD5C51-31BC-4356-924A-451DCC2C8EF4}"/>
    <pc:docChg chg="custSel modSld">
      <pc:chgData name="James Lee" userId="136144bd-db67-49f2-9ce4-2165fe88fd29" providerId="ADAL" clId="{D6AD5C51-31BC-4356-924A-451DCC2C8EF4}" dt="2022-11-21T19:31:07.765" v="48" actId="1592"/>
      <pc:docMkLst>
        <pc:docMk/>
      </pc:docMkLst>
      <pc:sldChg chg="modSp mod">
        <pc:chgData name="James Lee" userId="136144bd-db67-49f2-9ce4-2165fe88fd29" providerId="ADAL" clId="{D6AD5C51-31BC-4356-924A-451DCC2C8EF4}" dt="2022-11-21T14:57:32.918" v="9" actId="20577"/>
        <pc:sldMkLst>
          <pc:docMk/>
          <pc:sldMk cId="1350310165" sldId="259"/>
        </pc:sldMkLst>
        <pc:spChg chg="mod">
          <ac:chgData name="James Lee" userId="136144bd-db67-49f2-9ce4-2165fe88fd29" providerId="ADAL" clId="{D6AD5C51-31BC-4356-924A-451DCC2C8EF4}" dt="2022-11-21T14:57:32.918" v="9" actId="20577"/>
          <ac:spMkLst>
            <pc:docMk/>
            <pc:sldMk cId="1350310165" sldId="259"/>
            <ac:spMk id="3" creationId="{CD42E7E6-C4FC-4E4A-BDE0-ADE2D84827DF}"/>
          </ac:spMkLst>
        </pc:spChg>
      </pc:sldChg>
      <pc:sldChg chg="modSp mod addCm delCm modCm">
        <pc:chgData name="James Lee" userId="136144bd-db67-49f2-9ce4-2165fe88fd29" providerId="ADAL" clId="{D6AD5C51-31BC-4356-924A-451DCC2C8EF4}" dt="2022-11-21T19:30:22.977" v="34" actId="1592"/>
        <pc:sldMkLst>
          <pc:docMk/>
          <pc:sldMk cId="220700519" sldId="263"/>
        </pc:sldMkLst>
        <pc:spChg chg="mod">
          <ac:chgData name="James Lee" userId="136144bd-db67-49f2-9ce4-2165fe88fd29" providerId="ADAL" clId="{D6AD5C51-31BC-4356-924A-451DCC2C8EF4}" dt="2022-11-21T19:29:41.540" v="33" actId="20577"/>
          <ac:spMkLst>
            <pc:docMk/>
            <pc:sldMk cId="220700519" sldId="263"/>
            <ac:spMk id="3" creationId="{B0CB692B-B2E8-47EE-906B-E2A50BA8C4E0}"/>
          </ac:spMkLst>
        </pc:spChg>
      </pc:sldChg>
      <pc:sldChg chg="modSp mod addCm delCm modCm">
        <pc:chgData name="James Lee" userId="136144bd-db67-49f2-9ce4-2165fe88fd29" providerId="ADAL" clId="{D6AD5C51-31BC-4356-924A-451DCC2C8EF4}" dt="2022-11-21T19:30:33.344" v="40" actId="1592"/>
        <pc:sldMkLst>
          <pc:docMk/>
          <pc:sldMk cId="3580882050" sldId="265"/>
        </pc:sldMkLst>
        <pc:spChg chg="mod">
          <ac:chgData name="James Lee" userId="136144bd-db67-49f2-9ce4-2165fe88fd29" providerId="ADAL" clId="{D6AD5C51-31BC-4356-924A-451DCC2C8EF4}" dt="2022-11-21T19:30:30.757" v="39" actId="20577"/>
          <ac:spMkLst>
            <pc:docMk/>
            <pc:sldMk cId="3580882050" sldId="265"/>
            <ac:spMk id="3" creationId="{5E017D99-8F48-429C-9F01-EB0589EF3F8A}"/>
          </ac:spMkLst>
        </pc:spChg>
      </pc:sldChg>
      <pc:sldChg chg="modSp mod">
        <pc:chgData name="James Lee" userId="136144bd-db67-49f2-9ce4-2165fe88fd29" providerId="ADAL" clId="{D6AD5C51-31BC-4356-924A-451DCC2C8EF4}" dt="2022-11-21T18:23:09.566" v="21" actId="27107"/>
        <pc:sldMkLst>
          <pc:docMk/>
          <pc:sldMk cId="2873898713" sldId="267"/>
        </pc:sldMkLst>
        <pc:spChg chg="mod">
          <ac:chgData name="James Lee" userId="136144bd-db67-49f2-9ce4-2165fe88fd29" providerId="ADAL" clId="{D6AD5C51-31BC-4356-924A-451DCC2C8EF4}" dt="2022-11-21T18:23:09.566" v="21" actId="27107"/>
          <ac:spMkLst>
            <pc:docMk/>
            <pc:sldMk cId="2873898713" sldId="267"/>
            <ac:spMk id="3" creationId="{31C597BD-D99E-4697-A4CA-FF7E413373F7}"/>
          </ac:spMkLst>
        </pc:spChg>
      </pc:sldChg>
      <pc:sldChg chg="modSp mod addCm delCm modCm">
        <pc:chgData name="James Lee" userId="136144bd-db67-49f2-9ce4-2165fe88fd29" providerId="ADAL" clId="{D6AD5C51-31BC-4356-924A-451DCC2C8EF4}" dt="2022-11-21T19:31:07.765" v="48" actId="1592"/>
        <pc:sldMkLst>
          <pc:docMk/>
          <pc:sldMk cId="2668839314" sldId="273"/>
        </pc:sldMkLst>
        <pc:spChg chg="mod">
          <ac:chgData name="James Lee" userId="136144bd-db67-49f2-9ce4-2165fe88fd29" providerId="ADAL" clId="{D6AD5C51-31BC-4356-924A-451DCC2C8EF4}" dt="2022-11-21T19:31:05.235" v="47" actId="20577"/>
          <ac:spMkLst>
            <pc:docMk/>
            <pc:sldMk cId="2668839314" sldId="273"/>
            <ac:spMk id="3" creationId="{8C4C171D-F560-4894-B907-CF29F7B27082}"/>
          </ac:spMkLst>
        </pc:spChg>
      </pc:sldChg>
      <pc:sldChg chg="modSp mod addCm delCm modCm">
        <pc:chgData name="James Lee" userId="136144bd-db67-49f2-9ce4-2165fe88fd29" providerId="ADAL" clId="{D6AD5C51-31BC-4356-924A-451DCC2C8EF4}" dt="2022-11-21T19:30:42.565" v="41" actId="1592"/>
        <pc:sldMkLst>
          <pc:docMk/>
          <pc:sldMk cId="1268436888" sldId="275"/>
        </pc:sldMkLst>
        <pc:spChg chg="mod">
          <ac:chgData name="James Lee" userId="136144bd-db67-49f2-9ce4-2165fe88fd29" providerId="ADAL" clId="{D6AD5C51-31BC-4356-924A-451DCC2C8EF4}" dt="2022-11-21T15:03:31.903" v="14" actId="20577"/>
          <ac:spMkLst>
            <pc:docMk/>
            <pc:sldMk cId="1268436888" sldId="275"/>
            <ac:spMk id="3" creationId="{00C7F95B-904A-4E03-858E-9D3CA87DFC14}"/>
          </ac:spMkLst>
        </pc:spChg>
      </pc:sldChg>
      <pc:sldChg chg="modSp addCm delCm modCm">
        <pc:chgData name="James Lee" userId="136144bd-db67-49f2-9ce4-2165fe88fd29" providerId="ADAL" clId="{D6AD5C51-31BC-4356-924A-451DCC2C8EF4}" dt="2022-11-21T19:30:49.014" v="42" actId="1592"/>
        <pc:sldMkLst>
          <pc:docMk/>
          <pc:sldMk cId="4008754788" sldId="276"/>
        </pc:sldMkLst>
        <pc:picChg chg="mod">
          <ac:chgData name="James Lee" userId="136144bd-db67-49f2-9ce4-2165fe88fd29" providerId="ADAL" clId="{D6AD5C51-31BC-4356-924A-451DCC2C8EF4}" dt="2022-11-21T14:28:31.004" v="0" actId="14826"/>
          <ac:picMkLst>
            <pc:docMk/>
            <pc:sldMk cId="4008754788" sldId="276"/>
            <ac:picMk id="5" creationId="{D33EE733-151A-4F1B-9C79-967346D16D56}"/>
          </ac:picMkLst>
        </pc:picChg>
      </pc:sldChg>
      <pc:sldChg chg="modSp mod addCm delCm modCm">
        <pc:chgData name="James Lee" userId="136144bd-db67-49f2-9ce4-2165fe88fd29" providerId="ADAL" clId="{D6AD5C51-31BC-4356-924A-451DCC2C8EF4}" dt="2022-11-21T14:57:42.116" v="11" actId="1592"/>
        <pc:sldMkLst>
          <pc:docMk/>
          <pc:sldMk cId="2514028905" sldId="278"/>
        </pc:sldMkLst>
        <pc:spChg chg="mod">
          <ac:chgData name="James Lee" userId="136144bd-db67-49f2-9ce4-2165fe88fd29" providerId="ADAL" clId="{D6AD5C51-31BC-4356-924A-451DCC2C8EF4}" dt="2022-11-21T14:57:39.575" v="10" actId="6549"/>
          <ac:spMkLst>
            <pc:docMk/>
            <pc:sldMk cId="2514028905" sldId="278"/>
            <ac:spMk id="3" creationId="{68437016-B4E9-42E0-8566-4E703A253CA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E0F4F2-6D55-455F-9044-9823F5C20CD8}" type="datetimeFigureOut">
              <a:rPr lang="en-US" smtClean="0"/>
              <a:t>11/21/2022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66F7C0-CF7C-4375-871E-32008D2943FF}" type="slidenum">
              <a:rPr lang="en-US" smtClean="0"/>
              <a:t>‹#›</a:t>
            </a:fld>
            <a:endParaRPr lang="en-US"/>
          </a:p>
        </p:txBody>
      </p:sp>
    </p:spTree>
    <p:extLst>
      <p:ext uri="{BB962C8B-B14F-4D97-AF65-F5344CB8AC3E}">
        <p14:creationId xmlns:p14="http://schemas.microsoft.com/office/powerpoint/2010/main" val="3351845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B66F7C0-CF7C-4375-871E-32008D2943FF}" type="slidenum">
              <a:rPr lang="en-US" smtClean="0"/>
              <a:t>5</a:t>
            </a:fld>
            <a:endParaRPr lang="en-US"/>
          </a:p>
        </p:txBody>
      </p:sp>
    </p:spTree>
    <p:extLst>
      <p:ext uri="{BB962C8B-B14F-4D97-AF65-F5344CB8AC3E}">
        <p14:creationId xmlns:p14="http://schemas.microsoft.com/office/powerpoint/2010/main" val="3821726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B66F7C0-CF7C-4375-871E-32008D2943FF}" type="slidenum">
              <a:rPr lang="en-US" smtClean="0"/>
              <a:t>18</a:t>
            </a:fld>
            <a:endParaRPr lang="en-US"/>
          </a:p>
        </p:txBody>
      </p:sp>
    </p:spTree>
    <p:extLst>
      <p:ext uri="{BB962C8B-B14F-4D97-AF65-F5344CB8AC3E}">
        <p14:creationId xmlns:p14="http://schemas.microsoft.com/office/powerpoint/2010/main" val="162435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B66F7C0-CF7C-4375-871E-32008D2943FF}" type="slidenum">
              <a:rPr lang="en-US" smtClean="0"/>
              <a:t>20</a:t>
            </a:fld>
            <a:endParaRPr lang="en-US"/>
          </a:p>
        </p:txBody>
      </p:sp>
    </p:spTree>
    <p:extLst>
      <p:ext uri="{BB962C8B-B14F-4D97-AF65-F5344CB8AC3E}">
        <p14:creationId xmlns:p14="http://schemas.microsoft.com/office/powerpoint/2010/main" val="1622878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6603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 pic">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06905" y="1600205"/>
            <a:ext cx="10898783" cy="4525963"/>
          </a:xfrm>
        </p:spPr>
        <p:txBody>
          <a:bodyPr/>
          <a:lstStyle/>
          <a:p>
            <a:r>
              <a:rPr lang="en-US"/>
              <a:t>Click icon to add picture</a:t>
            </a:r>
          </a:p>
        </p:txBody>
      </p:sp>
    </p:spTree>
    <p:extLst>
      <p:ext uri="{BB962C8B-B14F-4D97-AF65-F5344CB8AC3E}">
        <p14:creationId xmlns:p14="http://schemas.microsoft.com/office/powerpoint/2010/main" val="275894465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3" name="TextBox 12"/>
          <p:cNvSpPr txBox="1"/>
          <p:nvPr/>
        </p:nvSpPr>
        <p:spPr>
          <a:xfrm>
            <a:off x="11468651" y="6416361"/>
            <a:ext cx="367408" cy="276999"/>
          </a:xfrm>
          <a:prstGeom prst="rect">
            <a:avLst/>
          </a:prstGeom>
          <a:noFill/>
        </p:spPr>
        <p:txBody>
          <a:bodyPr wrap="none" rtlCol="0">
            <a:spAutoFit/>
          </a:bodyPr>
          <a:lstStyle/>
          <a:p>
            <a:fld id="{38427B4B-2293-8647-9FD4-AD2EFED2787E}" type="slidenum">
              <a:rPr lang="en-US" sz="1200" smtClean="0">
                <a:solidFill>
                  <a:schemeClr val="bg2"/>
                </a:solidFill>
              </a:rPr>
              <a:t>‹#›</a:t>
            </a:fld>
            <a:endParaRPr lang="en-US" sz="1200">
              <a:solidFill>
                <a:schemeClr val="bg2"/>
              </a:solidFill>
            </a:endParaRPr>
          </a:p>
        </p:txBody>
      </p:sp>
      <p:sp>
        <p:nvSpPr>
          <p:cNvPr id="16" name="Picture Placeholder 14"/>
          <p:cNvSpPr>
            <a:spLocks noGrp="1"/>
          </p:cNvSpPr>
          <p:nvPr>
            <p:ph type="pic" sz="quarter" idx="14"/>
          </p:nvPr>
        </p:nvSpPr>
        <p:spPr>
          <a:xfrm>
            <a:off x="706905" y="1600205"/>
            <a:ext cx="5196219" cy="4525963"/>
          </a:xfrm>
        </p:spPr>
        <p:txBody>
          <a:bodyPr/>
          <a:lstStyle/>
          <a:p>
            <a:r>
              <a:rPr lang="en-US"/>
              <a:t>Click icon to add picture</a:t>
            </a:r>
          </a:p>
        </p:txBody>
      </p:sp>
      <p:sp>
        <p:nvSpPr>
          <p:cNvPr id="10" name="Picture Placeholder 14"/>
          <p:cNvSpPr>
            <a:spLocks noGrp="1"/>
          </p:cNvSpPr>
          <p:nvPr>
            <p:ph type="pic" sz="quarter" idx="15"/>
          </p:nvPr>
        </p:nvSpPr>
        <p:spPr>
          <a:xfrm>
            <a:off x="6282945" y="1600205"/>
            <a:ext cx="5322739" cy="4525963"/>
          </a:xfrm>
        </p:spPr>
        <p:txBody>
          <a:bodyPr/>
          <a:lstStyle/>
          <a:p>
            <a:r>
              <a:rPr lang="en-US"/>
              <a:t>Click icon to add picture</a:t>
            </a:r>
          </a:p>
        </p:txBody>
      </p:sp>
    </p:spTree>
    <p:extLst>
      <p:ext uri="{BB962C8B-B14F-4D97-AF65-F5344CB8AC3E}">
        <p14:creationId xmlns:p14="http://schemas.microsoft.com/office/powerpoint/2010/main" val="40993338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409871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Section Break">
    <p:bg>
      <p:bgPr>
        <a:solidFill>
          <a:srgbClr val="022A4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20800" y="582280"/>
            <a:ext cx="9550400" cy="1353241"/>
          </a:xfrm>
        </p:spPr>
        <p:txBody>
          <a:bodyPr anchor="t"/>
          <a:lstStyle>
            <a:lvl1pPr algn="r">
              <a:defRPr>
                <a:solidFill>
                  <a:schemeClr val="bg1">
                    <a:lumMod val="95000"/>
                  </a:schemeClr>
                </a:solidFill>
              </a:defRPr>
            </a:lvl1pPr>
          </a:lstStyle>
          <a:p>
            <a:r>
              <a:rPr lang="en-US"/>
              <a:t>Click to edit Master title style</a:t>
            </a:r>
          </a:p>
        </p:txBody>
      </p:sp>
      <p:sp>
        <p:nvSpPr>
          <p:cNvPr id="7" name="Slide Number Placeholder 5"/>
          <p:cNvSpPr>
            <a:spLocks noGrp="1"/>
          </p:cNvSpPr>
          <p:nvPr>
            <p:ph type="sldNum" sz="quarter" idx="4"/>
          </p:nvPr>
        </p:nvSpPr>
        <p:spPr>
          <a:xfrm>
            <a:off x="9464196" y="6346308"/>
            <a:ext cx="2508837" cy="365125"/>
          </a:xfrm>
          <a:prstGeom prst="rect">
            <a:avLst/>
          </a:prstGeom>
        </p:spPr>
        <p:txBody>
          <a:bodyPr/>
          <a:lstStyle>
            <a:lvl1pPr algn="r">
              <a:defRPr sz="1600" spc="67">
                <a:solidFill>
                  <a:schemeClr val="bg1">
                    <a:lumMod val="85000"/>
                  </a:schemeClr>
                </a:solidFill>
              </a:defRPr>
            </a:lvl1pPr>
          </a:lstStyle>
          <a:p>
            <a:fld id="{4F3616E3-D37E-4AD6-9971-81D28B7866DD}" type="slidenum">
              <a:rPr lang="en-US" smtClean="0"/>
              <a:t>‹#›</a:t>
            </a:fld>
            <a:endParaRPr lang="en-US"/>
          </a:p>
        </p:txBody>
      </p:sp>
      <p:sp>
        <p:nvSpPr>
          <p:cNvPr id="17" name="Text Placeholder 2"/>
          <p:cNvSpPr>
            <a:spLocks noGrp="1"/>
          </p:cNvSpPr>
          <p:nvPr>
            <p:ph type="body" sz="quarter" idx="14" hasCustomPrompt="1"/>
          </p:nvPr>
        </p:nvSpPr>
        <p:spPr>
          <a:xfrm>
            <a:off x="1320800" y="5071787"/>
            <a:ext cx="9550400" cy="460235"/>
          </a:xfrm>
        </p:spPr>
        <p:txBody>
          <a:bodyPr/>
          <a:lstStyle>
            <a:lvl1pPr marL="0" indent="0" algn="r">
              <a:buFontTx/>
              <a:buNone/>
              <a:defRPr sz="2667" b="0" i="0" spc="67" baseline="0">
                <a:solidFill>
                  <a:schemeClr val="bg1">
                    <a:lumMod val="95000"/>
                  </a:schemeClr>
                </a:solidFill>
                <a:latin typeface="+mn-lt"/>
              </a:defRPr>
            </a:lvl1pPr>
            <a:lvl3pPr marL="1219140" indent="0" algn="l">
              <a:buFontTx/>
              <a:buNone/>
              <a:defRPr/>
            </a:lvl3pPr>
          </a:lstStyle>
          <a:p>
            <a:pPr lvl="0"/>
            <a:r>
              <a:rPr lang="en-US"/>
              <a:t>Organization/Department</a:t>
            </a:r>
          </a:p>
        </p:txBody>
      </p:sp>
      <p:sp>
        <p:nvSpPr>
          <p:cNvPr id="18" name="Text Placeholder 4"/>
          <p:cNvSpPr>
            <a:spLocks noGrp="1"/>
          </p:cNvSpPr>
          <p:nvPr>
            <p:ph type="body" sz="quarter" idx="15" hasCustomPrompt="1"/>
          </p:nvPr>
        </p:nvSpPr>
        <p:spPr>
          <a:xfrm>
            <a:off x="1320800" y="5472671"/>
            <a:ext cx="9550400" cy="409987"/>
          </a:xfrm>
        </p:spPr>
        <p:txBody>
          <a:bodyPr/>
          <a:lstStyle>
            <a:lvl1pPr marL="0" indent="0" algn="r">
              <a:buFontTx/>
              <a:buNone/>
              <a:defRPr sz="2667" spc="67">
                <a:solidFill>
                  <a:schemeClr val="bg1">
                    <a:lumMod val="95000"/>
                  </a:schemeClr>
                </a:solidFill>
                <a:latin typeface="+mn-lt"/>
              </a:defRPr>
            </a:lvl1pPr>
          </a:lstStyle>
          <a:p>
            <a:pPr lvl="0"/>
            <a:r>
              <a:rPr lang="en-US"/>
              <a:t>Date</a:t>
            </a:r>
          </a:p>
        </p:txBody>
      </p:sp>
      <p:sp>
        <p:nvSpPr>
          <p:cNvPr id="19" name="Text Placeholder 2"/>
          <p:cNvSpPr>
            <a:spLocks noGrp="1"/>
          </p:cNvSpPr>
          <p:nvPr>
            <p:ph type="body" sz="quarter" idx="16" hasCustomPrompt="1"/>
          </p:nvPr>
        </p:nvSpPr>
        <p:spPr>
          <a:xfrm>
            <a:off x="1320800" y="4670439"/>
            <a:ext cx="9550400" cy="460699"/>
          </a:xfrm>
        </p:spPr>
        <p:txBody>
          <a:bodyPr/>
          <a:lstStyle>
            <a:lvl1pPr marL="0" indent="0" algn="r">
              <a:buFontTx/>
              <a:buNone/>
              <a:defRPr sz="2667" b="1" i="0" spc="67" baseline="0">
                <a:solidFill>
                  <a:schemeClr val="bg1">
                    <a:lumMod val="95000"/>
                  </a:schemeClr>
                </a:solidFill>
                <a:latin typeface="+mn-lt"/>
              </a:defRPr>
            </a:lvl1pPr>
            <a:lvl3pPr marL="1219140" indent="0" algn="l">
              <a:buFontTx/>
              <a:buNone/>
              <a:defRPr/>
            </a:lvl3pPr>
          </a:lstStyle>
          <a:p>
            <a:pPr lvl="0"/>
            <a:r>
              <a:rPr lang="en-US"/>
              <a:t>Name</a:t>
            </a:r>
          </a:p>
        </p:txBody>
      </p:sp>
    </p:spTree>
    <p:extLst>
      <p:ext uri="{BB962C8B-B14F-4D97-AF65-F5344CB8AC3E}">
        <p14:creationId xmlns:p14="http://schemas.microsoft.com/office/powerpoint/2010/main" val="2580716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933"/>
            </a:lvl1pPr>
          </a:lstStyle>
          <a:p>
            <a:r>
              <a:rPr lang="en-US"/>
              <a:t>Click to edit Master title style</a:t>
            </a:r>
          </a:p>
        </p:txBody>
      </p:sp>
      <p:sp>
        <p:nvSpPr>
          <p:cNvPr id="7" name="Text Placeholder 6"/>
          <p:cNvSpPr>
            <a:spLocks noGrp="1"/>
          </p:cNvSpPr>
          <p:nvPr>
            <p:ph type="body" sz="quarter" idx="13"/>
          </p:nvPr>
        </p:nvSpPr>
        <p:spPr>
          <a:xfrm>
            <a:off x="945565" y="1348511"/>
            <a:ext cx="10300872" cy="4380743"/>
          </a:xfrm>
        </p:spPr>
        <p:txBody>
          <a:bodyPr/>
          <a:lstStyle>
            <a:lvl1pPr marL="0" indent="0">
              <a:buFontTx/>
              <a:buNone/>
              <a:defRPr sz="2400"/>
            </a:lvl1pPr>
          </a:lstStyle>
          <a:p>
            <a:pPr lvl="0"/>
            <a:r>
              <a:rPr lang="en-US"/>
              <a:t>Click to edit Master text styles</a:t>
            </a:r>
          </a:p>
        </p:txBody>
      </p:sp>
      <p:sp>
        <p:nvSpPr>
          <p:cNvPr id="8" name="Slide Number Placeholder 5"/>
          <p:cNvSpPr>
            <a:spLocks noGrp="1"/>
          </p:cNvSpPr>
          <p:nvPr>
            <p:ph type="sldNum" sz="quarter" idx="4"/>
          </p:nvPr>
        </p:nvSpPr>
        <p:spPr>
          <a:xfrm>
            <a:off x="9464196" y="6346308"/>
            <a:ext cx="2508837" cy="365125"/>
          </a:xfrm>
          <a:prstGeom prst="rect">
            <a:avLst/>
          </a:prstGeom>
        </p:spPr>
        <p:txBody>
          <a:bodyPr/>
          <a:lstStyle>
            <a:lvl1pPr algn="r">
              <a:defRPr sz="1600" spc="67">
                <a:solidFill>
                  <a:schemeClr val="bg1">
                    <a:lumMod val="85000"/>
                  </a:schemeClr>
                </a:solidFill>
              </a:defRPr>
            </a:lvl1pPr>
          </a:lstStyle>
          <a:p>
            <a:fld id="{4F3616E3-D37E-4AD6-9971-81D28B7866DD}" type="slidenum">
              <a:rPr lang="en-US" smtClean="0"/>
              <a:t>‹#›</a:t>
            </a:fld>
            <a:endParaRPr lang="en-US"/>
          </a:p>
        </p:txBody>
      </p:sp>
    </p:spTree>
    <p:extLst>
      <p:ext uri="{BB962C8B-B14F-4D97-AF65-F5344CB8AC3E}">
        <p14:creationId xmlns:p14="http://schemas.microsoft.com/office/powerpoint/2010/main" val="63336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119710"/>
            <a:ext cx="10710709" cy="1470025"/>
          </a:xfrm>
        </p:spPr>
        <p:txBody>
          <a:bodyPr anchor="b">
            <a:noAutofit/>
          </a:bodyPr>
          <a:lstStyle>
            <a:lvl1pPr algn="l">
              <a:lnSpc>
                <a:spcPct val="90000"/>
              </a:lnSpc>
              <a:defRPr sz="6000">
                <a:solidFill>
                  <a:schemeClr val="tx1"/>
                </a:solidFill>
              </a:defRPr>
            </a:lvl1pPr>
          </a:lstStyle>
          <a:p>
            <a:r>
              <a:rPr lang="en-US"/>
              <a:t>Click to edit Master title style</a:t>
            </a:r>
          </a:p>
        </p:txBody>
      </p:sp>
      <p:sp>
        <p:nvSpPr>
          <p:cNvPr id="3" name="Subtitle 2"/>
          <p:cNvSpPr>
            <a:spLocks noGrp="1"/>
          </p:cNvSpPr>
          <p:nvPr>
            <p:ph type="subTitle" idx="1"/>
          </p:nvPr>
        </p:nvSpPr>
        <p:spPr>
          <a:xfrm>
            <a:off x="609600" y="4589730"/>
            <a:ext cx="9448800" cy="1752600"/>
          </a:xfrm>
        </p:spPr>
        <p:txBody>
          <a:bodyPr>
            <a:normAutofit/>
          </a:bodyPr>
          <a:lstStyle>
            <a:lvl1pPr marL="0" indent="0" algn="l">
              <a:buNone/>
              <a:defRPr sz="2200" i="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5" name="Picture 4">
            <a:extLst>
              <a:ext uri="{FF2B5EF4-FFF2-40B4-BE49-F238E27FC236}">
                <a16:creationId xmlns:a16="http://schemas.microsoft.com/office/drawing/2014/main" id="{4BBDD1E7-6B79-40D1-A843-63A0C0F12C4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128923" y="6134101"/>
            <a:ext cx="2453477" cy="525018"/>
          </a:xfrm>
          <a:prstGeom prst="rect">
            <a:avLst/>
          </a:prstGeom>
        </p:spPr>
      </p:pic>
    </p:spTree>
    <p:extLst>
      <p:ext uri="{BB962C8B-B14F-4D97-AF65-F5344CB8AC3E}">
        <p14:creationId xmlns:p14="http://schemas.microsoft.com/office/powerpoint/2010/main" val="1334923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3696" y="1589006"/>
            <a:ext cx="11304608" cy="1723547"/>
          </a:xfrm>
        </p:spPr>
        <p:txBody>
          <a:bodyPr anchor="t">
            <a:noAutofit/>
          </a:bodyPr>
          <a:lstStyle>
            <a:lvl1pPr algn="l">
              <a:lnSpc>
                <a:spcPct val="90000"/>
              </a:lnSpc>
              <a:defRPr sz="5400" b="0" cap="none">
                <a:solidFill>
                  <a:srgbClr val="FFFFFF"/>
                </a:solidFill>
              </a:defRPr>
            </a:lvl1pPr>
          </a:lstStyle>
          <a:p>
            <a:r>
              <a:rPr lang="en-US"/>
              <a:t>Click To Edit Master Title Style</a:t>
            </a:r>
          </a:p>
        </p:txBody>
      </p:sp>
      <p:sp>
        <p:nvSpPr>
          <p:cNvPr id="11" name="Content Placeholder 2"/>
          <p:cNvSpPr>
            <a:spLocks noGrp="1"/>
          </p:cNvSpPr>
          <p:nvPr>
            <p:ph idx="13"/>
          </p:nvPr>
        </p:nvSpPr>
        <p:spPr>
          <a:xfrm>
            <a:off x="609600" y="4060295"/>
            <a:ext cx="10972800" cy="1885854"/>
          </a:xfrm>
        </p:spPr>
        <p:txBody>
          <a:bodyPr>
            <a:normAutofit/>
          </a:bodyPr>
          <a:lstStyle>
            <a:lvl1pPr marL="169863" indent="-169863">
              <a:defRPr sz="1600" b="0" i="1">
                <a:solidFill>
                  <a:srgbClr val="FFFFFF"/>
                </a:solidFill>
                <a:latin typeface="Georgia"/>
                <a:cs typeface="Georgia"/>
              </a:defRPr>
            </a:lvl1pPr>
            <a:lvl2pPr marL="630238" indent="-290513">
              <a:tabLst>
                <a:tab pos="630238" algn="l"/>
              </a:tabLst>
              <a:defRPr sz="1600" b="0" i="1">
                <a:solidFill>
                  <a:srgbClr val="FFFFFF"/>
                </a:solidFill>
                <a:latin typeface="Georgia"/>
                <a:cs typeface="Georgia"/>
              </a:defRPr>
            </a:lvl2pPr>
            <a:lvl3pPr>
              <a:defRPr sz="2400"/>
            </a:lvl3pPr>
            <a:lvl4pPr>
              <a:defRPr sz="2400"/>
            </a:lvl4pPr>
            <a:lvl5pPr>
              <a:defRPr sz="2400"/>
            </a:lvl5pPr>
          </a:lstStyle>
          <a:p>
            <a:pPr lvl="0"/>
            <a:r>
              <a:rPr lang="en-US"/>
              <a:t>Click to edit Master text styles</a:t>
            </a:r>
          </a:p>
          <a:p>
            <a:pPr lvl="1"/>
            <a:r>
              <a:rPr lang="en-US"/>
              <a:t>Second level</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08" y="313145"/>
            <a:ext cx="4509008" cy="528110"/>
          </a:xfrm>
          <a:prstGeom prst="rect">
            <a:avLst/>
          </a:prstGeom>
        </p:spPr>
      </p:pic>
    </p:spTree>
    <p:extLst>
      <p:ext uri="{BB962C8B-B14F-4D97-AF65-F5344CB8AC3E}">
        <p14:creationId xmlns:p14="http://schemas.microsoft.com/office/powerpoint/2010/main" val="4180497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 Content Box">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lIns="274320" rIns="274320">
            <a:normAutofit/>
          </a:bodyPr>
          <a:lstStyle>
            <a:lvl1pPr>
              <a:defRPr sz="3200" b="1">
                <a:solidFill>
                  <a:schemeClr val="tx1"/>
                </a:solidFill>
              </a:defRPr>
            </a:lvl1pPr>
          </a:lstStyle>
          <a:p>
            <a:r>
              <a:rPr lang="en-US"/>
              <a:t>Click to edit Master title style</a:t>
            </a:r>
          </a:p>
        </p:txBody>
      </p:sp>
      <p:sp>
        <p:nvSpPr>
          <p:cNvPr id="3" name="Content Placeholder 2"/>
          <p:cNvSpPr>
            <a:spLocks noGrp="1"/>
          </p:cNvSpPr>
          <p:nvPr>
            <p:ph idx="1"/>
          </p:nvPr>
        </p:nvSpPr>
        <p:spPr/>
        <p:txBody>
          <a:bodyPr>
            <a:normAutofit/>
          </a:bodyPr>
          <a:lstStyle>
            <a:lvl1pPr marL="230188" indent="-230188">
              <a:defRPr sz="2200" b="0">
                <a:solidFill>
                  <a:schemeClr val="tx1"/>
                </a:solidFill>
              </a:defRPr>
            </a:lvl1pPr>
            <a:lvl2pPr marL="630238" indent="-290513">
              <a:tabLst>
                <a:tab pos="630238" algn="l"/>
              </a:tabLst>
              <a:defRPr sz="2200" b="0">
                <a:solidFill>
                  <a:schemeClr val="tx1"/>
                </a:solidFill>
              </a:defRPr>
            </a:lvl2pPr>
            <a:lvl3pPr>
              <a:defRPr sz="2000" b="0">
                <a:solidFill>
                  <a:schemeClr val="tx1"/>
                </a:solidFill>
              </a:defRPr>
            </a:lvl3pPr>
            <a:lvl4pPr>
              <a:defRPr sz="1800" b="0">
                <a:solidFill>
                  <a:schemeClr val="tx1"/>
                </a:solidFill>
              </a:defRPr>
            </a:lvl4pPr>
            <a:lvl5pPr>
              <a:defRPr sz="1600" b="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7">
            <a:extLst>
              <a:ext uri="{FF2B5EF4-FFF2-40B4-BE49-F238E27FC236}">
                <a16:creationId xmlns:a16="http://schemas.microsoft.com/office/drawing/2014/main" id="{029345CD-CBBB-EE14-085B-C769A37E525B}"/>
              </a:ext>
            </a:extLst>
          </p:cNvPr>
          <p:cNvSpPr>
            <a:spLocks noGrp="1"/>
          </p:cNvSpPr>
          <p:nvPr>
            <p:ph type="sldNum" sz="quarter" idx="4"/>
          </p:nvPr>
        </p:nvSpPr>
        <p:spPr>
          <a:xfrm>
            <a:off x="77167" y="6417669"/>
            <a:ext cx="532436" cy="365125"/>
          </a:xfrm>
          <a:prstGeom prst="rect">
            <a:avLst/>
          </a:prstGeom>
        </p:spPr>
        <p:txBody>
          <a:bodyPr vert="horz" lIns="91440" tIns="45720" rIns="91440" bIns="45720" rtlCol="0" anchor="ctr"/>
          <a:lstStyle>
            <a:lvl1pPr algn="r">
              <a:defRPr sz="1200">
                <a:solidFill>
                  <a:schemeClr val="accent6">
                    <a:lumMod val="50000"/>
                  </a:schemeClr>
                </a:solidFill>
                <a:latin typeface="Arial" panose="020B0604020202020204" pitchFamily="34" charset="0"/>
                <a:cs typeface="Arial" panose="020B0604020202020204" pitchFamily="34" charset="0"/>
              </a:defRPr>
            </a:lvl1pPr>
          </a:lstStyle>
          <a:p>
            <a:fld id="{29B650A7-CBE4-7B4F-A5EE-3E7F54FCF764}" type="slidenum">
              <a:rPr lang="en-US" smtClean="0"/>
              <a:pPr/>
              <a:t>‹#›</a:t>
            </a:fld>
            <a:endParaRPr lang="en-US"/>
          </a:p>
        </p:txBody>
      </p:sp>
    </p:spTree>
    <p:extLst>
      <p:ext uri="{BB962C8B-B14F-4D97-AF65-F5344CB8AC3E}">
        <p14:creationId xmlns:p14="http://schemas.microsoft.com/office/powerpoint/2010/main" val="3453556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ntent Boxe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0" name="Content Placeholder 2"/>
          <p:cNvSpPr>
            <a:spLocks noGrp="1"/>
          </p:cNvSpPr>
          <p:nvPr>
            <p:ph idx="11"/>
          </p:nvPr>
        </p:nvSpPr>
        <p:spPr>
          <a:xfrm>
            <a:off x="609600" y="1600201"/>
            <a:ext cx="5390845" cy="4525962"/>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p:cNvSpPr>
            <a:spLocks noGrp="1"/>
          </p:cNvSpPr>
          <p:nvPr>
            <p:ph idx="12"/>
          </p:nvPr>
        </p:nvSpPr>
        <p:spPr>
          <a:xfrm>
            <a:off x="6215496" y="1600201"/>
            <a:ext cx="5390845" cy="4525962"/>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9606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 Pics &amp; Content Boxe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0" name="Picture Placeholder 14"/>
          <p:cNvSpPr>
            <a:spLocks noGrp="1"/>
          </p:cNvSpPr>
          <p:nvPr>
            <p:ph type="pic" sz="quarter" idx="14"/>
          </p:nvPr>
        </p:nvSpPr>
        <p:spPr>
          <a:xfrm>
            <a:off x="609600" y="1600201"/>
            <a:ext cx="5024477" cy="1474178"/>
          </a:xfrm>
        </p:spPr>
        <p:txBody>
          <a:bodyPr/>
          <a:lstStyle/>
          <a:p>
            <a:r>
              <a:rPr lang="en-US"/>
              <a:t>Click icon to add picture</a:t>
            </a:r>
          </a:p>
        </p:txBody>
      </p:sp>
      <p:sp>
        <p:nvSpPr>
          <p:cNvPr id="14" name="Picture Placeholder 14"/>
          <p:cNvSpPr>
            <a:spLocks noGrp="1"/>
          </p:cNvSpPr>
          <p:nvPr>
            <p:ph type="pic" sz="quarter" idx="15"/>
          </p:nvPr>
        </p:nvSpPr>
        <p:spPr>
          <a:xfrm>
            <a:off x="6662772" y="1600201"/>
            <a:ext cx="5024477" cy="1474178"/>
          </a:xfrm>
        </p:spPr>
        <p:txBody>
          <a:bodyPr/>
          <a:lstStyle/>
          <a:p>
            <a:r>
              <a:rPr lang="en-US"/>
              <a:t>Click icon to add picture</a:t>
            </a:r>
          </a:p>
        </p:txBody>
      </p:sp>
      <p:sp>
        <p:nvSpPr>
          <p:cNvPr id="15" name="Content Placeholder 2"/>
          <p:cNvSpPr>
            <a:spLocks noGrp="1"/>
          </p:cNvSpPr>
          <p:nvPr>
            <p:ph idx="16"/>
          </p:nvPr>
        </p:nvSpPr>
        <p:spPr>
          <a:xfrm>
            <a:off x="609600" y="3311787"/>
            <a:ext cx="5357965" cy="2814381"/>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p:cNvSpPr>
            <a:spLocks noGrp="1"/>
          </p:cNvSpPr>
          <p:nvPr>
            <p:ph idx="17"/>
          </p:nvPr>
        </p:nvSpPr>
        <p:spPr>
          <a:xfrm>
            <a:off x="6608364" y="3311787"/>
            <a:ext cx="5357965" cy="2814381"/>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8314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119710"/>
            <a:ext cx="10710709" cy="1470025"/>
          </a:xfrm>
        </p:spPr>
        <p:txBody>
          <a:bodyPr anchor="b">
            <a:noAutofit/>
          </a:bodyPr>
          <a:lstStyle>
            <a:lvl1pPr algn="l">
              <a:lnSpc>
                <a:spcPct val="90000"/>
              </a:lnSpc>
              <a:defRPr sz="6000">
                <a:solidFill>
                  <a:schemeClr val="tx1"/>
                </a:solidFill>
              </a:defRPr>
            </a:lvl1pPr>
          </a:lstStyle>
          <a:p>
            <a:r>
              <a:rPr lang="en-US"/>
              <a:t>Click to edit Master title style</a:t>
            </a:r>
          </a:p>
        </p:txBody>
      </p:sp>
      <p:sp>
        <p:nvSpPr>
          <p:cNvPr id="3" name="Subtitle 2"/>
          <p:cNvSpPr>
            <a:spLocks noGrp="1"/>
          </p:cNvSpPr>
          <p:nvPr>
            <p:ph type="subTitle" idx="1"/>
          </p:nvPr>
        </p:nvSpPr>
        <p:spPr>
          <a:xfrm>
            <a:off x="609600" y="4589730"/>
            <a:ext cx="9448800" cy="1752600"/>
          </a:xfrm>
        </p:spPr>
        <p:txBody>
          <a:bodyPr>
            <a:normAutofit/>
          </a:bodyPr>
          <a:lstStyle>
            <a:lvl1pPr marL="0" indent="0" algn="l">
              <a:buNone/>
              <a:defRPr sz="2200" i="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1009523" y="313145"/>
            <a:ext cx="3368977" cy="528110"/>
          </a:xfrm>
          <a:prstGeom prst="rect">
            <a:avLst/>
          </a:prstGeom>
        </p:spPr>
      </p:pic>
    </p:spTree>
    <p:extLst>
      <p:ext uri="{BB962C8B-B14F-4D97-AF65-F5344CB8AC3E}">
        <p14:creationId xmlns:p14="http://schemas.microsoft.com/office/powerpoint/2010/main" val="2427683877"/>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 content box 2 column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8" name="Content Placeholder 2"/>
          <p:cNvSpPr>
            <a:spLocks noGrp="1"/>
          </p:cNvSpPr>
          <p:nvPr>
            <p:ph idx="10"/>
          </p:nvPr>
        </p:nvSpPr>
        <p:spPr>
          <a:xfrm>
            <a:off x="609599" y="1602085"/>
            <a:ext cx="10859052" cy="4525963"/>
          </a:xfrm>
        </p:spPr>
        <p:txBody>
          <a:bodyPr numCol="2">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7">
            <a:extLst>
              <a:ext uri="{FF2B5EF4-FFF2-40B4-BE49-F238E27FC236}">
                <a16:creationId xmlns:a16="http://schemas.microsoft.com/office/drawing/2014/main" id="{D64607F5-CAF1-BBA3-F094-C4D887DF2D61}"/>
              </a:ext>
            </a:extLst>
          </p:cNvPr>
          <p:cNvSpPr>
            <a:spLocks noGrp="1"/>
          </p:cNvSpPr>
          <p:nvPr>
            <p:ph type="sldNum" sz="quarter" idx="4"/>
          </p:nvPr>
        </p:nvSpPr>
        <p:spPr>
          <a:xfrm>
            <a:off x="77167" y="6417669"/>
            <a:ext cx="532436" cy="365125"/>
          </a:xfrm>
          <a:prstGeom prst="rect">
            <a:avLst/>
          </a:prstGeom>
        </p:spPr>
        <p:txBody>
          <a:bodyPr vert="horz" lIns="91440" tIns="45720" rIns="91440" bIns="45720" rtlCol="0" anchor="ctr"/>
          <a:lstStyle>
            <a:lvl1pPr algn="r">
              <a:defRPr sz="1200">
                <a:solidFill>
                  <a:schemeClr val="accent6">
                    <a:lumMod val="50000"/>
                  </a:schemeClr>
                </a:solidFill>
                <a:latin typeface="Arial" panose="020B0604020202020204" pitchFamily="34" charset="0"/>
                <a:cs typeface="Arial" panose="020B0604020202020204" pitchFamily="34" charset="0"/>
              </a:defRPr>
            </a:lvl1pPr>
          </a:lstStyle>
          <a:p>
            <a:fld id="{29B650A7-CBE4-7B4F-A5EE-3E7F54FCF764}" type="slidenum">
              <a:rPr lang="en-US" smtClean="0"/>
              <a:pPr/>
              <a:t>‹#›</a:t>
            </a:fld>
            <a:endParaRPr lang="en-US"/>
          </a:p>
        </p:txBody>
      </p:sp>
    </p:spTree>
    <p:extLst>
      <p:ext uri="{BB962C8B-B14F-4D97-AF65-F5344CB8AC3E}">
        <p14:creationId xmlns:p14="http://schemas.microsoft.com/office/powerpoint/2010/main" val="41423296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 content 1 pic">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427387" y="1600205"/>
            <a:ext cx="4178300" cy="4525963"/>
          </a:xfrm>
        </p:spPr>
        <p:txBody>
          <a:bodyPr/>
          <a:lstStyle/>
          <a:p>
            <a:r>
              <a:rPr lang="en-US"/>
              <a:t>Click icon to add picture</a:t>
            </a:r>
          </a:p>
        </p:txBody>
      </p:sp>
      <p:sp>
        <p:nvSpPr>
          <p:cNvPr id="11" name="Content Placeholder 2"/>
          <p:cNvSpPr>
            <a:spLocks noGrp="1"/>
          </p:cNvSpPr>
          <p:nvPr>
            <p:ph idx="16"/>
          </p:nvPr>
        </p:nvSpPr>
        <p:spPr>
          <a:xfrm>
            <a:off x="632887" y="1600205"/>
            <a:ext cx="6469012" cy="4525963"/>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422419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 Horiz Content 2 pic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427387" y="1600205"/>
            <a:ext cx="4178300" cy="2008337"/>
          </a:xfrm>
        </p:spPr>
        <p:txBody>
          <a:bodyPr/>
          <a:lstStyle/>
          <a:p>
            <a:r>
              <a:rPr lang="en-US"/>
              <a:t>Click icon to add picture</a:t>
            </a:r>
          </a:p>
        </p:txBody>
      </p:sp>
      <p:sp>
        <p:nvSpPr>
          <p:cNvPr id="11" name="Picture Placeholder 14"/>
          <p:cNvSpPr>
            <a:spLocks noGrp="1"/>
          </p:cNvSpPr>
          <p:nvPr>
            <p:ph type="pic" sz="quarter" idx="16"/>
          </p:nvPr>
        </p:nvSpPr>
        <p:spPr>
          <a:xfrm>
            <a:off x="7427387" y="3845945"/>
            <a:ext cx="4178300" cy="2231597"/>
          </a:xfrm>
        </p:spPr>
        <p:txBody>
          <a:bodyPr/>
          <a:lstStyle/>
          <a:p>
            <a:r>
              <a:rPr lang="en-US"/>
              <a:t>Click icon to add picture</a:t>
            </a:r>
          </a:p>
        </p:txBody>
      </p:sp>
      <p:sp>
        <p:nvSpPr>
          <p:cNvPr id="14" name="Content Placeholder 2"/>
          <p:cNvSpPr>
            <a:spLocks noGrp="1"/>
          </p:cNvSpPr>
          <p:nvPr>
            <p:ph idx="17"/>
          </p:nvPr>
        </p:nvSpPr>
        <p:spPr>
          <a:xfrm>
            <a:off x="609603" y="1600205"/>
            <a:ext cx="6537263" cy="2008337"/>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2"/>
          <p:cNvSpPr>
            <a:spLocks noGrp="1"/>
          </p:cNvSpPr>
          <p:nvPr>
            <p:ph idx="18"/>
          </p:nvPr>
        </p:nvSpPr>
        <p:spPr>
          <a:xfrm>
            <a:off x="609603" y="3880363"/>
            <a:ext cx="6537263" cy="2197179"/>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08946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 pic">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06905" y="1600205"/>
            <a:ext cx="10898783" cy="4525963"/>
          </a:xfrm>
        </p:spPr>
        <p:txBody>
          <a:bodyPr/>
          <a:lstStyle/>
          <a:p>
            <a:r>
              <a:rPr lang="en-US"/>
              <a:t>Click icon to add picture</a:t>
            </a:r>
          </a:p>
        </p:txBody>
      </p:sp>
      <p:sp>
        <p:nvSpPr>
          <p:cNvPr id="3" name="Slide Number Placeholder 7">
            <a:extLst>
              <a:ext uri="{FF2B5EF4-FFF2-40B4-BE49-F238E27FC236}">
                <a16:creationId xmlns:a16="http://schemas.microsoft.com/office/drawing/2014/main" id="{5008EACE-5440-32D5-C50E-3747DE166839}"/>
              </a:ext>
            </a:extLst>
          </p:cNvPr>
          <p:cNvSpPr>
            <a:spLocks noGrp="1"/>
          </p:cNvSpPr>
          <p:nvPr>
            <p:ph type="sldNum" sz="quarter" idx="4"/>
          </p:nvPr>
        </p:nvSpPr>
        <p:spPr>
          <a:xfrm>
            <a:off x="77167" y="6417669"/>
            <a:ext cx="532436" cy="365125"/>
          </a:xfrm>
          <a:prstGeom prst="rect">
            <a:avLst/>
          </a:prstGeom>
        </p:spPr>
        <p:txBody>
          <a:bodyPr vert="horz" lIns="91440" tIns="45720" rIns="91440" bIns="45720" rtlCol="0" anchor="ctr"/>
          <a:lstStyle>
            <a:lvl1pPr algn="r">
              <a:defRPr sz="1200">
                <a:solidFill>
                  <a:schemeClr val="accent6">
                    <a:lumMod val="50000"/>
                  </a:schemeClr>
                </a:solidFill>
                <a:latin typeface="Arial" panose="020B0604020202020204" pitchFamily="34" charset="0"/>
                <a:cs typeface="Arial" panose="020B0604020202020204" pitchFamily="34" charset="0"/>
              </a:defRPr>
            </a:lvl1pPr>
          </a:lstStyle>
          <a:p>
            <a:fld id="{29B650A7-CBE4-7B4F-A5EE-3E7F54FCF764}" type="slidenum">
              <a:rPr lang="en-US" smtClean="0"/>
              <a:pPr/>
              <a:t>‹#›</a:t>
            </a:fld>
            <a:endParaRPr lang="en-US"/>
          </a:p>
        </p:txBody>
      </p:sp>
    </p:spTree>
    <p:extLst>
      <p:ext uri="{BB962C8B-B14F-4D97-AF65-F5344CB8AC3E}">
        <p14:creationId xmlns:p14="http://schemas.microsoft.com/office/powerpoint/2010/main" val="33277035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2 pic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3" name="TextBox 12"/>
          <p:cNvSpPr txBox="1"/>
          <p:nvPr/>
        </p:nvSpPr>
        <p:spPr>
          <a:xfrm>
            <a:off x="11468651" y="6416361"/>
            <a:ext cx="367408" cy="276999"/>
          </a:xfrm>
          <a:prstGeom prst="rect">
            <a:avLst/>
          </a:prstGeom>
          <a:noFill/>
        </p:spPr>
        <p:txBody>
          <a:bodyPr wrap="none" rtlCol="0">
            <a:spAutoFit/>
          </a:bodyPr>
          <a:lstStyle/>
          <a:p>
            <a:fld id="{38427B4B-2293-8647-9FD4-AD2EFED2787E}" type="slidenum">
              <a:rPr lang="en-US" sz="1200" smtClean="0">
                <a:solidFill>
                  <a:schemeClr val="bg2"/>
                </a:solidFill>
              </a:rPr>
              <a:t>‹#›</a:t>
            </a:fld>
            <a:endParaRPr lang="en-US" sz="1200">
              <a:solidFill>
                <a:schemeClr val="bg2"/>
              </a:solidFill>
            </a:endParaRPr>
          </a:p>
        </p:txBody>
      </p:sp>
      <p:sp>
        <p:nvSpPr>
          <p:cNvPr id="16" name="Picture Placeholder 14"/>
          <p:cNvSpPr>
            <a:spLocks noGrp="1"/>
          </p:cNvSpPr>
          <p:nvPr>
            <p:ph type="pic" sz="quarter" idx="14"/>
          </p:nvPr>
        </p:nvSpPr>
        <p:spPr>
          <a:xfrm>
            <a:off x="706905" y="1600205"/>
            <a:ext cx="5196219" cy="4525963"/>
          </a:xfrm>
        </p:spPr>
        <p:txBody>
          <a:bodyPr/>
          <a:lstStyle/>
          <a:p>
            <a:r>
              <a:rPr lang="en-US"/>
              <a:t>Click icon to add picture</a:t>
            </a:r>
          </a:p>
        </p:txBody>
      </p:sp>
      <p:sp>
        <p:nvSpPr>
          <p:cNvPr id="10" name="Picture Placeholder 14"/>
          <p:cNvSpPr>
            <a:spLocks noGrp="1"/>
          </p:cNvSpPr>
          <p:nvPr>
            <p:ph type="pic" sz="quarter" idx="15"/>
          </p:nvPr>
        </p:nvSpPr>
        <p:spPr>
          <a:xfrm>
            <a:off x="6282945" y="1600205"/>
            <a:ext cx="5322739" cy="4525963"/>
          </a:xfrm>
        </p:spPr>
        <p:txBody>
          <a:bodyPr/>
          <a:lstStyle/>
          <a:p>
            <a:r>
              <a:rPr lang="en-US"/>
              <a:t>Click icon to add picture</a:t>
            </a:r>
          </a:p>
        </p:txBody>
      </p:sp>
    </p:spTree>
    <p:extLst>
      <p:ext uri="{BB962C8B-B14F-4D97-AF65-F5344CB8AC3E}">
        <p14:creationId xmlns:p14="http://schemas.microsoft.com/office/powerpoint/2010/main" val="2161633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74394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3696" y="1589006"/>
            <a:ext cx="11304608" cy="1723547"/>
          </a:xfrm>
        </p:spPr>
        <p:txBody>
          <a:bodyPr anchor="t">
            <a:noAutofit/>
          </a:bodyPr>
          <a:lstStyle>
            <a:lvl1pPr algn="l">
              <a:lnSpc>
                <a:spcPct val="90000"/>
              </a:lnSpc>
              <a:defRPr sz="5400" b="0" cap="none">
                <a:solidFill>
                  <a:srgbClr val="FFFFFF"/>
                </a:solidFill>
              </a:defRPr>
            </a:lvl1pPr>
          </a:lstStyle>
          <a:p>
            <a:r>
              <a:rPr lang="en-US"/>
              <a:t>Click To Edit Master Title Style</a:t>
            </a:r>
          </a:p>
        </p:txBody>
      </p:sp>
      <p:sp>
        <p:nvSpPr>
          <p:cNvPr id="11" name="Content Placeholder 2"/>
          <p:cNvSpPr>
            <a:spLocks noGrp="1"/>
          </p:cNvSpPr>
          <p:nvPr>
            <p:ph idx="13"/>
          </p:nvPr>
        </p:nvSpPr>
        <p:spPr>
          <a:xfrm>
            <a:off x="609600" y="4060295"/>
            <a:ext cx="10972800" cy="1885854"/>
          </a:xfrm>
        </p:spPr>
        <p:txBody>
          <a:bodyPr>
            <a:normAutofit/>
          </a:bodyPr>
          <a:lstStyle>
            <a:lvl1pPr marL="169863" indent="-169863">
              <a:defRPr sz="1600" b="0" i="1">
                <a:solidFill>
                  <a:srgbClr val="FFFFFF"/>
                </a:solidFill>
                <a:latin typeface="Georgia"/>
                <a:cs typeface="Georgia"/>
              </a:defRPr>
            </a:lvl1pPr>
            <a:lvl2pPr marL="630238" indent="-290513">
              <a:tabLst>
                <a:tab pos="630238" algn="l"/>
              </a:tabLst>
              <a:defRPr sz="1600" b="0" i="1">
                <a:solidFill>
                  <a:srgbClr val="FFFFFF"/>
                </a:solidFill>
                <a:latin typeface="Georgia"/>
                <a:cs typeface="Georgia"/>
              </a:defRPr>
            </a:lvl2pPr>
            <a:lvl3pPr>
              <a:defRPr sz="2400"/>
            </a:lvl3pPr>
            <a:lvl4pPr>
              <a:defRPr sz="2400"/>
            </a:lvl4pPr>
            <a:lvl5pPr>
              <a:defRPr sz="2400"/>
            </a:lvl5pPr>
          </a:lstStyle>
          <a:p>
            <a:pPr lvl="0"/>
            <a:r>
              <a:rPr lang="en-US"/>
              <a:t>Click to edit Master text styles</a:t>
            </a:r>
          </a:p>
          <a:p>
            <a:pPr lvl="1"/>
            <a:r>
              <a:rPr lang="en-US"/>
              <a:t>Second level</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08" y="313145"/>
            <a:ext cx="4509008" cy="528110"/>
          </a:xfrm>
          <a:prstGeom prst="rect">
            <a:avLst/>
          </a:prstGeom>
        </p:spPr>
      </p:pic>
    </p:spTree>
    <p:extLst>
      <p:ext uri="{BB962C8B-B14F-4D97-AF65-F5344CB8AC3E}">
        <p14:creationId xmlns:p14="http://schemas.microsoft.com/office/powerpoint/2010/main" val="233791666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 Content Box">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solidFill>
                  <a:schemeClr val="tx1"/>
                </a:solidFill>
              </a:defRPr>
            </a:lvl1pPr>
          </a:lstStyle>
          <a:p>
            <a:r>
              <a:rPr lang="en-US"/>
              <a:t>Click to edit Master title style</a:t>
            </a:r>
          </a:p>
        </p:txBody>
      </p:sp>
      <p:sp>
        <p:nvSpPr>
          <p:cNvPr id="3" name="Content Placeholder 2"/>
          <p:cNvSpPr>
            <a:spLocks noGrp="1"/>
          </p:cNvSpPr>
          <p:nvPr>
            <p:ph idx="1"/>
          </p:nvPr>
        </p:nvSpPr>
        <p:spPr/>
        <p:txBody>
          <a:bodyPr>
            <a:normAutofit/>
          </a:bodyPr>
          <a:lstStyle>
            <a:lvl1pPr marL="230188" indent="-230188">
              <a:defRPr sz="3200" b="1">
                <a:solidFill>
                  <a:schemeClr val="tx1"/>
                </a:solidFill>
              </a:defRPr>
            </a:lvl1pPr>
            <a:lvl2pPr marL="630238" indent="-290513">
              <a:tabLst>
                <a:tab pos="630238" algn="l"/>
              </a:tabLst>
              <a:defRPr sz="2400" b="1">
                <a:solidFill>
                  <a:schemeClr val="tx1"/>
                </a:solidFill>
              </a:defRPr>
            </a:lvl2pPr>
            <a:lvl3pPr>
              <a:defRPr sz="2000" b="1">
                <a:solidFill>
                  <a:schemeClr val="tx1"/>
                </a:solidFill>
              </a:defRPr>
            </a:lvl3pPr>
            <a:lvl4pPr>
              <a:defRPr sz="1800" b="1">
                <a:solidFill>
                  <a:schemeClr val="tx1"/>
                </a:solidFill>
              </a:defRPr>
            </a:lvl4pPr>
            <a:lvl5pPr>
              <a:defRPr sz="1600" b="1">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693399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 Boxe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0" name="Content Placeholder 2"/>
          <p:cNvSpPr>
            <a:spLocks noGrp="1"/>
          </p:cNvSpPr>
          <p:nvPr>
            <p:ph idx="11"/>
          </p:nvPr>
        </p:nvSpPr>
        <p:spPr>
          <a:xfrm>
            <a:off x="609600" y="1600201"/>
            <a:ext cx="5390845" cy="4525962"/>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p:cNvSpPr>
            <a:spLocks noGrp="1"/>
          </p:cNvSpPr>
          <p:nvPr>
            <p:ph idx="12"/>
          </p:nvPr>
        </p:nvSpPr>
        <p:spPr>
          <a:xfrm>
            <a:off x="6215496" y="1600201"/>
            <a:ext cx="5390845" cy="4525962"/>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891850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Pics &amp; Content Boxe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0" name="Picture Placeholder 14"/>
          <p:cNvSpPr>
            <a:spLocks noGrp="1"/>
          </p:cNvSpPr>
          <p:nvPr>
            <p:ph type="pic" sz="quarter" idx="14"/>
          </p:nvPr>
        </p:nvSpPr>
        <p:spPr>
          <a:xfrm>
            <a:off x="609600" y="1600201"/>
            <a:ext cx="5024477" cy="1474178"/>
          </a:xfrm>
        </p:spPr>
        <p:txBody>
          <a:bodyPr/>
          <a:lstStyle/>
          <a:p>
            <a:r>
              <a:rPr lang="en-US"/>
              <a:t>Click icon to add picture</a:t>
            </a:r>
          </a:p>
        </p:txBody>
      </p:sp>
      <p:sp>
        <p:nvSpPr>
          <p:cNvPr id="14" name="Picture Placeholder 14"/>
          <p:cNvSpPr>
            <a:spLocks noGrp="1"/>
          </p:cNvSpPr>
          <p:nvPr>
            <p:ph type="pic" sz="quarter" idx="15"/>
          </p:nvPr>
        </p:nvSpPr>
        <p:spPr>
          <a:xfrm>
            <a:off x="6662772" y="1600201"/>
            <a:ext cx="5024477" cy="1474178"/>
          </a:xfrm>
        </p:spPr>
        <p:txBody>
          <a:bodyPr/>
          <a:lstStyle/>
          <a:p>
            <a:r>
              <a:rPr lang="en-US"/>
              <a:t>Click icon to add picture</a:t>
            </a:r>
          </a:p>
        </p:txBody>
      </p:sp>
      <p:sp>
        <p:nvSpPr>
          <p:cNvPr id="15" name="Content Placeholder 2"/>
          <p:cNvSpPr>
            <a:spLocks noGrp="1"/>
          </p:cNvSpPr>
          <p:nvPr>
            <p:ph idx="16"/>
          </p:nvPr>
        </p:nvSpPr>
        <p:spPr>
          <a:xfrm>
            <a:off x="609600" y="3311787"/>
            <a:ext cx="5357965" cy="2814381"/>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p:cNvSpPr>
            <a:spLocks noGrp="1"/>
          </p:cNvSpPr>
          <p:nvPr>
            <p:ph idx="17"/>
          </p:nvPr>
        </p:nvSpPr>
        <p:spPr>
          <a:xfrm>
            <a:off x="6608364" y="3311787"/>
            <a:ext cx="5357965" cy="2814381"/>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2155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 content box 2 column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8" name="Content Placeholder 2"/>
          <p:cNvSpPr>
            <a:spLocks noGrp="1"/>
          </p:cNvSpPr>
          <p:nvPr>
            <p:ph idx="10"/>
          </p:nvPr>
        </p:nvSpPr>
        <p:spPr>
          <a:xfrm>
            <a:off x="609599" y="1602085"/>
            <a:ext cx="10859052" cy="4525963"/>
          </a:xfrm>
        </p:spPr>
        <p:txBody>
          <a:bodyPr numCol="2">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1388827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 content 1 pic">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427387" y="1600205"/>
            <a:ext cx="4178300" cy="4525963"/>
          </a:xfrm>
        </p:spPr>
        <p:txBody>
          <a:bodyPr/>
          <a:lstStyle/>
          <a:p>
            <a:r>
              <a:rPr lang="en-US"/>
              <a:t>Click icon to add picture</a:t>
            </a:r>
          </a:p>
        </p:txBody>
      </p:sp>
      <p:sp>
        <p:nvSpPr>
          <p:cNvPr id="11" name="Content Placeholder 2"/>
          <p:cNvSpPr>
            <a:spLocks noGrp="1"/>
          </p:cNvSpPr>
          <p:nvPr>
            <p:ph idx="16"/>
          </p:nvPr>
        </p:nvSpPr>
        <p:spPr>
          <a:xfrm>
            <a:off x="632887" y="1600205"/>
            <a:ext cx="6469012" cy="4525963"/>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074798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Horiz Content 2 pics">
    <p:spTree>
      <p:nvGrpSpPr>
        <p:cNvPr id="1" name=""/>
        <p:cNvGrpSpPr/>
        <p:nvPr/>
      </p:nvGrpSpPr>
      <p:grpSpPr>
        <a:xfrm>
          <a:off x="0" y="0"/>
          <a:ext cx="0" cy="0"/>
          <a:chOff x="0" y="0"/>
          <a:chExt cx="0" cy="0"/>
        </a:xfrm>
      </p:grpSpPr>
      <p:sp>
        <p:nvSpPr>
          <p:cNvPr id="2" name="Title 1"/>
          <p:cNvSpPr>
            <a:spLocks noGrp="1"/>
          </p:cNvSpPr>
          <p:nvPr>
            <p:ph type="title"/>
          </p:nvPr>
        </p:nvSpPr>
        <p:spPr>
          <a:xfrm>
            <a:off x="0" y="106895"/>
            <a:ext cx="12192000" cy="911546"/>
          </a:xfrm>
        </p:spPr>
        <p:txBody>
          <a:bodyPr>
            <a:normAutofit/>
          </a:bodyPr>
          <a:lstStyle>
            <a:lvl1pPr>
              <a:defRPr sz="3200" b="1"/>
            </a:lvl1pPr>
          </a:lstStyle>
          <a:p>
            <a:r>
              <a:rPr lang="en-US"/>
              <a:t>Click to edit Master title style</a:t>
            </a:r>
          </a:p>
        </p:txBody>
      </p:sp>
      <p:sp>
        <p:nvSpPr>
          <p:cNvPr id="16" name="Picture Placeholder 14"/>
          <p:cNvSpPr>
            <a:spLocks noGrp="1"/>
          </p:cNvSpPr>
          <p:nvPr>
            <p:ph type="pic" sz="quarter" idx="14"/>
          </p:nvPr>
        </p:nvSpPr>
        <p:spPr>
          <a:xfrm>
            <a:off x="7427387" y="1600205"/>
            <a:ext cx="4178300" cy="2008337"/>
          </a:xfrm>
        </p:spPr>
        <p:txBody>
          <a:bodyPr/>
          <a:lstStyle/>
          <a:p>
            <a:r>
              <a:rPr lang="en-US"/>
              <a:t>Click icon to add picture</a:t>
            </a:r>
          </a:p>
        </p:txBody>
      </p:sp>
      <p:sp>
        <p:nvSpPr>
          <p:cNvPr id="11" name="Picture Placeholder 14"/>
          <p:cNvSpPr>
            <a:spLocks noGrp="1"/>
          </p:cNvSpPr>
          <p:nvPr>
            <p:ph type="pic" sz="quarter" idx="16"/>
          </p:nvPr>
        </p:nvSpPr>
        <p:spPr>
          <a:xfrm>
            <a:off x="7427387" y="3845945"/>
            <a:ext cx="4178300" cy="2231597"/>
          </a:xfrm>
        </p:spPr>
        <p:txBody>
          <a:bodyPr/>
          <a:lstStyle/>
          <a:p>
            <a:r>
              <a:rPr lang="en-US"/>
              <a:t>Click icon to add picture</a:t>
            </a:r>
          </a:p>
        </p:txBody>
      </p:sp>
      <p:sp>
        <p:nvSpPr>
          <p:cNvPr id="14" name="Content Placeholder 2"/>
          <p:cNvSpPr>
            <a:spLocks noGrp="1"/>
          </p:cNvSpPr>
          <p:nvPr>
            <p:ph idx="17"/>
          </p:nvPr>
        </p:nvSpPr>
        <p:spPr>
          <a:xfrm>
            <a:off x="609603" y="1600205"/>
            <a:ext cx="6537263" cy="2008337"/>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2"/>
          <p:cNvSpPr>
            <a:spLocks noGrp="1"/>
          </p:cNvSpPr>
          <p:nvPr>
            <p:ph idx="18"/>
          </p:nvPr>
        </p:nvSpPr>
        <p:spPr>
          <a:xfrm>
            <a:off x="609603" y="3880363"/>
            <a:ext cx="6537263" cy="2197179"/>
          </a:xfrm>
        </p:spPr>
        <p:txBody>
          <a:bodyPr>
            <a:normAutofit/>
          </a:bodyPr>
          <a:lstStyle>
            <a:lvl1pPr marL="230188" indent="-230188">
              <a:defRPr sz="2800" b="1"/>
            </a:lvl1pPr>
            <a:lvl2pPr marL="630238" indent="-290513">
              <a:tabLst>
                <a:tab pos="630238" algn="l"/>
              </a:tabLst>
              <a:defRPr sz="2400" b="1"/>
            </a:lvl2pPr>
            <a:lvl3pPr>
              <a:defRPr sz="2000" b="1"/>
            </a:lvl3pPr>
            <a:lvl4pPr>
              <a:defRPr sz="1800" b="1"/>
            </a:lvl4pPr>
            <a:lvl5pPr>
              <a:defRPr sz="16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2431405"/>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image" Target="../media/image1.png"/><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B2E510-720F-4337-A1A9-F45FA82AA965}"/>
              </a:ext>
            </a:extLst>
          </p:cNvPr>
          <p:cNvSpPr>
            <a:spLocks noGrp="1"/>
          </p:cNvSpPr>
          <p:nvPr>
            <p:ph type="title"/>
          </p:nvPr>
        </p:nvSpPr>
        <p:spPr>
          <a:xfrm>
            <a:off x="838200" y="366185"/>
            <a:ext cx="10515600" cy="132503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DAE48C-6E91-4375-B73C-AD2AE12A1C17}"/>
              </a:ext>
            </a:extLst>
          </p:cNvPr>
          <p:cNvSpPr>
            <a:spLocks noGrp="1"/>
          </p:cNvSpPr>
          <p:nvPr>
            <p:ph type="body" idx="1"/>
          </p:nvPr>
        </p:nvSpPr>
        <p:spPr>
          <a:xfrm>
            <a:off x="838200" y="1826684"/>
            <a:ext cx="10515600"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27D1AB-83DC-4EFD-A03B-7FA4BBAA2A77}"/>
              </a:ext>
            </a:extLst>
          </p:cNvPr>
          <p:cNvSpPr>
            <a:spLocks noGrp="1"/>
          </p:cNvSpPr>
          <p:nvPr>
            <p:ph type="dt" sz="half" idx="2"/>
          </p:nvPr>
        </p:nvSpPr>
        <p:spPr>
          <a:xfrm>
            <a:off x="838200" y="6356351"/>
            <a:ext cx="2743200" cy="366183"/>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B5417618-7459-4A58-B175-2193D72D5D2D}"/>
              </a:ext>
            </a:extLst>
          </p:cNvPr>
          <p:cNvSpPr>
            <a:spLocks noGrp="1"/>
          </p:cNvSpPr>
          <p:nvPr>
            <p:ph type="ftr" sz="quarter" idx="3"/>
          </p:nvPr>
        </p:nvSpPr>
        <p:spPr>
          <a:xfrm>
            <a:off x="4038600" y="6356351"/>
            <a:ext cx="4114800" cy="36618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3A0198-3883-4BC6-9B5D-6B357324DF6D}"/>
              </a:ext>
            </a:extLst>
          </p:cNvPr>
          <p:cNvSpPr>
            <a:spLocks noGrp="1"/>
          </p:cNvSpPr>
          <p:nvPr>
            <p:ph type="sldNum" sz="quarter" idx="4"/>
          </p:nvPr>
        </p:nvSpPr>
        <p:spPr>
          <a:xfrm>
            <a:off x="8610600" y="6356351"/>
            <a:ext cx="27432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A7094859-B95B-44C7-8250-B60E077719E3}" type="slidenum">
              <a:rPr lang="en-US" smtClean="0"/>
              <a:t>‹#›</a:t>
            </a:fld>
            <a:endParaRPr lang="en-US"/>
          </a:p>
        </p:txBody>
      </p:sp>
    </p:spTree>
    <p:extLst>
      <p:ext uri="{BB962C8B-B14F-4D97-AF65-F5344CB8AC3E}">
        <p14:creationId xmlns:p14="http://schemas.microsoft.com/office/powerpoint/2010/main" val="270682778"/>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239" y="5386"/>
            <a:ext cx="1217476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4"/>
          </p:nvPr>
        </p:nvSpPr>
        <p:spPr>
          <a:xfrm>
            <a:off x="77167" y="6417669"/>
            <a:ext cx="53243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94859-B95B-44C7-8250-B60E077719E3}" type="slidenum">
              <a:rPr lang="en-US" smtClean="0"/>
              <a:t>‹#›</a:t>
            </a:fld>
            <a:endParaRPr lang="en-US"/>
          </a:p>
        </p:txBody>
      </p:sp>
      <p:pic>
        <p:nvPicPr>
          <p:cNvPr id="4" name="Picture 3"/>
          <p:cNvPicPr>
            <a:picLocks noChangeAspect="1"/>
          </p:cNvPicPr>
          <p:nvPr/>
        </p:nvPicPr>
        <p:blipFill>
          <a:blip r:embed="rId15"/>
          <a:srcRect/>
          <a:stretch/>
        </p:blipFill>
        <p:spPr>
          <a:xfrm>
            <a:off x="9248882" y="6311645"/>
            <a:ext cx="2225047" cy="347473"/>
          </a:xfrm>
          <a:prstGeom prst="rect">
            <a:avLst/>
          </a:prstGeom>
        </p:spPr>
      </p:pic>
      <p:sp>
        <p:nvSpPr>
          <p:cNvPr id="6" name="Rectangle 5"/>
          <p:cNvSpPr/>
          <p:nvPr/>
        </p:nvSpPr>
        <p:spPr>
          <a:xfrm>
            <a:off x="1016000" y="1157602"/>
            <a:ext cx="11176000" cy="15544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National"/>
            </a:endParaRPr>
          </a:p>
        </p:txBody>
      </p:sp>
      <p:sp>
        <p:nvSpPr>
          <p:cNvPr id="7" name="Rectangle 6"/>
          <p:cNvSpPr/>
          <p:nvPr/>
        </p:nvSpPr>
        <p:spPr>
          <a:xfrm>
            <a:off x="3769" y="1157602"/>
            <a:ext cx="943207" cy="155448"/>
          </a:xfrm>
          <a:prstGeom prst="rect">
            <a:avLst/>
          </a:prstGeom>
          <a:solidFill>
            <a:schemeClr val="bg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National"/>
            </a:endParaRPr>
          </a:p>
        </p:txBody>
      </p:sp>
    </p:spTree>
    <p:extLst>
      <p:ext uri="{BB962C8B-B14F-4D97-AF65-F5344CB8AC3E}">
        <p14:creationId xmlns:p14="http://schemas.microsoft.com/office/powerpoint/2010/main" val="796906667"/>
      </p:ext>
    </p:extLst>
  </p:cSld>
  <p:clrMap bg1="dk1" tx1="lt1" bg2="dk2"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hf hdr="0" ftr="0" dt="0"/>
  <p:txStyles>
    <p:titleStyle>
      <a:lvl1pPr algn="ctr" defTabSz="457200" rtl="0" eaLnBrk="1" latinLnBrk="0" hangingPunct="1">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3200" b="1"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SzPct val="80000"/>
        <a:buFont typeface="Arial"/>
        <a:buChar char="–"/>
        <a:defRPr sz="2800" b="1"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SzPct val="50000"/>
        <a:buFont typeface="Wingdings" charset="2"/>
        <a:buChar char="u"/>
        <a:defRPr sz="2400" b="1"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Courier New"/>
        <a:buChar char="o"/>
        <a:defRPr sz="2000" b="1"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1800" b="1"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239" y="5386"/>
            <a:ext cx="12174764" cy="1143000"/>
          </a:xfrm>
          <a:prstGeom prst="rect">
            <a:avLst/>
          </a:prstGeom>
        </p:spPr>
        <p:txBody>
          <a:bodyPr vert="horz" lIns="274320" tIns="45720" rIns="27432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4"/>
          </p:nvPr>
        </p:nvSpPr>
        <p:spPr>
          <a:xfrm>
            <a:off x="77167" y="6417669"/>
            <a:ext cx="532436" cy="365125"/>
          </a:xfrm>
          <a:prstGeom prst="rect">
            <a:avLst/>
          </a:prstGeom>
        </p:spPr>
        <p:txBody>
          <a:bodyPr vert="horz" lIns="91440" tIns="45720" rIns="91440" bIns="45720" rtlCol="0" anchor="ctr"/>
          <a:lstStyle>
            <a:lvl1pPr algn="r">
              <a:defRPr sz="1200">
                <a:solidFill>
                  <a:schemeClr val="accent6">
                    <a:lumMod val="50000"/>
                  </a:schemeClr>
                </a:solidFill>
                <a:latin typeface="Arial" panose="020B0604020202020204" pitchFamily="34" charset="0"/>
                <a:cs typeface="Arial" panose="020B0604020202020204" pitchFamily="34" charset="0"/>
              </a:defRPr>
            </a:lvl1pPr>
          </a:lstStyle>
          <a:p>
            <a:fld id="{29B650A7-CBE4-7B4F-A5EE-3E7F54FCF764}" type="slidenum">
              <a:rPr lang="en-US" smtClean="0"/>
              <a:pPr/>
              <a:t>‹#›</a:t>
            </a:fld>
            <a:endParaRPr lang="en-US"/>
          </a:p>
        </p:txBody>
      </p:sp>
      <p:sp>
        <p:nvSpPr>
          <p:cNvPr id="6" name="Rectangle 5"/>
          <p:cNvSpPr/>
          <p:nvPr/>
        </p:nvSpPr>
        <p:spPr>
          <a:xfrm>
            <a:off x="1016000" y="1157602"/>
            <a:ext cx="11176000" cy="15544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National"/>
            </a:endParaRPr>
          </a:p>
        </p:txBody>
      </p:sp>
      <p:sp>
        <p:nvSpPr>
          <p:cNvPr id="7" name="Rectangle 6"/>
          <p:cNvSpPr/>
          <p:nvPr/>
        </p:nvSpPr>
        <p:spPr>
          <a:xfrm>
            <a:off x="3769" y="1157602"/>
            <a:ext cx="943207" cy="155448"/>
          </a:xfrm>
          <a:prstGeom prst="rect">
            <a:avLst/>
          </a:prstGeom>
          <a:solidFill>
            <a:schemeClr val="tx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National"/>
            </a:endParaRPr>
          </a:p>
        </p:txBody>
      </p:sp>
    </p:spTree>
    <p:extLst>
      <p:ext uri="{BB962C8B-B14F-4D97-AF65-F5344CB8AC3E}">
        <p14:creationId xmlns:p14="http://schemas.microsoft.com/office/powerpoint/2010/main" val="337687183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ctr" defTabSz="457200" rtl="0" eaLnBrk="1" latinLnBrk="0" hangingPunct="1">
        <a:spcBef>
          <a:spcPct val="0"/>
        </a:spcBef>
        <a:buNone/>
        <a:defRPr sz="4400" b="1" kern="1200">
          <a:solidFill>
            <a:schemeClr val="accent6">
              <a:lumMod val="50000"/>
            </a:schemeClr>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2200" b="0" kern="1200">
          <a:solidFill>
            <a:schemeClr val="accent6">
              <a:lumMod val="50000"/>
            </a:schemeClr>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SzPct val="80000"/>
        <a:buFont typeface="Arial"/>
        <a:buChar char="–"/>
        <a:defRPr sz="2200" b="0" kern="1200">
          <a:solidFill>
            <a:schemeClr val="accent6">
              <a:lumMod val="50000"/>
            </a:schemeClr>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SzPct val="50000"/>
        <a:buFont typeface="Wingdings" charset="2"/>
        <a:buChar char="u"/>
        <a:defRPr sz="2000" b="0" kern="1200">
          <a:solidFill>
            <a:schemeClr val="accent6">
              <a:lumMod val="50000"/>
            </a:schemeClr>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Courier New"/>
        <a:buChar char="o"/>
        <a:defRPr sz="1800" b="0" kern="1200">
          <a:solidFill>
            <a:schemeClr val="accent6">
              <a:lumMod val="50000"/>
            </a:schemeClr>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1600" b="0" kern="1200">
          <a:solidFill>
            <a:schemeClr val="accent6">
              <a:lumMod val="50000"/>
            </a:schemeClr>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3C3F6-00A6-4121-BCF4-80AA41B55D75}"/>
              </a:ext>
            </a:extLst>
          </p:cNvPr>
          <p:cNvSpPr>
            <a:spLocks noGrp="1"/>
          </p:cNvSpPr>
          <p:nvPr>
            <p:ph type="ctrTitle"/>
          </p:nvPr>
        </p:nvSpPr>
        <p:spPr>
          <a:xfrm>
            <a:off x="609600" y="2816587"/>
            <a:ext cx="10710709" cy="1752600"/>
          </a:xfrm>
        </p:spPr>
        <p:txBody>
          <a:bodyPr lIns="91440">
            <a:normAutofit/>
          </a:bodyPr>
          <a:lstStyle/>
          <a:p>
            <a:r>
              <a:rPr lang="en-US">
                <a:latin typeface="Arial"/>
                <a:cs typeface="Arial"/>
              </a:rPr>
              <a:t>Banking, Credit, and </a:t>
            </a:r>
            <a:br>
              <a:rPr lang="en-US">
                <a:latin typeface="Arial"/>
                <a:cs typeface="Arial"/>
              </a:rPr>
            </a:br>
            <a:r>
              <a:rPr lang="en-US">
                <a:latin typeface="Arial"/>
                <a:cs typeface="Arial"/>
              </a:rPr>
              <a:t>Economic Fluctuations</a:t>
            </a:r>
          </a:p>
        </p:txBody>
      </p:sp>
      <p:sp>
        <p:nvSpPr>
          <p:cNvPr id="3" name="Text Placeholder 2">
            <a:extLst>
              <a:ext uri="{FF2B5EF4-FFF2-40B4-BE49-F238E27FC236}">
                <a16:creationId xmlns:a16="http://schemas.microsoft.com/office/drawing/2014/main" id="{CD42E7E6-C4FC-4E4A-BDE0-ADE2D84827DF}"/>
              </a:ext>
            </a:extLst>
          </p:cNvPr>
          <p:cNvSpPr>
            <a:spLocks noGrp="1"/>
          </p:cNvSpPr>
          <p:nvPr>
            <p:ph type="subTitle" idx="1"/>
          </p:nvPr>
        </p:nvSpPr>
        <p:spPr/>
        <p:txBody>
          <a:bodyPr vert="horz" lIns="91440" tIns="45720" rIns="91440" bIns="45720" rtlCol="0" anchor="t">
            <a:normAutofit fontScale="92500" lnSpcReduction="10000"/>
          </a:bodyPr>
          <a:lstStyle/>
          <a:p>
            <a:endParaRPr lang="en-US">
              <a:latin typeface="Arial"/>
              <a:cs typeface="Arial"/>
            </a:endParaRPr>
          </a:p>
          <a:p>
            <a:r>
              <a:rPr lang="en-US">
                <a:latin typeface="Arial"/>
                <a:cs typeface="Arial"/>
              </a:rPr>
              <a:t>Nobel Lecture</a:t>
            </a:r>
          </a:p>
          <a:p>
            <a:r>
              <a:rPr lang="en-US">
                <a:latin typeface="Arial"/>
                <a:cs typeface="Arial"/>
              </a:rPr>
              <a:t>Ben S. Bernanke</a:t>
            </a:r>
          </a:p>
          <a:p>
            <a:r>
              <a:rPr lang="en-US">
                <a:latin typeface="Arial"/>
                <a:cs typeface="Arial"/>
              </a:rPr>
              <a:t>Distinguished Senior Fellow, Brookings Institution</a:t>
            </a:r>
          </a:p>
          <a:p>
            <a:r>
              <a:rPr lang="en-US">
                <a:latin typeface="Arial"/>
                <a:cs typeface="Arial"/>
              </a:rPr>
              <a:t>December 8, 2022</a:t>
            </a:r>
          </a:p>
          <a:p>
            <a:endParaRPr lang="en-US">
              <a:solidFill>
                <a:schemeClr val="tx1"/>
              </a:solidFill>
            </a:endParaRPr>
          </a:p>
          <a:p>
            <a:endParaRPr lang="en-US">
              <a:solidFill>
                <a:schemeClr val="tx1"/>
              </a:solidFill>
            </a:endParaRPr>
          </a:p>
        </p:txBody>
      </p:sp>
      <p:sp>
        <p:nvSpPr>
          <p:cNvPr id="6" name="Slide Number Placeholder 5">
            <a:extLst>
              <a:ext uri="{FF2B5EF4-FFF2-40B4-BE49-F238E27FC236}">
                <a16:creationId xmlns:a16="http://schemas.microsoft.com/office/drawing/2014/main" id="{8DC2B67B-A254-4528-A05B-C17132D30D4E}"/>
              </a:ext>
            </a:extLst>
          </p:cNvPr>
          <p:cNvSpPr>
            <a:spLocks noGrp="1"/>
          </p:cNvSpPr>
          <p:nvPr>
            <p:ph type="sldNum" sz="quarter" idx="4294967295"/>
          </p:nvPr>
        </p:nvSpPr>
        <p:spPr>
          <a:xfrm>
            <a:off x="9683750" y="6346825"/>
            <a:ext cx="2508250" cy="365125"/>
          </a:xfrm>
        </p:spPr>
        <p:txBody>
          <a:bodyPr/>
          <a:lstStyle/>
          <a:p>
            <a:fld id="{4F3616E3-D37E-4AD6-9971-81D28B7866DD}" type="slidenum">
              <a:rPr lang="en-US" smtClean="0"/>
              <a:t>1</a:t>
            </a:fld>
            <a:endParaRPr lang="en-US"/>
          </a:p>
        </p:txBody>
      </p:sp>
    </p:spTree>
    <p:extLst>
      <p:ext uri="{BB962C8B-B14F-4D97-AF65-F5344CB8AC3E}">
        <p14:creationId xmlns:p14="http://schemas.microsoft.com/office/powerpoint/2010/main" val="1350310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C20BC-07B0-4ED7-B83C-9C9218A4DC82}"/>
              </a:ext>
            </a:extLst>
          </p:cNvPr>
          <p:cNvSpPr>
            <a:spLocks noGrp="1"/>
          </p:cNvSpPr>
          <p:nvPr>
            <p:ph type="title"/>
          </p:nvPr>
        </p:nvSpPr>
        <p:spPr/>
        <p:txBody>
          <a:bodyPr lIns="274320"/>
          <a:lstStyle/>
          <a:p>
            <a:pPr algn="l"/>
            <a:r>
              <a:rPr lang="en-US"/>
              <a:t>THE GREAT DEPRESSION (2)</a:t>
            </a:r>
          </a:p>
        </p:txBody>
      </p:sp>
      <p:sp>
        <p:nvSpPr>
          <p:cNvPr id="3" name="Text Placeholder 2">
            <a:extLst>
              <a:ext uri="{FF2B5EF4-FFF2-40B4-BE49-F238E27FC236}">
                <a16:creationId xmlns:a16="http://schemas.microsoft.com/office/drawing/2014/main" id="{E6B61667-F941-4D2B-B32D-779F8CFC2B82}"/>
              </a:ext>
            </a:extLst>
          </p:cNvPr>
          <p:cNvSpPr>
            <a:spLocks noGrp="1"/>
          </p:cNvSpPr>
          <p:nvPr>
            <p:ph idx="1"/>
          </p:nvPr>
        </p:nvSpPr>
        <p:spPr>
          <a:xfrm>
            <a:off x="609600" y="1820862"/>
            <a:ext cx="10972800" cy="4525963"/>
          </a:xfrm>
        </p:spPr>
        <p:txBody>
          <a:bodyPr vert="horz" lIns="91440" tIns="45720" rIns="91440" bIns="45720" rtlCol="0" anchor="t">
            <a:noAutofit/>
          </a:bodyPr>
          <a:lstStyle/>
          <a:p>
            <a:pPr marL="0" indent="0">
              <a:buNone/>
            </a:pPr>
            <a:endParaRPr lang="en-US" sz="2200" b="0">
              <a:latin typeface="Arial"/>
              <a:cs typeface="Arial"/>
            </a:endParaRPr>
          </a:p>
          <a:p>
            <a:pPr marL="0" indent="0">
              <a:buNone/>
            </a:pPr>
            <a:r>
              <a:rPr lang="en-US">
                <a:latin typeface="Arial"/>
                <a:cs typeface="Arial"/>
              </a:rPr>
              <a:t>Together with the gold standard, </a:t>
            </a:r>
            <a:r>
              <a:rPr lang="en-US" b="1">
                <a:latin typeface="Arial"/>
                <a:cs typeface="Arial"/>
              </a:rPr>
              <a:t>credit market stress</a:t>
            </a:r>
            <a:r>
              <a:rPr lang="en-US">
                <a:latin typeface="Arial"/>
                <a:cs typeface="Arial"/>
              </a:rPr>
              <a:t> was also an important cause of the Depression.</a:t>
            </a:r>
          </a:p>
          <a:p>
            <a:pPr marL="0" indent="0">
              <a:buNone/>
            </a:pPr>
            <a:endParaRPr lang="en-US">
              <a:latin typeface="Arial"/>
              <a:cs typeface="Arial"/>
            </a:endParaRPr>
          </a:p>
          <a:p>
            <a:pPr marL="0" indent="0">
              <a:buNone/>
            </a:pPr>
            <a:r>
              <a:rPr lang="en-US">
                <a:latin typeface="Arial"/>
                <a:cs typeface="Arial"/>
              </a:rPr>
              <a:t>T</a:t>
            </a:r>
            <a:r>
              <a:rPr lang="en-US" sz="2200" b="0">
                <a:latin typeface="Arial"/>
                <a:cs typeface="Arial"/>
              </a:rPr>
              <a:t>he Depression saw a </a:t>
            </a:r>
            <a:r>
              <a:rPr lang="en-US" sz="2200" b="1">
                <a:latin typeface="Arial"/>
                <a:cs typeface="Arial"/>
              </a:rPr>
              <a:t>near-collapse of banking and credit markets </a:t>
            </a:r>
            <a:r>
              <a:rPr lang="en-US" sz="2200" b="0">
                <a:latin typeface="Arial"/>
                <a:cs typeface="Arial"/>
              </a:rPr>
              <a:t>in the United States and other countries (Bernanke, 1983).</a:t>
            </a:r>
          </a:p>
          <a:p>
            <a:pPr marL="229870" indent="-229870"/>
            <a:endParaRPr lang="en-US" sz="2200" b="0"/>
          </a:p>
          <a:p>
            <a:pPr marL="0" indent="0">
              <a:buNone/>
            </a:pPr>
            <a:r>
              <a:rPr lang="en-US" sz="2200" b="1">
                <a:latin typeface="Arial"/>
                <a:cs typeface="Arial"/>
              </a:rPr>
              <a:t>About 40 percent of the more than 25,000 </a:t>
            </a:r>
            <a:r>
              <a:rPr lang="en-US" b="1">
                <a:latin typeface="Arial"/>
                <a:cs typeface="Arial"/>
              </a:rPr>
              <a:t>U.S.</a:t>
            </a:r>
            <a:r>
              <a:rPr lang="en-US" sz="2200" b="1">
                <a:latin typeface="Arial"/>
                <a:cs typeface="Arial"/>
              </a:rPr>
              <a:t> banks disappeared </a:t>
            </a:r>
            <a:r>
              <a:rPr lang="en-US" sz="2200" b="0">
                <a:latin typeface="Arial"/>
                <a:cs typeface="Arial"/>
              </a:rPr>
              <a:t>(failed, merged) during the banking panics of 1929-1933. Surviving banks became extremely cautious, shifting from risky loans to safe assets.</a:t>
            </a:r>
          </a:p>
          <a:p>
            <a:pPr marL="229870" indent="-229870"/>
            <a:endParaRPr lang="en-US" sz="2200" b="0"/>
          </a:p>
        </p:txBody>
      </p:sp>
      <p:sp>
        <p:nvSpPr>
          <p:cNvPr id="4" name="Slide Number Placeholder 3">
            <a:extLst>
              <a:ext uri="{FF2B5EF4-FFF2-40B4-BE49-F238E27FC236}">
                <a16:creationId xmlns:a16="http://schemas.microsoft.com/office/drawing/2014/main" id="{10C429DA-A95D-4BD4-81A1-24000AA106D8}"/>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10</a:t>
            </a:fld>
            <a:endParaRPr lang="en-US"/>
          </a:p>
        </p:txBody>
      </p:sp>
    </p:spTree>
    <p:extLst>
      <p:ext uri="{BB962C8B-B14F-4D97-AF65-F5344CB8AC3E}">
        <p14:creationId xmlns:p14="http://schemas.microsoft.com/office/powerpoint/2010/main" val="535619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2B69E-E795-406C-A6DC-138E2D9EEB52}"/>
              </a:ext>
            </a:extLst>
          </p:cNvPr>
          <p:cNvSpPr>
            <a:spLocks noGrp="1"/>
          </p:cNvSpPr>
          <p:nvPr>
            <p:ph type="title"/>
          </p:nvPr>
        </p:nvSpPr>
        <p:spPr/>
        <p:txBody>
          <a:bodyPr/>
          <a:lstStyle/>
          <a:p>
            <a:pPr algn="l"/>
            <a:r>
              <a:rPr lang="en-US"/>
              <a:t>THE GREAT DEPRESSION (3)</a:t>
            </a:r>
          </a:p>
        </p:txBody>
      </p:sp>
      <p:sp>
        <p:nvSpPr>
          <p:cNvPr id="3" name="Content Placeholder 2">
            <a:extLst>
              <a:ext uri="{FF2B5EF4-FFF2-40B4-BE49-F238E27FC236}">
                <a16:creationId xmlns:a16="http://schemas.microsoft.com/office/drawing/2014/main" id="{C050E059-7045-4801-9683-7A9A323E7DAB}"/>
              </a:ext>
            </a:extLst>
          </p:cNvPr>
          <p:cNvSpPr>
            <a:spLocks noGrp="1"/>
          </p:cNvSpPr>
          <p:nvPr>
            <p:ph idx="1"/>
          </p:nvPr>
        </p:nvSpPr>
        <p:spPr/>
        <p:txBody>
          <a:bodyPr vert="horz" lIns="91440" tIns="45720" rIns="91440" bIns="45720" rtlCol="0" anchor="t">
            <a:normAutofit/>
          </a:bodyPr>
          <a:lstStyle/>
          <a:p>
            <a:pPr marL="0" indent="0">
              <a:buNone/>
            </a:pPr>
            <a:r>
              <a:rPr lang="en-US" sz="2200" b="1">
                <a:latin typeface="Arial"/>
                <a:cs typeface="Arial"/>
              </a:rPr>
              <a:t>Default and insolvency among debtors</a:t>
            </a:r>
            <a:r>
              <a:rPr lang="en-US" sz="2200" b="0">
                <a:latin typeface="Arial"/>
                <a:cs typeface="Arial"/>
              </a:rPr>
              <a:t> were also widespread in the 1930s, in part reflecting a large buildup of debt in the 1920s.</a:t>
            </a:r>
          </a:p>
          <a:p>
            <a:pPr marL="0" indent="0">
              <a:buNone/>
            </a:pPr>
            <a:endParaRPr lang="en-US" sz="2200" b="0">
              <a:latin typeface="Arial"/>
              <a:cs typeface="Arial"/>
            </a:endParaRPr>
          </a:p>
          <a:p>
            <a:pPr marL="285750" indent="-285750">
              <a:buFont typeface="Arial" panose="020B0604020202020204" pitchFamily="34" charset="0"/>
              <a:buChar char="•"/>
            </a:pPr>
            <a:r>
              <a:rPr lang="en-US" sz="2200" b="0">
                <a:latin typeface="Arial"/>
                <a:cs typeface="Arial"/>
              </a:rPr>
              <a:t>In 22 cities, mortgage delinquency rates in 1933 ranged from 21 percent to 62 percent</a:t>
            </a:r>
          </a:p>
          <a:p>
            <a:pPr marL="285750" indent="-285750">
              <a:buFont typeface="Arial" panose="020B0604020202020204" pitchFamily="34" charset="0"/>
              <a:buChar char="•"/>
            </a:pPr>
            <a:r>
              <a:rPr lang="en-US" sz="2200" b="0">
                <a:latin typeface="Arial"/>
                <a:cs typeface="Arial"/>
              </a:rPr>
              <a:t>About half of all farm mortgage debt was delinquent in 1933</a:t>
            </a:r>
          </a:p>
          <a:p>
            <a:pPr marL="285750" indent="-285750">
              <a:buFont typeface="Arial" panose="020B0604020202020204" pitchFamily="34" charset="0"/>
              <a:buChar char="•"/>
            </a:pPr>
            <a:r>
              <a:rPr lang="en-US" sz="2200" b="0">
                <a:latin typeface="Arial"/>
                <a:cs typeface="Arial"/>
              </a:rPr>
              <a:t>Total corporate profits after tax were negative every year </a:t>
            </a:r>
            <a:r>
              <a:rPr lang="en-US">
                <a:latin typeface="Arial"/>
                <a:cs typeface="Arial"/>
              </a:rPr>
              <a:t>from </a:t>
            </a:r>
            <a:r>
              <a:rPr lang="en-US" sz="2200" b="0">
                <a:latin typeface="Arial"/>
                <a:cs typeface="Arial"/>
              </a:rPr>
              <a:t>1930-33. </a:t>
            </a:r>
          </a:p>
          <a:p>
            <a:pPr marL="285750" indent="-285750">
              <a:buFont typeface="Arial" panose="020B0604020202020204" pitchFamily="34" charset="0"/>
              <a:buChar char="•"/>
            </a:pPr>
            <a:r>
              <a:rPr lang="en-US" sz="2200" b="0">
                <a:latin typeface="Arial"/>
                <a:cs typeface="Arial"/>
              </a:rPr>
              <a:t>Baa-Treasury bond spreads went from 2.5 percent in 1929-30 to 8 percent in mid-1932</a:t>
            </a:r>
          </a:p>
          <a:p>
            <a:pPr marL="285750" indent="-285750">
              <a:buFont typeface="Arial" panose="020B0604020202020204" pitchFamily="34" charset="0"/>
              <a:buChar char="•"/>
            </a:pPr>
            <a:r>
              <a:rPr lang="en-US" sz="2200" b="0">
                <a:latin typeface="Arial"/>
                <a:cs typeface="Arial"/>
              </a:rPr>
              <a:t>Surveys documented banks’ attempts to liquidate existing credits and refusal to extend new credit except to the very safest borrowers</a:t>
            </a:r>
          </a:p>
          <a:p>
            <a:pPr marL="229870" indent="-229870"/>
            <a:endParaRPr lang="en-US" sz="2200"/>
          </a:p>
        </p:txBody>
      </p:sp>
      <p:sp>
        <p:nvSpPr>
          <p:cNvPr id="4" name="Slide Number Placeholder 3">
            <a:extLst>
              <a:ext uri="{FF2B5EF4-FFF2-40B4-BE49-F238E27FC236}">
                <a16:creationId xmlns:a16="http://schemas.microsoft.com/office/drawing/2014/main" id="{CA3C18C4-E1DD-4108-9E9D-7CDBCCD08227}"/>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11</a:t>
            </a:fld>
            <a:endParaRPr lang="en-US"/>
          </a:p>
        </p:txBody>
      </p:sp>
    </p:spTree>
    <p:extLst>
      <p:ext uri="{BB962C8B-B14F-4D97-AF65-F5344CB8AC3E}">
        <p14:creationId xmlns:p14="http://schemas.microsoft.com/office/powerpoint/2010/main" val="270995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1825-759D-4D4D-8505-8DFA0AF95A57}"/>
              </a:ext>
            </a:extLst>
          </p:cNvPr>
          <p:cNvSpPr>
            <a:spLocks noGrp="1"/>
          </p:cNvSpPr>
          <p:nvPr>
            <p:ph type="title"/>
          </p:nvPr>
        </p:nvSpPr>
        <p:spPr/>
        <p:txBody>
          <a:bodyPr lIns="274320"/>
          <a:lstStyle/>
          <a:p>
            <a:pPr algn="l"/>
            <a:r>
              <a:rPr lang="en-US"/>
              <a:t>THE GREAT DEPRESSION (4)</a:t>
            </a:r>
          </a:p>
        </p:txBody>
      </p:sp>
      <p:sp>
        <p:nvSpPr>
          <p:cNvPr id="3" name="Text Placeholder 2">
            <a:extLst>
              <a:ext uri="{FF2B5EF4-FFF2-40B4-BE49-F238E27FC236}">
                <a16:creationId xmlns:a16="http://schemas.microsoft.com/office/drawing/2014/main" id="{31C597BD-D99E-4697-A4CA-FF7E413373F7}"/>
              </a:ext>
            </a:extLst>
          </p:cNvPr>
          <p:cNvSpPr>
            <a:spLocks noGrp="1"/>
          </p:cNvSpPr>
          <p:nvPr>
            <p:ph idx="1"/>
          </p:nvPr>
        </p:nvSpPr>
        <p:spPr/>
        <p:txBody>
          <a:bodyPr vert="horz" lIns="91440" tIns="45720" rIns="91440" bIns="45720" rtlCol="0" anchor="t">
            <a:normAutofit lnSpcReduction="10000"/>
          </a:bodyPr>
          <a:lstStyle/>
          <a:p>
            <a:pPr marL="0" indent="0">
              <a:buNone/>
            </a:pPr>
            <a:r>
              <a:rPr lang="en-US" b="0">
                <a:latin typeface="Arial"/>
                <a:cs typeface="Arial"/>
              </a:rPr>
              <a:t>The credit-based analysis of the Depression helps explain some important facts:</a:t>
            </a:r>
          </a:p>
          <a:p>
            <a:pPr marL="0" indent="0">
              <a:buNone/>
            </a:pPr>
            <a:endParaRPr lang="en-US" b="0"/>
          </a:p>
          <a:p>
            <a:pPr marL="342900" indent="-342900">
              <a:buFont typeface="Arial" panose="020B0604020202020204" pitchFamily="34" charset="0"/>
              <a:buChar char="•"/>
            </a:pPr>
            <a:r>
              <a:rPr lang="en-US" b="0">
                <a:latin typeface="Arial"/>
                <a:cs typeface="Arial"/>
              </a:rPr>
              <a:t>Why the nascent recovery of 1929-30 stalled (first banking crisis) and the subsequent decline was so sharp</a:t>
            </a:r>
          </a:p>
          <a:p>
            <a:pPr marL="342900" indent="-342900">
              <a:buFont typeface="Arial" panose="020B0604020202020204" pitchFamily="34" charset="0"/>
              <a:buChar char="•"/>
            </a:pPr>
            <a:r>
              <a:rPr lang="en-US">
                <a:latin typeface="Arial"/>
                <a:cs typeface="Arial"/>
              </a:rPr>
              <a:t>Why credit fell faster than output, and fell even faster during banking crises</a:t>
            </a:r>
            <a:endParaRPr lang="en-US" b="0">
              <a:latin typeface="Arial"/>
              <a:cs typeface="Arial"/>
            </a:endParaRPr>
          </a:p>
          <a:p>
            <a:pPr marL="342900" indent="-342900">
              <a:buFont typeface="Arial" panose="020B0604020202020204" pitchFamily="34" charset="0"/>
              <a:buChar char="•"/>
            </a:pPr>
            <a:r>
              <a:rPr lang="en-US" b="0">
                <a:latin typeface="Arial"/>
                <a:cs typeface="Arial"/>
              </a:rPr>
              <a:t>Why the 30 percent cumulative deflation of 1931-33 was so damaging (effect on debtors)</a:t>
            </a:r>
            <a:r>
              <a:rPr lang="en-US">
                <a:latin typeface="Arial"/>
                <a:cs typeface="Arial"/>
              </a:rPr>
              <a:t> </a:t>
            </a:r>
            <a:endParaRPr lang="en-US" b="0"/>
          </a:p>
          <a:p>
            <a:pPr marL="342900" indent="-342900">
              <a:buFont typeface="Arial" panose="020B0604020202020204" pitchFamily="34" charset="0"/>
              <a:buChar char="•"/>
            </a:pPr>
            <a:r>
              <a:rPr lang="en-US" b="0">
                <a:latin typeface="Arial"/>
                <a:cs typeface="Arial"/>
              </a:rPr>
              <a:t>Why a strong recovery began in 1933 (the bank holiday, deposit insurance)</a:t>
            </a:r>
          </a:p>
          <a:p>
            <a:pPr marL="342900" indent="-342900">
              <a:buFont typeface="Arial" panose="020B0604020202020204" pitchFamily="34" charset="0"/>
              <a:buChar char="•"/>
            </a:pPr>
            <a:r>
              <a:rPr lang="en-US" b="0">
                <a:latin typeface="Arial"/>
                <a:cs typeface="Arial"/>
              </a:rPr>
              <a:t>Why the recovery subsequently slowed (lender caution, debtor insolvency)</a:t>
            </a:r>
          </a:p>
          <a:p>
            <a:pPr marL="342900" indent="-342900">
              <a:buFont typeface="Arial" panose="020B0604020202020204" pitchFamily="34" charset="0"/>
              <a:buChar char="•"/>
            </a:pPr>
            <a:r>
              <a:rPr lang="en-US" b="0">
                <a:latin typeface="Arial"/>
                <a:cs typeface="Arial"/>
              </a:rPr>
              <a:t>Why countries with severe banking crises in the 1930s (United States, Germany, Austria) fared worse than those whose banking systems remained viable (Sweden, Japan, Netherlands), all else equal (Bernanke and James, 1991)</a:t>
            </a:r>
          </a:p>
          <a:p>
            <a:pPr marL="229870" indent="-229870"/>
            <a:endParaRPr lang="en-US" b="0"/>
          </a:p>
        </p:txBody>
      </p:sp>
      <p:sp>
        <p:nvSpPr>
          <p:cNvPr id="4" name="Slide Number Placeholder 3">
            <a:extLst>
              <a:ext uri="{FF2B5EF4-FFF2-40B4-BE49-F238E27FC236}">
                <a16:creationId xmlns:a16="http://schemas.microsoft.com/office/drawing/2014/main" id="{43599BC2-37C1-4AFA-8E3D-5BDC727D62C4}"/>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12</a:t>
            </a:fld>
            <a:endParaRPr lang="en-US"/>
          </a:p>
        </p:txBody>
      </p:sp>
    </p:spTree>
    <p:extLst>
      <p:ext uri="{BB962C8B-B14F-4D97-AF65-F5344CB8AC3E}">
        <p14:creationId xmlns:p14="http://schemas.microsoft.com/office/powerpoint/2010/main" val="2873898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8B921-D6CB-4BE6-A1DD-8FA3A0BF6FD9}"/>
              </a:ext>
            </a:extLst>
          </p:cNvPr>
          <p:cNvSpPr>
            <a:spLocks noGrp="1"/>
          </p:cNvSpPr>
          <p:nvPr>
            <p:ph type="title"/>
          </p:nvPr>
        </p:nvSpPr>
        <p:spPr/>
        <p:txBody>
          <a:bodyPr lIns="274320"/>
          <a:lstStyle/>
          <a:p>
            <a:pPr algn="l"/>
            <a:r>
              <a:rPr lang="en-US"/>
              <a:t>THE GREAT RECESSION</a:t>
            </a:r>
          </a:p>
        </p:txBody>
      </p:sp>
      <p:sp>
        <p:nvSpPr>
          <p:cNvPr id="3" name="Text Placeholder 2">
            <a:extLst>
              <a:ext uri="{FF2B5EF4-FFF2-40B4-BE49-F238E27FC236}">
                <a16:creationId xmlns:a16="http://schemas.microsoft.com/office/drawing/2014/main" id="{5C90DA76-D15B-4E82-A013-8E7C1D45CF6F}"/>
              </a:ext>
            </a:extLst>
          </p:cNvPr>
          <p:cNvSpPr>
            <a:spLocks noGrp="1"/>
          </p:cNvSpPr>
          <p:nvPr>
            <p:ph idx="1"/>
          </p:nvPr>
        </p:nvSpPr>
        <p:spPr/>
        <p:txBody>
          <a:bodyPr vert="horz" lIns="91440" tIns="45720" rIns="91440" bIns="45720" rtlCol="0" anchor="t">
            <a:noAutofit/>
          </a:bodyPr>
          <a:lstStyle/>
          <a:p>
            <a:pPr marL="0" indent="0">
              <a:buNone/>
            </a:pPr>
            <a:r>
              <a:rPr lang="en-US">
                <a:latin typeface="Arial"/>
                <a:cs typeface="Arial"/>
              </a:rPr>
              <a:t>The </a:t>
            </a:r>
            <a:r>
              <a:rPr lang="en-US" b="1">
                <a:latin typeface="Arial"/>
                <a:cs typeface="Arial"/>
              </a:rPr>
              <a:t>Great Recession of 2007-2009</a:t>
            </a:r>
            <a:r>
              <a:rPr lang="en-US">
                <a:latin typeface="Arial"/>
                <a:cs typeface="Arial"/>
              </a:rPr>
              <a:t> was the result of credit disruptions to an even greater extent than the Depression.</a:t>
            </a:r>
          </a:p>
          <a:p>
            <a:pPr marL="229870" indent="-229870"/>
            <a:endParaRPr lang="en-US"/>
          </a:p>
          <a:p>
            <a:pPr marL="0" indent="0">
              <a:buNone/>
            </a:pPr>
            <a:r>
              <a:rPr lang="en-US">
                <a:latin typeface="Arial"/>
                <a:cs typeface="Arial"/>
              </a:rPr>
              <a:t>The financial system of 2007 looked very different from 1929. Commercial banks were no longer dominant. A large share of credit was provided by the “</a:t>
            </a:r>
            <a:r>
              <a:rPr lang="en-US" b="1">
                <a:latin typeface="Arial"/>
                <a:cs typeface="Arial"/>
              </a:rPr>
              <a:t>shadow banking system</a:t>
            </a:r>
            <a:r>
              <a:rPr lang="en-US">
                <a:latin typeface="Arial"/>
                <a:cs typeface="Arial"/>
              </a:rPr>
              <a:t>,” for example, investment banks, mortgage companies, money market funds, off-balance-sheet investment vehicles.</a:t>
            </a:r>
          </a:p>
          <a:p>
            <a:pPr marL="229870" indent="-229870"/>
            <a:endParaRPr lang="en-US"/>
          </a:p>
          <a:p>
            <a:pPr marL="0" indent="0">
              <a:buNone/>
            </a:pPr>
            <a:r>
              <a:rPr lang="en-US">
                <a:latin typeface="Arial"/>
                <a:cs typeface="Arial"/>
              </a:rPr>
              <a:t>The shadow banking system, ineligible for deposit insurance or (normally) for Federal Reserve loans, nevertheless </a:t>
            </a:r>
            <a:r>
              <a:rPr lang="en-US" b="1">
                <a:latin typeface="Arial"/>
                <a:cs typeface="Arial"/>
              </a:rPr>
              <a:t>relied heavily on uninsured, short-term funding </a:t>
            </a:r>
            <a:r>
              <a:rPr lang="en-US">
                <a:latin typeface="Arial"/>
                <a:cs typeface="Arial"/>
              </a:rPr>
              <a:t>(commercial paper, repurchase agreements) and thus was vulnerable to runs.</a:t>
            </a:r>
          </a:p>
          <a:p>
            <a:pPr marL="229870" indent="-229870"/>
            <a:endParaRPr lang="en-US"/>
          </a:p>
        </p:txBody>
      </p:sp>
      <p:sp>
        <p:nvSpPr>
          <p:cNvPr id="4" name="Slide Number Placeholder 3">
            <a:extLst>
              <a:ext uri="{FF2B5EF4-FFF2-40B4-BE49-F238E27FC236}">
                <a16:creationId xmlns:a16="http://schemas.microsoft.com/office/drawing/2014/main" id="{14659ECC-57E3-4533-8DD9-CD412B36B4A3}"/>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13</a:t>
            </a:fld>
            <a:endParaRPr lang="en-US"/>
          </a:p>
        </p:txBody>
      </p:sp>
    </p:spTree>
    <p:extLst>
      <p:ext uri="{BB962C8B-B14F-4D97-AF65-F5344CB8AC3E}">
        <p14:creationId xmlns:p14="http://schemas.microsoft.com/office/powerpoint/2010/main" val="2500225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2233C-9E6E-446C-BF49-BD3C6B2A47CB}"/>
              </a:ext>
            </a:extLst>
          </p:cNvPr>
          <p:cNvSpPr>
            <a:spLocks noGrp="1"/>
          </p:cNvSpPr>
          <p:nvPr>
            <p:ph type="title"/>
          </p:nvPr>
        </p:nvSpPr>
        <p:spPr/>
        <p:txBody>
          <a:bodyPr lIns="274320"/>
          <a:lstStyle/>
          <a:p>
            <a:pPr algn="l"/>
            <a:r>
              <a:rPr lang="en-US"/>
              <a:t>THE GREAT RECESSION (2)</a:t>
            </a:r>
          </a:p>
        </p:txBody>
      </p:sp>
      <p:sp>
        <p:nvSpPr>
          <p:cNvPr id="3" name="Text Placeholder 2">
            <a:extLst>
              <a:ext uri="{FF2B5EF4-FFF2-40B4-BE49-F238E27FC236}">
                <a16:creationId xmlns:a16="http://schemas.microsoft.com/office/drawing/2014/main" id="{2B79E1A0-D869-4E02-B6AE-2EADF62EE7FF}"/>
              </a:ext>
            </a:extLst>
          </p:cNvPr>
          <p:cNvSpPr>
            <a:spLocks noGrp="1"/>
          </p:cNvSpPr>
          <p:nvPr>
            <p:ph idx="1"/>
          </p:nvPr>
        </p:nvSpPr>
        <p:spPr/>
        <p:txBody>
          <a:bodyPr vert="horz" lIns="91440" tIns="45720" rIns="91440" bIns="45720" rtlCol="0" anchor="t">
            <a:noAutofit/>
          </a:bodyPr>
          <a:lstStyle/>
          <a:p>
            <a:pPr marL="0" indent="0">
              <a:buNone/>
              <a:defRPr/>
            </a:pPr>
            <a:endParaRPr kumimoji="0" lang="en-US" b="0" i="0" u="none" strike="noStrike" kern="1200" cap="none" spc="0" normalizeH="0" baseline="0" noProof="0">
              <a:ln>
                <a:noFill/>
              </a:ln>
              <a:solidFill>
                <a:srgbClr val="053769"/>
              </a:solidFill>
              <a:effectLst/>
              <a:uLnTx/>
              <a:uFillTx/>
              <a:latin typeface="Arial"/>
              <a:cs typeface="Arial"/>
            </a:endParaRPr>
          </a:p>
          <a:p>
            <a:pPr marL="0" indent="0">
              <a:buNone/>
              <a:defRPr/>
            </a:pPr>
            <a:r>
              <a:rPr kumimoji="0" lang="en-US" b="0" i="0" u="none" strike="noStrike" kern="1200" cap="none" spc="0" normalizeH="0" baseline="0" noProof="0">
                <a:ln>
                  <a:noFill/>
                </a:ln>
                <a:solidFill>
                  <a:srgbClr val="053769"/>
                </a:solidFill>
                <a:effectLst/>
                <a:uLnTx/>
                <a:uFillTx/>
                <a:latin typeface="Arial"/>
                <a:cs typeface="Arial"/>
              </a:rPr>
              <a:t>The infamous </a:t>
            </a:r>
            <a:r>
              <a:rPr kumimoji="0" lang="en-US" b="1" i="0" u="none" strike="noStrike" kern="1200" cap="none" spc="0" normalizeH="0" baseline="0" noProof="0">
                <a:ln>
                  <a:noFill/>
                </a:ln>
                <a:solidFill>
                  <a:srgbClr val="053769"/>
                </a:solidFill>
                <a:effectLst/>
                <a:uLnTx/>
                <a:uFillTx/>
                <a:latin typeface="Arial"/>
                <a:cs typeface="Arial"/>
              </a:rPr>
              <a:t>subprime mortgages </a:t>
            </a:r>
            <a:r>
              <a:rPr kumimoji="0" lang="en-US" b="0" i="0" u="none" strike="noStrike" kern="1200" cap="none" spc="0" normalizeH="0" baseline="0" noProof="0">
                <a:ln>
                  <a:noFill/>
                </a:ln>
                <a:solidFill>
                  <a:srgbClr val="053769"/>
                </a:solidFill>
                <a:effectLst/>
                <a:uLnTx/>
                <a:uFillTx/>
                <a:latin typeface="Arial"/>
                <a:cs typeface="Arial"/>
              </a:rPr>
              <a:t>were not a large asset class in themselves.</a:t>
            </a:r>
            <a:r>
              <a:rPr lang="en-US">
                <a:solidFill>
                  <a:srgbClr val="053769"/>
                </a:solidFill>
                <a:latin typeface="Arial"/>
                <a:cs typeface="Arial"/>
              </a:rPr>
              <a:t> </a:t>
            </a:r>
            <a:r>
              <a:rPr kumimoji="0" lang="en-US" b="0" i="0" u="none" strike="noStrike" kern="1200" cap="none" spc="0" normalizeH="0" baseline="0" noProof="0">
                <a:ln>
                  <a:noFill/>
                </a:ln>
                <a:solidFill>
                  <a:srgbClr val="053769"/>
                </a:solidFill>
                <a:effectLst/>
                <a:uLnTx/>
                <a:uFillTx/>
                <a:latin typeface="Arial"/>
                <a:cs typeface="Arial"/>
              </a:rPr>
              <a:t>But uncertainty about who was exposed to mortgage losses led to widespread runs on shadow banks, particularly after the collapse of Lehman Brothers in September 2008.</a:t>
            </a:r>
          </a:p>
          <a:p>
            <a:pPr marL="229870" marR="0" lvl="0" indent="-229870" algn="l" defTabSz="457200" rtl="0" eaLnBrk="1" fontAlgn="auto" latinLnBrk="0" hangingPunct="1">
              <a:lnSpc>
                <a:spcPct val="100000"/>
              </a:lnSpc>
              <a:spcBef>
                <a:spcPct val="20000"/>
              </a:spcBef>
              <a:spcAft>
                <a:spcPts val="0"/>
              </a:spcAft>
              <a:buClrTx/>
              <a:buSzTx/>
              <a:buFont typeface="Arial"/>
              <a:buChar char="•"/>
              <a:tabLst/>
              <a:defRPr/>
            </a:pPr>
            <a:endParaRPr lang="en-US" b="0" i="0" u="none" strike="noStrike" kern="1200" cap="none" spc="0" normalizeH="0" baseline="0" noProof="0">
              <a:ln>
                <a:noFill/>
              </a:ln>
              <a:solidFill>
                <a:srgbClr val="053769"/>
              </a:solidFill>
              <a:effectLst/>
              <a:uLnTx/>
              <a:uFillTx/>
            </a:endParaRPr>
          </a:p>
          <a:p>
            <a:pPr marL="0" marR="0" lvl="0" indent="0" algn="l" defTabSz="457200" rtl="0" eaLnBrk="1" fontAlgn="auto" latinLnBrk="0" hangingPunct="1">
              <a:lnSpc>
                <a:spcPct val="100000"/>
              </a:lnSpc>
              <a:spcBef>
                <a:spcPct val="20000"/>
              </a:spcBef>
              <a:spcAft>
                <a:spcPts val="0"/>
              </a:spcAft>
              <a:buClrTx/>
              <a:buSzTx/>
              <a:buNone/>
              <a:tabLst/>
              <a:defRPr/>
            </a:pPr>
            <a:r>
              <a:rPr kumimoji="0" lang="en-US" b="0" i="0" u="none" strike="noStrike" kern="1200" cap="none" spc="0" normalizeH="0" baseline="0" noProof="0">
                <a:ln>
                  <a:noFill/>
                </a:ln>
                <a:solidFill>
                  <a:srgbClr val="053769"/>
                </a:solidFill>
                <a:effectLst/>
                <a:uLnTx/>
                <a:uFillTx/>
                <a:latin typeface="Arial"/>
                <a:cs typeface="Arial"/>
              </a:rPr>
              <a:t>Companies that lost their funding in the panic dumped their assets on the market (</a:t>
            </a:r>
            <a:r>
              <a:rPr kumimoji="0" lang="en-US" b="1" i="0" u="none" strike="noStrike" kern="1200" cap="none" spc="0" normalizeH="0" baseline="0" noProof="0">
                <a:ln>
                  <a:noFill/>
                </a:ln>
                <a:solidFill>
                  <a:srgbClr val="053769"/>
                </a:solidFill>
                <a:effectLst/>
                <a:uLnTx/>
                <a:uFillTx/>
                <a:latin typeface="Arial"/>
                <a:cs typeface="Arial"/>
              </a:rPr>
              <a:t>“f</a:t>
            </a:r>
            <a:r>
              <a:rPr lang="en-US" b="1">
                <a:solidFill>
                  <a:srgbClr val="053769"/>
                </a:solidFill>
                <a:latin typeface="Arial"/>
                <a:cs typeface="Arial"/>
              </a:rPr>
              <a:t>ire sales”</a:t>
            </a:r>
            <a:r>
              <a:rPr kumimoji="0" lang="en-US" b="0" i="0" u="none" strike="noStrike" kern="1200" cap="none" spc="0" normalizeH="0" baseline="0" noProof="0">
                <a:ln>
                  <a:noFill/>
                </a:ln>
                <a:solidFill>
                  <a:srgbClr val="053769"/>
                </a:solidFill>
                <a:effectLst/>
                <a:uLnTx/>
                <a:uFillTx/>
                <a:latin typeface="Arial"/>
                <a:cs typeface="Arial"/>
              </a:rPr>
              <a:t>). Indiscriminate selling depressed the values of all types of credit, not just mortgages, and helped bring many large institutions—including major banks in both the US and Europe—to the brink of insolvency.</a:t>
            </a:r>
            <a:endParaRPr lang="en-US" b="0" i="0" u="none" strike="noStrike" kern="1200" cap="none" spc="0" normalizeH="0" baseline="0" noProof="0">
              <a:ln>
                <a:noFill/>
              </a:ln>
              <a:solidFill>
                <a:srgbClr val="053769"/>
              </a:solidFill>
              <a:effectLst/>
              <a:uLnTx/>
              <a:uFillTx/>
              <a:latin typeface="Arial"/>
              <a:cs typeface="Arial"/>
            </a:endParaRPr>
          </a:p>
          <a:p>
            <a:pPr marL="229870" indent="-229870"/>
            <a:endParaRPr lang="en-US"/>
          </a:p>
        </p:txBody>
      </p:sp>
      <p:sp>
        <p:nvSpPr>
          <p:cNvPr id="4" name="Slide Number Placeholder 3">
            <a:extLst>
              <a:ext uri="{FF2B5EF4-FFF2-40B4-BE49-F238E27FC236}">
                <a16:creationId xmlns:a16="http://schemas.microsoft.com/office/drawing/2014/main" id="{1BC4DCAF-A015-4A9C-9DAF-9C776EA7AF1C}"/>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14</a:t>
            </a:fld>
            <a:endParaRPr lang="en-US"/>
          </a:p>
        </p:txBody>
      </p:sp>
    </p:spTree>
    <p:extLst>
      <p:ext uri="{BB962C8B-B14F-4D97-AF65-F5344CB8AC3E}">
        <p14:creationId xmlns:p14="http://schemas.microsoft.com/office/powerpoint/2010/main" val="2767724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F4CD4-9F9A-456A-A66B-3B404E709AC4}"/>
              </a:ext>
            </a:extLst>
          </p:cNvPr>
          <p:cNvSpPr>
            <a:spLocks noGrp="1"/>
          </p:cNvSpPr>
          <p:nvPr>
            <p:ph type="title"/>
          </p:nvPr>
        </p:nvSpPr>
        <p:spPr/>
        <p:txBody>
          <a:bodyPr/>
          <a:lstStyle/>
          <a:p>
            <a:pPr algn="l"/>
            <a:r>
              <a:rPr lang="en-US"/>
              <a:t>THE GREAT RECESSION (3)</a:t>
            </a:r>
          </a:p>
        </p:txBody>
      </p:sp>
      <p:sp>
        <p:nvSpPr>
          <p:cNvPr id="3" name="Content Placeholder 2">
            <a:extLst>
              <a:ext uri="{FF2B5EF4-FFF2-40B4-BE49-F238E27FC236}">
                <a16:creationId xmlns:a16="http://schemas.microsoft.com/office/drawing/2014/main" id="{00C7F95B-904A-4E03-858E-9D3CA87DFC14}"/>
              </a:ext>
            </a:extLst>
          </p:cNvPr>
          <p:cNvSpPr>
            <a:spLocks noGrp="1"/>
          </p:cNvSpPr>
          <p:nvPr>
            <p:ph idx="1"/>
          </p:nvPr>
        </p:nvSpPr>
        <p:spPr/>
        <p:txBody>
          <a:bodyPr/>
          <a:lstStyle/>
          <a:p>
            <a:pPr marL="0" indent="0">
              <a:buNone/>
            </a:pPr>
            <a:endParaRPr lang="en-US"/>
          </a:p>
          <a:p>
            <a:pPr marL="0" indent="0">
              <a:buNone/>
            </a:pPr>
            <a:r>
              <a:rPr lang="en-US"/>
              <a:t>As in the Depression, </a:t>
            </a:r>
            <a:r>
              <a:rPr lang="en-US" b="1"/>
              <a:t>borrowers as well as lenders came under great stress</a:t>
            </a:r>
            <a:r>
              <a:rPr lang="en-US"/>
              <a:t>.</a:t>
            </a:r>
          </a:p>
          <a:p>
            <a:endParaRPr lang="en-US"/>
          </a:p>
          <a:p>
            <a:pPr marL="0" indent="0">
              <a:buNone/>
            </a:pPr>
            <a:r>
              <a:rPr lang="en-US"/>
              <a:t>After the bursting of the housing bubble, a sharp decline in house prices put many borrowers, even prime borrowers, “under water” (the outstanding mortgage exceeded the house value). Delinquency rates rose sharply, and consumer spending plunged.</a:t>
            </a:r>
          </a:p>
          <a:p>
            <a:endParaRPr lang="en-US"/>
          </a:p>
          <a:p>
            <a:pPr marL="0" indent="0">
              <a:buNone/>
            </a:pPr>
            <a:r>
              <a:rPr lang="en-US"/>
              <a:t>Small firms were especially hard hit. But even large businesses had difficulty funding themselves. Delinquency rates on business loans spiked. The government rescued two large automobile producers. </a:t>
            </a:r>
          </a:p>
          <a:p>
            <a:endParaRPr lang="en-US"/>
          </a:p>
        </p:txBody>
      </p:sp>
      <p:sp>
        <p:nvSpPr>
          <p:cNvPr id="4" name="Slide Number Placeholder 3">
            <a:extLst>
              <a:ext uri="{FF2B5EF4-FFF2-40B4-BE49-F238E27FC236}">
                <a16:creationId xmlns:a16="http://schemas.microsoft.com/office/drawing/2014/main" id="{AC353481-0C8F-434F-A369-D377E4BC9EB7}"/>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15</a:t>
            </a:fld>
            <a:endParaRPr lang="en-US"/>
          </a:p>
        </p:txBody>
      </p:sp>
    </p:spTree>
    <p:extLst>
      <p:ext uri="{BB962C8B-B14F-4D97-AF65-F5344CB8AC3E}">
        <p14:creationId xmlns:p14="http://schemas.microsoft.com/office/powerpoint/2010/main" val="1268436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C78AB-6B1C-4B40-97C9-E3BFC9C465A9}"/>
              </a:ext>
            </a:extLst>
          </p:cNvPr>
          <p:cNvSpPr>
            <a:spLocks noGrp="1"/>
          </p:cNvSpPr>
          <p:nvPr>
            <p:ph type="title"/>
          </p:nvPr>
        </p:nvSpPr>
        <p:spPr/>
        <p:txBody>
          <a:bodyPr lIns="274320"/>
          <a:lstStyle/>
          <a:p>
            <a:pPr algn="l"/>
            <a:r>
              <a:rPr lang="en-US"/>
              <a:t>THE GREAT RECESSION (4)</a:t>
            </a:r>
          </a:p>
        </p:txBody>
      </p:sp>
      <p:sp>
        <p:nvSpPr>
          <p:cNvPr id="3" name="Text Placeholder 2">
            <a:extLst>
              <a:ext uri="{FF2B5EF4-FFF2-40B4-BE49-F238E27FC236}">
                <a16:creationId xmlns:a16="http://schemas.microsoft.com/office/drawing/2014/main" id="{A65ED126-B6EC-4500-A74D-F91A8AEF04B9}"/>
              </a:ext>
            </a:extLst>
          </p:cNvPr>
          <p:cNvSpPr>
            <a:spLocks noGrp="1"/>
          </p:cNvSpPr>
          <p:nvPr>
            <p:ph idx="1"/>
          </p:nvPr>
        </p:nvSpPr>
        <p:spPr/>
        <p:txBody>
          <a:bodyPr vert="horz" lIns="91440" tIns="45720" rIns="91440" bIns="45720" rtlCol="0" anchor="t">
            <a:normAutofit/>
          </a:bodyPr>
          <a:lstStyle/>
          <a:p>
            <a:pPr marL="0" indent="0">
              <a:buNone/>
            </a:pPr>
            <a:endParaRPr lang="en-US">
              <a:latin typeface="Arial"/>
              <a:cs typeface="Arial"/>
            </a:endParaRPr>
          </a:p>
          <a:p>
            <a:pPr marL="0" indent="0">
              <a:buNone/>
            </a:pPr>
            <a:r>
              <a:rPr lang="en-US">
                <a:latin typeface="Arial"/>
                <a:cs typeface="Arial"/>
              </a:rPr>
              <a:t>As in the Depression, </a:t>
            </a:r>
            <a:r>
              <a:rPr lang="en-US" b="1">
                <a:latin typeface="Arial"/>
                <a:cs typeface="Arial"/>
              </a:rPr>
              <a:t>both the near-collapse of many lenders and the financial troubles of borrowers contributed</a:t>
            </a:r>
            <a:r>
              <a:rPr lang="en-US">
                <a:latin typeface="Arial"/>
                <a:cs typeface="Arial"/>
              </a:rPr>
              <a:t> to the downturn. </a:t>
            </a:r>
          </a:p>
          <a:p>
            <a:pPr marL="0" indent="0">
              <a:buNone/>
            </a:pPr>
            <a:endParaRPr lang="en-US">
              <a:latin typeface="Arial"/>
              <a:cs typeface="Arial"/>
            </a:endParaRPr>
          </a:p>
          <a:p>
            <a:pPr marL="0" indent="0">
              <a:buNone/>
            </a:pPr>
            <a:r>
              <a:rPr lang="en-US">
                <a:latin typeface="Arial"/>
                <a:cs typeface="Arial"/>
              </a:rPr>
              <a:t>My research (Bernanke, 2018) finds that variables that measure the course of the panic (e.g., bank funding costs) predict variables like output, employment, and consumption better than measures of the financial health of borrowers (e.g., mortgage delinquencies).</a:t>
            </a:r>
          </a:p>
          <a:p>
            <a:pPr marL="0" indent="0">
              <a:buNone/>
            </a:pPr>
            <a:endParaRPr lang="en-US" b="1">
              <a:latin typeface="Arial"/>
              <a:cs typeface="Arial"/>
            </a:endParaRPr>
          </a:p>
          <a:p>
            <a:pPr marL="0" indent="0">
              <a:buNone/>
            </a:pPr>
            <a:r>
              <a:rPr lang="en-US">
                <a:latin typeface="Arial"/>
                <a:cs typeface="Arial"/>
              </a:rPr>
              <a:t>I concluded that </a:t>
            </a:r>
            <a:r>
              <a:rPr lang="en-US" b="1">
                <a:latin typeface="Arial"/>
                <a:cs typeface="Arial"/>
              </a:rPr>
              <a:t>the financial panic was the primary cause of the Great Recession.</a:t>
            </a:r>
            <a:r>
              <a:rPr lang="en-US">
                <a:latin typeface="Arial"/>
                <a:cs typeface="Arial"/>
              </a:rPr>
              <a:t> Employment and output dropped sharply after the collapse of Lehman and the ensuing intensification of the panic.</a:t>
            </a:r>
          </a:p>
          <a:p>
            <a:pPr marL="229870" indent="-229870"/>
            <a:endParaRPr lang="en-US" sz="1800"/>
          </a:p>
        </p:txBody>
      </p:sp>
      <p:sp>
        <p:nvSpPr>
          <p:cNvPr id="4" name="Slide Number Placeholder 3">
            <a:extLst>
              <a:ext uri="{FF2B5EF4-FFF2-40B4-BE49-F238E27FC236}">
                <a16:creationId xmlns:a16="http://schemas.microsoft.com/office/drawing/2014/main" id="{9B6BF928-2C52-4E91-AB31-2CF199615AF3}"/>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16</a:t>
            </a:fld>
            <a:endParaRPr lang="en-US"/>
          </a:p>
        </p:txBody>
      </p:sp>
    </p:spTree>
    <p:extLst>
      <p:ext uri="{BB962C8B-B14F-4D97-AF65-F5344CB8AC3E}">
        <p14:creationId xmlns:p14="http://schemas.microsoft.com/office/powerpoint/2010/main" val="2095923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07D99-5CC4-4A1E-862A-C51408E6CE64}"/>
              </a:ext>
            </a:extLst>
          </p:cNvPr>
          <p:cNvSpPr>
            <a:spLocks noGrp="1"/>
          </p:cNvSpPr>
          <p:nvPr>
            <p:ph type="title"/>
          </p:nvPr>
        </p:nvSpPr>
        <p:spPr/>
        <p:txBody>
          <a:bodyPr/>
          <a:lstStyle/>
          <a:p>
            <a:pPr algn="l"/>
            <a:r>
              <a:rPr lang="en-US"/>
              <a:t>THE GREAT RECESSION (5)</a:t>
            </a:r>
          </a:p>
        </p:txBody>
      </p:sp>
      <p:pic>
        <p:nvPicPr>
          <p:cNvPr id="5" name="Content Placeholder 4">
            <a:extLst>
              <a:ext uri="{FF2B5EF4-FFF2-40B4-BE49-F238E27FC236}">
                <a16:creationId xmlns:a16="http://schemas.microsoft.com/office/drawing/2014/main" id="{D33EE733-151A-4F1B-9C79-967346D16D5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604530" y="1340547"/>
            <a:ext cx="10982939" cy="5374104"/>
          </a:xfrm>
        </p:spPr>
      </p:pic>
      <p:sp>
        <p:nvSpPr>
          <p:cNvPr id="4" name="Slide Number Placeholder 3">
            <a:extLst>
              <a:ext uri="{FF2B5EF4-FFF2-40B4-BE49-F238E27FC236}">
                <a16:creationId xmlns:a16="http://schemas.microsoft.com/office/drawing/2014/main" id="{7A189898-E6A8-424F-90B3-459B8F1DFB29}"/>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17</a:t>
            </a:fld>
            <a:endParaRPr lang="en-US"/>
          </a:p>
        </p:txBody>
      </p:sp>
    </p:spTree>
    <p:extLst>
      <p:ext uri="{BB962C8B-B14F-4D97-AF65-F5344CB8AC3E}">
        <p14:creationId xmlns:p14="http://schemas.microsoft.com/office/powerpoint/2010/main" val="4008754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CC85E-D013-CF48-1018-99BF03155984}"/>
              </a:ext>
            </a:extLst>
          </p:cNvPr>
          <p:cNvSpPr>
            <a:spLocks noGrp="1"/>
          </p:cNvSpPr>
          <p:nvPr>
            <p:ph type="title"/>
          </p:nvPr>
        </p:nvSpPr>
        <p:spPr/>
        <p:txBody>
          <a:bodyPr/>
          <a:lstStyle/>
          <a:p>
            <a:pPr algn="l"/>
            <a:r>
              <a:rPr lang="en-US"/>
              <a:t>POLICY IMPLICATIONS</a:t>
            </a:r>
          </a:p>
        </p:txBody>
      </p:sp>
      <p:sp>
        <p:nvSpPr>
          <p:cNvPr id="3" name="Content Placeholder 2">
            <a:extLst>
              <a:ext uri="{FF2B5EF4-FFF2-40B4-BE49-F238E27FC236}">
                <a16:creationId xmlns:a16="http://schemas.microsoft.com/office/drawing/2014/main" id="{6B008B60-1CC9-0708-291F-040305AFCC0B}"/>
              </a:ext>
            </a:extLst>
          </p:cNvPr>
          <p:cNvSpPr>
            <a:spLocks noGrp="1"/>
          </p:cNvSpPr>
          <p:nvPr>
            <p:ph idx="1"/>
          </p:nvPr>
        </p:nvSpPr>
        <p:spPr/>
        <p:txBody>
          <a:bodyPr>
            <a:noAutofit/>
          </a:bodyPr>
          <a:lstStyle/>
          <a:p>
            <a:pPr marL="0" indent="0">
              <a:buNone/>
            </a:pPr>
            <a:r>
              <a:rPr lang="en-US"/>
              <a:t>These findings explain why it was necessary to prevent the collapse of the financial system in 2008-2009. In general, </a:t>
            </a:r>
            <a:r>
              <a:rPr lang="en-US" b="1"/>
              <a:t>ending a systemic crisis requires assistance for both lenders and borrowers</a:t>
            </a:r>
            <a:r>
              <a:rPr lang="en-US"/>
              <a:t>. Central banks and treasuries need the tools to do this.</a:t>
            </a:r>
          </a:p>
          <a:p>
            <a:pPr marL="0" indent="0">
              <a:buNone/>
            </a:pPr>
            <a:endParaRPr lang="en-US"/>
          </a:p>
          <a:p>
            <a:pPr marL="0" indent="0">
              <a:buNone/>
            </a:pPr>
            <a:r>
              <a:rPr lang="en-US"/>
              <a:t>Avoiding future crises requires effective </a:t>
            </a:r>
            <a:r>
              <a:rPr lang="en-US" b="1"/>
              <a:t>financial regulation</a:t>
            </a:r>
            <a:r>
              <a:rPr lang="en-US"/>
              <a:t> to ensure that lenders are “safe and sound” and borrowers are not over-extended. A </a:t>
            </a:r>
            <a:r>
              <a:rPr lang="en-US" b="1"/>
              <a:t>macroprudential</a:t>
            </a:r>
            <a:r>
              <a:rPr lang="en-US"/>
              <a:t>, or system-wide approach to regulation, can better identify developing threats.</a:t>
            </a:r>
          </a:p>
          <a:p>
            <a:pPr marL="0" indent="0">
              <a:buNone/>
            </a:pPr>
            <a:endParaRPr lang="en-US"/>
          </a:p>
          <a:p>
            <a:pPr marL="0" indent="0">
              <a:buNone/>
            </a:pPr>
            <a:r>
              <a:rPr lang="en-US"/>
              <a:t>Globally, regulation has made banking systems stronger since the crisis. Despite a new crisis in March 2020, however, not enough has been done to ensure the stability of shadow banking in the US.</a:t>
            </a:r>
          </a:p>
          <a:p>
            <a:pPr marL="0" indent="0">
              <a:buNone/>
            </a:pPr>
            <a:endParaRPr lang="en-US"/>
          </a:p>
          <a:p>
            <a:pPr marL="0" indent="0">
              <a:buNone/>
            </a:pPr>
            <a:endParaRPr lang="en-US"/>
          </a:p>
          <a:p>
            <a:pPr marL="0" indent="0">
              <a:buNone/>
            </a:pPr>
            <a:endParaRPr lang="en-US"/>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DA255B11-AA09-E119-665F-63A542F32EDB}"/>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18</a:t>
            </a:fld>
            <a:endParaRPr lang="en-US"/>
          </a:p>
        </p:txBody>
      </p:sp>
    </p:spTree>
    <p:extLst>
      <p:ext uri="{BB962C8B-B14F-4D97-AF65-F5344CB8AC3E}">
        <p14:creationId xmlns:p14="http://schemas.microsoft.com/office/powerpoint/2010/main" val="2439343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224D-E163-447D-A96E-A1831A789A65}"/>
              </a:ext>
            </a:extLst>
          </p:cNvPr>
          <p:cNvSpPr>
            <a:spLocks noGrp="1"/>
          </p:cNvSpPr>
          <p:nvPr>
            <p:ph type="title"/>
          </p:nvPr>
        </p:nvSpPr>
        <p:spPr/>
        <p:txBody>
          <a:bodyPr lIns="274320"/>
          <a:lstStyle/>
          <a:p>
            <a:pPr algn="l"/>
            <a:r>
              <a:rPr lang="en-US"/>
              <a:t>THE FINANCIAL ACCELERATOR</a:t>
            </a:r>
          </a:p>
        </p:txBody>
      </p:sp>
      <p:sp>
        <p:nvSpPr>
          <p:cNvPr id="3" name="Text Placeholder 2">
            <a:extLst>
              <a:ext uri="{FF2B5EF4-FFF2-40B4-BE49-F238E27FC236}">
                <a16:creationId xmlns:a16="http://schemas.microsoft.com/office/drawing/2014/main" id="{8C4C171D-F560-4894-B907-CF29F7B27082}"/>
              </a:ext>
            </a:extLst>
          </p:cNvPr>
          <p:cNvSpPr>
            <a:spLocks noGrp="1"/>
          </p:cNvSpPr>
          <p:nvPr>
            <p:ph idx="1"/>
          </p:nvPr>
        </p:nvSpPr>
        <p:spPr/>
        <p:txBody>
          <a:bodyPr>
            <a:noAutofit/>
          </a:bodyPr>
          <a:lstStyle/>
          <a:p>
            <a:pPr marL="0" indent="0">
              <a:buNone/>
            </a:pPr>
            <a:r>
              <a:rPr lang="en-US"/>
              <a:t>Changing levels of stress in banking and credit markets have a role to play in analyzing and forecasting </a:t>
            </a:r>
            <a:r>
              <a:rPr lang="en-US" b="1"/>
              <a:t>“garden-variety” business cycles</a:t>
            </a:r>
            <a:r>
              <a:rPr lang="en-US"/>
              <a:t>.</a:t>
            </a:r>
          </a:p>
          <a:p>
            <a:endParaRPr lang="en-US"/>
          </a:p>
          <a:p>
            <a:pPr marL="0" indent="0">
              <a:buNone/>
            </a:pPr>
            <a:r>
              <a:rPr lang="en-US"/>
              <a:t>For example, an economic downturn typically depresses the net worth of both lenders and borrowers. Lower net worth raises the average external finance premium (EFP) and reduces the availability of credit, thus amplifying the initial shock. </a:t>
            </a:r>
          </a:p>
          <a:p>
            <a:endParaRPr lang="en-US"/>
          </a:p>
          <a:p>
            <a:pPr marL="0" indent="0">
              <a:buNone/>
            </a:pPr>
            <a:r>
              <a:rPr lang="en-US"/>
              <a:t>The tendency of credit factors to amplify recessions and booms has become known as the </a:t>
            </a:r>
            <a:r>
              <a:rPr lang="en-US" b="1"/>
              <a:t>financial accelerator</a:t>
            </a:r>
            <a:r>
              <a:rPr lang="en-US"/>
              <a:t>.</a:t>
            </a:r>
          </a:p>
          <a:p>
            <a:endParaRPr lang="en-US"/>
          </a:p>
          <a:p>
            <a:pPr marL="0" indent="0">
              <a:buNone/>
            </a:pPr>
            <a:r>
              <a:rPr lang="en-US"/>
              <a:t>Bernanke, Gertler, and Gilchrist (1999) showed how to incorporate the financial accelerator into a quantitative model of the economy, finding that doing so improved the model’s fit to the data.</a:t>
            </a:r>
          </a:p>
          <a:p>
            <a:endParaRPr lang="en-US"/>
          </a:p>
        </p:txBody>
      </p:sp>
      <p:sp>
        <p:nvSpPr>
          <p:cNvPr id="4" name="Slide Number Placeholder 3">
            <a:extLst>
              <a:ext uri="{FF2B5EF4-FFF2-40B4-BE49-F238E27FC236}">
                <a16:creationId xmlns:a16="http://schemas.microsoft.com/office/drawing/2014/main" id="{549533DA-3BF3-412C-B851-128C8E29BAF8}"/>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19</a:t>
            </a:fld>
            <a:endParaRPr lang="en-US"/>
          </a:p>
        </p:txBody>
      </p:sp>
    </p:spTree>
    <p:extLst>
      <p:ext uri="{BB962C8B-B14F-4D97-AF65-F5344CB8AC3E}">
        <p14:creationId xmlns:p14="http://schemas.microsoft.com/office/powerpoint/2010/main" val="1670601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77DF4-39BF-4495-A0A6-6A49FBBAB2B3}"/>
              </a:ext>
            </a:extLst>
          </p:cNvPr>
          <p:cNvSpPr>
            <a:spLocks noGrp="1"/>
          </p:cNvSpPr>
          <p:nvPr>
            <p:ph type="title"/>
          </p:nvPr>
        </p:nvSpPr>
        <p:spPr/>
        <p:txBody>
          <a:bodyPr/>
          <a:lstStyle/>
          <a:p>
            <a:pPr algn="l"/>
            <a:r>
              <a:rPr lang="en-US"/>
              <a:t>CREDIT MARKET STRESS AND THE ECONOMY</a:t>
            </a:r>
          </a:p>
        </p:txBody>
      </p:sp>
      <p:sp>
        <p:nvSpPr>
          <p:cNvPr id="3" name="Text Placeholder 2">
            <a:extLst>
              <a:ext uri="{FF2B5EF4-FFF2-40B4-BE49-F238E27FC236}">
                <a16:creationId xmlns:a16="http://schemas.microsoft.com/office/drawing/2014/main" id="{7839F1D8-4054-489A-823C-0482B1CE3A0C}"/>
              </a:ext>
            </a:extLst>
          </p:cNvPr>
          <p:cNvSpPr>
            <a:spLocks noGrp="1"/>
          </p:cNvSpPr>
          <p:nvPr>
            <p:ph idx="1"/>
          </p:nvPr>
        </p:nvSpPr>
        <p:spPr/>
        <p:txBody>
          <a:bodyPr vert="horz" lIns="91440" tIns="45720" rIns="91440" bIns="45720" rtlCol="0" anchor="t">
            <a:noAutofit/>
          </a:bodyPr>
          <a:lstStyle/>
          <a:p>
            <a:pPr marL="0" indent="0">
              <a:buNone/>
            </a:pPr>
            <a:r>
              <a:rPr lang="en-US" sz="2200" b="0"/>
              <a:t>At times, </a:t>
            </a:r>
            <a:r>
              <a:rPr lang="en-US" sz="2200" b="1"/>
              <a:t>banking and credit markets become stressed</a:t>
            </a:r>
            <a:r>
              <a:rPr lang="en-US" sz="2200" b="0"/>
              <a:t>, increasing the cost of borrowing and reducing the availability of credit.</a:t>
            </a:r>
          </a:p>
          <a:p>
            <a:pPr marL="0" indent="0">
              <a:buNone/>
            </a:pPr>
            <a:endParaRPr lang="en-US" sz="2200" b="0"/>
          </a:p>
          <a:p>
            <a:pPr marL="0" indent="0">
              <a:buNone/>
            </a:pPr>
            <a:r>
              <a:rPr lang="en-US" sz="2200" b="0"/>
              <a:t>Credit market stress has macroeconomic consequences:</a:t>
            </a:r>
          </a:p>
          <a:p>
            <a:pPr marL="342900" indent="-342900">
              <a:buFont typeface="Arial" panose="020B0604020202020204" pitchFamily="34" charset="0"/>
              <a:buChar char="•"/>
            </a:pPr>
            <a:r>
              <a:rPr lang="en-US" b="0"/>
              <a:t>Contributed importantly to the </a:t>
            </a:r>
            <a:r>
              <a:rPr lang="en-US" b="1"/>
              <a:t>Great Depression </a:t>
            </a:r>
            <a:r>
              <a:rPr lang="en-US" b="0"/>
              <a:t>of the 1930s</a:t>
            </a:r>
          </a:p>
          <a:p>
            <a:pPr marL="342900" indent="-342900">
              <a:buFont typeface="Arial" panose="020B0604020202020204" pitchFamily="34" charset="0"/>
              <a:buChar char="•"/>
            </a:pPr>
            <a:r>
              <a:rPr lang="en-US" b="0"/>
              <a:t>Helps explain why the recession that followed the </a:t>
            </a:r>
            <a:r>
              <a:rPr lang="en-US" b="1"/>
              <a:t>global financial crisis </a:t>
            </a:r>
            <a:r>
              <a:rPr lang="en-US" b="0"/>
              <a:t>of 2007-2009 was so severe</a:t>
            </a:r>
          </a:p>
          <a:p>
            <a:pPr marL="342900" indent="-342900">
              <a:buFont typeface="Arial" panose="020B0604020202020204" pitchFamily="34" charset="0"/>
              <a:buChar char="•"/>
            </a:pPr>
            <a:r>
              <a:rPr lang="en-US" b="0"/>
              <a:t>Helps explain the </a:t>
            </a:r>
            <a:r>
              <a:rPr lang="en-US" b="1"/>
              <a:t>persistence of even “garden-variety” recessions</a:t>
            </a:r>
          </a:p>
          <a:p>
            <a:pPr marL="342900" indent="-342900">
              <a:buFont typeface="Arial" panose="020B0604020202020204" pitchFamily="34" charset="0"/>
              <a:buChar char="•"/>
            </a:pPr>
            <a:r>
              <a:rPr lang="en-US" b="0"/>
              <a:t>Helps explain the </a:t>
            </a:r>
            <a:r>
              <a:rPr lang="en-US" b="1"/>
              <a:t>potency of monetary policy</a:t>
            </a:r>
          </a:p>
          <a:p>
            <a:pPr marL="342900" indent="-342900">
              <a:buFont typeface="Arial" panose="020B0604020202020204" pitchFamily="34" charset="0"/>
              <a:buChar char="•"/>
            </a:pPr>
            <a:r>
              <a:rPr lang="en-US"/>
              <a:t>Justifies a </a:t>
            </a:r>
            <a:r>
              <a:rPr lang="en-US" b="1"/>
              <a:t>strong response to systemic financial crises</a:t>
            </a:r>
            <a:r>
              <a:rPr lang="en-US"/>
              <a:t> when they happen and </a:t>
            </a:r>
            <a:r>
              <a:rPr lang="en-US" b="1"/>
              <a:t>effective financial regulation</a:t>
            </a:r>
            <a:r>
              <a:rPr lang="en-US"/>
              <a:t> to ensure that they happen less often</a:t>
            </a:r>
            <a:endParaRPr lang="en-US" b="0"/>
          </a:p>
          <a:p>
            <a:pPr marL="229870" indent="-229870"/>
            <a:endParaRPr lang="en-US" sz="2200" b="0"/>
          </a:p>
        </p:txBody>
      </p:sp>
      <p:sp>
        <p:nvSpPr>
          <p:cNvPr id="4" name="Slide Number Placeholder 3">
            <a:extLst>
              <a:ext uri="{FF2B5EF4-FFF2-40B4-BE49-F238E27FC236}">
                <a16:creationId xmlns:a16="http://schemas.microsoft.com/office/drawing/2014/main" id="{7EC5A35D-2900-4899-9B7E-FD6B5A319E73}"/>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2</a:t>
            </a:fld>
            <a:endParaRPr lang="en-US"/>
          </a:p>
        </p:txBody>
      </p:sp>
    </p:spTree>
    <p:extLst>
      <p:ext uri="{BB962C8B-B14F-4D97-AF65-F5344CB8AC3E}">
        <p14:creationId xmlns:p14="http://schemas.microsoft.com/office/powerpoint/2010/main" val="552325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224D-E163-447D-A96E-A1831A789A65}"/>
              </a:ext>
            </a:extLst>
          </p:cNvPr>
          <p:cNvSpPr>
            <a:spLocks noGrp="1"/>
          </p:cNvSpPr>
          <p:nvPr>
            <p:ph type="title"/>
          </p:nvPr>
        </p:nvSpPr>
        <p:spPr/>
        <p:txBody>
          <a:bodyPr lIns="274320"/>
          <a:lstStyle/>
          <a:p>
            <a:pPr algn="l"/>
            <a:r>
              <a:rPr lang="en-US"/>
              <a:t>THE CREDIT CHANNEL OF MONETARY POLICY</a:t>
            </a:r>
          </a:p>
        </p:txBody>
      </p:sp>
      <p:sp>
        <p:nvSpPr>
          <p:cNvPr id="3" name="Text Placeholder 2">
            <a:extLst>
              <a:ext uri="{FF2B5EF4-FFF2-40B4-BE49-F238E27FC236}">
                <a16:creationId xmlns:a16="http://schemas.microsoft.com/office/drawing/2014/main" id="{8C4C171D-F560-4894-B907-CF29F7B27082}"/>
              </a:ext>
            </a:extLst>
          </p:cNvPr>
          <p:cNvSpPr>
            <a:spLocks noGrp="1"/>
          </p:cNvSpPr>
          <p:nvPr>
            <p:ph idx="1"/>
          </p:nvPr>
        </p:nvSpPr>
        <p:spPr/>
        <p:txBody>
          <a:bodyPr vert="horz" lIns="91440" tIns="45720" rIns="91440" bIns="45720" rtlCol="0" anchor="t">
            <a:normAutofit/>
          </a:bodyPr>
          <a:lstStyle/>
          <a:p>
            <a:pPr marL="0" indent="0">
              <a:buNone/>
            </a:pPr>
            <a:r>
              <a:rPr lang="en-US">
                <a:latin typeface="Arial"/>
                <a:cs typeface="Arial"/>
              </a:rPr>
              <a:t>How does </a:t>
            </a:r>
            <a:r>
              <a:rPr lang="en-US" b="1">
                <a:latin typeface="Arial"/>
                <a:cs typeface="Arial"/>
              </a:rPr>
              <a:t>monetary policy </a:t>
            </a:r>
            <a:r>
              <a:rPr lang="en-US">
                <a:latin typeface="Arial"/>
                <a:cs typeface="Arial"/>
              </a:rPr>
              <a:t>affect the economy?</a:t>
            </a:r>
          </a:p>
          <a:p>
            <a:pPr marL="229870" indent="-229870"/>
            <a:endParaRPr lang="en-US" sz="1800"/>
          </a:p>
          <a:p>
            <a:pPr marL="0" indent="0">
              <a:buNone/>
            </a:pPr>
            <a:r>
              <a:rPr lang="en-US">
                <a:latin typeface="Arial"/>
                <a:cs typeface="Arial"/>
              </a:rPr>
              <a:t>Gertler and Karadi (2015) find that monetary actions work mostly by affecting the costs of credit intermediation rather than through their effects on safe interest rates.</a:t>
            </a:r>
          </a:p>
          <a:p>
            <a:pPr marL="229870" indent="-229870"/>
            <a:endParaRPr lang="en-US" sz="1800"/>
          </a:p>
          <a:p>
            <a:pPr marL="0" indent="0">
              <a:buNone/>
            </a:pPr>
            <a:r>
              <a:rPr lang="en-US">
                <a:latin typeface="Arial"/>
                <a:cs typeface="Arial"/>
              </a:rPr>
              <a:t>According to the </a:t>
            </a:r>
            <a:r>
              <a:rPr lang="en-US" b="1">
                <a:latin typeface="Arial"/>
                <a:cs typeface="Arial"/>
              </a:rPr>
              <a:t>credit channel of monetary policy </a:t>
            </a:r>
            <a:r>
              <a:rPr lang="en-US">
                <a:latin typeface="Arial"/>
                <a:cs typeface="Arial"/>
              </a:rPr>
              <a:t>hypothesis (Bernanke and Gertler, 1995), monetary policy can raise or lower the EFP by (1) affecting borrowers’ net worth and cash flows and (2) affecting bank capital and banks’ cost of funds. </a:t>
            </a:r>
          </a:p>
          <a:p>
            <a:pPr marL="0" indent="0">
              <a:buNone/>
            </a:pPr>
            <a:endParaRPr lang="en-US">
              <a:latin typeface="Arial"/>
              <a:cs typeface="Arial"/>
            </a:endParaRPr>
          </a:p>
          <a:p>
            <a:pPr marL="0" indent="0">
              <a:buNone/>
            </a:pPr>
            <a:r>
              <a:rPr lang="en-US">
                <a:latin typeface="Arial"/>
                <a:cs typeface="Arial"/>
              </a:rPr>
              <a:t>Gertler and I argued that, in general, the effects on borrowers are more important for the transmission of monetary policy.</a:t>
            </a:r>
          </a:p>
          <a:p>
            <a:pPr marL="229870" indent="-229870"/>
            <a:endParaRPr lang="en-US"/>
          </a:p>
        </p:txBody>
      </p:sp>
      <p:sp>
        <p:nvSpPr>
          <p:cNvPr id="4" name="Slide Number Placeholder 3">
            <a:extLst>
              <a:ext uri="{FF2B5EF4-FFF2-40B4-BE49-F238E27FC236}">
                <a16:creationId xmlns:a16="http://schemas.microsoft.com/office/drawing/2014/main" id="{549533DA-3BF3-412C-B851-128C8E29BAF8}"/>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20</a:t>
            </a:fld>
            <a:endParaRPr lang="en-US"/>
          </a:p>
        </p:txBody>
      </p:sp>
    </p:spTree>
    <p:extLst>
      <p:ext uri="{BB962C8B-B14F-4D97-AF65-F5344CB8AC3E}">
        <p14:creationId xmlns:p14="http://schemas.microsoft.com/office/powerpoint/2010/main" val="2213009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9224D-E163-447D-A96E-A1831A789A65}"/>
              </a:ext>
            </a:extLst>
          </p:cNvPr>
          <p:cNvSpPr>
            <a:spLocks noGrp="1"/>
          </p:cNvSpPr>
          <p:nvPr>
            <p:ph type="title"/>
          </p:nvPr>
        </p:nvSpPr>
        <p:spPr/>
        <p:txBody>
          <a:bodyPr lIns="274320"/>
          <a:lstStyle/>
          <a:p>
            <a:pPr algn="l"/>
            <a:r>
              <a:rPr lang="en-US"/>
              <a:t>CONCLUSION</a:t>
            </a:r>
          </a:p>
        </p:txBody>
      </p:sp>
      <p:sp>
        <p:nvSpPr>
          <p:cNvPr id="3" name="Text Placeholder 2">
            <a:extLst>
              <a:ext uri="{FF2B5EF4-FFF2-40B4-BE49-F238E27FC236}">
                <a16:creationId xmlns:a16="http://schemas.microsoft.com/office/drawing/2014/main" id="{8C4C171D-F560-4894-B907-CF29F7B27082}"/>
              </a:ext>
            </a:extLst>
          </p:cNvPr>
          <p:cNvSpPr>
            <a:spLocks noGrp="1"/>
          </p:cNvSpPr>
          <p:nvPr>
            <p:ph idx="1"/>
          </p:nvPr>
        </p:nvSpPr>
        <p:spPr/>
        <p:txBody>
          <a:bodyPr vert="horz" lIns="91440" tIns="45720" rIns="91440" bIns="45720" rtlCol="0" anchor="t">
            <a:normAutofit/>
          </a:bodyPr>
          <a:lstStyle/>
          <a:p>
            <a:pPr marL="0" indent="0">
              <a:buNone/>
            </a:pPr>
            <a:r>
              <a:rPr lang="en-US" sz="2200" b="1">
                <a:latin typeface="Arial"/>
                <a:cs typeface="Arial"/>
              </a:rPr>
              <a:t>Standard macroeconomic models</a:t>
            </a:r>
            <a:r>
              <a:rPr lang="en-US" sz="2200">
                <a:latin typeface="Arial"/>
                <a:cs typeface="Arial"/>
              </a:rPr>
              <a:t> such as the real business cycle model or the new Keynesian model do not typically have a role for variations in credit market stress. These models </a:t>
            </a:r>
            <a:r>
              <a:rPr lang="en-US" sz="2200" b="1">
                <a:latin typeface="Arial"/>
                <a:cs typeface="Arial"/>
              </a:rPr>
              <a:t>consistently underestimated the effects of the global financial crisis</a:t>
            </a:r>
            <a:r>
              <a:rPr lang="en-US" sz="2200">
                <a:latin typeface="Arial"/>
                <a:cs typeface="Arial"/>
              </a:rPr>
              <a:t> on the U.S. economy.</a:t>
            </a:r>
          </a:p>
          <a:p>
            <a:pPr marL="229870" indent="-229870"/>
            <a:endParaRPr lang="en-US" sz="1800"/>
          </a:p>
          <a:p>
            <a:pPr marL="0" indent="0">
              <a:buNone/>
            </a:pPr>
            <a:r>
              <a:rPr lang="en-US" sz="2200">
                <a:latin typeface="Arial"/>
                <a:cs typeface="Arial"/>
              </a:rPr>
              <a:t>Taking variations in credit conditions into account can improve our understanding of both financial crises and the behavior of the economy in normal times.</a:t>
            </a:r>
          </a:p>
          <a:p>
            <a:pPr marL="0" indent="0">
              <a:buNone/>
            </a:pPr>
            <a:endParaRPr lang="en-US" sz="2200"/>
          </a:p>
          <a:p>
            <a:pPr marL="0" indent="0">
              <a:buNone/>
            </a:pPr>
            <a:r>
              <a:rPr lang="en-US"/>
              <a:t>From a policy perspective, this approach implies a need for </a:t>
            </a:r>
            <a:r>
              <a:rPr lang="en-US" b="1"/>
              <a:t>effective regulation</a:t>
            </a:r>
            <a:r>
              <a:rPr lang="en-US"/>
              <a:t> to make the financial system more resistant to shocks, a </a:t>
            </a:r>
            <a:r>
              <a:rPr lang="en-US" b="1"/>
              <a:t>macroprudential</a:t>
            </a:r>
            <a:r>
              <a:rPr lang="en-US"/>
              <a:t> perspective, and </a:t>
            </a:r>
            <a:r>
              <a:rPr lang="en-US" b="1"/>
              <a:t>adequate tools to fight crises</a:t>
            </a:r>
            <a:r>
              <a:rPr lang="en-US"/>
              <a:t> when they happen. </a:t>
            </a:r>
            <a:endParaRPr lang="en-US" sz="2200"/>
          </a:p>
        </p:txBody>
      </p:sp>
      <p:sp>
        <p:nvSpPr>
          <p:cNvPr id="4" name="Slide Number Placeholder 3">
            <a:extLst>
              <a:ext uri="{FF2B5EF4-FFF2-40B4-BE49-F238E27FC236}">
                <a16:creationId xmlns:a16="http://schemas.microsoft.com/office/drawing/2014/main" id="{549533DA-3BF3-412C-B851-128C8E29BAF8}"/>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21</a:t>
            </a:fld>
            <a:endParaRPr lang="en-US"/>
          </a:p>
        </p:txBody>
      </p:sp>
    </p:spTree>
    <p:extLst>
      <p:ext uri="{BB962C8B-B14F-4D97-AF65-F5344CB8AC3E}">
        <p14:creationId xmlns:p14="http://schemas.microsoft.com/office/powerpoint/2010/main" val="2668839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3101C-9C1C-4BC6-9DA7-961EFD13F914}"/>
              </a:ext>
            </a:extLst>
          </p:cNvPr>
          <p:cNvSpPr>
            <a:spLocks noGrp="1"/>
          </p:cNvSpPr>
          <p:nvPr>
            <p:ph type="title"/>
          </p:nvPr>
        </p:nvSpPr>
        <p:spPr/>
        <p:txBody>
          <a:bodyPr lIns="274320"/>
          <a:lstStyle/>
          <a:p>
            <a:pPr algn="l"/>
            <a:r>
              <a:rPr lang="en-US"/>
              <a:t>THE SIMPLE ECONOMICS OF LENDING</a:t>
            </a:r>
          </a:p>
        </p:txBody>
      </p:sp>
      <p:sp>
        <p:nvSpPr>
          <p:cNvPr id="3" name="Text Placeholder 2">
            <a:extLst>
              <a:ext uri="{FF2B5EF4-FFF2-40B4-BE49-F238E27FC236}">
                <a16:creationId xmlns:a16="http://schemas.microsoft.com/office/drawing/2014/main" id="{81A86BC9-E597-4503-ACB9-0908E05CB229}"/>
              </a:ext>
            </a:extLst>
          </p:cNvPr>
          <p:cNvSpPr>
            <a:spLocks noGrp="1"/>
          </p:cNvSpPr>
          <p:nvPr>
            <p:ph idx="1"/>
          </p:nvPr>
        </p:nvSpPr>
        <p:spPr/>
        <p:txBody>
          <a:bodyPr vert="horz" lIns="91440" tIns="45720" rIns="91440" bIns="45720" rtlCol="0" anchor="t">
            <a:noAutofit/>
          </a:bodyPr>
          <a:lstStyle/>
          <a:p>
            <a:pPr marL="0" indent="0">
              <a:buNone/>
            </a:pPr>
            <a:endParaRPr lang="en-US" sz="2200" b="0">
              <a:latin typeface="Arial"/>
              <a:cs typeface="Arial"/>
            </a:endParaRPr>
          </a:p>
          <a:p>
            <a:pPr marL="0" indent="0">
              <a:buNone/>
            </a:pPr>
            <a:r>
              <a:rPr lang="en-US" sz="2200" b="0">
                <a:latin typeface="Arial"/>
                <a:cs typeface="Arial"/>
              </a:rPr>
              <a:t>Lending to private borrowers typically </a:t>
            </a:r>
            <a:r>
              <a:rPr lang="en-US" sz="2200" b="1">
                <a:latin typeface="Arial"/>
                <a:cs typeface="Arial"/>
              </a:rPr>
              <a:t>involves imperfect and asymmetric information</a:t>
            </a:r>
            <a:r>
              <a:rPr lang="en-US" sz="2200" b="0">
                <a:latin typeface="Arial"/>
                <a:cs typeface="Arial"/>
              </a:rPr>
              <a:t>.</a:t>
            </a:r>
            <a:r>
              <a:rPr lang="en-US">
                <a:latin typeface="Arial"/>
                <a:cs typeface="Arial"/>
              </a:rPr>
              <a:t> </a:t>
            </a:r>
            <a:r>
              <a:rPr lang="en-US" sz="2200" b="0">
                <a:latin typeface="Arial"/>
                <a:cs typeface="Arial"/>
              </a:rPr>
              <a:t>Borrowers know more than lenders about their own financial capacity, plans</a:t>
            </a:r>
            <a:r>
              <a:rPr lang="en-US">
                <a:latin typeface="Arial"/>
                <a:cs typeface="Arial"/>
              </a:rPr>
              <a:t>,</a:t>
            </a:r>
            <a:r>
              <a:rPr lang="en-US" sz="2200" b="0">
                <a:latin typeface="Arial"/>
                <a:cs typeface="Arial"/>
              </a:rPr>
              <a:t> </a:t>
            </a:r>
            <a:r>
              <a:rPr lang="en-US">
                <a:latin typeface="Arial"/>
                <a:cs typeface="Arial"/>
              </a:rPr>
              <a:t>and risks</a:t>
            </a:r>
            <a:r>
              <a:rPr lang="en-US" sz="2200" b="0">
                <a:latin typeface="Arial"/>
                <a:cs typeface="Arial"/>
              </a:rPr>
              <a:t>. Because of </a:t>
            </a:r>
            <a:r>
              <a:rPr lang="en-US">
                <a:latin typeface="Arial"/>
                <a:cs typeface="Arial"/>
              </a:rPr>
              <a:t>asymmetric information, lenders face </a:t>
            </a:r>
            <a:r>
              <a:rPr lang="en-US" b="1">
                <a:latin typeface="Arial"/>
                <a:cs typeface="Arial"/>
              </a:rPr>
              <a:t>adverse selection</a:t>
            </a:r>
            <a:r>
              <a:rPr lang="en-US">
                <a:latin typeface="Arial"/>
                <a:cs typeface="Arial"/>
              </a:rPr>
              <a:t> (the riskiest borrowers have the strongest incentives to apply) and </a:t>
            </a:r>
            <a:r>
              <a:rPr lang="en-US" b="1">
                <a:latin typeface="Arial"/>
                <a:cs typeface="Arial"/>
              </a:rPr>
              <a:t>moral hazard</a:t>
            </a:r>
            <a:r>
              <a:rPr lang="en-US">
                <a:latin typeface="Arial"/>
                <a:cs typeface="Arial"/>
              </a:rPr>
              <a:t> (borrowers have insufficient incentive to take care).</a:t>
            </a:r>
            <a:endParaRPr lang="en-US" sz="2200" b="0">
              <a:latin typeface="Arial"/>
              <a:cs typeface="Arial"/>
            </a:endParaRPr>
          </a:p>
          <a:p>
            <a:pPr marL="0" indent="0">
              <a:buNone/>
            </a:pPr>
            <a:endParaRPr lang="en-US" sz="2200" b="0"/>
          </a:p>
          <a:p>
            <a:pPr marL="0" indent="0">
              <a:buNone/>
            </a:pPr>
            <a:r>
              <a:rPr lang="en-US" sz="2200" b="1">
                <a:latin typeface="Arial"/>
                <a:cs typeface="Arial"/>
              </a:rPr>
              <a:t>Banks and other lenders specialize in overcoming information problems</a:t>
            </a:r>
            <a:r>
              <a:rPr lang="en-US" sz="2200" b="0">
                <a:latin typeface="Arial"/>
                <a:cs typeface="Arial"/>
              </a:rPr>
              <a:t> through longer-term relationships, screening, monitoring, imposing restrictions on borrowers (covenants), and requiring collateral. </a:t>
            </a:r>
          </a:p>
          <a:p>
            <a:pPr marL="229870" indent="-229870"/>
            <a:endParaRPr lang="en-US" sz="2200" b="0"/>
          </a:p>
          <a:p>
            <a:pPr marL="0" indent="0">
              <a:buNone/>
            </a:pPr>
            <a:endParaRPr lang="en-US" sz="2200"/>
          </a:p>
        </p:txBody>
      </p:sp>
      <p:sp>
        <p:nvSpPr>
          <p:cNvPr id="4" name="Slide Number Placeholder 3">
            <a:extLst>
              <a:ext uri="{FF2B5EF4-FFF2-40B4-BE49-F238E27FC236}">
                <a16:creationId xmlns:a16="http://schemas.microsoft.com/office/drawing/2014/main" id="{D9188A44-6B3D-4440-A3B7-079CB49F8B9A}"/>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3</a:t>
            </a:fld>
            <a:endParaRPr lang="en-US"/>
          </a:p>
        </p:txBody>
      </p:sp>
    </p:spTree>
    <p:extLst>
      <p:ext uri="{BB962C8B-B14F-4D97-AF65-F5344CB8AC3E}">
        <p14:creationId xmlns:p14="http://schemas.microsoft.com/office/powerpoint/2010/main" val="3403690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0D6C7-BFA6-427B-91EE-33B570FFD08D}"/>
              </a:ext>
            </a:extLst>
          </p:cNvPr>
          <p:cNvSpPr>
            <a:spLocks noGrp="1"/>
          </p:cNvSpPr>
          <p:nvPr>
            <p:ph type="title"/>
          </p:nvPr>
        </p:nvSpPr>
        <p:spPr/>
        <p:txBody>
          <a:bodyPr lIns="274320"/>
          <a:lstStyle/>
          <a:p>
            <a:pPr algn="l"/>
            <a:r>
              <a:rPr lang="en-US"/>
              <a:t>THE SIMPLE ECONOMICS OF LENDING (2)</a:t>
            </a:r>
          </a:p>
        </p:txBody>
      </p:sp>
      <p:sp>
        <p:nvSpPr>
          <p:cNvPr id="3" name="Text Placeholder 2">
            <a:extLst>
              <a:ext uri="{FF2B5EF4-FFF2-40B4-BE49-F238E27FC236}">
                <a16:creationId xmlns:a16="http://schemas.microsoft.com/office/drawing/2014/main" id="{7182B5CC-E4CD-457C-8B69-57E956FF384C}"/>
              </a:ext>
            </a:extLst>
          </p:cNvPr>
          <p:cNvSpPr>
            <a:spLocks noGrp="1"/>
          </p:cNvSpPr>
          <p:nvPr>
            <p:ph idx="1"/>
          </p:nvPr>
        </p:nvSpPr>
        <p:spPr/>
        <p:txBody>
          <a:bodyPr vert="horz" lIns="91440" tIns="45720" rIns="91440" bIns="45720" rtlCol="0" anchor="t">
            <a:no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sz="2200" b="0" i="0" u="none" strike="noStrike" kern="1200" cap="none" spc="0" normalizeH="0" baseline="0" noProof="0">
              <a:ln>
                <a:noFill/>
              </a:ln>
              <a:solidFill>
                <a:srgbClr val="053769"/>
              </a:solidFill>
              <a:effectLst/>
              <a:uLnTx/>
              <a:uFillTx/>
              <a:latin typeface="Arial"/>
              <a:ea typeface="+mn-ea"/>
              <a:cs typeface="Arial"/>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200" b="0" i="0" u="none" strike="noStrike" kern="1200" cap="none" spc="0" normalizeH="0" baseline="0" noProof="0">
                <a:ln>
                  <a:noFill/>
                </a:ln>
                <a:solidFill>
                  <a:srgbClr val="053769"/>
                </a:solidFill>
                <a:effectLst/>
                <a:uLnTx/>
                <a:uFillTx/>
                <a:latin typeface="Arial"/>
                <a:ea typeface="+mn-ea"/>
                <a:cs typeface="Arial"/>
              </a:rPr>
              <a:t>The </a:t>
            </a:r>
            <a:r>
              <a:rPr kumimoji="0" lang="en-US" sz="2200" b="1" i="0" u="none" strike="noStrike" kern="1200" cap="none" spc="0" normalizeH="0" baseline="0" noProof="0">
                <a:ln>
                  <a:noFill/>
                </a:ln>
                <a:solidFill>
                  <a:srgbClr val="053769"/>
                </a:solidFill>
                <a:effectLst/>
                <a:uLnTx/>
                <a:uFillTx/>
                <a:latin typeface="Arial"/>
                <a:ea typeface="+mn-ea"/>
                <a:cs typeface="Arial"/>
              </a:rPr>
              <a:t>external finance premium </a:t>
            </a:r>
            <a:r>
              <a:rPr kumimoji="0" lang="en-US" sz="2200" b="0" i="0" u="none" strike="noStrike" kern="1200" cap="none" spc="0" normalizeH="0" baseline="0" noProof="0">
                <a:ln>
                  <a:noFill/>
                </a:ln>
                <a:solidFill>
                  <a:srgbClr val="053769"/>
                </a:solidFill>
                <a:effectLst/>
                <a:uLnTx/>
                <a:uFillTx/>
                <a:latin typeface="Arial"/>
                <a:ea typeface="+mn-ea"/>
                <a:cs typeface="Arial"/>
              </a:rPr>
              <a:t>(EFP) is the </a:t>
            </a:r>
            <a:r>
              <a:rPr kumimoji="0" lang="en-US" sz="2200" b="1" i="0" u="none" strike="noStrike" kern="1200" cap="none" spc="0" normalizeH="0" baseline="0" noProof="0">
                <a:ln>
                  <a:noFill/>
                </a:ln>
                <a:solidFill>
                  <a:srgbClr val="053769"/>
                </a:solidFill>
                <a:effectLst/>
                <a:uLnTx/>
                <a:uFillTx/>
                <a:latin typeface="Arial"/>
                <a:ea typeface="+mn-ea"/>
                <a:cs typeface="Arial"/>
              </a:rPr>
              <a:t>all-in cost of a loan</a:t>
            </a:r>
            <a:r>
              <a:rPr kumimoji="0" lang="en-US" sz="2200" b="0" i="0" u="none" strike="noStrike" kern="1200" cap="none" spc="0" normalizeH="0" baseline="0" noProof="0">
                <a:ln>
                  <a:noFill/>
                </a:ln>
                <a:solidFill>
                  <a:srgbClr val="053769"/>
                </a:solidFill>
                <a:effectLst/>
                <a:uLnTx/>
                <a:uFillTx/>
                <a:latin typeface="Arial"/>
                <a:ea typeface="+mn-ea"/>
                <a:cs typeface="Arial"/>
              </a:rPr>
              <a:t> for a given borrower (including costs created by covenants and collateral requirements, etc.), </a:t>
            </a:r>
            <a:r>
              <a:rPr kumimoji="0" lang="en-US" sz="2200" b="1" i="0" u="none" strike="noStrike" kern="1200" cap="none" spc="0" normalizeH="0" baseline="0" noProof="0">
                <a:ln>
                  <a:noFill/>
                </a:ln>
                <a:solidFill>
                  <a:srgbClr val="053769"/>
                </a:solidFill>
                <a:effectLst/>
                <a:uLnTx/>
                <a:uFillTx/>
                <a:latin typeface="Arial"/>
                <a:ea typeface="+mn-ea"/>
                <a:cs typeface="Arial"/>
              </a:rPr>
              <a:t>less the safe rate of interest</a:t>
            </a:r>
            <a:r>
              <a:rPr kumimoji="0" lang="en-US" sz="2200" b="0" i="0" u="none" strike="noStrike" kern="1200" cap="none" spc="0" normalizeH="0" baseline="0" noProof="0">
                <a:ln>
                  <a:noFill/>
                </a:ln>
                <a:solidFill>
                  <a:srgbClr val="053769"/>
                </a:solidFill>
                <a:effectLst/>
                <a:uLnTx/>
                <a:uFillTx/>
                <a:latin typeface="Arial"/>
                <a:ea typeface="+mn-ea"/>
                <a:cs typeface="Arial"/>
              </a:rPr>
              <a:t> (for example, yields on government securities). </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a:solidFill>
                <a:srgbClr val="053769"/>
              </a:solidFill>
              <a:latin typeface="Arial"/>
              <a:cs typeface="Arial"/>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200" b="0" i="0" u="none" strike="noStrike" kern="1200" cap="none" spc="0" normalizeH="0" baseline="0" noProof="0">
                <a:ln>
                  <a:noFill/>
                </a:ln>
                <a:solidFill>
                  <a:srgbClr val="053769"/>
                </a:solidFill>
                <a:effectLst/>
                <a:uLnTx/>
                <a:uFillTx/>
                <a:latin typeface="Arial"/>
                <a:ea typeface="+mn-ea"/>
                <a:cs typeface="Arial"/>
              </a:rPr>
              <a:t>The EFP reflects the lender’s </a:t>
            </a:r>
            <a:r>
              <a:rPr kumimoji="0" lang="en-US" sz="2200" b="1" i="0" u="none" strike="noStrike" kern="1200" cap="none" spc="0" normalizeH="0" baseline="0" noProof="0">
                <a:ln>
                  <a:noFill/>
                </a:ln>
                <a:solidFill>
                  <a:srgbClr val="053769"/>
                </a:solidFill>
                <a:effectLst/>
                <a:uLnTx/>
                <a:uFillTx/>
                <a:latin typeface="Arial"/>
                <a:ea typeface="+mn-ea"/>
                <a:cs typeface="Arial"/>
              </a:rPr>
              <a:t>cost of credit intermediation</a:t>
            </a:r>
            <a:r>
              <a:rPr kumimoji="0" lang="en-US" sz="2200" b="0" i="0" u="none" strike="noStrike" kern="1200" cap="none" spc="0" normalizeH="0" baseline="0" noProof="0">
                <a:ln>
                  <a:noFill/>
                </a:ln>
                <a:solidFill>
                  <a:srgbClr val="053769"/>
                </a:solidFill>
                <a:effectLst/>
                <a:uLnTx/>
                <a:uFillTx/>
                <a:latin typeface="Arial"/>
                <a:ea typeface="+mn-ea"/>
                <a:cs typeface="Arial"/>
              </a:rPr>
              <a:t> for that borrower. EFPs typically differ by borrower:  A small business will have a higher EFP than a financially strong corporation.</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a:solidFill>
                <a:srgbClr val="053769"/>
              </a:solidFill>
              <a:latin typeface="Arial"/>
              <a:cs typeface="Arial"/>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a:solidFill>
                  <a:srgbClr val="053769"/>
                </a:solidFill>
                <a:latin typeface="Arial"/>
                <a:cs typeface="Arial"/>
              </a:rPr>
              <a:t>However, EFPs tend to move together as the economy changes. When we talk about “the EFP,” we mean the typical or average EFP across the economy. </a:t>
            </a:r>
            <a:r>
              <a:rPr lang="en-US" b="1">
                <a:solidFill>
                  <a:srgbClr val="053769"/>
                </a:solidFill>
                <a:latin typeface="Arial"/>
                <a:cs typeface="Arial"/>
              </a:rPr>
              <a:t>A higher EFP corresponds to more stressed credit markets.</a:t>
            </a:r>
            <a:endParaRPr kumimoji="0" lang="en-US" sz="2200" b="1" i="0" u="none" strike="noStrike" kern="1200" cap="none" spc="0" normalizeH="0" baseline="0" noProof="0">
              <a:ln>
                <a:noFill/>
              </a:ln>
              <a:solidFill>
                <a:srgbClr val="053769"/>
              </a:solidFill>
              <a:effectLst/>
              <a:uLnTx/>
              <a:uFillTx/>
              <a:latin typeface="Arial"/>
              <a:ea typeface="+mn-ea"/>
              <a:cs typeface="Arial"/>
            </a:endParaRPr>
          </a:p>
        </p:txBody>
      </p:sp>
      <p:sp>
        <p:nvSpPr>
          <p:cNvPr id="4" name="Slide Number Placeholder 3">
            <a:extLst>
              <a:ext uri="{FF2B5EF4-FFF2-40B4-BE49-F238E27FC236}">
                <a16:creationId xmlns:a16="http://schemas.microsoft.com/office/drawing/2014/main" id="{C573B182-6D38-4995-9C59-F5A0A622202C}"/>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4</a:t>
            </a:fld>
            <a:endParaRPr lang="en-US"/>
          </a:p>
        </p:txBody>
      </p:sp>
    </p:spTree>
    <p:extLst>
      <p:ext uri="{BB962C8B-B14F-4D97-AF65-F5344CB8AC3E}">
        <p14:creationId xmlns:p14="http://schemas.microsoft.com/office/powerpoint/2010/main" val="2898748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EC818-01FF-413E-907E-6F4A0CF5EF69}"/>
              </a:ext>
            </a:extLst>
          </p:cNvPr>
          <p:cNvSpPr>
            <a:spLocks noGrp="1"/>
          </p:cNvSpPr>
          <p:nvPr>
            <p:ph type="title"/>
          </p:nvPr>
        </p:nvSpPr>
        <p:spPr/>
        <p:txBody>
          <a:bodyPr/>
          <a:lstStyle/>
          <a:p>
            <a:pPr algn="l"/>
            <a:r>
              <a:rPr lang="en-US"/>
              <a:t>THE SIMPLE ECONOMICS OF LENDING (3)</a:t>
            </a:r>
          </a:p>
        </p:txBody>
      </p:sp>
      <p:sp>
        <p:nvSpPr>
          <p:cNvPr id="3" name="Content Placeholder 2">
            <a:extLst>
              <a:ext uri="{FF2B5EF4-FFF2-40B4-BE49-F238E27FC236}">
                <a16:creationId xmlns:a16="http://schemas.microsoft.com/office/drawing/2014/main" id="{68437016-B4E9-42E0-8566-4E703A253CAF}"/>
              </a:ext>
            </a:extLst>
          </p:cNvPr>
          <p:cNvSpPr>
            <a:spLocks noGrp="1"/>
          </p:cNvSpPr>
          <p:nvPr>
            <p:ph idx="1"/>
          </p:nvPr>
        </p:nvSpPr>
        <p:spPr/>
        <p:txBody>
          <a:bodyPr>
            <a:no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b="1" i="0" u="none" strike="noStrike" kern="1200" cap="none" spc="0" normalizeH="0" baseline="0" noProof="0">
                <a:ln>
                  <a:noFill/>
                </a:ln>
                <a:solidFill>
                  <a:srgbClr val="053769"/>
                </a:solidFill>
                <a:effectLst/>
                <a:uLnTx/>
                <a:uFillTx/>
                <a:latin typeface="Arial"/>
                <a:ea typeface="+mn-ea"/>
                <a:cs typeface="Arial"/>
              </a:rPr>
              <a:t>Banks also must borrow</a:t>
            </a:r>
            <a:r>
              <a:rPr kumimoji="0" lang="en-US" b="0" i="0" u="none" strike="noStrike" kern="1200" cap="none" spc="0" normalizeH="0" baseline="0" noProof="0">
                <a:ln>
                  <a:noFill/>
                </a:ln>
                <a:solidFill>
                  <a:srgbClr val="053769"/>
                </a:solidFill>
                <a:effectLst/>
                <a:uLnTx/>
                <a:uFillTx/>
                <a:latin typeface="Arial"/>
                <a:ea typeface="+mn-ea"/>
                <a:cs typeface="Arial"/>
              </a:rPr>
              <a:t> from ultimate savers. For reasons explored by laureates Diamond and Dybvig</a:t>
            </a:r>
            <a:r>
              <a:rPr kumimoji="0" lang="en-US" b="1" i="0" u="none" strike="noStrike" kern="1200" cap="none" spc="0" normalizeH="0" baseline="0" noProof="0">
                <a:ln>
                  <a:noFill/>
                </a:ln>
                <a:solidFill>
                  <a:srgbClr val="053769"/>
                </a:solidFill>
                <a:effectLst/>
                <a:uLnTx/>
                <a:uFillTx/>
                <a:latin typeface="Arial"/>
                <a:ea typeface="+mn-ea"/>
                <a:cs typeface="Arial"/>
              </a:rPr>
              <a:t>, banks typically rely on short-term funds</a:t>
            </a:r>
            <a:r>
              <a:rPr kumimoji="0" lang="en-US" b="0" i="0" u="none" strike="noStrike" kern="1200" cap="none" spc="0" normalizeH="0" baseline="0" noProof="0">
                <a:ln>
                  <a:noFill/>
                </a:ln>
                <a:solidFill>
                  <a:srgbClr val="053769"/>
                </a:solidFill>
                <a:effectLst/>
                <a:uLnTx/>
                <a:uFillTx/>
                <a:latin typeface="Arial"/>
                <a:ea typeface="+mn-ea"/>
                <a:cs typeface="Arial"/>
              </a:rPr>
              <a:t> (deposits, uninsured commercial paper, or repurchase agreements). Lenders to banks like the liquidity (easy conversion to cash) of their short-term loans.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b="0" i="0" u="none" strike="noStrike" kern="1200" cap="none" spc="0" normalizeH="0" baseline="0" noProof="0">
              <a:ln>
                <a:noFill/>
              </a:ln>
              <a:solidFill>
                <a:srgbClr val="053769"/>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b="0" i="0" u="none" strike="noStrike" kern="1200" cap="none" spc="0" normalizeH="0" baseline="0" noProof="0">
                <a:ln>
                  <a:noFill/>
                </a:ln>
                <a:solidFill>
                  <a:srgbClr val="053769"/>
                </a:solidFill>
                <a:effectLst/>
                <a:uLnTx/>
                <a:uFillTx/>
                <a:latin typeface="Arial"/>
                <a:ea typeface="+mn-ea"/>
                <a:cs typeface="Arial"/>
              </a:rPr>
              <a:t>However, reliance on short-term funding makes banks vulnerable to </a:t>
            </a:r>
            <a:r>
              <a:rPr kumimoji="0" lang="en-US" b="1" i="0" u="none" strike="noStrike" kern="1200" cap="none" spc="0" normalizeH="0" baseline="0" noProof="0">
                <a:ln>
                  <a:noFill/>
                </a:ln>
                <a:solidFill>
                  <a:srgbClr val="053769"/>
                </a:solidFill>
                <a:effectLst/>
                <a:uLnTx/>
                <a:uFillTx/>
                <a:latin typeface="Arial"/>
                <a:ea typeface="+mn-ea"/>
                <a:cs typeface="Arial"/>
              </a:rPr>
              <a:t>panics (runs)</a:t>
            </a:r>
            <a:r>
              <a:rPr kumimoji="0" lang="en-US" b="0" i="0" u="none" strike="noStrike" kern="1200" cap="none" spc="0" normalizeH="0" baseline="0" noProof="0">
                <a:ln>
                  <a:noFill/>
                </a:ln>
                <a:solidFill>
                  <a:srgbClr val="053769"/>
                </a:solidFill>
                <a:effectLst/>
                <a:uLnTx/>
                <a:uFillTx/>
                <a:latin typeface="Arial"/>
                <a:ea typeface="+mn-ea"/>
                <a:cs typeface="Arial"/>
              </a:rPr>
              <a:t>, in which (uninsured) providers of short-term funding lose confidence and rush to withdraw their funds.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US" b="0" i="0" u="none" strike="noStrike" kern="1200" cap="none" spc="0" normalizeH="0" baseline="0" noProof="0">
              <a:ln>
                <a:noFill/>
              </a:ln>
              <a:solidFill>
                <a:srgbClr val="053769"/>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b="0" i="0" u="none" strike="noStrike" kern="1200" cap="none" spc="0" normalizeH="0" baseline="0" noProof="0">
                <a:ln>
                  <a:noFill/>
                </a:ln>
                <a:solidFill>
                  <a:srgbClr val="053769"/>
                </a:solidFill>
                <a:effectLst/>
                <a:uLnTx/>
                <a:uFillTx/>
                <a:latin typeface="Arial"/>
                <a:ea typeface="+mn-ea"/>
                <a:cs typeface="Arial"/>
              </a:rPr>
              <a:t>Panics, or the threat of panics, make lenders more cautious (the </a:t>
            </a:r>
            <a:r>
              <a:rPr kumimoji="0" lang="en-US" b="1" i="0" u="none" strike="noStrike" kern="1200" cap="none" spc="0" normalizeH="0" baseline="0" noProof="0">
                <a:ln>
                  <a:noFill/>
                </a:ln>
                <a:solidFill>
                  <a:srgbClr val="053769"/>
                </a:solidFill>
                <a:effectLst/>
                <a:uLnTx/>
                <a:uFillTx/>
                <a:latin typeface="Arial"/>
                <a:ea typeface="+mn-ea"/>
                <a:cs typeface="Arial"/>
              </a:rPr>
              <a:t>flight to quality</a:t>
            </a:r>
            <a:r>
              <a:rPr kumimoji="0" lang="en-US" b="0" i="0" u="none" strike="noStrike" kern="1200" cap="none" spc="0" normalizeH="0" baseline="0" noProof="0">
                <a:ln>
                  <a:noFill/>
                </a:ln>
                <a:solidFill>
                  <a:srgbClr val="053769"/>
                </a:solidFill>
                <a:effectLst/>
                <a:uLnTx/>
                <a:uFillTx/>
                <a:latin typeface="Arial"/>
                <a:ea typeface="+mn-ea"/>
                <a:cs typeface="Arial"/>
              </a:rPr>
              <a:t>). They become less willing or able to use their accumulated information, relationships, etc. to extend credit to otherwise trustworthy borrowers.</a:t>
            </a:r>
          </a:p>
        </p:txBody>
      </p:sp>
      <p:sp>
        <p:nvSpPr>
          <p:cNvPr id="4" name="Slide Number Placeholder 3">
            <a:extLst>
              <a:ext uri="{FF2B5EF4-FFF2-40B4-BE49-F238E27FC236}">
                <a16:creationId xmlns:a16="http://schemas.microsoft.com/office/drawing/2014/main" id="{EA3D60AE-4FAC-4AA5-A6D3-FE2114C94468}"/>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5</a:t>
            </a:fld>
            <a:endParaRPr lang="en-US"/>
          </a:p>
        </p:txBody>
      </p:sp>
    </p:spTree>
    <p:extLst>
      <p:ext uri="{BB962C8B-B14F-4D97-AF65-F5344CB8AC3E}">
        <p14:creationId xmlns:p14="http://schemas.microsoft.com/office/powerpoint/2010/main" val="2514028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FCB3F-2772-45EB-A52A-9A63074CBBB1}"/>
              </a:ext>
            </a:extLst>
          </p:cNvPr>
          <p:cNvSpPr>
            <a:spLocks noGrp="1"/>
          </p:cNvSpPr>
          <p:nvPr>
            <p:ph type="title"/>
          </p:nvPr>
        </p:nvSpPr>
        <p:spPr/>
        <p:txBody>
          <a:bodyPr lIns="274320"/>
          <a:lstStyle/>
          <a:p>
            <a:pPr algn="l"/>
            <a:r>
              <a:rPr lang="en-US"/>
              <a:t>THE SIMPLE ECONOMICS OF LENDING (4)</a:t>
            </a:r>
          </a:p>
        </p:txBody>
      </p:sp>
      <p:sp>
        <p:nvSpPr>
          <p:cNvPr id="3" name="Text Placeholder 2">
            <a:extLst>
              <a:ext uri="{FF2B5EF4-FFF2-40B4-BE49-F238E27FC236}">
                <a16:creationId xmlns:a16="http://schemas.microsoft.com/office/drawing/2014/main" id="{B0CB692B-B2E8-47EE-906B-E2A50BA8C4E0}"/>
              </a:ext>
            </a:extLst>
          </p:cNvPr>
          <p:cNvSpPr>
            <a:spLocks noGrp="1"/>
          </p:cNvSpPr>
          <p:nvPr>
            <p:ph idx="1"/>
          </p:nvPr>
        </p:nvSpPr>
        <p:spPr/>
        <p:txBody>
          <a:bodyPr vert="horz" lIns="91440" tIns="45720" rIns="91440" bIns="45720" rtlCol="0" anchor="t">
            <a:noAutofit/>
          </a:bodyPr>
          <a:lstStyle/>
          <a:p>
            <a:pPr marL="0" indent="0">
              <a:buNone/>
            </a:pPr>
            <a:r>
              <a:rPr lang="en-US" sz="2200" b="0">
                <a:latin typeface="Arial"/>
                <a:cs typeface="Arial"/>
              </a:rPr>
              <a:t>A key insight is that </a:t>
            </a:r>
            <a:r>
              <a:rPr lang="en-US" sz="2200" b="1">
                <a:latin typeface="Arial"/>
                <a:cs typeface="Arial"/>
              </a:rPr>
              <a:t>the cost of lending (EFP) depends importantly on the financial health (net worth) of both borrowers and lenders</a:t>
            </a:r>
            <a:r>
              <a:rPr lang="en-US" sz="2200" b="0">
                <a:latin typeface="Arial"/>
                <a:cs typeface="Arial"/>
              </a:rPr>
              <a:t>. </a:t>
            </a:r>
          </a:p>
          <a:p>
            <a:pPr marL="0" indent="0">
              <a:buNone/>
            </a:pPr>
            <a:endParaRPr lang="en-US">
              <a:latin typeface="Arial"/>
              <a:cs typeface="Arial"/>
            </a:endParaRPr>
          </a:p>
          <a:p>
            <a:pPr marL="0" indent="0">
              <a:buNone/>
            </a:pPr>
            <a:r>
              <a:rPr lang="en-US" sz="2200" b="0">
                <a:latin typeface="Arial"/>
                <a:cs typeface="Arial"/>
              </a:rPr>
              <a:t>When the </a:t>
            </a:r>
            <a:r>
              <a:rPr lang="en-US" sz="2200" b="1">
                <a:latin typeface="Arial"/>
                <a:cs typeface="Arial"/>
              </a:rPr>
              <a:t>net worth of borrowers</a:t>
            </a:r>
            <a:r>
              <a:rPr lang="en-US" sz="2200" b="0">
                <a:latin typeface="Arial"/>
                <a:cs typeface="Arial"/>
              </a:rPr>
              <a:t> is high, borrowers can </a:t>
            </a:r>
            <a:r>
              <a:rPr lang="en-US">
                <a:latin typeface="Arial"/>
                <a:cs typeface="Arial"/>
              </a:rPr>
              <a:t>bear more of any losses, creating a financial cushion for lenders and incentivizing borrowers to take care.</a:t>
            </a:r>
            <a:r>
              <a:rPr lang="en-US" sz="2200" b="0">
                <a:latin typeface="Arial"/>
                <a:cs typeface="Arial"/>
              </a:rPr>
              <a:t> For example, banks prefer to extend credit to homebuyers who make large down payments.</a:t>
            </a:r>
            <a:endParaRPr lang="en-US">
              <a:latin typeface="Arial"/>
              <a:cs typeface="Arial"/>
            </a:endParaRPr>
          </a:p>
          <a:p>
            <a:pPr marL="0" indent="0">
              <a:buNone/>
            </a:pPr>
            <a:endParaRPr lang="en-US" sz="2200" b="0">
              <a:latin typeface="Arial"/>
              <a:cs typeface="Arial"/>
            </a:endParaRPr>
          </a:p>
          <a:p>
            <a:pPr marL="0" indent="0">
              <a:buNone/>
            </a:pPr>
            <a:r>
              <a:rPr lang="en-US" b="1">
                <a:latin typeface="Arial"/>
                <a:cs typeface="Arial"/>
              </a:rPr>
              <a:t>Lender net worth</a:t>
            </a:r>
            <a:r>
              <a:rPr lang="en-US">
                <a:latin typeface="Arial"/>
                <a:cs typeface="Arial"/>
              </a:rPr>
              <a:t> also matters. For example, b</a:t>
            </a:r>
            <a:r>
              <a:rPr lang="en-US" sz="2200" b="0">
                <a:latin typeface="Arial"/>
                <a:cs typeface="Arial"/>
              </a:rPr>
              <a:t>anks with lots of capital and cash on hand available to absorb losses find it easier to attract funding and avoid panics.</a:t>
            </a:r>
          </a:p>
          <a:p>
            <a:pPr marL="0" indent="0">
              <a:buNone/>
            </a:pPr>
            <a:endParaRPr lang="en-US" sz="2200" b="0"/>
          </a:p>
        </p:txBody>
      </p:sp>
      <p:sp>
        <p:nvSpPr>
          <p:cNvPr id="4" name="Slide Number Placeholder 3">
            <a:extLst>
              <a:ext uri="{FF2B5EF4-FFF2-40B4-BE49-F238E27FC236}">
                <a16:creationId xmlns:a16="http://schemas.microsoft.com/office/drawing/2014/main" id="{7B7DF836-7501-494F-B845-431838C943DF}"/>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6</a:t>
            </a:fld>
            <a:endParaRPr lang="en-US"/>
          </a:p>
        </p:txBody>
      </p:sp>
    </p:spTree>
    <p:extLst>
      <p:ext uri="{BB962C8B-B14F-4D97-AF65-F5344CB8AC3E}">
        <p14:creationId xmlns:p14="http://schemas.microsoft.com/office/powerpoint/2010/main" val="220700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9C7B4-EBCC-4060-85E7-C1EE8E2F6D1D}"/>
              </a:ext>
            </a:extLst>
          </p:cNvPr>
          <p:cNvSpPr>
            <a:spLocks noGrp="1"/>
          </p:cNvSpPr>
          <p:nvPr>
            <p:ph type="title"/>
          </p:nvPr>
        </p:nvSpPr>
        <p:spPr/>
        <p:txBody>
          <a:bodyPr/>
          <a:lstStyle/>
          <a:p>
            <a:pPr algn="l"/>
            <a:r>
              <a:rPr lang="en-US"/>
              <a:t>THE SIMPLE ECONOMICS OF LENDING (5)</a:t>
            </a:r>
          </a:p>
        </p:txBody>
      </p:sp>
      <p:sp>
        <p:nvSpPr>
          <p:cNvPr id="3" name="Content Placeholder 2">
            <a:extLst>
              <a:ext uri="{FF2B5EF4-FFF2-40B4-BE49-F238E27FC236}">
                <a16:creationId xmlns:a16="http://schemas.microsoft.com/office/drawing/2014/main" id="{DBFC14F3-2772-4F99-8013-818E53139759}"/>
              </a:ext>
            </a:extLst>
          </p:cNvPr>
          <p:cNvSpPr>
            <a:spLocks noGrp="1"/>
          </p:cNvSpPr>
          <p:nvPr>
            <p:ph idx="1"/>
          </p:nvPr>
        </p:nvSpPr>
        <p:spPr/>
        <p:txBody>
          <a:bodyPr>
            <a:normAutofit/>
          </a:bodyPr>
          <a:lstStyle/>
          <a:p>
            <a:pPr marL="0" indent="0">
              <a:buNone/>
            </a:pPr>
            <a:endParaRPr lang="en-US" sz="2200" b="1">
              <a:latin typeface="Arial"/>
              <a:cs typeface="Arial"/>
            </a:endParaRPr>
          </a:p>
          <a:p>
            <a:pPr marL="0" indent="0">
              <a:buNone/>
            </a:pPr>
            <a:endParaRPr lang="en-US" b="1">
              <a:latin typeface="Arial"/>
              <a:cs typeface="Arial"/>
            </a:endParaRPr>
          </a:p>
          <a:p>
            <a:pPr marL="0" indent="0">
              <a:buNone/>
            </a:pPr>
            <a:r>
              <a:rPr lang="en-US" sz="2200" b="1">
                <a:latin typeface="Arial"/>
                <a:cs typeface="Arial"/>
              </a:rPr>
              <a:t>The (average) EFP both affects and is affected by the state of the economy</a:t>
            </a:r>
            <a:r>
              <a:rPr lang="en-US" sz="2200" b="0">
                <a:latin typeface="Arial"/>
                <a:cs typeface="Arial"/>
              </a:rPr>
              <a:t>:</a:t>
            </a:r>
          </a:p>
          <a:p>
            <a:pPr marL="0" indent="-457200">
              <a:buNone/>
            </a:pPr>
            <a:endParaRPr lang="en-US" sz="2200" b="0">
              <a:latin typeface="Arial"/>
              <a:cs typeface="Arial"/>
            </a:endParaRPr>
          </a:p>
          <a:p>
            <a:pPr marL="457200" indent="-457200">
              <a:buFont typeface="+mj-lt"/>
              <a:buAutoNum type="arabicParenR"/>
            </a:pPr>
            <a:r>
              <a:rPr lang="en-US" b="0">
                <a:latin typeface="Arial"/>
                <a:cs typeface="Arial"/>
              </a:rPr>
              <a:t>A higher EFP (more stressed credit markets) implies tighter credit standards and reduced lending, which slows the economy.</a:t>
            </a:r>
          </a:p>
          <a:p>
            <a:pPr marL="457200" indent="-457200">
              <a:buFont typeface="+mj-lt"/>
              <a:buAutoNum type="arabicParenR"/>
            </a:pPr>
            <a:endParaRPr lang="en-US" b="0">
              <a:latin typeface="Arial"/>
              <a:cs typeface="Arial"/>
            </a:endParaRPr>
          </a:p>
          <a:p>
            <a:pPr marL="457200" indent="-457200">
              <a:buFont typeface="+mj-lt"/>
              <a:buAutoNum type="arabicParenR"/>
            </a:pPr>
            <a:r>
              <a:rPr lang="en-US" b="0">
                <a:latin typeface="Arial"/>
                <a:cs typeface="Arial"/>
              </a:rPr>
              <a:t>A weaker economy in turn reduces the financial health/net worth of both lenders and borrowers, raising the EFP.</a:t>
            </a:r>
          </a:p>
        </p:txBody>
      </p:sp>
      <p:sp>
        <p:nvSpPr>
          <p:cNvPr id="4" name="Slide Number Placeholder 3">
            <a:extLst>
              <a:ext uri="{FF2B5EF4-FFF2-40B4-BE49-F238E27FC236}">
                <a16:creationId xmlns:a16="http://schemas.microsoft.com/office/drawing/2014/main" id="{9CA5029F-C3AB-48B7-A100-0352089C88E7}"/>
              </a:ext>
            </a:extLst>
          </p:cNvPr>
          <p:cNvSpPr txBox="1">
            <a:spLocks/>
          </p:cNvSpPr>
          <p:nvPr/>
        </p:nvSpPr>
        <p:spPr>
          <a:xfrm>
            <a:off x="9683750" y="6346825"/>
            <a:ext cx="250825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accent6">
                    <a:lumMod val="50000"/>
                  </a:schemeClr>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3616E3-D37E-4AD6-9971-81D28B7866DD}" type="slidenum">
              <a:rPr lang="en-US" smtClean="0"/>
              <a:pPr/>
              <a:t>7</a:t>
            </a:fld>
            <a:endParaRPr lang="en-US"/>
          </a:p>
        </p:txBody>
      </p:sp>
    </p:spTree>
    <p:extLst>
      <p:ext uri="{BB962C8B-B14F-4D97-AF65-F5344CB8AC3E}">
        <p14:creationId xmlns:p14="http://schemas.microsoft.com/office/powerpoint/2010/main" val="3111238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0B39A-36A6-407E-9788-ADDB7353D6B6}"/>
              </a:ext>
            </a:extLst>
          </p:cNvPr>
          <p:cNvSpPr>
            <a:spLocks noGrp="1"/>
          </p:cNvSpPr>
          <p:nvPr>
            <p:ph type="title"/>
          </p:nvPr>
        </p:nvSpPr>
        <p:spPr/>
        <p:txBody>
          <a:bodyPr lIns="274320">
            <a:normAutofit/>
          </a:bodyPr>
          <a:lstStyle/>
          <a:p>
            <a:pPr algn="l"/>
            <a:r>
              <a:rPr lang="en-US"/>
              <a:t>A MEASURE OF THE EXTERNAL FINANCE PREMIUM</a:t>
            </a:r>
          </a:p>
        </p:txBody>
      </p:sp>
      <p:sp>
        <p:nvSpPr>
          <p:cNvPr id="4" name="Slide Number Placeholder 3">
            <a:extLst>
              <a:ext uri="{FF2B5EF4-FFF2-40B4-BE49-F238E27FC236}">
                <a16:creationId xmlns:a16="http://schemas.microsoft.com/office/drawing/2014/main" id="{0D98B784-B8C5-4F4C-BC73-8CE202319E29}"/>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8</a:t>
            </a:fld>
            <a:endParaRPr lang="en-US"/>
          </a:p>
        </p:txBody>
      </p:sp>
      <p:pic>
        <p:nvPicPr>
          <p:cNvPr id="6" name="Picture 5">
            <a:extLst>
              <a:ext uri="{FF2B5EF4-FFF2-40B4-BE49-F238E27FC236}">
                <a16:creationId xmlns:a16="http://schemas.microsoft.com/office/drawing/2014/main" id="{FA84FADB-DADE-41A8-AB15-FAC5BDD8E4C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99588" y="1371036"/>
            <a:ext cx="10792824" cy="5380069"/>
          </a:xfrm>
          <a:prstGeom prst="rect">
            <a:avLst/>
          </a:prstGeom>
        </p:spPr>
      </p:pic>
    </p:spTree>
    <p:extLst>
      <p:ext uri="{BB962C8B-B14F-4D97-AF65-F5344CB8AC3E}">
        <p14:creationId xmlns:p14="http://schemas.microsoft.com/office/powerpoint/2010/main" val="103845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DFB23-2F5D-4359-B40F-0FB79FE65B91}"/>
              </a:ext>
            </a:extLst>
          </p:cNvPr>
          <p:cNvSpPr>
            <a:spLocks noGrp="1"/>
          </p:cNvSpPr>
          <p:nvPr>
            <p:ph type="title"/>
          </p:nvPr>
        </p:nvSpPr>
        <p:spPr/>
        <p:txBody>
          <a:bodyPr lIns="274320"/>
          <a:lstStyle/>
          <a:p>
            <a:pPr algn="l"/>
            <a:r>
              <a:rPr lang="en-US"/>
              <a:t>THE GREAT DEPRESSION</a:t>
            </a:r>
          </a:p>
        </p:txBody>
      </p:sp>
      <p:sp>
        <p:nvSpPr>
          <p:cNvPr id="3" name="Text Placeholder 2">
            <a:extLst>
              <a:ext uri="{FF2B5EF4-FFF2-40B4-BE49-F238E27FC236}">
                <a16:creationId xmlns:a16="http://schemas.microsoft.com/office/drawing/2014/main" id="{5E017D99-8F48-429C-9F01-EB0589EF3F8A}"/>
              </a:ext>
            </a:extLst>
          </p:cNvPr>
          <p:cNvSpPr>
            <a:spLocks noGrp="1"/>
          </p:cNvSpPr>
          <p:nvPr>
            <p:ph idx="1"/>
          </p:nvPr>
        </p:nvSpPr>
        <p:spPr/>
        <p:txBody>
          <a:bodyPr>
            <a:noAutofit/>
          </a:bodyPr>
          <a:lstStyle/>
          <a:p>
            <a:pPr marL="0" indent="0">
              <a:buNone/>
            </a:pPr>
            <a:r>
              <a:rPr lang="en-US" sz="2200" b="0"/>
              <a:t>The </a:t>
            </a:r>
            <a:r>
              <a:rPr lang="en-US" sz="2200" b="1"/>
              <a:t>global Great Depression </a:t>
            </a:r>
            <a:r>
              <a:rPr lang="en-US"/>
              <a:t>was</a:t>
            </a:r>
            <a:r>
              <a:rPr lang="en-US" sz="2200" b="0"/>
              <a:t> the defining economic event of the twentieth century.</a:t>
            </a:r>
          </a:p>
          <a:p>
            <a:pPr marL="0" indent="0">
              <a:buNone/>
            </a:pPr>
            <a:endParaRPr lang="en-US" sz="2200" b="0"/>
          </a:p>
          <a:p>
            <a:pPr marL="0" indent="0">
              <a:buNone/>
            </a:pPr>
            <a:r>
              <a:rPr lang="en-US" sz="2200" b="0"/>
              <a:t>Most economists now agree that a </a:t>
            </a:r>
            <a:r>
              <a:rPr lang="en-US" sz="2200" b="1"/>
              <a:t>malfunctioning international gold </a:t>
            </a:r>
            <a:r>
              <a:rPr lang="en-US" sz="2200" b="0"/>
              <a:t>standard was a major source of the Depression. Reconstructed after World War I, the gold standard had critical flaws that caused it to collapse in the lat</a:t>
            </a:r>
            <a:r>
              <a:rPr lang="en-US"/>
              <a:t>e 1920s and early 1930s. This</a:t>
            </a:r>
            <a:r>
              <a:rPr lang="en-US" sz="2200" b="0"/>
              <a:t> led to global contractions in money supplies and to declining price levels (deflation), followed by declines in output.</a:t>
            </a:r>
          </a:p>
          <a:p>
            <a:pPr marL="0" indent="0">
              <a:buNone/>
            </a:pPr>
            <a:endParaRPr lang="en-US" sz="2200" b="0"/>
          </a:p>
          <a:p>
            <a:pPr marL="0" indent="0">
              <a:buNone/>
            </a:pPr>
            <a:r>
              <a:rPr lang="en-US" sz="2200" b="0"/>
              <a:t>Countries that left the gold standard earlier (Great Britain, Japan, Scandinavian countries) recovered much more quickly than those that left later (France, Switzerland).</a:t>
            </a:r>
          </a:p>
          <a:p>
            <a:pPr marL="0" indent="0">
              <a:buNone/>
            </a:pPr>
            <a:endParaRPr lang="en-US" sz="2200" b="0"/>
          </a:p>
          <a:p>
            <a:pPr marL="0" indent="0">
              <a:buNone/>
            </a:pPr>
            <a:r>
              <a:rPr lang="en-US"/>
              <a:t>Questions remain:  What was the mechanism?  Why was the recovery so slow in the US and some other countries?</a:t>
            </a:r>
            <a:endParaRPr lang="en-US" sz="2200" b="0"/>
          </a:p>
        </p:txBody>
      </p:sp>
      <p:sp>
        <p:nvSpPr>
          <p:cNvPr id="4" name="Slide Number Placeholder 3">
            <a:extLst>
              <a:ext uri="{FF2B5EF4-FFF2-40B4-BE49-F238E27FC236}">
                <a16:creationId xmlns:a16="http://schemas.microsoft.com/office/drawing/2014/main" id="{8AEB1CEE-2C9B-468A-AAEB-32D6D9AF41C4}"/>
              </a:ext>
            </a:extLst>
          </p:cNvPr>
          <p:cNvSpPr>
            <a:spLocks noGrp="1"/>
          </p:cNvSpPr>
          <p:nvPr>
            <p:ph type="sldNum" sz="quarter" idx="4"/>
          </p:nvPr>
        </p:nvSpPr>
        <p:spPr>
          <a:xfrm>
            <a:off x="9683750" y="6346825"/>
            <a:ext cx="2508250" cy="365125"/>
          </a:xfrm>
        </p:spPr>
        <p:txBody>
          <a:bodyPr/>
          <a:lstStyle/>
          <a:p>
            <a:fld id="{4F3616E3-D37E-4AD6-9971-81D28B7866DD}" type="slidenum">
              <a:rPr lang="en-US" smtClean="0"/>
              <a:t>9</a:t>
            </a:fld>
            <a:endParaRPr lang="en-US"/>
          </a:p>
        </p:txBody>
      </p:sp>
    </p:spTree>
    <p:extLst>
      <p:ext uri="{BB962C8B-B14F-4D97-AF65-F5344CB8AC3E}">
        <p14:creationId xmlns:p14="http://schemas.microsoft.com/office/powerpoint/2010/main" val="3580882050"/>
      </p:ext>
    </p:extLst>
  </p:cSld>
  <p:clrMapOvr>
    <a:masterClrMapping/>
  </p:clrMapOvr>
</p:sld>
</file>

<file path=ppt/theme/theme1.xml><?xml version="1.0" encoding="utf-8"?>
<a:theme xmlns:a="http://schemas.openxmlformats.org/drawingml/2006/main" name="Brookings_Theme_Cust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okings_Theme_Custom" id="{A91EC8D3-8AD2-4A2A-9BCF-5C34A0E8F4C8}" vid="{9F3CB599-768F-4FA9-A67F-B5643AD55BA5}"/>
    </a:ext>
  </a:extLst>
</a:theme>
</file>

<file path=ppt/theme/theme2.xml><?xml version="1.0" encoding="utf-8"?>
<a:theme xmlns:a="http://schemas.openxmlformats.org/drawingml/2006/main" name="Brookings_Econ_Wide">
  <a:themeElements>
    <a:clrScheme name="Custom 2">
      <a:dk1>
        <a:srgbClr val="053769"/>
      </a:dk1>
      <a:lt1>
        <a:sysClr val="window" lastClr="FFFFFF"/>
      </a:lt1>
      <a:dk2>
        <a:srgbClr val="0D73D6"/>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2">
      <a:majorFont>
        <a:latin typeface="National-Bold"/>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ational-Medium"/>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tlCol="0" anchor="ctr"/>
      <a:lstStyle>
        <a:defPPr algn="ctr">
          <a:defRPr>
            <a:latin typeface="Nationa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ookings_Econ_Wide" id="{1B00B890-8E6F-405D-B244-D255657A8BB5}" vid="{5432E075-3AF9-4E02-9395-A64456C01C9D}"/>
    </a:ext>
  </a:extLst>
</a:theme>
</file>

<file path=ppt/theme/theme3.xml><?xml version="1.0" encoding="utf-8"?>
<a:theme xmlns:a="http://schemas.openxmlformats.org/drawingml/2006/main" name="1_Bullet Master">
  <a:themeElements>
    <a:clrScheme name="Custom 2">
      <a:dk1>
        <a:srgbClr val="053769"/>
      </a:dk1>
      <a:lt1>
        <a:sysClr val="window" lastClr="FFFFFF"/>
      </a:lt1>
      <a:dk2>
        <a:srgbClr val="0D73D6"/>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2">
      <a:majorFont>
        <a:latin typeface="National-Bold"/>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ational-Medium"/>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tlCol="0" anchor="ctr"/>
      <a:lstStyle>
        <a:defPPr algn="ctr">
          <a:defRPr>
            <a:latin typeface="Nationa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8643B5A6A4C44BBA3A8F98D0082F39" ma:contentTypeVersion="17" ma:contentTypeDescription="Create a new document." ma:contentTypeScope="" ma:versionID="7cfb52b945495fa0567b58ac676551ad">
  <xsd:schema xmlns:xsd="http://www.w3.org/2001/XMLSchema" xmlns:xs="http://www.w3.org/2001/XMLSchema" xmlns:p="http://schemas.microsoft.com/office/2006/metadata/properties" xmlns:ns2="84732523-58a5-4579-a881-6d7f53a4cb5a" xmlns:ns3="6b527215-b60f-4ba6-940b-57a33948dc70" targetNamespace="http://schemas.microsoft.com/office/2006/metadata/properties" ma:root="true" ma:fieldsID="9ba4bf140c6e0414727bf87403548cbf" ns2:_="" ns3:_="">
    <xsd:import namespace="84732523-58a5-4579-a881-6d7f53a4cb5a"/>
    <xsd:import namespace="6b527215-b60f-4ba6-940b-57a33948dc7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732523-58a5-4579-a881-6d7f53a4cb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eb4b2d4-9bb6-49a7-8a4b-ec3b3538ad41"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527215-b60f-4ba6-940b-57a33948dc7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9178e8c-26ff-4850-8a6d-b8ad1eedc5e9}" ma:internalName="TaxCatchAll" ma:showField="CatchAllData" ma:web="6b527215-b60f-4ba6-940b-57a33948dc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D10D4F-FE3B-4022-81E7-CD4ED00C8D8C}"/>
</file>

<file path=customXml/itemProps2.xml><?xml version="1.0" encoding="utf-8"?>
<ds:datastoreItem xmlns:ds="http://schemas.openxmlformats.org/officeDocument/2006/customXml" ds:itemID="{5DF2A287-26F1-486D-B91E-A7ED481256CB}"/>
</file>

<file path=docProps/app.xml><?xml version="1.0" encoding="utf-8"?>
<Properties xmlns="http://schemas.openxmlformats.org/officeDocument/2006/extended-properties" xmlns:vt="http://schemas.openxmlformats.org/officeDocument/2006/docPropsVTypes">
  <Template>Brookings_Theme_Custom</Template>
  <Application>Microsoft Office PowerPoint</Application>
  <PresentationFormat>Widescreen</PresentationFormat>
  <Slides>21</Slides>
  <Notes>3</Notes>
  <HiddenSlides>0</HiddenSlide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Brookings_Theme_Custom</vt:lpstr>
      <vt:lpstr>Brookings_Econ_Wide</vt:lpstr>
      <vt:lpstr>1_Bullet Master</vt:lpstr>
      <vt:lpstr>Banking, Credit, and  Economic Fluctuations</vt:lpstr>
      <vt:lpstr>CREDIT MARKET STRESS AND THE ECONOMY</vt:lpstr>
      <vt:lpstr>THE SIMPLE ECONOMICS OF LENDING</vt:lpstr>
      <vt:lpstr>THE SIMPLE ECONOMICS OF LENDING (2)</vt:lpstr>
      <vt:lpstr>THE SIMPLE ECONOMICS OF LENDING (3)</vt:lpstr>
      <vt:lpstr>THE SIMPLE ECONOMICS OF LENDING (4)</vt:lpstr>
      <vt:lpstr>THE SIMPLE ECONOMICS OF LENDING (5)</vt:lpstr>
      <vt:lpstr>A MEASURE OF THE EXTERNAL FINANCE PREMIUM</vt:lpstr>
      <vt:lpstr>THE GREAT DEPRESSION</vt:lpstr>
      <vt:lpstr>THE GREAT DEPRESSION (2)</vt:lpstr>
      <vt:lpstr>THE GREAT DEPRESSION (3)</vt:lpstr>
      <vt:lpstr>THE GREAT DEPRESSION (4)</vt:lpstr>
      <vt:lpstr>THE GREAT RECESSION</vt:lpstr>
      <vt:lpstr>THE GREAT RECESSION (2)</vt:lpstr>
      <vt:lpstr>THE GREAT RECESSION (3)</vt:lpstr>
      <vt:lpstr>THE GREAT RECESSION (4)</vt:lpstr>
      <vt:lpstr>THE GREAT RECESSION (5)</vt:lpstr>
      <vt:lpstr>POLICY IMPLICATIONS</vt:lpstr>
      <vt:lpstr>THE FINANCIAL ACCELERATOR</vt:lpstr>
      <vt:lpstr>THE CREDIT CHANNEL OF MONETARY POLICY</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Banking, Credit, and Economic Fluctuations</dc:title>
  <dc:creator>James Lee</dc:creator>
  <cp:revision>1</cp:revision>
  <dcterms:created xsi:type="dcterms:W3CDTF">2022-11-03T20:36:18Z</dcterms:created>
  <dcterms:modified xsi:type="dcterms:W3CDTF">2022-11-21T19:39:21Z</dcterms:modified>
</cp:coreProperties>
</file>