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93" r:id="rId2"/>
    <p:sldMasterId id="2147483705" r:id="rId3"/>
  </p:sldMasterIdLst>
  <p:notesMasterIdLst>
    <p:notesMasterId r:id="rId14"/>
  </p:notesMasterIdLst>
  <p:handoutMasterIdLst>
    <p:handoutMasterId r:id="rId15"/>
  </p:handoutMasterIdLst>
  <p:sldIdLst>
    <p:sldId id="388" r:id="rId4"/>
    <p:sldId id="349" r:id="rId5"/>
    <p:sldId id="347" r:id="rId6"/>
    <p:sldId id="341" r:id="rId7"/>
    <p:sldId id="391" r:id="rId8"/>
    <p:sldId id="350" r:id="rId9"/>
    <p:sldId id="390" r:id="rId10"/>
    <p:sldId id="392" r:id="rId11"/>
    <p:sldId id="393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2BB"/>
    <a:srgbClr val="575513"/>
    <a:srgbClr val="053769"/>
    <a:srgbClr val="9B9B23"/>
    <a:srgbClr val="747878"/>
    <a:srgbClr val="7D14AC"/>
    <a:srgbClr val="0537A4"/>
    <a:srgbClr val="4402A4"/>
    <a:srgbClr val="727879"/>
    <a:srgbClr val="3A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68" y="48"/>
      </p:cViewPr>
      <p:guideLst>
        <p:guide orient="horz" pos="2160"/>
        <p:guide pos="3840"/>
        <p:guide orient="horz" pos="226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List Price (WAC)</c:v>
                </c:pt>
              </c:strCache>
            </c:strRef>
          </c:tx>
          <c:spPr>
            <a:ln w="57150" cap="rnd">
              <a:solidFill>
                <a:srgbClr val="991B1E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991B1E"/>
              </a:solidFill>
              <a:ln w="57150">
                <a:solidFill>
                  <a:srgbClr val="991B1E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D-474C-A0E8-BD9C74F4CA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FD-474C-A0E8-BD9C74F4CAB5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Sheet1!$B$2:$E$2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Sheet1!$B$3:$E$3</c:f>
              <c:numCache>
                <c:formatCode>General</c:formatCode>
                <c:ptCount val="4"/>
                <c:pt idx="0">
                  <c:v>332.23</c:v>
                </c:pt>
                <c:pt idx="1">
                  <c:v>370</c:v>
                </c:pt>
                <c:pt idx="2">
                  <c:v>424.99</c:v>
                </c:pt>
                <c:pt idx="3">
                  <c:v>470.23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FD-474C-A0E8-BD9C74F4CAB5}"/>
            </c:ext>
          </c:extLst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Net Price</c:v>
                </c:pt>
              </c:strCache>
            </c:strRef>
          </c:tx>
          <c:spPr>
            <a:ln w="57150" cap="rnd">
              <a:solidFill>
                <a:srgbClr val="2E4F7F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2E4F7F"/>
              </a:solidFill>
              <a:ln w="57150">
                <a:solidFill>
                  <a:srgbClr val="2E4F7F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D-474C-A0E8-BD9C74F4CA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FD-474C-A0E8-BD9C74F4CAB5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Sheet1!$B$2:$E$2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Sheet1!$B$4:$E$4</c:f>
              <c:numCache>
                <c:formatCode>General</c:formatCode>
                <c:ptCount val="4"/>
                <c:pt idx="0">
                  <c:v>234.93</c:v>
                </c:pt>
                <c:pt idx="1">
                  <c:v>246.48</c:v>
                </c:pt>
                <c:pt idx="2">
                  <c:v>276.83</c:v>
                </c:pt>
                <c:pt idx="3">
                  <c:v>282.99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6FD-474C-A0E8-BD9C74F4CAB5}"/>
            </c:ext>
          </c:extLst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Rebates and Concessions</c:v>
                </c:pt>
              </c:strCache>
            </c:strRef>
          </c:tx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6FD-474C-A0E8-BD9C74F4CA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FD-474C-A0E8-BD9C74F4CAB5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Sheet1!$B$2:$E$2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Sheet1!$B$5:$E$5</c:f>
              <c:numCache>
                <c:formatCode>General</c:formatCode>
                <c:ptCount val="4"/>
                <c:pt idx="0">
                  <c:v>97.3</c:v>
                </c:pt>
                <c:pt idx="1">
                  <c:v>123.52</c:v>
                </c:pt>
                <c:pt idx="2">
                  <c:v>148.16</c:v>
                </c:pt>
                <c:pt idx="3">
                  <c:v>187.24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6FD-474C-A0E8-BD9C74F4C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448184"/>
        <c:axId val="335447856"/>
      </c:lineChart>
      <c:catAx>
        <c:axId val="335448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5447856"/>
        <c:crosses val="autoZero"/>
        <c:auto val="1"/>
        <c:lblAlgn val="ctr"/>
        <c:lblOffset val="100"/>
        <c:noMultiLvlLbl val="0"/>
      </c:catAx>
      <c:valAx>
        <c:axId val="335447856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>
                    <a:solidFill>
                      <a:srgbClr val="000000"/>
                    </a:solidFill>
                  </a:rPr>
                  <a:t>Average </a:t>
                </a:r>
                <a:br>
                  <a:rPr lang="en-US" sz="1400" dirty="0">
                    <a:solidFill>
                      <a:srgbClr val="000000"/>
                    </a:solidFill>
                  </a:rPr>
                </a:br>
                <a:r>
                  <a:rPr lang="en-US" sz="1400" dirty="0">
                    <a:solidFill>
                      <a:srgbClr val="000000"/>
                    </a:solidFill>
                  </a:rPr>
                  <a:t>Price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5448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478524039905504"/>
          <c:y val="0"/>
          <c:w val="0.8053183491027065"/>
          <c:h val="0.77882823932190282"/>
        </c:manualLayout>
      </c:layout>
      <c:lineChart>
        <c:grouping val="standard"/>
        <c:varyColors val="0"/>
        <c:ser>
          <c:idx val="0"/>
          <c:order val="0"/>
          <c:tx>
            <c:strRef>
              <c:f>'[Chart in Microsoft PowerPoint]Sheet1'!$A$30</c:f>
              <c:strCache>
                <c:ptCount val="1"/>
                <c:pt idx="0">
                  <c:v>% of Total Spending Occurring in Catastrophic</c:v>
                </c:pt>
              </c:strCache>
            </c:strRef>
          </c:tx>
          <c:spPr>
            <a:ln w="57150" cap="rnd">
              <a:solidFill>
                <a:srgbClr val="991B1E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991B1E"/>
              </a:solidFill>
              <a:ln w="57150">
                <a:solidFill>
                  <a:srgbClr val="991B1E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CF-4571-963D-AF82966D7C8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CF-4571-963D-AF82966D7C8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CCF-4571-963D-AF82966D7C8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CF-4571-963D-AF82966D7C8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CCF-4571-963D-AF82966D7C8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CF-4571-963D-AF82966D7C8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CF-4571-963D-AF82966D7C8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CF-4571-963D-AF82966D7C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PowerPoint]Sheet1'!$B$29:$K$29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'[Chart in Microsoft PowerPoint]Sheet1'!$B$30:$K$30</c:f>
              <c:numCache>
                <c:formatCode>0%</c:formatCode>
                <c:ptCount val="10"/>
                <c:pt idx="0">
                  <c:v>0.1757753</c:v>
                </c:pt>
                <c:pt idx="1">
                  <c:v>0.1915935</c:v>
                </c:pt>
                <c:pt idx="2">
                  <c:v>0.19182350000000001</c:v>
                </c:pt>
                <c:pt idx="3">
                  <c:v>0.20166700000000001</c:v>
                </c:pt>
                <c:pt idx="4">
                  <c:v>0.2281638</c:v>
                </c:pt>
                <c:pt idx="5">
                  <c:v>0.24067250000000001</c:v>
                </c:pt>
                <c:pt idx="6">
                  <c:v>0.26331280000000001</c:v>
                </c:pt>
                <c:pt idx="7">
                  <c:v>0.32613779999999998</c:v>
                </c:pt>
                <c:pt idx="8">
                  <c:v>0.37029630000000002</c:v>
                </c:pt>
                <c:pt idx="9">
                  <c:v>0.38016341940881332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CCF-4571-963D-AF82966D7C89}"/>
            </c:ext>
          </c:extLst>
        </c:ser>
        <c:ser>
          <c:idx val="2"/>
          <c:order val="1"/>
          <c:tx>
            <c:strRef>
              <c:f>'[Chart in Microsoft PowerPoint]Sheet1'!$A$32</c:f>
              <c:strCache>
                <c:ptCount val="1"/>
                <c:pt idx="0">
                  <c:v>% of Total Spending Paid by Federal Reinsurance </c:v>
                </c:pt>
              </c:strCache>
            </c:strRef>
          </c:tx>
          <c:spPr>
            <a:ln w="57150" cap="rnd">
              <a:solidFill>
                <a:srgbClr val="9B9B23"/>
              </a:solidFill>
              <a:prstDash val="sysDash"/>
              <a:round/>
            </a:ln>
            <a:effectLst/>
          </c:spPr>
          <c:marker>
            <c:symbol val="diamond"/>
            <c:size val="5"/>
            <c:spPr>
              <a:solidFill>
                <a:srgbClr val="2E4F7F"/>
              </a:solidFill>
              <a:ln w="57150">
                <a:solidFill>
                  <a:srgbClr val="9B9B23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CCF-4571-963D-AF82966D7C8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CCF-4571-963D-AF82966D7C8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CCF-4571-963D-AF82966D7C8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CCF-4571-963D-AF82966D7C8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CCF-4571-963D-AF82966D7C8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CCF-4571-963D-AF82966D7C8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CCF-4571-963D-AF82966D7C8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CCF-4571-963D-AF82966D7C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PowerPoint]Sheet1'!$B$29:$K$29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'[Chart in Microsoft PowerPoint]Sheet1'!$B$32:$K$32</c:f>
              <c:numCache>
                <c:formatCode>0%</c:formatCode>
                <c:ptCount val="10"/>
                <c:pt idx="0">
                  <c:v>0.14062024000000001</c:v>
                </c:pt>
                <c:pt idx="1">
                  <c:v>0.15327480000000002</c:v>
                </c:pt>
                <c:pt idx="2">
                  <c:v>0.15345880000000001</c:v>
                </c:pt>
                <c:pt idx="3">
                  <c:v>0.16133360000000002</c:v>
                </c:pt>
                <c:pt idx="4">
                  <c:v>0.18253104000000001</c:v>
                </c:pt>
                <c:pt idx="5">
                  <c:v>0.19253800000000001</c:v>
                </c:pt>
                <c:pt idx="6">
                  <c:v>0.21065024000000002</c:v>
                </c:pt>
                <c:pt idx="7">
                  <c:v>0.26091024000000002</c:v>
                </c:pt>
                <c:pt idx="8">
                  <c:v>0.29623704000000001</c:v>
                </c:pt>
                <c:pt idx="9">
                  <c:v>0.30413073552705067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2CCF-4571-963D-AF82966D7C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7748776"/>
        <c:axId val="427740248"/>
      </c:lineChart>
      <c:catAx>
        <c:axId val="427748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740248"/>
        <c:crosses val="autoZero"/>
        <c:auto val="1"/>
        <c:lblAlgn val="ctr"/>
        <c:lblOffset val="100"/>
        <c:noMultiLvlLbl val="0"/>
      </c:catAx>
      <c:valAx>
        <c:axId val="427740248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 dirty="0">
                    <a:solidFill>
                      <a:schemeClr val="tx1">
                        <a:lumMod val="50000"/>
                      </a:schemeClr>
                    </a:solidFill>
                  </a:rPr>
                  <a:t>Fraction</a:t>
                </a:r>
              </a:p>
              <a:p>
                <a:pPr>
                  <a:defRPr/>
                </a:pPr>
                <a:r>
                  <a:rPr lang="en-US" sz="1400" baseline="0" dirty="0">
                    <a:solidFill>
                      <a:schemeClr val="tx1">
                        <a:lumMod val="50000"/>
                      </a:schemeClr>
                    </a:solidFill>
                  </a:rPr>
                  <a:t>Of Aggregate</a:t>
                </a:r>
              </a:p>
              <a:p>
                <a:pPr>
                  <a:defRPr/>
                </a:pPr>
                <a:r>
                  <a:rPr lang="en-US" sz="1400" baseline="0" dirty="0">
                    <a:solidFill>
                      <a:schemeClr val="tx1">
                        <a:lumMod val="50000"/>
                      </a:schemeClr>
                    </a:solidFill>
                  </a:rPr>
                  <a:t>Part D</a:t>
                </a:r>
              </a:p>
              <a:p>
                <a:pPr>
                  <a:defRPr/>
                </a:pPr>
                <a:r>
                  <a:rPr lang="en-US" sz="1400" baseline="0" dirty="0">
                    <a:solidFill>
                      <a:schemeClr val="tx1">
                        <a:lumMod val="50000"/>
                      </a:schemeClr>
                    </a:solidFill>
                  </a:rPr>
                  <a:t>Spending</a:t>
                </a:r>
              </a:p>
              <a:p>
                <a:pPr>
                  <a:defRPr/>
                </a:pPr>
                <a:r>
                  <a:rPr lang="en-US" sz="1400" baseline="0" dirty="0">
                    <a:solidFill>
                      <a:schemeClr val="tx1">
                        <a:lumMod val="50000"/>
                      </a:schemeClr>
                    </a:solidFill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5.5401287447398766E-3"/>
              <c:y val="0.315194235069990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7487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tx1"/>
                </a:solidFill>
              </a:rPr>
              <a:t>National Average (Per Member Per Month)</a:t>
            </a:r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Sheet2!$A$4</c:f>
              <c:strCache>
                <c:ptCount val="1"/>
                <c:pt idx="0">
                  <c:v>Plan Bid</c:v>
                </c:pt>
              </c:strCache>
            </c:strRef>
          </c:tx>
          <c:spPr>
            <a:ln w="63500" cap="rnd">
              <a:solidFill>
                <a:srgbClr val="053769"/>
              </a:solidFill>
              <a:round/>
            </a:ln>
            <a:effectLst/>
          </c:spPr>
          <c:marker>
            <c:symbol val="none"/>
          </c:marker>
          <c:cat>
            <c:numRef>
              <c:f>Sheet2!$B$3:$N$3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Sheet2!$B$4:$N$4</c:f>
              <c:numCache>
                <c:formatCode>_("$"* #,##0.00_);_("$"* \(#,##0.00\);_("$"* "-"??_);_(@_)</c:formatCode>
                <c:ptCount val="13"/>
                <c:pt idx="0">
                  <c:v>92.3</c:v>
                </c:pt>
                <c:pt idx="1">
                  <c:v>80.430000000000007</c:v>
                </c:pt>
                <c:pt idx="2">
                  <c:v>80.52</c:v>
                </c:pt>
                <c:pt idx="3">
                  <c:v>84.33</c:v>
                </c:pt>
                <c:pt idx="4">
                  <c:v>88.33</c:v>
                </c:pt>
                <c:pt idx="5">
                  <c:v>87.05</c:v>
                </c:pt>
                <c:pt idx="6">
                  <c:v>84.5</c:v>
                </c:pt>
                <c:pt idx="7">
                  <c:v>79.64</c:v>
                </c:pt>
                <c:pt idx="8">
                  <c:v>75.88</c:v>
                </c:pt>
                <c:pt idx="9">
                  <c:v>70.180000000000007</c:v>
                </c:pt>
                <c:pt idx="10">
                  <c:v>64.66</c:v>
                </c:pt>
                <c:pt idx="11">
                  <c:v>61.08</c:v>
                </c:pt>
                <c:pt idx="12">
                  <c:v>57.93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DB-4229-AE98-7C6AD5CA94B3}"/>
            </c:ext>
          </c:extLst>
        </c:ser>
        <c:ser>
          <c:idx val="1"/>
          <c:order val="1"/>
          <c:tx>
            <c:strRef>
              <c:f>Sheet2!$A$5</c:f>
              <c:strCache>
                <c:ptCount val="1"/>
                <c:pt idx="0">
                  <c:v>Premium</c:v>
                </c:pt>
              </c:strCache>
            </c:strRef>
          </c:tx>
          <c:spPr>
            <a:ln w="63500" cap="rnd">
              <a:solidFill>
                <a:srgbClr val="991B0C"/>
              </a:solidFill>
              <a:round/>
            </a:ln>
            <a:effectLst/>
          </c:spPr>
          <c:marker>
            <c:symbol val="none"/>
          </c:marker>
          <c:cat>
            <c:numRef>
              <c:f>Sheet2!$B$3:$N$3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Sheet2!$B$5:$N$5</c:f>
              <c:numCache>
                <c:formatCode>_("$"* #,##0.00_);_("$"* \(#,##0.00\);_("$"* "-"??_);_(@_)</c:formatCode>
                <c:ptCount val="13"/>
                <c:pt idx="0">
                  <c:v>32.200000000000003</c:v>
                </c:pt>
                <c:pt idx="1">
                  <c:v>27.35</c:v>
                </c:pt>
                <c:pt idx="2">
                  <c:v>27.93</c:v>
                </c:pt>
                <c:pt idx="3">
                  <c:v>30.36</c:v>
                </c:pt>
                <c:pt idx="4">
                  <c:v>31.94</c:v>
                </c:pt>
                <c:pt idx="5">
                  <c:v>32.340000000000003</c:v>
                </c:pt>
                <c:pt idx="6">
                  <c:v>31.08</c:v>
                </c:pt>
                <c:pt idx="7">
                  <c:v>31.17</c:v>
                </c:pt>
                <c:pt idx="8">
                  <c:v>32.42</c:v>
                </c:pt>
                <c:pt idx="9">
                  <c:v>33.130000000000003</c:v>
                </c:pt>
                <c:pt idx="10">
                  <c:v>34.1</c:v>
                </c:pt>
                <c:pt idx="11">
                  <c:v>35.630000000000003</c:v>
                </c:pt>
                <c:pt idx="12">
                  <c:v>35.020000000000003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DB-4229-AE98-7C6AD5CA94B3}"/>
            </c:ext>
          </c:extLst>
        </c:ser>
        <c:ser>
          <c:idx val="2"/>
          <c:order val="2"/>
          <c:tx>
            <c:strRef>
              <c:f>Sheet2!$A$6</c:f>
              <c:strCache>
                <c:ptCount val="1"/>
                <c:pt idx="0">
                  <c:v>Reinsurance </c:v>
                </c:pt>
              </c:strCache>
            </c:strRef>
          </c:tx>
          <c:spPr>
            <a:ln w="63500" cap="rnd">
              <a:solidFill>
                <a:srgbClr val="9B9B23"/>
              </a:solidFill>
              <a:round/>
            </a:ln>
            <a:effectLst/>
          </c:spPr>
          <c:marker>
            <c:symbol val="none"/>
          </c:marker>
          <c:cat>
            <c:numRef>
              <c:f>Sheet2!$B$3:$N$3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Sheet2!$B$6:$N$6</c:f>
              <c:numCache>
                <c:formatCode>_("$"* #,##0.00_);_("$"* \(#,##0.00\);_("$"* "-"??_);_(@_)</c:formatCode>
                <c:ptCount val="13"/>
                <c:pt idx="0">
                  <c:v>33.97</c:v>
                </c:pt>
                <c:pt idx="1">
                  <c:v>26.82</c:v>
                </c:pt>
                <c:pt idx="2">
                  <c:v>29.01</c:v>
                </c:pt>
                <c:pt idx="3">
                  <c:v>34.729999999999997</c:v>
                </c:pt>
                <c:pt idx="4">
                  <c:v>36.82</c:v>
                </c:pt>
                <c:pt idx="5">
                  <c:v>39.770000000000003</c:v>
                </c:pt>
                <c:pt idx="6">
                  <c:v>37.380000000000003</c:v>
                </c:pt>
                <c:pt idx="7">
                  <c:v>42.6</c:v>
                </c:pt>
                <c:pt idx="8">
                  <c:v>51.26</c:v>
                </c:pt>
                <c:pt idx="9">
                  <c:v>59.74</c:v>
                </c:pt>
                <c:pt idx="10">
                  <c:v>69.069999999999993</c:v>
                </c:pt>
                <c:pt idx="11">
                  <c:v>78.64</c:v>
                </c:pt>
                <c:pt idx="12">
                  <c:v>79.400000000000006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DB-4229-AE98-7C6AD5CA94B3}"/>
            </c:ext>
          </c:extLst>
        </c:ser>
        <c:ser>
          <c:idx val="3"/>
          <c:order val="3"/>
          <c:tx>
            <c:strRef>
              <c:f>Sheet2!$A$7</c:f>
              <c:strCache>
                <c:ptCount val="1"/>
                <c:pt idx="0">
                  <c:v>Direct Subsidy </c:v>
                </c:pt>
              </c:strCache>
            </c:strRef>
          </c:tx>
          <c:spPr>
            <a:ln w="63500" cap="rnd">
              <a:solidFill>
                <a:srgbClr val="141313">
                  <a:lumMod val="75000"/>
                  <a:lumOff val="2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Sheet2!$B$3:$N$3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Sheet2!$B$7:$N$7</c:f>
              <c:numCache>
                <c:formatCode>_("$"* #,##0.00_);_("$"* \(#,##0.00\);_("$"* "-"??_);_(@_)</c:formatCode>
                <c:ptCount val="13"/>
                <c:pt idx="0">
                  <c:v>60.1</c:v>
                </c:pt>
                <c:pt idx="1">
                  <c:v>53.08</c:v>
                </c:pt>
                <c:pt idx="2">
                  <c:v>52.59</c:v>
                </c:pt>
                <c:pt idx="3">
                  <c:v>53.97</c:v>
                </c:pt>
                <c:pt idx="4">
                  <c:v>56.39</c:v>
                </c:pt>
                <c:pt idx="5">
                  <c:v>54.71</c:v>
                </c:pt>
                <c:pt idx="6">
                  <c:v>53.42</c:v>
                </c:pt>
                <c:pt idx="7">
                  <c:v>48.47</c:v>
                </c:pt>
                <c:pt idx="8">
                  <c:v>43.46</c:v>
                </c:pt>
                <c:pt idx="9">
                  <c:v>37.049999999999997</c:v>
                </c:pt>
                <c:pt idx="10">
                  <c:v>30.56</c:v>
                </c:pt>
                <c:pt idx="11">
                  <c:v>25.42</c:v>
                </c:pt>
                <c:pt idx="12">
                  <c:v>22.91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DB-4229-AE98-7C6AD5CA94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5897504"/>
        <c:axId val="495898816"/>
      </c:lineChart>
      <c:catAx>
        <c:axId val="49589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4131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5898816"/>
        <c:crosses val="autoZero"/>
        <c:auto val="1"/>
        <c:lblAlgn val="ctr"/>
        <c:lblOffset val="100"/>
        <c:noMultiLvlLbl val="0"/>
      </c:catAx>
      <c:valAx>
        <c:axId val="495898816"/>
        <c:scaling>
          <c:orientation val="minMax"/>
        </c:scaling>
        <c:delete val="0"/>
        <c:axPos val="l"/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solidFill>
              <a:srgbClr val="141313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5897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rgbClr val="000000"/>
                </a:solidFill>
              </a:rPr>
              <a:t>Rebates as a Share of Total Drug Costs</a:t>
            </a:r>
          </a:p>
        </c:rich>
      </c:tx>
      <c:layout>
        <c:manualLayout>
          <c:xMode val="edge"/>
          <c:yMode val="edge"/>
          <c:x val="3.7974749643532688E-2"/>
          <c:y val="0.120867160575134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Rebates</c:v>
                </c:pt>
              </c:strCache>
            </c:strRef>
          </c:tx>
          <c:spPr>
            <a:solidFill>
              <a:srgbClr val="981A1E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Sheet3!$A$4:$A$19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Sheet3!$B$4:$B$19</c:f>
              <c:numCache>
                <c:formatCode>0.0%</c:formatCode>
                <c:ptCount val="16"/>
                <c:pt idx="0">
                  <c:v>9.6000000000000002E-2</c:v>
                </c:pt>
                <c:pt idx="1">
                  <c:v>0.104</c:v>
                </c:pt>
                <c:pt idx="2">
                  <c:v>0.111</c:v>
                </c:pt>
                <c:pt idx="3">
                  <c:v>0.113</c:v>
                </c:pt>
                <c:pt idx="4">
                  <c:v>0.11600000000000001</c:v>
                </c:pt>
                <c:pt idx="5">
                  <c:v>0.11700000000000001</c:v>
                </c:pt>
                <c:pt idx="6">
                  <c:v>0.129</c:v>
                </c:pt>
                <c:pt idx="7">
                  <c:v>0.14299999999999999</c:v>
                </c:pt>
                <c:pt idx="8">
                  <c:v>0.183</c:v>
                </c:pt>
                <c:pt idx="9">
                  <c:v>0.19900000000000001</c:v>
                </c:pt>
                <c:pt idx="10">
                  <c:v>0.219</c:v>
                </c:pt>
                <c:pt idx="11">
                  <c:v>0.25</c:v>
                </c:pt>
                <c:pt idx="12">
                  <c:v>0.26700000000000002</c:v>
                </c:pt>
                <c:pt idx="13">
                  <c:v>0.28399999999999997</c:v>
                </c:pt>
                <c:pt idx="14">
                  <c:v>0.29199999999999998</c:v>
                </c:pt>
                <c:pt idx="15">
                  <c:v>0.29799999999999999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C5-4763-A8A1-5551DFCC6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450992960"/>
        <c:axId val="450984104"/>
      </c:barChart>
      <c:catAx>
        <c:axId val="4509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984104"/>
        <c:crosses val="autoZero"/>
        <c:auto val="1"/>
        <c:lblAlgn val="ctr"/>
        <c:lblOffset val="100"/>
        <c:noMultiLvlLbl val="0"/>
      </c:catAx>
      <c:valAx>
        <c:axId val="4509841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45099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baseline="0" dirty="0">
                <a:solidFill>
                  <a:schemeClr val="tx1"/>
                </a:solidFill>
              </a:rPr>
              <a:t>Beneficiary Annual OOP Savings from Basing Cost-Sharing on Net Price 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630919235218323"/>
          <c:y val="1.5792981781282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&gt;$0</c:v>
                </c:pt>
                <c:pt idx="1">
                  <c:v>&gt;$50</c:v>
                </c:pt>
                <c:pt idx="2">
                  <c:v>&gt;$100</c:v>
                </c:pt>
                <c:pt idx="3">
                  <c:v>&gt;$500</c:v>
                </c:pt>
                <c:pt idx="4">
                  <c:v>&gt;$1,000</c:v>
                </c:pt>
              </c:strCache>
            </c:strRef>
          </c:cat>
          <c:val>
            <c:numRef>
              <c:f>Sheet1!$B$4:$B$8</c:f>
              <c:numCache>
                <c:formatCode>0.00%</c:formatCode>
                <c:ptCount val="5"/>
                <c:pt idx="0">
                  <c:v>0.46500000000000002</c:v>
                </c:pt>
                <c:pt idx="1">
                  <c:v>0.251</c:v>
                </c:pt>
                <c:pt idx="2">
                  <c:v>0.2</c:v>
                </c:pt>
                <c:pt idx="3">
                  <c:v>5.6000000000000001E-2</c:v>
                </c:pt>
                <c:pt idx="4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F-47B4-A5CB-04CF882A8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19149168"/>
        <c:axId val="113811584"/>
      </c:barChart>
      <c:catAx>
        <c:axId val="11914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811584"/>
        <c:crosses val="autoZero"/>
        <c:auto val="1"/>
        <c:lblAlgn val="ctr"/>
        <c:lblOffset val="100"/>
        <c:noMultiLvlLbl val="0"/>
      </c:catAx>
      <c:valAx>
        <c:axId val="113811584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dirty="0">
                    <a:solidFill>
                      <a:schemeClr val="tx1"/>
                    </a:solidFill>
                  </a:rPr>
                  <a:t>Percent of </a:t>
                </a:r>
                <a:br>
                  <a:rPr lang="en-US" sz="1400" b="0" dirty="0">
                    <a:solidFill>
                      <a:schemeClr val="tx1"/>
                    </a:solidFill>
                  </a:rPr>
                </a:br>
                <a:r>
                  <a:rPr lang="en-US" sz="1400" b="0" dirty="0">
                    <a:solidFill>
                      <a:schemeClr val="tx1"/>
                    </a:solidFill>
                  </a:rPr>
                  <a:t>Non-LIS </a:t>
                </a:r>
                <a:br>
                  <a:rPr lang="en-US" sz="1400" b="0" dirty="0">
                    <a:solidFill>
                      <a:schemeClr val="tx1"/>
                    </a:solidFill>
                  </a:rPr>
                </a:br>
                <a:r>
                  <a:rPr lang="en-US" sz="1400" b="0" dirty="0">
                    <a:solidFill>
                      <a:schemeClr val="tx1"/>
                    </a:solidFill>
                  </a:rPr>
                  <a:t>Beneficiaries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14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0.74335</cdr:x>
      <cdr:y>0.10544</cdr:y>
    </cdr:from>
    <cdr:to>
      <cdr:x>0.74519</cdr:x>
      <cdr:y>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B991999E-DFE3-40AF-B937-E61CBF524C17}"/>
            </a:ext>
          </a:extLst>
        </cdr:cNvPr>
        <cdr:cNvCxnSpPr/>
      </cdr:nvCxnSpPr>
      <cdr:spPr>
        <a:xfrm xmlns:a="http://schemas.openxmlformats.org/drawingml/2006/main">
          <a:off x="8257313" y="616715"/>
          <a:ext cx="20439" cy="523224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00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0.63499</cdr:x>
      <cdr:y>0.09053</cdr:y>
    </cdr:from>
    <cdr:to>
      <cdr:x>0.72769</cdr:x>
      <cdr:y>0.16082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053588" y="529492"/>
          <a:ext cx="1029736" cy="4111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000000"/>
              </a:solidFill>
            </a:rPr>
            <a:t>Actual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F664C-7607-B948-9C4E-EF16942B731C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FFC5B-CCD4-BA4E-BA8E-1ABBA2CDC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00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09B08-E694-0B40-998B-80425A3FBB2A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991F2-C8CD-7542-8767-F64088B30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9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enrollees face only 25% coinsurance throughout, but the rules around who is covering the rest vary considerably.  </a:t>
            </a:r>
          </a:p>
          <a:p>
            <a:endParaRPr lang="en-US" dirty="0"/>
          </a:p>
          <a:p>
            <a:r>
              <a:rPr lang="en-US" dirty="0"/>
              <a:t>But, when you look at actual plan design, it’s not quite that simple.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6991F2-C8CD-7542-8767-F64088B307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607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enrollees face only 25% coinsurance throughout, but the rules around who is covering the rest vary considerably.  </a:t>
            </a:r>
          </a:p>
          <a:p>
            <a:endParaRPr lang="en-US" dirty="0"/>
          </a:p>
          <a:p>
            <a:r>
              <a:rPr lang="en-US" dirty="0"/>
              <a:t>But, when you look at actual plan design, it’s not quite that simple.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6991F2-C8CD-7542-8767-F64088B307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92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788" y="2885402"/>
            <a:ext cx="5425896" cy="154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2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186" y="303925"/>
            <a:ext cx="3355498" cy="957958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65126" y="2886841"/>
            <a:ext cx="8459788" cy="15901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﻿</a:t>
            </a:r>
            <a:r>
              <a:rPr lang="en-US" sz="1700" b="1" i="0" dirty="0">
                <a:solidFill>
                  <a:schemeClr val="bg1"/>
                </a:solidFill>
              </a:rPr>
              <a:t>healthpolicy.usc.edu</a:t>
            </a: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 </a:t>
            </a:r>
            <a:r>
              <a:rPr lang="en-US" sz="1700" b="0" i="0" dirty="0">
                <a:solidFill>
                  <a:schemeClr val="bg1"/>
                </a:solidFill>
              </a:rPr>
              <a:t>facebook.com/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      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</a:t>
            </a:r>
            <a:r>
              <a:rPr lang="en-US" sz="1700" b="0" i="0" dirty="0">
                <a:solidFill>
                  <a:schemeClr val="bg1"/>
                </a:solidFill>
              </a:rPr>
              <a:t>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</p:txBody>
      </p:sp>
      <p:pic>
        <p:nvPicPr>
          <p:cNvPr id="9" name="Picture 8" descr="twitter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27" y="3739395"/>
            <a:ext cx="299624" cy="299624"/>
          </a:xfrm>
          <a:prstGeom prst="rect">
            <a:avLst/>
          </a:prstGeom>
        </p:spPr>
      </p:pic>
      <p:pic>
        <p:nvPicPr>
          <p:cNvPr id="10" name="Picture 9" descr="facebook.jpg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14" y="3317720"/>
            <a:ext cx="265112" cy="2651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9" y="4195582"/>
            <a:ext cx="265112" cy="26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34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300" y="4137742"/>
            <a:ext cx="3609605" cy="103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469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0047" y="2838229"/>
            <a:ext cx="11279717" cy="761565"/>
          </a:xfrm>
        </p:spPr>
        <p:txBody>
          <a:bodyPr/>
          <a:lstStyle>
            <a:lvl1pPr>
              <a:defRPr sz="4200" b="1">
                <a:solidFill>
                  <a:srgbClr val="E9DCC4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369322" y="4061915"/>
            <a:ext cx="11269133" cy="796925"/>
          </a:xfrm>
        </p:spPr>
        <p:txBody>
          <a:bodyPr>
            <a:normAutofit/>
          </a:bodyPr>
          <a:lstStyle>
            <a:lvl1pPr>
              <a:defRPr sz="20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368301" y="3656267"/>
            <a:ext cx="11281833" cy="349686"/>
          </a:xfrm>
        </p:spPr>
        <p:txBody>
          <a:bodyPr>
            <a:noAutofit/>
          </a:bodyPr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069" y="424691"/>
            <a:ext cx="2710065" cy="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22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6" y="1825628"/>
            <a:ext cx="3013017" cy="746125"/>
          </a:xfrm>
        </p:spPr>
        <p:txBody>
          <a:bodyPr>
            <a:noAutofit/>
          </a:bodyPr>
          <a:lstStyle>
            <a:lvl1pPr marL="0" indent="0">
              <a:buNone/>
              <a:defRPr sz="1800" baseline="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1825628"/>
            <a:ext cx="7643283" cy="4045783"/>
          </a:xfrm>
        </p:spPr>
        <p:txBody>
          <a:bodyPr>
            <a:noAutofit/>
          </a:bodyPr>
          <a:lstStyle>
            <a:lvl1pPr marL="285750" marR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1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‒"/>
              <a:defRPr sz="1800" b="0">
                <a:solidFill>
                  <a:schemeClr val="tx1"/>
                </a:solidFill>
              </a:defRPr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Another 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Outline Category Here</a:t>
            </a:r>
          </a:p>
          <a:p>
            <a:pPr marL="630936" marR="0" lvl="1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Subcategory Here</a:t>
            </a:r>
          </a:p>
          <a:p>
            <a:pPr marL="0" marR="0" lvl="0" indent="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8" name="Rounded Rectangle 7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32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675701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316224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4006851" y="1195389"/>
            <a:ext cx="7643283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747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477204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172930" y="1195389"/>
            <a:ext cx="9477204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395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01615" y="675701"/>
            <a:ext cx="10948519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accent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701615" y="1195389"/>
            <a:ext cx="10948519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370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141603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4011084" y="1755776"/>
            <a:ext cx="7721600" cy="4511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833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7015179" y="3718669"/>
            <a:ext cx="4717504" cy="2616069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329185" y="1828800"/>
            <a:ext cx="3092441" cy="184354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="1" baseline="0">
                <a:solidFill>
                  <a:srgbClr val="727879"/>
                </a:solidFill>
              </a:defRPr>
            </a:lvl1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>
          <a:xfrm>
            <a:off x="4011084" y="1755775"/>
            <a:ext cx="7643283" cy="186495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8"/>
          </p:nvPr>
        </p:nvSpPr>
        <p:spPr>
          <a:xfrm>
            <a:off x="4011084" y="3717926"/>
            <a:ext cx="2851149" cy="263207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79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6309784" y="1790431"/>
            <a:ext cx="5630333" cy="413729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767188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2172930" y="1283375"/>
            <a:ext cx="976746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6"/>
          </p:nvPr>
        </p:nvSpPr>
        <p:spPr>
          <a:xfrm>
            <a:off x="2173818" y="1790700"/>
            <a:ext cx="4000500" cy="41370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91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0047" y="2838229"/>
            <a:ext cx="11279717" cy="761565"/>
          </a:xfrm>
        </p:spPr>
        <p:txBody>
          <a:bodyPr/>
          <a:lstStyle>
            <a:lvl1pPr>
              <a:defRPr sz="4200" b="1">
                <a:solidFill>
                  <a:srgbClr val="E9DCC4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369322" y="4061915"/>
            <a:ext cx="11269133" cy="796925"/>
          </a:xfrm>
        </p:spPr>
        <p:txBody>
          <a:bodyPr>
            <a:normAutofit/>
          </a:bodyPr>
          <a:lstStyle>
            <a:lvl1pPr>
              <a:defRPr sz="20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368301" y="3656267"/>
            <a:ext cx="11281833" cy="349686"/>
          </a:xfrm>
        </p:spPr>
        <p:txBody>
          <a:bodyPr>
            <a:noAutofit/>
          </a:bodyPr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069" y="424691"/>
            <a:ext cx="2710065" cy="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156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186" y="303925"/>
            <a:ext cx="3355498" cy="957958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65126" y="2886841"/>
            <a:ext cx="8459788" cy="15901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﻿</a:t>
            </a:r>
            <a:r>
              <a:rPr lang="en-US" sz="1700" b="1" i="0" dirty="0">
                <a:solidFill>
                  <a:schemeClr val="bg1"/>
                </a:solidFill>
              </a:rPr>
              <a:t>healthpolicy.usc.edu</a:t>
            </a: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 </a:t>
            </a:r>
            <a:r>
              <a:rPr lang="en-US" sz="1700" b="0" i="0" dirty="0">
                <a:solidFill>
                  <a:schemeClr val="bg1"/>
                </a:solidFill>
              </a:rPr>
              <a:t>facebook.com/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      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</a:t>
            </a:r>
            <a:r>
              <a:rPr lang="en-US" sz="1700" b="0" i="0" dirty="0">
                <a:solidFill>
                  <a:schemeClr val="bg1"/>
                </a:solidFill>
              </a:rPr>
              <a:t>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</p:txBody>
      </p:sp>
      <p:pic>
        <p:nvPicPr>
          <p:cNvPr id="9" name="Picture 8" descr="twitter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27" y="3739395"/>
            <a:ext cx="299624" cy="299624"/>
          </a:xfrm>
          <a:prstGeom prst="rect">
            <a:avLst/>
          </a:prstGeom>
        </p:spPr>
      </p:pic>
      <p:pic>
        <p:nvPicPr>
          <p:cNvPr id="10" name="Picture 9" descr="facebook.jp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14" y="3317720"/>
            <a:ext cx="265112" cy="2651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9" y="4195582"/>
            <a:ext cx="265112" cy="26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07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ody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0039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368299" y="1075130"/>
            <a:ext cx="9364387" cy="44669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368551" y="1698626"/>
            <a:ext cx="9364133" cy="44434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11478883" y="6444374"/>
            <a:ext cx="2903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73" b="27505"/>
          <a:stretch/>
        </p:blipFill>
        <p:spPr>
          <a:xfrm>
            <a:off x="3269025" y="6444374"/>
            <a:ext cx="1305344" cy="191187"/>
          </a:xfrm>
          <a:prstGeom prst="rect">
            <a:avLst/>
          </a:prstGeom>
        </p:spPr>
      </p:pic>
      <p:pic>
        <p:nvPicPr>
          <p:cNvPr id="13" name="Picture 2" descr="Image result for brooking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821" y="6492435"/>
            <a:ext cx="918858" cy="11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0991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300" y="4137742"/>
            <a:ext cx="3609605" cy="103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10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0047" y="2838229"/>
            <a:ext cx="11279717" cy="761565"/>
          </a:xfrm>
        </p:spPr>
        <p:txBody>
          <a:bodyPr/>
          <a:lstStyle>
            <a:lvl1pPr>
              <a:defRPr sz="4200" b="1">
                <a:solidFill>
                  <a:srgbClr val="E9DCC4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369322" y="4061915"/>
            <a:ext cx="11269133" cy="796925"/>
          </a:xfrm>
        </p:spPr>
        <p:txBody>
          <a:bodyPr>
            <a:normAutofit/>
          </a:bodyPr>
          <a:lstStyle>
            <a:lvl1pPr>
              <a:defRPr sz="20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368301" y="3656267"/>
            <a:ext cx="11281833" cy="349686"/>
          </a:xfrm>
        </p:spPr>
        <p:txBody>
          <a:bodyPr>
            <a:noAutofit/>
          </a:bodyPr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069" y="424691"/>
            <a:ext cx="2710065" cy="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7592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6" y="1825628"/>
            <a:ext cx="3013017" cy="746125"/>
          </a:xfrm>
        </p:spPr>
        <p:txBody>
          <a:bodyPr>
            <a:noAutofit/>
          </a:bodyPr>
          <a:lstStyle>
            <a:lvl1pPr marL="0" indent="0">
              <a:buNone/>
              <a:defRPr sz="1800" baseline="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1825628"/>
            <a:ext cx="7643283" cy="4045783"/>
          </a:xfrm>
        </p:spPr>
        <p:txBody>
          <a:bodyPr>
            <a:noAutofit/>
          </a:bodyPr>
          <a:lstStyle>
            <a:lvl1pPr marL="285750" marR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1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‒"/>
              <a:defRPr sz="1800" b="0">
                <a:solidFill>
                  <a:schemeClr val="tx1"/>
                </a:solidFill>
              </a:defRPr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Another 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Outline Category Here</a:t>
            </a:r>
          </a:p>
          <a:p>
            <a:pPr marL="630936" marR="0" lvl="1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Subcategory Here</a:t>
            </a:r>
          </a:p>
          <a:p>
            <a:pPr marL="0" marR="0" lvl="0" indent="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8" name="Rounded Rectangle 7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39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675701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316224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4006851" y="1195389"/>
            <a:ext cx="7643283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578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477204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172930" y="1195389"/>
            <a:ext cx="9477204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16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01615" y="675701"/>
            <a:ext cx="10948519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accent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701615" y="1195389"/>
            <a:ext cx="10948519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2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141603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4011084" y="1755776"/>
            <a:ext cx="7721600" cy="4511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2742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7015179" y="3718669"/>
            <a:ext cx="4717504" cy="2616069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329185" y="1828800"/>
            <a:ext cx="3092441" cy="184354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="1" baseline="0">
                <a:solidFill>
                  <a:srgbClr val="727879"/>
                </a:solidFill>
              </a:defRPr>
            </a:lvl1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>
          <a:xfrm>
            <a:off x="4011084" y="1755775"/>
            <a:ext cx="7643283" cy="186495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8"/>
          </p:nvPr>
        </p:nvSpPr>
        <p:spPr>
          <a:xfrm>
            <a:off x="4011084" y="3717926"/>
            <a:ext cx="2851149" cy="263207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39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6" y="1825628"/>
            <a:ext cx="3013017" cy="746125"/>
          </a:xfrm>
        </p:spPr>
        <p:txBody>
          <a:bodyPr>
            <a:noAutofit/>
          </a:bodyPr>
          <a:lstStyle>
            <a:lvl1pPr marL="0" indent="0">
              <a:buNone/>
              <a:defRPr sz="1800" baseline="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1825628"/>
            <a:ext cx="7643283" cy="4045783"/>
          </a:xfrm>
        </p:spPr>
        <p:txBody>
          <a:bodyPr>
            <a:noAutofit/>
          </a:bodyPr>
          <a:lstStyle>
            <a:lvl1pPr marL="285750" marR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1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‒"/>
              <a:defRPr sz="1800" b="0">
                <a:solidFill>
                  <a:schemeClr val="tx1"/>
                </a:solidFill>
              </a:defRPr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Another Outline Category Here</a:t>
            </a:r>
          </a:p>
          <a:p>
            <a:pPr marL="285750" marR="0" lvl="0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Outline Category Here</a:t>
            </a:r>
          </a:p>
          <a:p>
            <a:pPr marL="630936" marR="0" lvl="1" indent="-28575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lang="en-US" dirty="0"/>
              <a:t>Subcategory Here</a:t>
            </a:r>
          </a:p>
          <a:p>
            <a:pPr marL="0" marR="0" lvl="0" indent="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8" name="Rounded Rectangle 7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642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6309784" y="1790431"/>
            <a:ext cx="5630333" cy="413729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767188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2172930" y="1283375"/>
            <a:ext cx="976746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6"/>
          </p:nvPr>
        </p:nvSpPr>
        <p:spPr>
          <a:xfrm>
            <a:off x="2173818" y="1790700"/>
            <a:ext cx="4000500" cy="41370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1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9725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86833" y="2720258"/>
            <a:ext cx="11245851" cy="0"/>
          </a:xfrm>
          <a:prstGeom prst="line">
            <a:avLst/>
          </a:prstGeom>
          <a:ln w="19050" cmpd="sng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186" y="303925"/>
            <a:ext cx="3355498" cy="957958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65126" y="2886841"/>
            <a:ext cx="8459788" cy="15901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﻿</a:t>
            </a:r>
            <a:r>
              <a:rPr lang="en-US" sz="1700" b="1" i="0" dirty="0">
                <a:solidFill>
                  <a:schemeClr val="bg1"/>
                </a:solidFill>
              </a:rPr>
              <a:t>healthpolicy.usc.edu</a:t>
            </a: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 </a:t>
            </a:r>
            <a:r>
              <a:rPr lang="en-US" sz="1700" b="0" i="0" dirty="0">
                <a:solidFill>
                  <a:schemeClr val="bg1"/>
                </a:solidFill>
              </a:rPr>
              <a:t>facebook.com/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dirty="0">
                <a:solidFill>
                  <a:schemeClr val="bg1"/>
                </a:solidFill>
              </a:rPr>
              <a:t>      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en-US" sz="1700" b="0" i="0" baseline="0" dirty="0">
                <a:solidFill>
                  <a:schemeClr val="bg1"/>
                </a:solidFill>
              </a:rPr>
              <a:t>      </a:t>
            </a:r>
            <a:r>
              <a:rPr lang="en-US" sz="1700" b="0" i="0" dirty="0">
                <a:solidFill>
                  <a:schemeClr val="bg1"/>
                </a:solidFill>
              </a:rPr>
              <a:t>@</a:t>
            </a:r>
            <a:r>
              <a:rPr lang="en-US" sz="1700" b="0" i="0" dirty="0" err="1">
                <a:solidFill>
                  <a:schemeClr val="bg1"/>
                </a:solidFill>
              </a:rPr>
              <a:t>SchaefferCenter</a:t>
            </a:r>
            <a:endParaRPr lang="en-US" sz="1700" b="0" i="0" dirty="0">
              <a:solidFill>
                <a:schemeClr val="bg1"/>
              </a:solidFill>
            </a:endParaRPr>
          </a:p>
        </p:txBody>
      </p:sp>
      <p:pic>
        <p:nvPicPr>
          <p:cNvPr id="9" name="Picture 8" descr="twitter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27" y="3739395"/>
            <a:ext cx="299624" cy="299624"/>
          </a:xfrm>
          <a:prstGeom prst="rect">
            <a:avLst/>
          </a:prstGeom>
        </p:spPr>
      </p:pic>
      <p:pic>
        <p:nvPicPr>
          <p:cNvPr id="10" name="Picture 9" descr="facebook.jpg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CD3232"/>
              </a:clrFrom>
              <a:clrTo>
                <a:srgbClr val="CD323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14" y="3317720"/>
            <a:ext cx="265112" cy="2651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9" y="4195582"/>
            <a:ext cx="265112" cy="26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9812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ody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0039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368299" y="1075130"/>
            <a:ext cx="9364387" cy="44669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368551" y="1698626"/>
            <a:ext cx="9364133" cy="44434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11478883" y="6444374"/>
            <a:ext cx="2903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73" b="27505"/>
          <a:stretch/>
        </p:blipFill>
        <p:spPr>
          <a:xfrm>
            <a:off x="3269025" y="6444374"/>
            <a:ext cx="1305344" cy="191187"/>
          </a:xfrm>
          <a:prstGeom prst="rect">
            <a:avLst/>
          </a:prstGeom>
        </p:spPr>
      </p:pic>
      <p:pic>
        <p:nvPicPr>
          <p:cNvPr id="13" name="Picture 2" descr="Image result for brookings 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821" y="6492435"/>
            <a:ext cx="918858" cy="11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99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06851" y="675701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316224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4006851" y="1195389"/>
            <a:ext cx="7643283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0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477204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172930" y="1195389"/>
            <a:ext cx="9477204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7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01615" y="675701"/>
            <a:ext cx="10948519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701615" y="1195389"/>
            <a:ext cx="10948519" cy="5102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2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329184" y="1825627"/>
            <a:ext cx="3141603" cy="2276856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aseline="0">
                <a:solidFill>
                  <a:srgbClr val="727879"/>
                </a:solidFill>
              </a:defRPr>
            </a:lvl1pPr>
            <a:lvl2pPr marL="338328" indent="0">
              <a:buNone/>
              <a:defRPr>
                <a:solidFill>
                  <a:srgbClr val="727879"/>
                </a:solidFill>
              </a:defRPr>
            </a:lvl2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4011084" y="1755776"/>
            <a:ext cx="7721600" cy="4511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6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3648860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7015179" y="3718669"/>
            <a:ext cx="4717504" cy="2616069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329185" y="1828800"/>
            <a:ext cx="3092441" cy="184354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None/>
              <a:defRPr sz="1700" b="1" baseline="0">
                <a:solidFill>
                  <a:srgbClr val="727879"/>
                </a:solidFill>
              </a:defRPr>
            </a:lvl1pPr>
          </a:lstStyle>
          <a:p>
            <a:pPr lvl="0"/>
            <a:r>
              <a:rPr lang="en-US" dirty="0"/>
              <a:t>Outline Category</a:t>
            </a:r>
          </a:p>
          <a:p>
            <a:pPr lvl="0"/>
            <a:r>
              <a:rPr lang="en-US" dirty="0"/>
              <a:t>This is a Category</a:t>
            </a:r>
          </a:p>
          <a:p>
            <a:pPr lvl="0"/>
            <a:r>
              <a:rPr lang="en-US" dirty="0"/>
              <a:t>This is a </a:t>
            </a:r>
            <a:r>
              <a:rPr lang="en-US" dirty="0" err="1"/>
              <a:t>Runover</a:t>
            </a:r>
            <a:r>
              <a:rPr lang="en-US" dirty="0"/>
              <a:t> Category</a:t>
            </a:r>
          </a:p>
          <a:p>
            <a:pPr lvl="0"/>
            <a:r>
              <a:rPr lang="en-US" dirty="0"/>
              <a:t>This is a Category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011168" y="676657"/>
            <a:ext cx="7643283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006851" y="1283375"/>
            <a:ext cx="764760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>
          <a:xfrm>
            <a:off x="4011084" y="1755775"/>
            <a:ext cx="7643283" cy="186495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8"/>
          </p:nvPr>
        </p:nvSpPr>
        <p:spPr>
          <a:xfrm>
            <a:off x="4011084" y="3717926"/>
            <a:ext cx="2851149" cy="263207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3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1032067" y="6349485"/>
            <a:ext cx="70061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393B89-F025-1F43-900C-76A5C7FE9B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4131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-4232" y="0"/>
            <a:ext cx="1823507" cy="6858000"/>
          </a:xfrm>
          <a:prstGeom prst="rect">
            <a:avLst/>
          </a:prstGeom>
          <a:solidFill>
            <a:srgbClr val="ECDD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DED0BC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6309784" y="1790431"/>
            <a:ext cx="5630333" cy="413729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172930" y="675701"/>
            <a:ext cx="9767188" cy="44669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baseline="0">
                <a:solidFill>
                  <a:schemeClr val="tx1"/>
                </a:solidFill>
                <a:latin typeface="+mj-lt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Headline Here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2172930" y="1283375"/>
            <a:ext cx="9767460" cy="346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Subhead A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6"/>
          </p:nvPr>
        </p:nvSpPr>
        <p:spPr>
          <a:xfrm>
            <a:off x="2173818" y="1790700"/>
            <a:ext cx="4000500" cy="41370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10382946" y="173038"/>
            <a:ext cx="1447608" cy="470930"/>
          </a:xfrm>
          <a:prstGeom prst="roundRect">
            <a:avLst/>
          </a:prstGeom>
          <a:solidFill>
            <a:srgbClr val="991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991B0C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05" y="319925"/>
            <a:ext cx="1271490" cy="17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92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50A7-CBE4-7B4F-A5EE-3E7F54FCF7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1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2" r:id="rId2"/>
    <p:sldLayoutId id="2147483685" r:id="rId3"/>
    <p:sldLayoutId id="2147483690" r:id="rId4"/>
    <p:sldLayoutId id="2147483691" r:id="rId5"/>
    <p:sldLayoutId id="2147483692" r:id="rId6"/>
    <p:sldLayoutId id="2147483686" r:id="rId7"/>
    <p:sldLayoutId id="2147483687" r:id="rId8"/>
    <p:sldLayoutId id="2147483689" r:id="rId9"/>
    <p:sldLayoutId id="2147483658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0"/>
        </a:spcAft>
        <a:buFont typeface="Arial" panose="020B0604020202020204" pitchFamily="34" charset="0"/>
        <a:buChar char="•"/>
        <a:defRPr sz="24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740664" indent="-283464" algn="l" defTabSz="457200" rtl="0" eaLnBrk="1" latinLnBrk="0" hangingPunct="1">
        <a:lnSpc>
          <a:spcPct val="100000"/>
        </a:lnSpc>
        <a:spcBef>
          <a:spcPts val="672"/>
        </a:spcBef>
        <a:spcAft>
          <a:spcPts val="0"/>
        </a:spcAft>
        <a:buSzPct val="125000"/>
        <a:buFont typeface="Arial" panose="020B0604020202020204" pitchFamily="34" charset="0"/>
        <a:buChar char="‒"/>
        <a:defRPr sz="2000" b="1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576"/>
        </a:spcBef>
        <a:spcAft>
          <a:spcPts val="0"/>
        </a:spcAft>
        <a:buSzPct val="100000"/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480"/>
        </a:spcBef>
        <a:spcAft>
          <a:spcPts val="0"/>
        </a:spcAft>
        <a:buFont typeface="Arial" panose="020B0604020202020204" pitchFamily="34" charset="0"/>
        <a:buChar char="―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432"/>
        </a:spcBef>
        <a:spcAft>
          <a:spcPts val="0"/>
        </a:spcAft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50A7-CBE4-7B4F-A5EE-3E7F54FCF7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0"/>
        </a:spcAft>
        <a:buFont typeface="Arial" panose="020B0604020202020204" pitchFamily="34" charset="0"/>
        <a:buChar char="•"/>
        <a:defRPr sz="24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740664" indent="-283464" algn="l" defTabSz="457200" rtl="0" eaLnBrk="1" latinLnBrk="0" hangingPunct="1">
        <a:lnSpc>
          <a:spcPct val="100000"/>
        </a:lnSpc>
        <a:spcBef>
          <a:spcPts val="672"/>
        </a:spcBef>
        <a:spcAft>
          <a:spcPts val="0"/>
        </a:spcAft>
        <a:buSzPct val="125000"/>
        <a:buFont typeface="Arial" panose="020B0604020202020204" pitchFamily="34" charset="0"/>
        <a:buChar char="‒"/>
        <a:defRPr sz="2000" b="1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576"/>
        </a:spcBef>
        <a:spcAft>
          <a:spcPts val="0"/>
        </a:spcAft>
        <a:buSzPct val="100000"/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480"/>
        </a:spcBef>
        <a:spcAft>
          <a:spcPts val="0"/>
        </a:spcAft>
        <a:buFont typeface="Arial" panose="020B0604020202020204" pitchFamily="34" charset="0"/>
        <a:buChar char="―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432"/>
        </a:spcBef>
        <a:spcAft>
          <a:spcPts val="0"/>
        </a:spcAft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50A7-CBE4-7B4F-A5EE-3E7F54FCF7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8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0"/>
        </a:spcAft>
        <a:buFont typeface="Arial" panose="020B0604020202020204" pitchFamily="34" charset="0"/>
        <a:buChar char="•"/>
        <a:defRPr sz="24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740664" indent="-283464" algn="l" defTabSz="457200" rtl="0" eaLnBrk="1" latinLnBrk="0" hangingPunct="1">
        <a:lnSpc>
          <a:spcPct val="100000"/>
        </a:lnSpc>
        <a:spcBef>
          <a:spcPts val="672"/>
        </a:spcBef>
        <a:spcAft>
          <a:spcPts val="0"/>
        </a:spcAft>
        <a:buSzPct val="125000"/>
        <a:buFont typeface="Arial" panose="020B0604020202020204" pitchFamily="34" charset="0"/>
        <a:buChar char="‒"/>
        <a:defRPr sz="2000" b="1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576"/>
        </a:spcBef>
        <a:spcAft>
          <a:spcPts val="0"/>
        </a:spcAft>
        <a:buSzPct val="100000"/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480"/>
        </a:spcBef>
        <a:spcAft>
          <a:spcPts val="0"/>
        </a:spcAft>
        <a:buFont typeface="Arial" panose="020B0604020202020204" pitchFamily="34" charset="0"/>
        <a:buChar char="―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432"/>
        </a:spcBef>
        <a:spcAft>
          <a:spcPts val="0"/>
        </a:spcAft>
        <a:buFont typeface="Arial" panose="020B0604020202020204" pitchFamily="34" charset="0"/>
        <a:buChar char="•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74904" y="109728"/>
            <a:ext cx="11448288" cy="172354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00000"/>
                </a:solidFill>
                <a:latin typeface="National-Bold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 Rebates in Medicare Part D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609600" y="4149359"/>
            <a:ext cx="10972800" cy="109068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rgbClr val="000000"/>
                </a:solidFill>
                <a:latin typeface="National-Bold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SzPct val="80000"/>
              <a:buFont typeface="Arial"/>
              <a:buChar char="–"/>
              <a:defRPr sz="2800" b="1" kern="1200">
                <a:solidFill>
                  <a:srgbClr val="000000"/>
                </a:solidFill>
                <a:latin typeface="National-Bold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50000"/>
              <a:buFont typeface="Wingdings" charset="2"/>
              <a:buChar char="u"/>
              <a:defRPr sz="2400" b="1" kern="1200">
                <a:solidFill>
                  <a:srgbClr val="000000"/>
                </a:solidFill>
                <a:latin typeface="National-Bold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Courier New"/>
              <a:buChar char="o"/>
              <a:defRPr sz="2000" b="1" kern="1200">
                <a:solidFill>
                  <a:srgbClr val="000000"/>
                </a:solidFill>
                <a:latin typeface="National-Bold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1" kern="1200">
                <a:solidFill>
                  <a:srgbClr val="000000"/>
                </a:solidFill>
                <a:latin typeface="National-Bold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Erin Trish</a:t>
            </a:r>
            <a:endParaRPr lang="en-U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July 27, 2021</a:t>
            </a:r>
          </a:p>
        </p:txBody>
      </p:sp>
    </p:spTree>
    <p:extLst>
      <p:ext uri="{BB962C8B-B14F-4D97-AF65-F5344CB8AC3E}">
        <p14:creationId xmlns:p14="http://schemas.microsoft.com/office/powerpoint/2010/main" val="472708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676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EDABE0-EAEA-4027-A5C8-4443942885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4902" y="201484"/>
            <a:ext cx="10948519" cy="446693"/>
          </a:xfrm>
        </p:spPr>
        <p:txBody>
          <a:bodyPr/>
          <a:lstStyle/>
          <a:p>
            <a:r>
              <a:rPr lang="en-US" dirty="0"/>
              <a:t>Rebates create a wedge between list and net prices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3236FB-4EE3-408C-B572-CCFAAB07F2F5}"/>
              </a:ext>
            </a:extLst>
          </p:cNvPr>
          <p:cNvSpPr txBox="1"/>
          <p:nvPr/>
        </p:nvSpPr>
        <p:spPr>
          <a:xfrm>
            <a:off x="9735945" y="1550617"/>
            <a:ext cx="23559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List price (WAC)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0CDA696-0847-448A-8845-F469ED46E2ED}"/>
              </a:ext>
            </a:extLst>
          </p:cNvPr>
          <p:cNvSpPr txBox="1">
            <a:spLocks/>
          </p:cNvSpPr>
          <p:nvPr/>
        </p:nvSpPr>
        <p:spPr>
          <a:xfrm>
            <a:off x="42958" y="6301553"/>
            <a:ext cx="11469890" cy="5910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Sood, Ribero, Ryan, Van Nuys (2020). 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Notes: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WAC is wholesale acquisition cost. Drugs included in the sample represent ~$380B in sales in 2016 (~84% of US branded prescription drug sales). Rebates includes rebates and all other concessions, including Medicaid rebates. Dollars are not adjusted for inflation.   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9F67B1-3054-4769-9C4E-848B7CBF9997}"/>
              </a:ext>
            </a:extLst>
          </p:cNvPr>
          <p:cNvSpPr txBox="1"/>
          <p:nvPr/>
        </p:nvSpPr>
        <p:spPr>
          <a:xfrm>
            <a:off x="9769456" y="3796955"/>
            <a:ext cx="1649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Rebates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97CB16D-548B-4FDD-9209-5B92B45E97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547004"/>
              </p:ext>
            </p:extLst>
          </p:nvPr>
        </p:nvGraphicFramePr>
        <p:xfrm>
          <a:off x="0" y="1329766"/>
          <a:ext cx="10732957" cy="4585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0CFEFAC-DF42-4F20-A390-251255CC09FF}"/>
              </a:ext>
            </a:extLst>
          </p:cNvPr>
          <p:cNvSpPr txBox="1"/>
          <p:nvPr/>
        </p:nvSpPr>
        <p:spPr>
          <a:xfrm>
            <a:off x="9762760" y="3056071"/>
            <a:ext cx="1649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Net price</a:t>
            </a:r>
          </a:p>
        </p:txBody>
      </p:sp>
    </p:spTree>
    <p:extLst>
      <p:ext uri="{BB962C8B-B14F-4D97-AF65-F5344CB8AC3E}">
        <p14:creationId xmlns:p14="http://schemas.microsoft.com/office/powerpoint/2010/main" val="408929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Graphic spid="7" grpId="0" uiExpand="1">
        <p:bldSub>
          <a:bldChart bld="series"/>
        </p:bldSub>
      </p:bldGraphic>
      <p:bldGraphic spid="7" grpId="1" uiExpand="1">
        <p:bldSub>
          <a:bldChart bld="series"/>
        </p:bldSub>
      </p:bldGraphic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230777" y="215292"/>
            <a:ext cx="9944224" cy="446693"/>
          </a:xfrm>
        </p:spPr>
        <p:txBody>
          <a:bodyPr/>
          <a:lstStyle/>
          <a:p>
            <a:r>
              <a:rPr lang="en-US" dirty="0"/>
              <a:t>Part D benefit design encourages higher list prices by  putting the government at greatest risk for high spending</a:t>
            </a:r>
          </a:p>
        </p:txBody>
      </p:sp>
      <p:sp>
        <p:nvSpPr>
          <p:cNvPr id="39" name="Text Placeholder 3"/>
          <p:cNvSpPr txBox="1">
            <a:spLocks/>
          </p:cNvSpPr>
          <p:nvPr/>
        </p:nvSpPr>
        <p:spPr>
          <a:xfrm>
            <a:off x="113015" y="6354083"/>
            <a:ext cx="11378899" cy="25319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Notes: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Benefit design is for non-LIS beneficiaries in 2021. The total drug costs for the catastrophic limit is estimated for an average non-LIS beneficiary. True out-of-pocket spending includes manufacturer-paid discounts. 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5376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8939820" y="5677882"/>
            <a:ext cx="2100043" cy="25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$445 Total Drug Cost</a:t>
            </a: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8946593" y="4077498"/>
            <a:ext cx="2526369" cy="2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$4,130 Total Drug Costs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5705171" y="4695660"/>
            <a:ext cx="1885950" cy="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 pays 75%</a:t>
            </a:r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055445" y="5040293"/>
            <a:ext cx="2928938" cy="252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Enrollee pays 100%</a:t>
            </a: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8916383" y="2049492"/>
            <a:ext cx="2866262" cy="40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$6,550 True Out-of-Pocket Spending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(approx. $10,048 Total Drug Costs)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79F82C4-20B0-45A5-BC3B-669F6678248F}"/>
              </a:ext>
            </a:extLst>
          </p:cNvPr>
          <p:cNvGrpSpPr/>
          <p:nvPr/>
        </p:nvGrpSpPr>
        <p:grpSpPr>
          <a:xfrm>
            <a:off x="1510713" y="1444344"/>
            <a:ext cx="7429107" cy="788526"/>
            <a:chOff x="2167325" y="1257586"/>
            <a:chExt cx="7395775" cy="788526"/>
          </a:xfrm>
        </p:grpSpPr>
        <p:sp>
          <p:nvSpPr>
            <p:cNvPr id="46" name="Text Box 6"/>
            <p:cNvSpPr txBox="1">
              <a:spLocks noChangeArrowheads="1"/>
            </p:cNvSpPr>
            <p:nvPr/>
          </p:nvSpPr>
          <p:spPr bwMode="auto">
            <a:xfrm>
              <a:off x="2167325" y="1360240"/>
              <a:ext cx="1630186" cy="457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56" tIns="34278" rIns="68556" bIns="3427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CATASTROPHIC COVERAGE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5166CC4-A366-4BD2-AE0A-165FD7E867DD}"/>
                </a:ext>
              </a:extLst>
            </p:cNvPr>
            <p:cNvGrpSpPr/>
            <p:nvPr/>
          </p:nvGrpSpPr>
          <p:grpSpPr>
            <a:xfrm>
              <a:off x="3949700" y="1257586"/>
              <a:ext cx="5613400" cy="788526"/>
              <a:chOff x="3527676" y="1626020"/>
              <a:chExt cx="5613400" cy="572869"/>
            </a:xfrm>
          </p:grpSpPr>
          <p:sp>
            <p:nvSpPr>
              <p:cNvPr id="48" name="Text Box 13"/>
              <p:cNvSpPr txBox="1">
                <a:spLocks noChangeArrowheads="1"/>
              </p:cNvSpPr>
              <p:nvPr/>
            </p:nvSpPr>
            <p:spPr bwMode="auto">
              <a:xfrm>
                <a:off x="7720906" y="1626021"/>
                <a:ext cx="1420170" cy="572868"/>
              </a:xfrm>
              <a:prstGeom prst="rect">
                <a:avLst/>
              </a:prstGeom>
              <a:solidFill>
                <a:srgbClr val="053769"/>
              </a:solidFill>
              <a:ln>
                <a:noFill/>
              </a:ln>
            </p:spPr>
            <p:txBody>
              <a:bodyPr wrap="square" lIns="68556" tIns="34278" rIns="68556" bIns="34278" anchor="ctr" anchorCtr="0">
                <a:norm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Plan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15%</a:t>
                </a:r>
              </a:p>
            </p:txBody>
          </p:sp>
          <p:sp>
            <p:nvSpPr>
              <p:cNvPr id="49" name="Text Box 13">
                <a:extLst>
                  <a:ext uri="{FF2B5EF4-FFF2-40B4-BE49-F238E27FC236}">
                    <a16:creationId xmlns:a16="http://schemas.microsoft.com/office/drawing/2014/main" id="{1ABA95BB-7725-4305-8A3E-CD423BC81C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3254" y="1626020"/>
                <a:ext cx="3747652" cy="572869"/>
              </a:xfrm>
              <a:prstGeom prst="rect">
                <a:avLst/>
              </a:prstGeom>
              <a:solidFill>
                <a:srgbClr val="9B9B23"/>
              </a:solidFill>
              <a:ln>
                <a:noFill/>
              </a:ln>
            </p:spPr>
            <p:txBody>
              <a:bodyPr wrap="square" lIns="68556" tIns="34278" rIns="68556" bIns="34278" anchor="ctr" anchorCtr="0">
                <a:norm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Government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80%</a:t>
                </a:r>
              </a:p>
            </p:txBody>
          </p:sp>
          <p:sp>
            <p:nvSpPr>
              <p:cNvPr id="50" name="Rectangle 7">
                <a:extLst>
                  <a:ext uri="{FF2B5EF4-FFF2-40B4-BE49-F238E27FC236}">
                    <a16:creationId xmlns:a16="http://schemas.microsoft.com/office/drawing/2014/main" id="{946CD782-4908-43AC-8859-EB431723C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7676" y="1626020"/>
                <a:ext cx="445407" cy="540111"/>
              </a:xfrm>
              <a:prstGeom prst="rect">
                <a:avLst/>
              </a:prstGeom>
              <a:solidFill>
                <a:srgbClr val="991B0C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>
                <a:norm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5%</a:t>
                </a:r>
              </a:p>
            </p:txBody>
          </p:sp>
        </p:grp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8EC2299-E33A-4639-9F29-D769AE6BD865}"/>
              </a:ext>
            </a:extLst>
          </p:cNvPr>
          <p:cNvCxnSpPr/>
          <p:nvPr/>
        </p:nvCxnSpPr>
        <p:spPr>
          <a:xfrm>
            <a:off x="2786415" y="3248588"/>
            <a:ext cx="6452167" cy="0"/>
          </a:xfrm>
          <a:prstGeom prst="line">
            <a:avLst/>
          </a:prstGeom>
          <a:noFill/>
          <a:ln w="12700" cap="flat" cmpd="sng" algn="ctr">
            <a:solidFill>
              <a:srgbClr val="FFFFFF"/>
            </a:solidFill>
            <a:prstDash val="dash"/>
          </a:ln>
          <a:effectLst/>
        </p:spPr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0E0A79-F72A-43CC-866E-0AAA6875884D}"/>
              </a:ext>
            </a:extLst>
          </p:cNvPr>
          <p:cNvGrpSpPr/>
          <p:nvPr/>
        </p:nvGrpSpPr>
        <p:grpSpPr>
          <a:xfrm>
            <a:off x="1684671" y="2172651"/>
            <a:ext cx="7238011" cy="1061529"/>
            <a:chOff x="2334509" y="1985893"/>
            <a:chExt cx="7231239" cy="1061529"/>
          </a:xfrm>
        </p:grpSpPr>
        <p:sp>
          <p:nvSpPr>
            <p:cNvPr id="53" name="Text Box 13">
              <a:extLst>
                <a:ext uri="{FF2B5EF4-FFF2-40B4-BE49-F238E27FC236}">
                  <a16:creationId xmlns:a16="http://schemas.microsoft.com/office/drawing/2014/main" id="{5D153AAF-B3CA-4B90-9F6C-BF5804207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00207" y="2000064"/>
              <a:ext cx="665371" cy="1047358"/>
            </a:xfrm>
            <a:prstGeom prst="rect">
              <a:avLst/>
            </a:prstGeom>
            <a:solidFill>
              <a:srgbClr val="053769"/>
            </a:solidFill>
            <a:ln>
              <a:noFill/>
            </a:ln>
          </p:spPr>
          <p:txBody>
            <a:bodyPr wrap="square" lIns="68556" tIns="34278" rIns="68556" bIns="34278" anchor="ctr" anchorCtr="0">
              <a:norm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Plan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5%</a:t>
              </a:r>
            </a:p>
          </p:txBody>
        </p:sp>
        <p:sp>
          <p:nvSpPr>
            <p:cNvPr id="54" name="Text Box 13">
              <a:extLst>
                <a:ext uri="{FF2B5EF4-FFF2-40B4-BE49-F238E27FC236}">
                  <a16:creationId xmlns:a16="http://schemas.microsoft.com/office/drawing/2014/main" id="{55E65C6F-BB00-4A46-A5BE-970ACC5DD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3369" y="2012764"/>
              <a:ext cx="3266838" cy="10331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wrap="square" lIns="68556" tIns="34278" rIns="68556" bIns="34278" anchor="ctr" anchorCtr="0">
              <a:norm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Manufacturer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70%</a:t>
              </a:r>
            </a:p>
          </p:txBody>
        </p:sp>
        <p:sp>
          <p:nvSpPr>
            <p:cNvPr id="55" name="Rectangle 7">
              <a:extLst>
                <a:ext uri="{FF2B5EF4-FFF2-40B4-BE49-F238E27FC236}">
                  <a16:creationId xmlns:a16="http://schemas.microsoft.com/office/drawing/2014/main" id="{91629AA6-C670-414D-A8F1-7E32BCE05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998" y="2000063"/>
              <a:ext cx="1697683" cy="1047359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25%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9768A0C1-84F6-4D0C-9993-96603F70B41C}"/>
                </a:ext>
              </a:extLst>
            </p:cNvPr>
            <p:cNvCxnSpPr>
              <a:cxnSpLocks/>
            </p:cNvCxnSpPr>
            <p:nvPr/>
          </p:nvCxnSpPr>
          <p:spPr>
            <a:xfrm>
              <a:off x="2334509" y="1985893"/>
              <a:ext cx="7231239" cy="31642"/>
            </a:xfrm>
            <a:prstGeom prst="line">
              <a:avLst/>
            </a:prstGeom>
            <a:noFill/>
            <a:ln w="38100" cap="flat" cmpd="sng" algn="ctr">
              <a:solidFill>
                <a:srgbClr val="808080"/>
              </a:solidFill>
              <a:prstDash val="sysDot"/>
            </a:ln>
            <a:effectLst/>
          </p:spPr>
        </p:cxnSp>
        <p:sp>
          <p:nvSpPr>
            <p:cNvPr id="57" name="Text Box 6">
              <a:extLst>
                <a:ext uri="{FF2B5EF4-FFF2-40B4-BE49-F238E27FC236}">
                  <a16:creationId xmlns:a16="http://schemas.microsoft.com/office/drawing/2014/main" id="{9E65CFAA-05E6-4584-85AE-026D8D7E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722" y="2467533"/>
              <a:ext cx="590069" cy="221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56" tIns="34278" rIns="68556" bIns="3427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Brand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B3FC54E-9B66-4708-9F7E-4AC4A3B76E1C}"/>
              </a:ext>
            </a:extLst>
          </p:cNvPr>
          <p:cNvGrpSpPr/>
          <p:nvPr/>
        </p:nvGrpSpPr>
        <p:grpSpPr>
          <a:xfrm>
            <a:off x="1547205" y="4182305"/>
            <a:ext cx="7374948" cy="1640131"/>
            <a:chOff x="2190271" y="3995547"/>
            <a:chExt cx="7374948" cy="1640131"/>
          </a:xfrm>
        </p:grpSpPr>
        <p:sp>
          <p:nvSpPr>
            <p:cNvPr id="59" name="Rectangle 7"/>
            <p:cNvSpPr>
              <a:spLocks noChangeArrowheads="1"/>
            </p:cNvSpPr>
            <p:nvPr/>
          </p:nvSpPr>
          <p:spPr bwMode="auto">
            <a:xfrm>
              <a:off x="3942371" y="3995548"/>
              <a:ext cx="1698310" cy="1640130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25%</a:t>
              </a:r>
            </a:p>
          </p:txBody>
        </p:sp>
        <p:sp>
          <p:nvSpPr>
            <p:cNvPr id="60" name="Text Box 6"/>
            <p:cNvSpPr txBox="1">
              <a:spLocks noChangeArrowheads="1"/>
            </p:cNvSpPr>
            <p:nvPr/>
          </p:nvSpPr>
          <p:spPr bwMode="auto">
            <a:xfrm>
              <a:off x="2190271" y="4419827"/>
              <a:ext cx="1584297" cy="650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56" tIns="34278" rIns="68556" bIns="3427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INITIAL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COVERAGE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PERIOD</a:t>
              </a:r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14E8EB6F-A730-4FA4-81C7-C564D92C2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0681" y="3995547"/>
              <a:ext cx="3924538" cy="1621438"/>
            </a:xfrm>
            <a:prstGeom prst="rect">
              <a:avLst/>
            </a:prstGeom>
            <a:solidFill>
              <a:srgbClr val="053769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Plan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75%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A2D4D6-2970-4858-8A67-D9202FE069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10530" y="4008453"/>
              <a:ext cx="7154688" cy="9773"/>
            </a:xfrm>
            <a:prstGeom prst="line">
              <a:avLst/>
            </a:prstGeom>
            <a:noFill/>
            <a:ln w="38100" cap="flat" cmpd="sng" algn="ctr">
              <a:solidFill>
                <a:srgbClr val="808080"/>
              </a:solidFill>
              <a:prstDash val="sysDot"/>
            </a:ln>
            <a:effectLst/>
          </p:spPr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8B8CFA6-3238-49BE-8E0C-B5DE67319A6F}"/>
              </a:ext>
            </a:extLst>
          </p:cNvPr>
          <p:cNvGrpSpPr/>
          <p:nvPr/>
        </p:nvGrpSpPr>
        <p:grpSpPr>
          <a:xfrm>
            <a:off x="1735714" y="5795411"/>
            <a:ext cx="7186798" cy="444659"/>
            <a:chOff x="2378780" y="5608653"/>
            <a:chExt cx="7186798" cy="444659"/>
          </a:xfrm>
        </p:grpSpPr>
        <p:sp>
          <p:nvSpPr>
            <p:cNvPr id="64" name="Text Box 5"/>
            <p:cNvSpPr txBox="1">
              <a:spLocks noChangeArrowheads="1"/>
            </p:cNvSpPr>
            <p:nvPr/>
          </p:nvSpPr>
          <p:spPr bwMode="auto">
            <a:xfrm>
              <a:off x="2378780" y="5645450"/>
              <a:ext cx="1295819" cy="407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8556" tIns="34278" rIns="68556" bIns="34278" anchor="ctr" anchorCtr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DEDUCTIBLE</a:t>
              </a:r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355CC113-F6A2-4FAE-8EBC-17E6E861F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371" y="5616985"/>
              <a:ext cx="5623207" cy="407862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 fontScale="77500" lnSpcReduction="20000"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100%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67F9E141-71FC-416C-B3CD-72ACFB6BDD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04180" y="5608653"/>
              <a:ext cx="7154688" cy="9773"/>
            </a:xfrm>
            <a:prstGeom prst="line">
              <a:avLst/>
            </a:prstGeom>
            <a:noFill/>
            <a:ln w="38100" cap="flat" cmpd="sng" algn="ctr">
              <a:solidFill>
                <a:srgbClr val="808080"/>
              </a:solidFill>
              <a:prstDash val="sysDot"/>
            </a:ln>
            <a:effectLst/>
          </p:spPr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45F31EF-CB67-4A43-9B2C-CFCF58019C17}"/>
              </a:ext>
            </a:extLst>
          </p:cNvPr>
          <p:cNvGrpSpPr/>
          <p:nvPr/>
        </p:nvGrpSpPr>
        <p:grpSpPr>
          <a:xfrm>
            <a:off x="1679160" y="3014948"/>
            <a:ext cx="7242113" cy="1180263"/>
            <a:chOff x="2322226" y="2828190"/>
            <a:chExt cx="7242113" cy="1180263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EF15405E-F36B-45AD-BB81-B69C85BFB6A1}"/>
                </a:ext>
              </a:extLst>
            </p:cNvPr>
            <p:cNvGrpSpPr/>
            <p:nvPr/>
          </p:nvGrpSpPr>
          <p:grpSpPr>
            <a:xfrm>
              <a:off x="2322226" y="2828190"/>
              <a:ext cx="7242113" cy="1180263"/>
              <a:chOff x="2323106" y="2829703"/>
              <a:chExt cx="7242113" cy="1180263"/>
            </a:xfrm>
          </p:grpSpPr>
          <p:sp>
            <p:nvSpPr>
              <p:cNvPr id="70" name="Rectangle 7">
                <a:extLst>
                  <a:ext uri="{FF2B5EF4-FFF2-40B4-BE49-F238E27FC236}">
                    <a16:creationId xmlns:a16="http://schemas.microsoft.com/office/drawing/2014/main" id="{130A8701-1FD7-4D1E-BFC0-9F04D62496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2370" y="3048935"/>
                <a:ext cx="1699191" cy="961031"/>
              </a:xfrm>
              <a:prstGeom prst="rect">
                <a:avLst/>
              </a:prstGeom>
              <a:solidFill>
                <a:srgbClr val="991B0C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>
                <a:norm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Enrollee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25%</a:t>
                </a:r>
              </a:p>
            </p:txBody>
          </p:sp>
          <p:sp>
            <p:nvSpPr>
              <p:cNvPr id="71" name="Text Box 6"/>
              <p:cNvSpPr txBox="1">
                <a:spLocks noChangeArrowheads="1"/>
              </p:cNvSpPr>
              <p:nvPr/>
            </p:nvSpPr>
            <p:spPr bwMode="auto">
              <a:xfrm>
                <a:off x="2323106" y="2829703"/>
                <a:ext cx="1322070" cy="457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68556" tIns="34278" rIns="68556" bIns="34278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COVERAGE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GAP</a:t>
                </a:r>
              </a:p>
            </p:txBody>
          </p:sp>
          <p:sp>
            <p:nvSpPr>
              <p:cNvPr id="72" name="Rectangle 7">
                <a:extLst>
                  <a:ext uri="{FF2B5EF4-FFF2-40B4-BE49-F238E27FC236}">
                    <a16:creationId xmlns:a16="http://schemas.microsoft.com/office/drawing/2014/main" id="{5D25A39F-55C2-43CD-BAB7-B054B14BE1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3721" y="3048935"/>
                <a:ext cx="3931498" cy="950216"/>
              </a:xfrm>
              <a:prstGeom prst="rect">
                <a:avLst/>
              </a:prstGeom>
              <a:solidFill>
                <a:srgbClr val="05376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>
                <a:norm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Plan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75%</a:t>
                </a:r>
              </a:p>
            </p:txBody>
          </p:sp>
          <p:sp>
            <p:nvSpPr>
              <p:cNvPr id="73" name="Text Box 6">
                <a:extLst>
                  <a:ext uri="{FF2B5EF4-FFF2-40B4-BE49-F238E27FC236}">
                    <a16:creationId xmlns:a16="http://schemas.microsoft.com/office/drawing/2014/main" id="{4A50E51A-571C-466D-8F8B-6D13A74D5D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3801" y="3410059"/>
                <a:ext cx="723355" cy="221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68556" tIns="34278" rIns="68556" bIns="34278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Generic</a:t>
                </a:r>
                <a:endPara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9A2AF233-E218-4898-BAD2-1B0ABF6F25C3}"/>
                </a:ext>
              </a:extLst>
            </p:cNvPr>
            <p:cNvCxnSpPr>
              <a:cxnSpLocks/>
            </p:cNvCxnSpPr>
            <p:nvPr/>
          </p:nvCxnSpPr>
          <p:spPr>
            <a:xfrm>
              <a:off x="3949700" y="3043256"/>
              <a:ext cx="5609168" cy="12628"/>
            </a:xfrm>
            <a:prstGeom prst="line">
              <a:avLst/>
            </a:prstGeom>
            <a:noFill/>
            <a:ln w="15875" cap="flat" cmpd="sng" algn="ctr">
              <a:solidFill>
                <a:srgbClr val="808080"/>
              </a:solidFill>
              <a:prstDash val="sysDot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94887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259827" y="176313"/>
            <a:ext cx="9833642" cy="359203"/>
          </a:xfrm>
        </p:spPr>
        <p:txBody>
          <a:bodyPr/>
          <a:lstStyle/>
          <a:p>
            <a:r>
              <a:rPr lang="en-US" dirty="0"/>
              <a:t>Part D spending has become increasingly concentrated in catastrophic phase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73726" y="1369870"/>
            <a:ext cx="195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Catastrophic spending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6576" y="4642671"/>
            <a:ext cx="2884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Note: About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991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8%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of beneficiaries reach catastrophic phase each year.</a:t>
            </a:r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78770" y="6446520"/>
            <a:ext cx="6017230" cy="4114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Analysis using 100% Sample of Medicare Part D Event Files (2007-2016). 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7031922"/>
              </p:ext>
            </p:extLst>
          </p:nvPr>
        </p:nvGraphicFramePr>
        <p:xfrm>
          <a:off x="924006" y="1369870"/>
          <a:ext cx="9169462" cy="5432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636940" y="2228056"/>
            <a:ext cx="1393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Reinsurance costs</a:t>
            </a:r>
          </a:p>
        </p:txBody>
      </p:sp>
    </p:spTree>
    <p:extLst>
      <p:ext uri="{BB962C8B-B14F-4D97-AF65-F5344CB8AC3E}">
        <p14:creationId xmlns:p14="http://schemas.microsoft.com/office/powerpoint/2010/main" val="305895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7" grpId="0" uiExpand="1">
        <p:bldSub>
          <a:bldChart bld="series"/>
        </p:bldSub>
      </p:bldGraphic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84104"/>
              </p:ext>
            </p:extLst>
          </p:nvPr>
        </p:nvGraphicFramePr>
        <p:xfrm>
          <a:off x="903753" y="1273652"/>
          <a:ext cx="8593090" cy="5181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05117" y="2153054"/>
            <a:ext cx="2920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9B9B2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Reinsurance Subsidy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19263" y="3195556"/>
            <a:ext cx="1641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5376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 Bid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05117" y="4260136"/>
            <a:ext cx="2828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991B0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Beneficiary Premium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19262" y="4825350"/>
            <a:ext cx="2497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141313">
                    <a:lumMod val="75000"/>
                    <a:lumOff val="25000"/>
                  </a:srgbClr>
                </a:solidFill>
                <a:latin typeface="Arial" panose="020B0604020202020204"/>
              </a:rPr>
              <a:t>Premium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41313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Subsidy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6F73F94E-575A-488A-83A3-938AFD743A12}"/>
              </a:ext>
            </a:extLst>
          </p:cNvPr>
          <p:cNvSpPr txBox="1">
            <a:spLocks/>
          </p:cNvSpPr>
          <p:nvPr/>
        </p:nvSpPr>
        <p:spPr>
          <a:xfrm>
            <a:off x="234476" y="162489"/>
            <a:ext cx="9833863" cy="446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0664" indent="-283464" algn="l" defTabSz="457200" rtl="0" eaLnBrk="1" latinLnBrk="0" hangingPunct="1">
              <a:lnSpc>
                <a:spcPct val="100000"/>
              </a:lnSpc>
              <a:spcBef>
                <a:spcPts val="672"/>
              </a:spcBef>
              <a:spcAft>
                <a:spcPts val="0"/>
              </a:spcAft>
              <a:buSzPct val="125000"/>
              <a:buFont typeface="Arial" panose="020B0604020202020204" pitchFamily="34" charset="0"/>
              <a:buChar char="‒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576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―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432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accent1"/>
                </a:solidFill>
              </a:rPr>
              <a:t>Despite the growth in reinsurance subsidies, beneficiary premiums have been remarkably stable 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6E6DA5FC-9AA7-46AA-8ECE-DDF439FBF7D7}"/>
              </a:ext>
            </a:extLst>
          </p:cNvPr>
          <p:cNvSpPr txBox="1">
            <a:spLocks/>
          </p:cNvSpPr>
          <p:nvPr/>
        </p:nvSpPr>
        <p:spPr>
          <a:xfrm>
            <a:off x="0" y="6525631"/>
            <a:ext cx="11364686" cy="25834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>
                <a:solidFill>
                  <a:srgbClr val="14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 </a:t>
            </a:r>
            <a:r>
              <a:rPr lang="en-US" sz="1200" dirty="0">
                <a:solidFill>
                  <a:srgbClr val="14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using CMS Annual Releases of Part D National Average Bid Amount and Other Part C &amp; D Bid Information.  Premium subsidy is the direct subsidy. </a:t>
            </a:r>
            <a:br>
              <a:rPr lang="en-US" sz="1200" dirty="0">
                <a:solidFill>
                  <a:srgbClr val="141313"/>
                </a:solidFill>
                <a:latin typeface="Arial" panose="020B0604020202020204"/>
              </a:rPr>
            </a:br>
            <a:r>
              <a:rPr lang="en-US" sz="900" dirty="0">
                <a:solidFill>
                  <a:srgbClr val="141313"/>
                </a:solidFill>
                <a:latin typeface="Arial" panose="020B0604020202020204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296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Graphic spid="4" grpId="1" uiExpand="1">
        <p:bldSub>
          <a:bldChart bld="series"/>
        </p:bldSub>
      </p:bldGraphic>
      <p:bldGraphic spid="4" grpId="2" uiExpand="1">
        <p:bldSub>
          <a:bldChart bld="series"/>
        </p:bldSub>
      </p:bldGraphic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A2A31DA-7FEF-4458-B5B1-CE40A237E9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178316"/>
              </p:ext>
            </p:extLst>
          </p:nvPr>
        </p:nvGraphicFramePr>
        <p:xfrm>
          <a:off x="541866" y="653216"/>
          <a:ext cx="11108268" cy="5848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>
            <a:extLst>
              <a:ext uri="{FF2B5EF4-FFF2-40B4-BE49-F238E27FC236}">
                <a16:creationId xmlns:a16="http://schemas.microsoft.com/office/drawing/2014/main" id="{4D27B2BA-A4F0-47F5-BD89-AA870DBA4F56}"/>
              </a:ext>
            </a:extLst>
          </p:cNvPr>
          <p:cNvSpPr txBox="1"/>
          <p:nvPr/>
        </p:nvSpPr>
        <p:spPr>
          <a:xfrm>
            <a:off x="9061717" y="1174060"/>
            <a:ext cx="2859350" cy="39444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Intermediate Projections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44786C4-9B38-4C31-9D25-A97E5BB967FE}"/>
              </a:ext>
            </a:extLst>
          </p:cNvPr>
          <p:cNvSpPr txBox="1">
            <a:spLocks/>
          </p:cNvSpPr>
          <p:nvPr/>
        </p:nvSpPr>
        <p:spPr>
          <a:xfrm>
            <a:off x="0" y="6507759"/>
            <a:ext cx="4678794" cy="2984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Source: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Medicare Trustees Report. Table IV.B8.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</a:t>
            </a: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7F818C9E-A758-425C-B3F4-237AB349F68B}"/>
              </a:ext>
            </a:extLst>
          </p:cNvPr>
          <p:cNvSpPr txBox="1">
            <a:spLocks/>
          </p:cNvSpPr>
          <p:nvPr/>
        </p:nvSpPr>
        <p:spPr>
          <a:xfrm>
            <a:off x="234476" y="162489"/>
            <a:ext cx="9998095" cy="446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/>
              <a:buNone/>
              <a:tabLst/>
              <a:defRPr sz="28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0664" indent="-283464" algn="l" defTabSz="457200" rtl="0" eaLnBrk="1" latinLnBrk="0" hangingPunct="1">
              <a:lnSpc>
                <a:spcPct val="100000"/>
              </a:lnSpc>
              <a:spcBef>
                <a:spcPts val="672"/>
              </a:spcBef>
              <a:spcAft>
                <a:spcPts val="0"/>
              </a:spcAft>
              <a:buSzPct val="125000"/>
              <a:buFont typeface="Arial" panose="020B0604020202020204" pitchFamily="34" charset="0"/>
              <a:buChar char="‒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576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―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432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7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Rebates have grown considerably, keeping premiums low </a:t>
            </a:r>
          </a:p>
        </p:txBody>
      </p:sp>
    </p:spTree>
    <p:extLst>
      <p:ext uri="{BB962C8B-B14F-4D97-AF65-F5344CB8AC3E}">
        <p14:creationId xmlns:p14="http://schemas.microsoft.com/office/powerpoint/2010/main" val="466768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"/>
          <p:cNvSpPr txBox="1">
            <a:spLocks/>
          </p:cNvSpPr>
          <p:nvPr/>
        </p:nvSpPr>
        <p:spPr>
          <a:xfrm>
            <a:off x="0" y="6424579"/>
            <a:ext cx="11970566" cy="25319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Lakdawalla and Li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(2021).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Notes: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Benefit design is for non-LIS beneficiaries. The total drug costs (TDC) for the catastrophic limit is estimated for an average non-LIS beneficiary. True out-of-pocket (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TrOOP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spending includes manufacturer-paid discounts.  </a:t>
            </a:r>
            <a:b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5376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5996102" y="5659100"/>
            <a:ext cx="860826" cy="25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$4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TDC</a:t>
            </a: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5996102" y="4196740"/>
            <a:ext cx="1136351" cy="2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3,750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TDC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6257500" y="4677249"/>
            <a:ext cx="1937631" cy="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 pays 75%</a:t>
            </a:r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607775" y="5021882"/>
            <a:ext cx="3009200" cy="252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85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Enrollee pays 100%</a:t>
            </a: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5996102" y="2367161"/>
            <a:ext cx="1227062" cy="40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5,000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TrOOP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(~$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8,418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TDC)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79F82C4-20B0-45A5-BC3B-669F6678248F}"/>
              </a:ext>
            </a:extLst>
          </p:cNvPr>
          <p:cNvGrpSpPr/>
          <p:nvPr/>
        </p:nvGrpSpPr>
        <p:grpSpPr>
          <a:xfrm>
            <a:off x="232484" y="1805695"/>
            <a:ext cx="5476176" cy="755793"/>
            <a:chOff x="661204" y="1252908"/>
            <a:chExt cx="8449535" cy="793204"/>
          </a:xfrm>
        </p:grpSpPr>
        <p:sp>
          <p:nvSpPr>
            <p:cNvPr id="46" name="Text Box 6"/>
            <p:cNvSpPr txBox="1">
              <a:spLocks noChangeArrowheads="1"/>
            </p:cNvSpPr>
            <p:nvPr/>
          </p:nvSpPr>
          <p:spPr bwMode="auto">
            <a:xfrm>
              <a:off x="661204" y="1430874"/>
              <a:ext cx="2849443" cy="479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56" tIns="34278" rIns="68556" bIns="3427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CATASTROPHIC COVERAGE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5166CC4-A366-4BD2-AE0A-165FD7E867DD}"/>
                </a:ext>
              </a:extLst>
            </p:cNvPr>
            <p:cNvGrpSpPr/>
            <p:nvPr/>
          </p:nvGrpSpPr>
          <p:grpSpPr>
            <a:xfrm>
              <a:off x="3448671" y="1252908"/>
              <a:ext cx="5662068" cy="793204"/>
              <a:chOff x="3026647" y="1622621"/>
              <a:chExt cx="5662068" cy="576268"/>
            </a:xfrm>
          </p:grpSpPr>
          <p:sp>
            <p:nvSpPr>
              <p:cNvPr id="48" name="Text Box 13"/>
              <p:cNvSpPr txBox="1">
                <a:spLocks noChangeArrowheads="1"/>
              </p:cNvSpPr>
              <p:nvPr/>
            </p:nvSpPr>
            <p:spPr bwMode="auto">
              <a:xfrm>
                <a:off x="7268546" y="1626021"/>
                <a:ext cx="1420169" cy="572868"/>
              </a:xfrm>
              <a:prstGeom prst="rect">
                <a:avLst/>
              </a:prstGeom>
              <a:solidFill>
                <a:srgbClr val="053769"/>
              </a:solidFill>
              <a:ln>
                <a:noFill/>
              </a:ln>
            </p:spPr>
            <p:txBody>
              <a:bodyPr wrap="square" lIns="68556" tIns="34278" rIns="68556" bIns="34278" anchor="ctr" anchorCtr="0">
                <a:norm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Plan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15%</a:t>
                </a:r>
              </a:p>
            </p:txBody>
          </p:sp>
          <p:sp>
            <p:nvSpPr>
              <p:cNvPr id="49" name="Text Box 13">
                <a:extLst>
                  <a:ext uri="{FF2B5EF4-FFF2-40B4-BE49-F238E27FC236}">
                    <a16:creationId xmlns:a16="http://schemas.microsoft.com/office/drawing/2014/main" id="{1ABA95BB-7725-4305-8A3E-CD423BC81C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2475" y="1626021"/>
                <a:ext cx="3806074" cy="560007"/>
              </a:xfrm>
              <a:prstGeom prst="rect">
                <a:avLst/>
              </a:prstGeom>
              <a:solidFill>
                <a:srgbClr val="9B9B23"/>
              </a:solidFill>
              <a:ln>
                <a:noFill/>
              </a:ln>
            </p:spPr>
            <p:txBody>
              <a:bodyPr wrap="square" lIns="68556" tIns="34278" rIns="68556" bIns="34278" anchor="ctr" anchorCtr="0">
                <a:norm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Government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80%</a:t>
                </a:r>
              </a:p>
            </p:txBody>
          </p:sp>
          <p:sp>
            <p:nvSpPr>
              <p:cNvPr id="50" name="Rectangle 7">
                <a:extLst>
                  <a:ext uri="{FF2B5EF4-FFF2-40B4-BE49-F238E27FC236}">
                    <a16:creationId xmlns:a16="http://schemas.microsoft.com/office/drawing/2014/main" id="{946CD782-4908-43AC-8859-EB431723C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6647" y="1622621"/>
                <a:ext cx="445297" cy="558823"/>
              </a:xfrm>
              <a:prstGeom prst="rect">
                <a:avLst/>
              </a:prstGeom>
              <a:solidFill>
                <a:srgbClr val="991B0C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>
                <a:norm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5%</a:t>
                </a:r>
              </a:p>
            </p:txBody>
          </p:sp>
        </p:grp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8EC2299-E33A-4639-9F29-D769AE6BD865}"/>
              </a:ext>
            </a:extLst>
          </p:cNvPr>
          <p:cNvCxnSpPr>
            <a:cxnSpLocks/>
          </p:cNvCxnSpPr>
          <p:nvPr/>
        </p:nvCxnSpPr>
        <p:spPr>
          <a:xfrm>
            <a:off x="3031895" y="3230177"/>
            <a:ext cx="6628976" cy="0"/>
          </a:xfrm>
          <a:prstGeom prst="line">
            <a:avLst/>
          </a:prstGeom>
          <a:noFill/>
          <a:ln w="12700" cap="flat" cmpd="sng" algn="ctr">
            <a:solidFill>
              <a:srgbClr val="FFFFFF"/>
            </a:solidFill>
            <a:prstDash val="dash"/>
          </a:ln>
          <a:effectLst/>
        </p:spPr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20E0A79-F72A-43CC-866E-0AAA6875884D}"/>
              </a:ext>
            </a:extLst>
          </p:cNvPr>
          <p:cNvGrpSpPr/>
          <p:nvPr/>
        </p:nvGrpSpPr>
        <p:grpSpPr>
          <a:xfrm>
            <a:off x="537627" y="2540380"/>
            <a:ext cx="5292444" cy="1816452"/>
            <a:chOff x="774125" y="2000063"/>
            <a:chExt cx="8062409" cy="1053403"/>
          </a:xfrm>
        </p:grpSpPr>
        <p:sp>
          <p:nvSpPr>
            <p:cNvPr id="53" name="Text Box 13">
              <a:extLst>
                <a:ext uri="{FF2B5EF4-FFF2-40B4-BE49-F238E27FC236}">
                  <a16:creationId xmlns:a16="http://schemas.microsoft.com/office/drawing/2014/main" id="{5D153AAF-B3CA-4B90-9F6C-BF5804207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55099" y="2006083"/>
              <a:ext cx="1407944" cy="1047383"/>
            </a:xfrm>
            <a:prstGeom prst="rect">
              <a:avLst/>
            </a:prstGeom>
            <a:solidFill>
              <a:srgbClr val="053769"/>
            </a:solidFill>
            <a:ln>
              <a:noFill/>
            </a:ln>
          </p:spPr>
          <p:txBody>
            <a:bodyPr wrap="square" lIns="68556" tIns="34278" rIns="68556" bIns="34278" anchor="ctr" anchorCtr="0">
              <a:norm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Plan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15%</a:t>
              </a:r>
            </a:p>
          </p:txBody>
        </p:sp>
        <p:sp>
          <p:nvSpPr>
            <p:cNvPr id="54" name="Text Box 13">
              <a:extLst>
                <a:ext uri="{FF2B5EF4-FFF2-40B4-BE49-F238E27FC236}">
                  <a16:creationId xmlns:a16="http://schemas.microsoft.com/office/drawing/2014/main" id="{55E65C6F-BB00-4A46-A5BE-970ACC5DD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415" y="2002522"/>
              <a:ext cx="2324945" cy="10405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wrap="square" lIns="68556" tIns="34278" rIns="68556" bIns="34278" anchor="ctr" anchorCtr="0">
              <a:norm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Manufacturer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55" name="Rectangle 7">
              <a:extLst>
                <a:ext uri="{FF2B5EF4-FFF2-40B4-BE49-F238E27FC236}">
                  <a16:creationId xmlns:a16="http://schemas.microsoft.com/office/drawing/2014/main" id="{91629AA6-C670-414D-A8F1-7E32BCE05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367" y="2000063"/>
              <a:ext cx="1886048" cy="1047359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kern="0" dirty="0">
                  <a:solidFill>
                    <a:srgbClr val="FFFFFF"/>
                  </a:solidFill>
                  <a:latin typeface="Arial" panose="020B0604020202020204"/>
                  <a:cs typeface="Arial" panose="020B0604020202020204" pitchFamily="34" charset="0"/>
                </a:rPr>
                <a:t>3</a:t>
              </a: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5%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9768A0C1-84F6-4D0C-9993-96603F70B41C}"/>
                </a:ext>
              </a:extLst>
            </p:cNvPr>
            <p:cNvCxnSpPr>
              <a:cxnSpLocks/>
            </p:cNvCxnSpPr>
            <p:nvPr/>
          </p:nvCxnSpPr>
          <p:spPr>
            <a:xfrm>
              <a:off x="774125" y="2006084"/>
              <a:ext cx="8062409" cy="9981"/>
            </a:xfrm>
            <a:prstGeom prst="line">
              <a:avLst/>
            </a:prstGeom>
            <a:noFill/>
            <a:ln w="38100" cap="flat" cmpd="sng" algn="ctr">
              <a:solidFill>
                <a:srgbClr val="808080"/>
              </a:solidFill>
              <a:prstDash val="sysDot"/>
            </a:ln>
            <a:effectLst/>
          </p:spPr>
        </p:cxn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B3FC54E-9B66-4708-9F7E-4AC4A3B76E1C}"/>
              </a:ext>
            </a:extLst>
          </p:cNvPr>
          <p:cNvGrpSpPr/>
          <p:nvPr/>
        </p:nvGrpSpPr>
        <p:grpSpPr>
          <a:xfrm>
            <a:off x="356830" y="4325923"/>
            <a:ext cx="5522337" cy="1485427"/>
            <a:chOff x="1874447" y="4146368"/>
            <a:chExt cx="5311856" cy="1502214"/>
          </a:xfrm>
        </p:grpSpPr>
        <p:sp>
          <p:nvSpPr>
            <p:cNvPr id="59" name="Rectangle 7"/>
            <p:cNvSpPr>
              <a:spLocks noChangeArrowheads="1"/>
            </p:cNvSpPr>
            <p:nvPr/>
          </p:nvSpPr>
          <p:spPr bwMode="auto">
            <a:xfrm>
              <a:off x="3486650" y="4149935"/>
              <a:ext cx="901918" cy="1485742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25%</a:t>
              </a:r>
            </a:p>
          </p:txBody>
        </p:sp>
        <p:sp>
          <p:nvSpPr>
            <p:cNvPr id="60" name="Text Box 6"/>
            <p:cNvSpPr txBox="1">
              <a:spLocks noChangeArrowheads="1"/>
            </p:cNvSpPr>
            <p:nvPr/>
          </p:nvSpPr>
          <p:spPr bwMode="auto">
            <a:xfrm>
              <a:off x="1874447" y="4560729"/>
              <a:ext cx="1584297" cy="650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56" tIns="34278" rIns="68556" bIns="3427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INITIAL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COVERAGE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PERIOD</a:t>
              </a:r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14E8EB6F-A730-4FA4-81C7-C564D92C2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568" y="4162840"/>
              <a:ext cx="2652771" cy="1485742"/>
            </a:xfrm>
            <a:prstGeom prst="rect">
              <a:avLst/>
            </a:prstGeom>
            <a:solidFill>
              <a:srgbClr val="053769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Plan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75%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1A2D4D6-2970-4858-8A67-D9202FE069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73988" y="4146368"/>
              <a:ext cx="5112315" cy="71915"/>
            </a:xfrm>
            <a:prstGeom prst="line">
              <a:avLst/>
            </a:prstGeom>
            <a:noFill/>
            <a:ln w="38100" cap="flat" cmpd="sng" algn="ctr">
              <a:solidFill>
                <a:srgbClr val="808080"/>
              </a:solidFill>
              <a:prstDash val="sysDot"/>
            </a:ln>
            <a:effectLst/>
          </p:spPr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8B8CFA6-3238-49BE-8E0C-B5DE67319A6F}"/>
              </a:ext>
            </a:extLst>
          </p:cNvPr>
          <p:cNvGrpSpPr/>
          <p:nvPr/>
        </p:nvGrpSpPr>
        <p:grpSpPr>
          <a:xfrm>
            <a:off x="564278" y="5778928"/>
            <a:ext cx="5164181" cy="678935"/>
            <a:chOff x="799782" y="5610768"/>
            <a:chExt cx="7136771" cy="428888"/>
          </a:xfrm>
        </p:grpSpPr>
        <p:sp>
          <p:nvSpPr>
            <p:cNvPr id="64" name="Text Box 5"/>
            <p:cNvSpPr txBox="1">
              <a:spLocks noChangeArrowheads="1"/>
            </p:cNvSpPr>
            <p:nvPr/>
          </p:nvSpPr>
          <p:spPr bwMode="auto">
            <a:xfrm>
              <a:off x="799782" y="5631794"/>
              <a:ext cx="1295818" cy="407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8556" tIns="34278" rIns="68556" bIns="34278" anchor="ctr" anchorCtr="0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DEDUCTIBLE</a:t>
              </a:r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355CC113-F6A2-4FAE-8EBC-17E6E861F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404" y="5610768"/>
              <a:ext cx="5107149" cy="407862"/>
            </a:xfrm>
            <a:prstGeom prst="rect">
              <a:avLst/>
            </a:prstGeom>
            <a:solidFill>
              <a:srgbClr val="991B0C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>
              <a:norm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Enrollee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100%</a:t>
              </a:r>
            </a:p>
          </p:txBody>
        </p:sp>
      </p:grpSp>
      <p:sp>
        <p:nvSpPr>
          <p:cNvPr id="74" name="Text Box 6">
            <a:extLst>
              <a:ext uri="{FF2B5EF4-FFF2-40B4-BE49-F238E27FC236}">
                <a16:creationId xmlns:a16="http://schemas.microsoft.com/office/drawing/2014/main" id="{DFAB6AE6-5B98-4677-9A16-E5A718E6A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11" y="3137451"/>
            <a:ext cx="1627712" cy="650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COVERAGE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(Brand)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24FE24B-42FC-4545-9AE9-316F568C4352}"/>
              </a:ext>
            </a:extLst>
          </p:cNvPr>
          <p:cNvCxnSpPr>
            <a:cxnSpLocks/>
          </p:cNvCxnSpPr>
          <p:nvPr/>
        </p:nvCxnSpPr>
        <p:spPr>
          <a:xfrm>
            <a:off x="587784" y="5744657"/>
            <a:ext cx="5291383" cy="41389"/>
          </a:xfrm>
          <a:prstGeom prst="line">
            <a:avLst/>
          </a:prstGeom>
          <a:noFill/>
          <a:ln w="38100" cap="flat" cmpd="sng" algn="ctr">
            <a:solidFill>
              <a:srgbClr val="808080"/>
            </a:solidFill>
            <a:prstDash val="sysDot"/>
          </a:ln>
          <a:effectLst/>
        </p:spPr>
      </p:cxnSp>
      <p:sp>
        <p:nvSpPr>
          <p:cNvPr id="76" name="Text Box 6">
            <a:extLst>
              <a:ext uri="{FF2B5EF4-FFF2-40B4-BE49-F238E27FC236}">
                <a16:creationId xmlns:a16="http://schemas.microsoft.com/office/drawing/2014/main" id="{180179D5-BE63-47DB-81A8-86F9D0D76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9371" y="1488704"/>
            <a:ext cx="3162631" cy="2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Standard Benefit Design</a:t>
            </a:r>
          </a:p>
        </p:txBody>
      </p:sp>
      <p:sp>
        <p:nvSpPr>
          <p:cNvPr id="57" name="Text Box 6">
            <a:extLst>
              <a:ext uri="{FF2B5EF4-FFF2-40B4-BE49-F238E27FC236}">
                <a16:creationId xmlns:a16="http://schemas.microsoft.com/office/drawing/2014/main" id="{53BDDCE5-B819-4A25-B61D-A0D6D2DC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375" y="1286101"/>
            <a:ext cx="3568544" cy="512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Effective Beneficiary Cost-Sharing as a Share of Net Price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AC12B99-04BB-4783-BD41-261820BE1D99}"/>
              </a:ext>
            </a:extLst>
          </p:cNvPr>
          <p:cNvSpPr/>
          <p:nvPr/>
        </p:nvSpPr>
        <p:spPr>
          <a:xfrm>
            <a:off x="6926535" y="1982605"/>
            <a:ext cx="1024391" cy="346224"/>
          </a:xfrm>
          <a:prstGeom prst="rightArrow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endParaRPr lang="en-US" sz="2000" b="1" kern="0" spc="260" dirty="0">
              <a:solidFill>
                <a:schemeClr val="tx1"/>
              </a:solidFill>
            </a:endParaRPr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34BBF5BD-BFC3-49DD-8B84-00D6A9DDA8E9}"/>
              </a:ext>
            </a:extLst>
          </p:cNvPr>
          <p:cNvSpPr/>
          <p:nvPr/>
        </p:nvSpPr>
        <p:spPr>
          <a:xfrm>
            <a:off x="6926535" y="3227585"/>
            <a:ext cx="1024391" cy="321079"/>
          </a:xfrm>
          <a:prstGeom prst="rightArrow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endParaRPr lang="en-US" sz="2000" b="1" kern="0" spc="260" dirty="0">
              <a:solidFill>
                <a:schemeClr val="bg1"/>
              </a:solidFill>
            </a:endParaRPr>
          </a:p>
        </p:txBody>
      </p:sp>
      <p:sp>
        <p:nvSpPr>
          <p:cNvPr id="68" name="Arrow: Right 67">
            <a:extLst>
              <a:ext uri="{FF2B5EF4-FFF2-40B4-BE49-F238E27FC236}">
                <a16:creationId xmlns:a16="http://schemas.microsoft.com/office/drawing/2014/main" id="{E704A82E-F3F9-46D2-993A-D9129EE01BBD}"/>
              </a:ext>
            </a:extLst>
          </p:cNvPr>
          <p:cNvSpPr/>
          <p:nvPr/>
        </p:nvSpPr>
        <p:spPr>
          <a:xfrm>
            <a:off x="6926537" y="4810390"/>
            <a:ext cx="1024389" cy="310277"/>
          </a:xfrm>
          <a:prstGeom prst="rightArrow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endParaRPr lang="en-US" sz="2000" b="1" kern="0" spc="260" dirty="0">
              <a:solidFill>
                <a:schemeClr val="bg1"/>
              </a:solidFill>
            </a:endParaRPr>
          </a:p>
        </p:txBody>
      </p:sp>
      <p:sp>
        <p:nvSpPr>
          <p:cNvPr id="69" name="Text Box 22">
            <a:extLst>
              <a:ext uri="{FF2B5EF4-FFF2-40B4-BE49-F238E27FC236}">
                <a16:creationId xmlns:a16="http://schemas.microsoft.com/office/drawing/2014/main" id="{D3C18FA4-DFBC-4229-A13A-403BA2A19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921" y="1994097"/>
            <a:ext cx="1227062" cy="34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13%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" name="Text Box 22">
            <a:extLst>
              <a:ext uri="{FF2B5EF4-FFF2-40B4-BE49-F238E27FC236}">
                <a16:creationId xmlns:a16="http://schemas.microsoft.com/office/drawing/2014/main" id="{988753F3-6112-424F-8376-98740AB0C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921" y="4848770"/>
            <a:ext cx="1227062" cy="34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64%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2" name="Text Box 22">
            <a:extLst>
              <a:ext uri="{FF2B5EF4-FFF2-40B4-BE49-F238E27FC236}">
                <a16:creationId xmlns:a16="http://schemas.microsoft.com/office/drawing/2014/main" id="{0E0D6CFF-430C-43BB-8C1B-EB3014B78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921" y="3240373"/>
            <a:ext cx="1227062" cy="34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56" tIns="34278" rIns="68556" bIns="342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90%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3" name="Text Placeholder 1">
            <a:extLst>
              <a:ext uri="{FF2B5EF4-FFF2-40B4-BE49-F238E27FC236}">
                <a16:creationId xmlns:a16="http://schemas.microsoft.com/office/drawing/2014/main" id="{67DCF96D-26FA-4C73-9BE3-3A561F1C6D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4902" y="201484"/>
            <a:ext cx="10948519" cy="446693"/>
          </a:xfrm>
        </p:spPr>
        <p:txBody>
          <a:bodyPr/>
          <a:lstStyle/>
          <a:p>
            <a:r>
              <a:rPr lang="en-US" dirty="0"/>
              <a:t>Part D cost-sharing is tied to list price, so rebate growth </a:t>
            </a:r>
            <a:br>
              <a:rPr lang="en-US" dirty="0"/>
            </a:br>
            <a:r>
              <a:rPr lang="en-US" dirty="0"/>
              <a:t>dilutes the benefit and increases out-of-pocket spending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8519F8-9A82-40F0-BC71-C92FEB9D3A85}"/>
              </a:ext>
            </a:extLst>
          </p:cNvPr>
          <p:cNvSpPr txBox="1"/>
          <p:nvPr/>
        </p:nvSpPr>
        <p:spPr>
          <a:xfrm>
            <a:off x="9090096" y="2487027"/>
            <a:ext cx="2851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Excess OOP spending is greatest for the </a:t>
            </a:r>
            <a:br>
              <a:rPr lang="en-US" b="1" i="1" dirty="0"/>
            </a:br>
            <a:r>
              <a:rPr lang="en-US" b="1" i="1" u="sng" dirty="0">
                <a:solidFill>
                  <a:schemeClr val="accent1"/>
                </a:solidFill>
              </a:rPr>
              <a:t>most competitive</a:t>
            </a:r>
            <a:r>
              <a:rPr lang="en-US" b="1" i="1" dirty="0">
                <a:solidFill>
                  <a:schemeClr val="accent1"/>
                </a:solidFill>
              </a:rPr>
              <a:t> </a:t>
            </a:r>
            <a:br>
              <a:rPr lang="en-US" b="1" i="1" dirty="0">
                <a:solidFill>
                  <a:schemeClr val="accent1"/>
                </a:solidFill>
              </a:rPr>
            </a:br>
            <a:r>
              <a:rPr lang="en-US" b="1" i="1" dirty="0"/>
              <a:t>drug classes</a:t>
            </a:r>
          </a:p>
        </p:txBody>
      </p:sp>
    </p:spTree>
    <p:extLst>
      <p:ext uri="{BB962C8B-B14F-4D97-AF65-F5344CB8AC3E}">
        <p14:creationId xmlns:p14="http://schemas.microsoft.com/office/powerpoint/2010/main" val="3402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9" grpId="0" animBg="1"/>
      <p:bldP spid="66" grpId="0" animBg="1"/>
      <p:bldP spid="68" grpId="0" animBg="1"/>
      <p:bldP spid="69" grpId="0"/>
      <p:bldP spid="71" grpId="0"/>
      <p:bldP spid="72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7C8D42D-8938-4B8B-901E-C4BC9ED2A4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4902" y="201484"/>
            <a:ext cx="11352664" cy="446693"/>
          </a:xfrm>
        </p:spPr>
        <p:txBody>
          <a:bodyPr/>
          <a:lstStyle/>
          <a:p>
            <a:r>
              <a:rPr lang="en-US" dirty="0"/>
              <a:t>Basing cost-sharing on net rather than list price would </a:t>
            </a:r>
            <a:br>
              <a:rPr lang="en-US" dirty="0"/>
            </a:br>
            <a:r>
              <a:rPr lang="en-US" dirty="0"/>
              <a:t>reduce out-of-pocket spending for about half of beneficiaries  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D78DB7F-8698-4FCB-94D5-F851303408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744972"/>
              </p:ext>
            </p:extLst>
          </p:nvPr>
        </p:nvGraphicFramePr>
        <p:xfrm>
          <a:off x="273279" y="1471368"/>
          <a:ext cx="10838858" cy="4824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E9CACD8-A5B1-4D02-93CF-55CE7C91F567}"/>
              </a:ext>
            </a:extLst>
          </p:cNvPr>
          <p:cNvSpPr txBox="1"/>
          <p:nvPr/>
        </p:nvSpPr>
        <p:spPr>
          <a:xfrm>
            <a:off x="7792519" y="2495735"/>
            <a:ext cx="391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accent1"/>
                </a:solidFill>
              </a:rPr>
              <a:t>31% </a:t>
            </a:r>
            <a:r>
              <a:rPr lang="en-US" b="1" i="1" dirty="0"/>
              <a:t>of non-LIS beneficiaries who reached catastrophic coverage would not have done so under a net price policy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A6DAC19-649C-4403-B259-4121AE840499}"/>
              </a:ext>
            </a:extLst>
          </p:cNvPr>
          <p:cNvSpPr txBox="1">
            <a:spLocks/>
          </p:cNvSpPr>
          <p:nvPr/>
        </p:nvSpPr>
        <p:spPr>
          <a:xfrm>
            <a:off x="0" y="6424579"/>
            <a:ext cx="11970566" cy="25319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Trish, Kaiser,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Joyce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(2020).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Notes: 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Restricted to non-LIS beneficiaries.  Cost-sharing based on list versus net price compared under standard benefit design.  Analysis assumes no behavioral changes.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5376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960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31745" y="267711"/>
            <a:ext cx="10948519" cy="44669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285750" lvl="0" indent="-285750">
              <a:spcBef>
                <a:spcPct val="20000"/>
              </a:spcBef>
              <a:spcAft>
                <a:spcPts val="1200"/>
              </a:spcAft>
              <a:buSzPct val="125000"/>
              <a:defRPr/>
            </a:pPr>
            <a:r>
              <a:rPr lang="en-US" dirty="0"/>
              <a:t>Rebates have grown considerably, moderating growth in net drug prices</a:t>
            </a:r>
          </a:p>
          <a:p>
            <a:pPr marL="683514" lvl="1" indent="-285750">
              <a:spcBef>
                <a:spcPct val="20000"/>
              </a:spcBef>
              <a:spcAft>
                <a:spcPts val="1800"/>
              </a:spcAft>
              <a:defRPr/>
            </a:pPr>
            <a:r>
              <a:rPr lang="en-US" dirty="0"/>
              <a:t>Part D dynamics encourage growth in list prices and rebates </a:t>
            </a:r>
          </a:p>
          <a:p>
            <a:pPr marL="285750" lvl="0" indent="-285750">
              <a:spcBef>
                <a:spcPct val="20000"/>
              </a:spcBef>
              <a:spcAft>
                <a:spcPts val="1200"/>
              </a:spcAft>
              <a:buSzPct val="125000"/>
              <a:defRPr/>
            </a:pPr>
            <a:r>
              <a:rPr lang="en-US" dirty="0"/>
              <a:t>Rebate growth dilutes the Part D benefit and increases out-of-pocket spending</a:t>
            </a:r>
          </a:p>
          <a:p>
            <a:pPr marL="683514" lvl="1" indent="-285750">
              <a:spcBef>
                <a:spcPct val="20000"/>
              </a:spcBef>
              <a:spcAft>
                <a:spcPts val="1800"/>
              </a:spcAft>
              <a:defRPr/>
            </a:pPr>
            <a:r>
              <a:rPr lang="en-US" dirty="0"/>
              <a:t>Particularly for beneficiaries taking drugs in the </a:t>
            </a:r>
            <a:r>
              <a:rPr lang="en-US" i="1" dirty="0"/>
              <a:t>most competitive</a:t>
            </a:r>
            <a:r>
              <a:rPr lang="en-US" dirty="0"/>
              <a:t> classes</a:t>
            </a:r>
          </a:p>
          <a:p>
            <a:pPr marL="285750" lvl="0" indent="-285750">
              <a:spcBef>
                <a:spcPct val="20000"/>
              </a:spcBef>
              <a:spcAft>
                <a:spcPts val="1800"/>
              </a:spcAft>
              <a:buSzPct val="125000"/>
              <a:defRPr/>
            </a:pPr>
            <a:r>
              <a:rPr lang="en-US" dirty="0"/>
              <a:t>Beneficiaries taking highly-rebated drugs subsidize premiums for all</a:t>
            </a:r>
          </a:p>
          <a:p>
            <a:pPr marL="285750" lvl="0" indent="-285750">
              <a:spcBef>
                <a:spcPct val="20000"/>
              </a:spcBef>
              <a:spcAft>
                <a:spcPts val="1800"/>
              </a:spcAft>
              <a:buSzPct val="125000"/>
              <a:defRPr/>
            </a:pPr>
            <a:r>
              <a:rPr lang="en-US" dirty="0"/>
              <a:t>Policy changes are needed to alleviate out-of-pocket spending burden</a:t>
            </a:r>
          </a:p>
        </p:txBody>
      </p:sp>
    </p:spTree>
    <p:extLst>
      <p:ext uri="{BB962C8B-B14F-4D97-AF65-F5344CB8AC3E}">
        <p14:creationId xmlns:p14="http://schemas.microsoft.com/office/powerpoint/2010/main" val="2283065168"/>
      </p:ext>
    </p:extLst>
  </p:cSld>
  <p:clrMapOvr>
    <a:masterClrMapping/>
  </p:clrMapOvr>
</p:sld>
</file>

<file path=ppt/theme/theme1.xml><?xml version="1.0" encoding="utf-8"?>
<a:theme xmlns:a="http://schemas.openxmlformats.org/drawingml/2006/main" name="Bullet Master">
  <a:themeElements>
    <a:clrScheme name="Custom 3">
      <a:dk1>
        <a:srgbClr val="141313"/>
      </a:dk1>
      <a:lt1>
        <a:srgbClr val="FFFFFF"/>
      </a:lt1>
      <a:dk2>
        <a:srgbClr val="504C4C"/>
      </a:dk2>
      <a:lt2>
        <a:srgbClr val="ECDDC3"/>
      </a:lt2>
      <a:accent1>
        <a:srgbClr val="991B0C"/>
      </a:accent1>
      <a:accent2>
        <a:srgbClr val="FDCC1E"/>
      </a:accent2>
      <a:accent3>
        <a:srgbClr val="C5C2C2"/>
      </a:accent3>
      <a:accent4>
        <a:srgbClr val="676161"/>
      </a:accent4>
      <a:accent5>
        <a:srgbClr val="BA5D2C"/>
      </a:accent5>
      <a:accent6>
        <a:srgbClr val="61709E"/>
      </a:accent6>
      <a:hlink>
        <a:srgbClr val="BA5D2C"/>
      </a:hlink>
      <a:folHlink>
        <a:srgbClr val="991B0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00">
            <a:alpha val="86000"/>
          </a:srgbClr>
        </a:solidFill>
        <a:ln>
          <a:noFill/>
        </a:ln>
      </a:spPr>
      <a:bodyPr lIns="0" rIns="0" rtlCol="0" anchor="ctr"/>
      <a:lstStyle>
        <a:defPPr algn="ctr">
          <a:defRPr sz="2000" b="1" kern="0" spc="260" dirty="0" smtClean="0">
            <a:solidFill>
              <a:schemeClr val="bg1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1B461F96-4ABA-4DA3-95BC-E55927B6DFEE}" vid="{42B8C68D-48D6-45D7-979D-154E61088F73}"/>
    </a:ext>
  </a:extLst>
</a:theme>
</file>

<file path=ppt/theme/theme2.xml><?xml version="1.0" encoding="utf-8"?>
<a:theme xmlns:a="http://schemas.openxmlformats.org/drawingml/2006/main" name="1_Bullet Master">
  <a:themeElements>
    <a:clrScheme name="Custom 3">
      <a:dk1>
        <a:srgbClr val="141313"/>
      </a:dk1>
      <a:lt1>
        <a:srgbClr val="FFFFFF"/>
      </a:lt1>
      <a:dk2>
        <a:srgbClr val="504C4C"/>
      </a:dk2>
      <a:lt2>
        <a:srgbClr val="ECDDC3"/>
      </a:lt2>
      <a:accent1>
        <a:srgbClr val="991B0C"/>
      </a:accent1>
      <a:accent2>
        <a:srgbClr val="FDCC1E"/>
      </a:accent2>
      <a:accent3>
        <a:srgbClr val="C5C2C2"/>
      </a:accent3>
      <a:accent4>
        <a:srgbClr val="676161"/>
      </a:accent4>
      <a:accent5>
        <a:srgbClr val="BA5D2C"/>
      </a:accent5>
      <a:accent6>
        <a:srgbClr val="61709E"/>
      </a:accent6>
      <a:hlink>
        <a:srgbClr val="BA5D2C"/>
      </a:hlink>
      <a:folHlink>
        <a:srgbClr val="991B0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00">
            <a:alpha val="86000"/>
          </a:srgbClr>
        </a:solidFill>
        <a:ln>
          <a:noFill/>
        </a:ln>
      </a:spPr>
      <a:bodyPr lIns="0" rIns="0" rtlCol="0" anchor="ctr"/>
      <a:lstStyle>
        <a:defPPr algn="ctr">
          <a:defRPr sz="2000" b="1" kern="0" spc="260" dirty="0" smtClean="0">
            <a:solidFill>
              <a:schemeClr val="bg1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1B461F96-4ABA-4DA3-95BC-E55927B6DFEE}" vid="{42B8C68D-48D6-45D7-979D-154E61088F73}"/>
    </a:ext>
  </a:extLst>
</a:theme>
</file>

<file path=ppt/theme/theme3.xml><?xml version="1.0" encoding="utf-8"?>
<a:theme xmlns:a="http://schemas.openxmlformats.org/drawingml/2006/main" name="2_Bullet Master">
  <a:themeElements>
    <a:clrScheme name="Custom 3">
      <a:dk1>
        <a:srgbClr val="141313"/>
      </a:dk1>
      <a:lt1>
        <a:srgbClr val="FFFFFF"/>
      </a:lt1>
      <a:dk2>
        <a:srgbClr val="504C4C"/>
      </a:dk2>
      <a:lt2>
        <a:srgbClr val="ECDDC3"/>
      </a:lt2>
      <a:accent1>
        <a:srgbClr val="991B0C"/>
      </a:accent1>
      <a:accent2>
        <a:srgbClr val="FDCC1E"/>
      </a:accent2>
      <a:accent3>
        <a:srgbClr val="C5C2C2"/>
      </a:accent3>
      <a:accent4>
        <a:srgbClr val="676161"/>
      </a:accent4>
      <a:accent5>
        <a:srgbClr val="BA5D2C"/>
      </a:accent5>
      <a:accent6>
        <a:srgbClr val="61709E"/>
      </a:accent6>
      <a:hlink>
        <a:srgbClr val="BA5D2C"/>
      </a:hlink>
      <a:folHlink>
        <a:srgbClr val="991B0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00">
            <a:alpha val="86000"/>
          </a:srgbClr>
        </a:solidFill>
        <a:ln>
          <a:noFill/>
        </a:ln>
      </a:spPr>
      <a:bodyPr lIns="0" rIns="0" rtlCol="0" anchor="ctr"/>
      <a:lstStyle>
        <a:defPPr algn="ctr">
          <a:defRPr sz="2000" b="1" kern="0" spc="260" dirty="0" smtClean="0">
            <a:solidFill>
              <a:schemeClr val="bg1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1B461F96-4ABA-4DA3-95BC-E55927B6DFEE}" vid="{42B8C68D-48D6-45D7-979D-154E61088F7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chaeffer_New">
    <a:dk1>
      <a:srgbClr val="141313"/>
    </a:dk1>
    <a:lt1>
      <a:srgbClr val="FFFFFF"/>
    </a:lt1>
    <a:dk2>
      <a:srgbClr val="991B0C"/>
    </a:dk2>
    <a:lt2>
      <a:srgbClr val="ECDDC3"/>
    </a:lt2>
    <a:accent1>
      <a:srgbClr val="ECDDC3"/>
    </a:accent1>
    <a:accent2>
      <a:srgbClr val="FDCC1E"/>
    </a:accent2>
    <a:accent3>
      <a:srgbClr val="2E4F7F"/>
    </a:accent3>
    <a:accent4>
      <a:srgbClr val="208076"/>
    </a:accent4>
    <a:accent5>
      <a:srgbClr val="BA5D2C"/>
    </a:accent5>
    <a:accent6>
      <a:srgbClr val="61709E"/>
    </a:accent6>
    <a:hlink>
      <a:srgbClr val="991B0C"/>
    </a:hlink>
    <a:folHlink>
      <a:srgbClr val="C5B28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2019.07_widescreen_Schaeffer</Template>
  <TotalTime>1362</TotalTime>
  <Words>705</Words>
  <Application>Microsoft Office PowerPoint</Application>
  <PresentationFormat>Widescreen</PresentationFormat>
  <Paragraphs>129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Bullet Master</vt:lpstr>
      <vt:lpstr>1_Bullet Master</vt:lpstr>
      <vt:lpstr>2_Bullet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USC Sol Price School of Public Policy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Hedt, Stephanie</dc:creator>
  <cp:lastModifiedBy>Brieanna Nicker</cp:lastModifiedBy>
  <cp:revision>102</cp:revision>
  <dcterms:created xsi:type="dcterms:W3CDTF">2019-10-08T16:27:07Z</dcterms:created>
  <dcterms:modified xsi:type="dcterms:W3CDTF">2021-07-27T20:14:21Z</dcterms:modified>
</cp:coreProperties>
</file>