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4"/>
  </p:sldMasterIdLst>
  <p:notesMasterIdLst>
    <p:notesMasterId r:id="rId14"/>
  </p:notesMasterIdLst>
  <p:sldIdLst>
    <p:sldId id="256" r:id="rId5"/>
    <p:sldId id="257" r:id="rId6"/>
    <p:sldId id="259" r:id="rId7"/>
    <p:sldId id="260" r:id="rId8"/>
    <p:sldId id="264" r:id="rId9"/>
    <p:sldId id="261" r:id="rId10"/>
    <p:sldId id="265" r:id="rId11"/>
    <p:sldId id="262" r:id="rId12"/>
    <p:sldId id="258" r:id="rId1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0645" autoAdjust="0"/>
  </p:normalViewPr>
  <p:slideViewPr>
    <p:cSldViewPr snapToGrid="0">
      <p:cViewPr varScale="1">
        <p:scale>
          <a:sx n="93" d="100"/>
          <a:sy n="93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7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die\Dropbox\referee\2021\brookings\NGR%20searc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die\Dropbox\referee\2021\brookings\NGR%20searc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Energy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chart!$B$2</c:f>
              <c:strCache>
                <c:ptCount val="1"/>
                <c:pt idx="0">
                  <c:v>&lt; 100mm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chart!$A$3:$A$8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 YTD</c:v>
                </c:pt>
              </c:strCache>
            </c:strRef>
          </c:cat>
          <c:val>
            <c:numRef>
              <c:f>chart!$B$3:$B$8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27</c:v>
                </c:pt>
                <c:pt idx="3">
                  <c:v>11</c:v>
                </c:pt>
                <c:pt idx="4">
                  <c:v>8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0B-42F6-B12A-BA9B891138A9}"/>
            </c:ext>
          </c:extLst>
        </c:ser>
        <c:ser>
          <c:idx val="1"/>
          <c:order val="1"/>
          <c:tx>
            <c:strRef>
              <c:f>chart!$C$2</c:f>
              <c:strCache>
                <c:ptCount val="1"/>
                <c:pt idx="0">
                  <c:v>&gt;=100mm liabilities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chart!$A$3:$A$8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 YTD</c:v>
                </c:pt>
              </c:strCache>
            </c:strRef>
          </c:cat>
          <c:val>
            <c:numRef>
              <c:f>chart!$C$3:$C$8</c:f>
              <c:numCache>
                <c:formatCode>General</c:formatCode>
                <c:ptCount val="6"/>
                <c:pt idx="0">
                  <c:v>0</c:v>
                </c:pt>
                <c:pt idx="1">
                  <c:v>23</c:v>
                </c:pt>
                <c:pt idx="2">
                  <c:v>8</c:v>
                </c:pt>
                <c:pt idx="3">
                  <c:v>12</c:v>
                </c:pt>
                <c:pt idx="4">
                  <c:v>8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0B-42F6-B12A-BA9B891138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3209384"/>
        <c:axId val="803211680"/>
      </c:barChart>
      <c:catAx>
        <c:axId val="803209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3211680"/>
        <c:crosses val="autoZero"/>
        <c:auto val="1"/>
        <c:lblAlgn val="ctr"/>
        <c:lblOffset val="100"/>
        <c:noMultiLvlLbl val="0"/>
      </c:catAx>
      <c:valAx>
        <c:axId val="803211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3209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Retail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chart!$B$10</c:f>
              <c:strCache>
                <c:ptCount val="1"/>
                <c:pt idx="0">
                  <c:v>&lt; 100mm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chart!$A$11:$A$26</c:f>
              <c:strCach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 YTD</c:v>
                </c:pt>
              </c:strCache>
            </c:strRef>
          </c:cat>
          <c:val>
            <c:numRef>
              <c:f>chart!$B$11:$B$26</c:f>
              <c:numCache>
                <c:formatCode>General</c:formatCode>
                <c:ptCount val="16"/>
                <c:pt idx="0">
                  <c:v>2</c:v>
                </c:pt>
                <c:pt idx="1">
                  <c:v>5</c:v>
                </c:pt>
                <c:pt idx="2">
                  <c:v>4</c:v>
                </c:pt>
                <c:pt idx="3">
                  <c:v>21</c:v>
                </c:pt>
                <c:pt idx="4">
                  <c:v>13</c:v>
                </c:pt>
                <c:pt idx="5">
                  <c:v>3</c:v>
                </c:pt>
                <c:pt idx="6">
                  <c:v>7</c:v>
                </c:pt>
                <c:pt idx="7">
                  <c:v>228</c:v>
                </c:pt>
                <c:pt idx="8">
                  <c:v>320</c:v>
                </c:pt>
                <c:pt idx="9">
                  <c:v>222</c:v>
                </c:pt>
                <c:pt idx="10">
                  <c:v>192</c:v>
                </c:pt>
                <c:pt idx="11">
                  <c:v>177</c:v>
                </c:pt>
                <c:pt idx="12">
                  <c:v>255</c:v>
                </c:pt>
                <c:pt idx="13">
                  <c:v>183</c:v>
                </c:pt>
                <c:pt idx="14">
                  <c:v>195</c:v>
                </c:pt>
                <c:pt idx="15">
                  <c:v>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27-40F6-B305-A9A503E51307}"/>
            </c:ext>
          </c:extLst>
        </c:ser>
        <c:ser>
          <c:idx val="1"/>
          <c:order val="1"/>
          <c:tx>
            <c:strRef>
              <c:f>chart!$C$10</c:f>
              <c:strCache>
                <c:ptCount val="1"/>
                <c:pt idx="0">
                  <c:v>&gt;=100mm liabilities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chart!$A$11:$A$26</c:f>
              <c:strCach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 YTD</c:v>
                </c:pt>
              </c:strCache>
            </c:strRef>
          </c:cat>
          <c:val>
            <c:numRef>
              <c:f>chart!$C$11:$C$26</c:f>
              <c:numCache>
                <c:formatCode>General</c:formatCode>
                <c:ptCount val="16"/>
                <c:pt idx="0">
                  <c:v>3</c:v>
                </c:pt>
                <c:pt idx="1">
                  <c:v>1</c:v>
                </c:pt>
                <c:pt idx="2">
                  <c:v>3</c:v>
                </c:pt>
                <c:pt idx="3">
                  <c:v>7</c:v>
                </c:pt>
                <c:pt idx="4">
                  <c:v>7</c:v>
                </c:pt>
                <c:pt idx="5">
                  <c:v>0</c:v>
                </c:pt>
                <c:pt idx="6">
                  <c:v>3</c:v>
                </c:pt>
                <c:pt idx="7">
                  <c:v>0</c:v>
                </c:pt>
                <c:pt idx="8">
                  <c:v>1</c:v>
                </c:pt>
                <c:pt idx="9">
                  <c:v>3</c:v>
                </c:pt>
                <c:pt idx="10">
                  <c:v>1</c:v>
                </c:pt>
                <c:pt idx="11">
                  <c:v>36</c:v>
                </c:pt>
                <c:pt idx="12">
                  <c:v>90</c:v>
                </c:pt>
                <c:pt idx="13">
                  <c:v>43</c:v>
                </c:pt>
                <c:pt idx="14">
                  <c:v>89</c:v>
                </c:pt>
                <c:pt idx="15">
                  <c:v>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27-40F6-B305-A9A503E51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5884280"/>
        <c:axId val="725884608"/>
      </c:barChart>
      <c:catAx>
        <c:axId val="725884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884608"/>
        <c:crosses val="autoZero"/>
        <c:auto val="1"/>
        <c:lblAlgn val="ctr"/>
        <c:lblOffset val="100"/>
        <c:noMultiLvlLbl val="0"/>
      </c:catAx>
      <c:valAx>
        <c:axId val="725884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884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539DE14-ADD7-49AC-8280-C503B8497B58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B3C6907E-9745-421A-BA87-0EB0108F1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82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907E-9745-421A-BA87-0EB0108F171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26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907E-9745-421A-BA87-0EB0108F171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303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907E-9745-421A-BA87-0EB0108F171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214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907E-9745-421A-BA87-0EB0108F171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342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907E-9745-421A-BA87-0EB0108F171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934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Our </a:t>
            </a:r>
            <a:r>
              <a:rPr lang="en-US" dirty="0"/>
              <a:t>M&amp;A </a:t>
            </a:r>
            <a:r>
              <a:rPr lang="en-US" dirty="0" smtClean="0"/>
              <a:t>results,  Liquidation </a:t>
            </a:r>
            <a:r>
              <a:rPr lang="en-US" dirty="0"/>
              <a:t>vs </a:t>
            </a:r>
            <a:r>
              <a:rPr lang="en-US" dirty="0" smtClean="0"/>
              <a:t>redeployed?</a:t>
            </a:r>
          </a:p>
          <a:p>
            <a:r>
              <a:rPr lang="en-US" dirty="0" smtClean="0"/>
              <a:t>Strengthens </a:t>
            </a:r>
            <a:r>
              <a:rPr lang="en-US" dirty="0"/>
              <a:t>the large vs small firm gap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907E-9745-421A-BA87-0EB0108F171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748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907E-9745-421A-BA87-0EB0108F171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514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907E-9745-421A-BA87-0EB0108F171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953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907E-9745-421A-BA87-0EB0108F171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088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E5098-665F-442E-93BB-74DB860BFA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6D6A86-E466-42FF-8724-25A82FEE3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7208E-C52E-4948-A06A-CA948673C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CAB84-E731-4462-AD3A-1219BD5E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0CA2A-D947-490A-A8F5-02018E953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63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C8FDB-E8D0-4549-8623-8D9C2BEB9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6750B-5F43-454D-B9BA-0B78ECFF5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D6223-D406-439E-A405-DC98242E6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CC9F-2F69-45B0-859C-7A37C3E9E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05EA2-3131-4761-B392-DBB05B20F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68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5D3061-71A3-4BFC-8A54-CDD001CEBD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DBD2A-1AF2-4CD4-8AC2-F7446C172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3F9BB-DBD9-40FC-A202-0FA6884C1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498F6-CA77-4389-8734-4DFC3D515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6C239-A899-41E3-9BB6-4C24BDA9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016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C405E-1D42-4CC5-90B1-7BA4225B0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2AB45-4397-4747-AA38-5AA8B3501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F3994-B63E-4024-935A-CB179D21F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0C19B36-1635-48A7-8EAD-61093FB6F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85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263E4-F625-4AD3-A320-F540D5ED0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5156C-F3F0-4F44-A492-16F2086B5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2C9C1-67E9-4D56-B48C-B00E48DD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2F132-E682-4230-9477-2EEB49A07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41C15-A54E-4A66-B0EE-4F498F21A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9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8AB70-2532-4300-B137-680CF3A18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892DD-74FF-4E9D-8057-F4857254D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0FE19-A4D0-498E-8E03-3B41BA0ED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9E545-72E0-4DAD-8B5F-FBB1E0485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D2871-2744-4A83-946B-93419CB9C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EE0D2-A81A-4A2A-A009-607542AA7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AFAF7-3CE4-4726-8564-55FEBB8B4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57D717-B1B4-4922-8535-5103D28E2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8962D-9142-40FC-A4F9-84CEF433C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70D5DB-5FA3-4BB4-9C7F-2508611D6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D1575-8D09-4F5C-949F-D0E86201F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1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56E1B-762D-439F-A943-6C83230A0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CD42D-738D-4F1F-8AD6-221ED5A31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332575-BC25-4283-AF34-7E5B2C98E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D4DC03-61D8-42E3-A893-C573CE05A2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BCB9CD-B89E-47E0-9FB8-664D9151ED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34849A-194C-4DA2-95D1-012CEA10D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D811EF-08FE-4D28-A5A9-737E6C82D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84EA8E-3E29-4028-9020-3A7E07C2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243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DD3CF-6BB7-4982-B1AA-D5C76889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676DB-C242-45F2-A602-C7BB37F85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59EDE0-4858-4119-94EF-C79E65C94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E9A7DC-F2A0-4893-8889-BBF00192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609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BAE38A-5FC9-4F82-905B-174B9249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025B31-51BF-45A2-AEDF-5D5D054E4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56AB6-3DDE-45ED-9058-5129640E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37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8DB5F-CE0D-45B2-81E1-DFA32E54B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9C330-737E-4632-8DA4-F94F97803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987730-50FF-4C69-86E5-6616499D7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7FA76-66B4-431B-BBFC-CDBE7C0FE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93DAF2-8609-4A3A-9CF5-0C280FFFF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0B82C-8159-437F-A58B-3EEC4BD6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20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5AB28-01E7-4969-9522-0671FADF3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5ECB55-D812-4045-8A57-9B84529DF5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27DE0C-C36F-4493-8366-B12320E04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8FF23-4592-4198-8CF2-37BBACBA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86C3A-8EBF-496A-B5BA-9EFC2D0B3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9B074D-E1B9-4B6D-807E-D150AD3C2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795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D7EE6C-A486-4D39-BA60-24244F632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B6DE6-C4DF-4516-8DBC-FCF746B04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FC692-7674-45EE-A222-CC5B1D3717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893F4-39E1-43A9-9C4C-53833904DFB6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0A614-28BF-427B-A769-CE045DC67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0D85B-ADB5-4723-8B26-AD84EF1526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BA66F-350E-454C-B84B-3646F5B2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98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1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D5368-416B-4B72-991A-83E883053F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Comments on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“Sizing up corporate restructuring in the </a:t>
            </a:r>
            <a:br>
              <a:rPr lang="en-US" sz="3600" dirty="0" smtClean="0"/>
            </a:br>
            <a:r>
              <a:rPr lang="en-US" sz="3600" dirty="0" smtClean="0"/>
              <a:t>COVID crisis”</a:t>
            </a:r>
            <a:br>
              <a:rPr lang="en-US" sz="3600" dirty="0" smtClean="0"/>
            </a:br>
            <a:r>
              <a:rPr lang="en-US" sz="2400" dirty="0" smtClean="0"/>
              <a:t>Robin Greenwood, Ben Iverson, David </a:t>
            </a:r>
            <a:r>
              <a:rPr lang="en-US" sz="2400" dirty="0" err="1" smtClean="0"/>
              <a:t>Thesmar</a:t>
            </a:r>
            <a:endParaRPr lang="en-GB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1C46C-04A2-43FD-B7CB-3554600537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3827"/>
            <a:ext cx="9144000" cy="1655762"/>
          </a:xfrm>
        </p:spPr>
        <p:txBody>
          <a:bodyPr>
            <a:normAutofit lnSpcReduction="10000"/>
          </a:bodyPr>
          <a:lstStyle/>
          <a:p>
            <a:pPr algn="l"/>
            <a:endParaRPr lang="en-GB" dirty="0"/>
          </a:p>
          <a:p>
            <a:pPr algn="l"/>
            <a:r>
              <a:rPr lang="en-GB" dirty="0"/>
              <a:t>Discussant: </a:t>
            </a:r>
            <a:r>
              <a:rPr lang="en-GB" dirty="0" smtClean="0"/>
              <a:t>Edith Hotchkiss, Boston College</a:t>
            </a:r>
            <a:endParaRPr lang="en-GB" dirty="0"/>
          </a:p>
          <a:p>
            <a:pPr algn="l"/>
            <a:r>
              <a:rPr lang="en-US" dirty="0"/>
              <a:t>Brookings Papers on Economic Activity</a:t>
            </a:r>
          </a:p>
          <a:p>
            <a:pPr algn="l"/>
            <a:r>
              <a:rPr lang="en-US" dirty="0" smtClean="0"/>
              <a:t>24</a:t>
            </a:r>
            <a:r>
              <a:rPr lang="en-US" baseline="30000" dirty="0" smtClean="0"/>
              <a:t>th</a:t>
            </a:r>
            <a:r>
              <a:rPr lang="en-US" dirty="0" smtClean="0"/>
              <a:t> September </a:t>
            </a:r>
            <a:r>
              <a:rPr lang="en-US" dirty="0"/>
              <a:t>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491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DC26B-7EEA-4FE7-915C-39C1ECF07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635" y="1403678"/>
            <a:ext cx="11029615" cy="47155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smtClean="0"/>
              <a:t>How widespread is financial distress due to the </a:t>
            </a:r>
            <a:r>
              <a:rPr lang="en-US" sz="2200" b="1" dirty="0" err="1" smtClean="0"/>
              <a:t>Covid</a:t>
            </a:r>
            <a:r>
              <a:rPr lang="en-US" sz="2200" b="1" dirty="0" smtClean="0"/>
              <a:t> shock?</a:t>
            </a:r>
          </a:p>
          <a:p>
            <a:pPr marL="0" indent="0">
              <a:buNone/>
            </a:pPr>
            <a:r>
              <a:rPr lang="en-US" sz="2200" b="1" dirty="0"/>
              <a:t>	</a:t>
            </a:r>
            <a:r>
              <a:rPr lang="en-US" sz="2200" b="1" dirty="0" smtClean="0"/>
              <a:t>default rate and filing predictions indicate a “surge” is likely to come</a:t>
            </a:r>
          </a:p>
          <a:p>
            <a:pPr marL="0" indent="0">
              <a:buNone/>
            </a:pPr>
            <a:r>
              <a:rPr lang="en-US" sz="2200" b="1" dirty="0"/>
              <a:t>	</a:t>
            </a:r>
            <a:r>
              <a:rPr lang="en-US" sz="2200" b="1" dirty="0" smtClean="0"/>
              <a:t>impacts both small businesses and large corporations</a:t>
            </a:r>
          </a:p>
          <a:p>
            <a:pPr marL="0" indent="0">
              <a:buNone/>
            </a:pPr>
            <a:r>
              <a:rPr lang="en-US" sz="2200" b="1" dirty="0" smtClean="0"/>
              <a:t>What happens in distress? Will this differ in the current crisis?</a:t>
            </a:r>
          </a:p>
          <a:p>
            <a:pPr marL="0" indent="0">
              <a:buNone/>
            </a:pPr>
            <a:r>
              <a:rPr lang="en-US" sz="2200" b="1" dirty="0"/>
              <a:t>	</a:t>
            </a:r>
            <a:r>
              <a:rPr lang="en-US" sz="2200" b="1" dirty="0" smtClean="0"/>
              <a:t>firms are more likely to be inefficiently liquidated, especially small firms</a:t>
            </a:r>
          </a:p>
          <a:p>
            <a:pPr marL="0" indent="0">
              <a:buNone/>
            </a:pPr>
            <a:r>
              <a:rPr lang="en-US" sz="2200" b="1" dirty="0"/>
              <a:t>	</a:t>
            </a:r>
            <a:r>
              <a:rPr lang="en-US" sz="2200" b="1" dirty="0" smtClean="0"/>
              <a:t>costs of distress are large; who bears them varies with firm size</a:t>
            </a:r>
          </a:p>
          <a:p>
            <a:pPr marL="0" indent="0">
              <a:buNone/>
            </a:pPr>
            <a:r>
              <a:rPr lang="en-US" sz="2200" b="1" dirty="0" smtClean="0"/>
              <a:t>Many policy proposals – guided by the source of inefficiency in restructurings</a:t>
            </a:r>
          </a:p>
          <a:p>
            <a:pPr marL="0" indent="0">
              <a:buNone/>
            </a:pPr>
            <a:r>
              <a:rPr lang="en-US" sz="2200" b="1" dirty="0"/>
              <a:t>	</a:t>
            </a:r>
            <a:r>
              <a:rPr lang="en-US" sz="2200" b="1" dirty="0" smtClean="0"/>
              <a:t>encourage out of court solutions (smaller firms)</a:t>
            </a:r>
          </a:p>
          <a:p>
            <a:pPr marL="0" indent="0">
              <a:buNone/>
            </a:pPr>
            <a:r>
              <a:rPr lang="en-US" sz="2200" b="1" dirty="0"/>
              <a:t>	</a:t>
            </a:r>
            <a:r>
              <a:rPr lang="en-US" sz="2200" b="1" dirty="0" smtClean="0"/>
              <a:t>reduce costs of resolution in court (bankruptcy) </a:t>
            </a:r>
          </a:p>
          <a:p>
            <a:pPr marL="0" indent="0">
              <a:buNone/>
            </a:pPr>
            <a:r>
              <a:rPr lang="en-US" sz="2200" b="1" dirty="0"/>
              <a:t>	</a:t>
            </a:r>
            <a:r>
              <a:rPr lang="en-US" sz="2200" b="1" dirty="0" smtClean="0"/>
              <a:t>only some involve government support</a:t>
            </a:r>
          </a:p>
          <a:p>
            <a:pPr marL="0" indent="0">
              <a:buNone/>
            </a:pPr>
            <a:r>
              <a:rPr lang="en-US" sz="2200" b="1" dirty="0"/>
              <a:t>	</a:t>
            </a:r>
            <a:endParaRPr lang="en-US" sz="2200" b="1" dirty="0" smtClean="0"/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6D2136A8-55E9-49E9-B9BC-D813312E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19" y="410966"/>
            <a:ext cx="10515600" cy="123291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Overall strategy &amp; summary: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2777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734" y="0"/>
            <a:ext cx="11275031" cy="1325563"/>
          </a:xfrm>
        </p:spPr>
        <p:txBody>
          <a:bodyPr/>
          <a:lstStyle/>
          <a:p>
            <a:r>
              <a:rPr lang="en-US" b="1" dirty="0" smtClean="0"/>
              <a:t>1. Sizing up the problem: Evaluating the evidence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9883"/>
            <a:ext cx="10997628" cy="548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Where we are: </a:t>
            </a:r>
          </a:p>
          <a:p>
            <a:pPr marL="0" indent="0">
              <a:buNone/>
            </a:pPr>
            <a:r>
              <a:rPr lang="en-US" dirty="0" smtClean="0"/>
              <a:t>	  Large increase in large </a:t>
            </a:r>
            <a:r>
              <a:rPr lang="en-US" u="sng" dirty="0" smtClean="0"/>
              <a:t>corporate</a:t>
            </a:r>
            <a:r>
              <a:rPr lang="en-US" dirty="0" smtClean="0"/>
              <a:t> bankruptcy filings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many are in already distressed industries (retail, energy)</a:t>
            </a:r>
          </a:p>
          <a:p>
            <a:pPr marL="0" indent="0">
              <a:buNone/>
            </a:pPr>
            <a:r>
              <a:rPr lang="en-US" dirty="0" smtClean="0"/>
              <a:t>	  Large </a:t>
            </a:r>
            <a:r>
              <a:rPr lang="en-US" dirty="0"/>
              <a:t>impact on small business (Census – Pulse survey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small business often do not use the bankruptcy process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Where are we headed: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Change (vs historical) in revenues &amp; earnings, and analyst forecast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revisions </a:t>
            </a:r>
            <a:r>
              <a:rPr lang="en-US" dirty="0"/>
              <a:t>show </a:t>
            </a:r>
            <a:r>
              <a:rPr lang="en-US" dirty="0" smtClean="0"/>
              <a:t>a large shock, </a:t>
            </a:r>
            <a:r>
              <a:rPr lang="en-US" dirty="0"/>
              <a:t>but less dispersion than 2009</a:t>
            </a:r>
          </a:p>
          <a:p>
            <a:pPr marL="0" indent="0">
              <a:buNone/>
            </a:pPr>
            <a:r>
              <a:rPr lang="en-US" dirty="0" smtClean="0"/>
              <a:t>	  Bond/loan default forecasters still expect a large increase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*Business bankruptcy filings are forecast to increase based on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expected unemployment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108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181" y="82193"/>
            <a:ext cx="12082409" cy="1325563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dirty="0" smtClean="0"/>
              <a:t>. Sizing up the problem: Industry level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153" y="1407756"/>
            <a:ext cx="110490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Already distressed industries – risk of exacerbating excessive continuation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4218" y="5351018"/>
            <a:ext cx="114188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Implications for this paper:</a:t>
            </a:r>
          </a:p>
          <a:p>
            <a:r>
              <a:rPr lang="en-US" sz="2000" dirty="0" smtClean="0"/>
              <a:t>Impact </a:t>
            </a:r>
            <a:r>
              <a:rPr lang="en-US" sz="2000" dirty="0" smtClean="0"/>
              <a:t>of </a:t>
            </a:r>
            <a:r>
              <a:rPr lang="en-US" sz="2000" dirty="0" err="1" smtClean="0"/>
              <a:t>Covid</a:t>
            </a:r>
            <a:r>
              <a:rPr lang="en-US" sz="2000" dirty="0" smtClean="0"/>
              <a:t> </a:t>
            </a:r>
            <a:r>
              <a:rPr lang="en-US" sz="2000" dirty="0"/>
              <a:t>(comparing 2020</a:t>
            </a:r>
            <a:r>
              <a:rPr lang="en-US" sz="2000" i="1" dirty="0"/>
              <a:t>Q2</a:t>
            </a:r>
            <a:r>
              <a:rPr lang="en-US" sz="2000" dirty="0"/>
              <a:t> to 2019</a:t>
            </a:r>
            <a:r>
              <a:rPr lang="en-US" sz="2000" i="1" dirty="0"/>
              <a:t>Q2</a:t>
            </a:r>
            <a:r>
              <a:rPr lang="en-US" sz="2000" dirty="0" smtClean="0"/>
              <a:t>): Revenues/earnings may already be projected to decline These industries span both large and small businesses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872278"/>
              </p:ext>
            </p:extLst>
          </p:nvPr>
        </p:nvGraphicFramePr>
        <p:xfrm>
          <a:off x="499153" y="2212368"/>
          <a:ext cx="5118242" cy="2880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1869512"/>
              </p:ext>
            </p:extLst>
          </p:nvPr>
        </p:nvGraphicFramePr>
        <p:xfrm>
          <a:off x="6495838" y="2130312"/>
          <a:ext cx="5137078" cy="3345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4046" y="2315109"/>
            <a:ext cx="11010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# Chapter 11 filings*</a:t>
            </a:r>
            <a:endParaRPr lang="en-US" sz="800" dirty="0"/>
          </a:p>
        </p:txBody>
      </p:sp>
      <p:sp>
        <p:nvSpPr>
          <p:cNvPr id="10" name="TextBox 9"/>
          <p:cNvSpPr txBox="1"/>
          <p:nvPr/>
        </p:nvSpPr>
        <p:spPr>
          <a:xfrm>
            <a:off x="6260385" y="2315109"/>
            <a:ext cx="990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# Chapter 11 filings</a:t>
            </a:r>
            <a:endParaRPr lang="en-US" sz="800" dirty="0"/>
          </a:p>
        </p:txBody>
      </p:sp>
      <p:sp>
        <p:nvSpPr>
          <p:cNvPr id="11" name="TextBox 10"/>
          <p:cNvSpPr txBox="1"/>
          <p:nvPr/>
        </p:nvSpPr>
        <p:spPr>
          <a:xfrm>
            <a:off x="214047" y="6624627"/>
            <a:ext cx="53693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Source</a:t>
            </a:r>
            <a:r>
              <a:rPr lang="en-US" sz="1200" dirty="0" smtClean="0"/>
              <a:t>: New Generation Research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00342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181" y="82193"/>
            <a:ext cx="12082409" cy="1325563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dirty="0" smtClean="0"/>
              <a:t>. Sizing up the problem: Default 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153" y="1407755"/>
            <a:ext cx="11562708" cy="49211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Forecasts of bond/loan defaults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expect 5-6% default rate (300% increase) in large firm defaults 2020H2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based on the universe of rated (larger) firms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realized defaults may be lower if credit markets remain “easy”</a:t>
            </a:r>
          </a:p>
          <a:p>
            <a:pPr marL="1828800" lvl="4" indent="0">
              <a:buNone/>
            </a:pPr>
            <a:r>
              <a:rPr lang="en-US" sz="2300" dirty="0"/>
              <a:t> </a:t>
            </a:r>
            <a:r>
              <a:rPr lang="en-US" sz="2300" dirty="0" smtClean="0"/>
              <a:t>ex</a:t>
            </a:r>
            <a:r>
              <a:rPr lang="en-US" sz="2300" dirty="0"/>
              <a:t>: Moody’s </a:t>
            </a:r>
            <a:r>
              <a:rPr lang="en-US" sz="2300" dirty="0" smtClean="0"/>
              <a:t>Feb </a:t>
            </a:r>
            <a:r>
              <a:rPr lang="en-US" sz="2300" dirty="0"/>
              <a:t>‘09 </a:t>
            </a:r>
            <a:r>
              <a:rPr lang="en-US" sz="2300" dirty="0" smtClean="0"/>
              <a:t>HY default </a:t>
            </a:r>
            <a:r>
              <a:rPr lang="en-US" sz="2300" dirty="0"/>
              <a:t>forecast </a:t>
            </a:r>
            <a:r>
              <a:rPr lang="en-US" sz="2300" dirty="0" smtClean="0"/>
              <a:t>16.4%; </a:t>
            </a:r>
            <a:r>
              <a:rPr lang="en-US" sz="2300" dirty="0"/>
              <a:t>realized </a:t>
            </a:r>
            <a:r>
              <a:rPr lang="en-US" sz="2300" dirty="0" smtClean="0"/>
              <a:t>defaults were &lt; 12%</a:t>
            </a:r>
          </a:p>
          <a:p>
            <a:pPr marL="914400" lvl="2" indent="0">
              <a:buNone/>
            </a:pPr>
            <a:r>
              <a:rPr lang="en-US" sz="2800" dirty="0" smtClean="0"/>
              <a:t>“</a:t>
            </a:r>
            <a:r>
              <a:rPr lang="en-US" sz="2800" dirty="0" smtClean="0"/>
              <a:t>implied” default rates may be low, based on current credit spreads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** Forecasts of business  bankruptcies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including some smaller firms, based on expected unemployment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expect 140% increase in total bankruptcies, number is driven by small firms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depends on </a:t>
            </a:r>
            <a:r>
              <a:rPr lang="en-US" dirty="0" smtClean="0"/>
              <a:t>continued (?) </a:t>
            </a:r>
            <a:r>
              <a:rPr lang="en-US" dirty="0" smtClean="0"/>
              <a:t>government support &amp; time </a:t>
            </a:r>
            <a:r>
              <a:rPr lang="en-US" dirty="0" smtClean="0"/>
              <a:t>until recovery (?)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u="sng" dirty="0" smtClean="0"/>
              <a:t>aggregate costs </a:t>
            </a:r>
            <a:r>
              <a:rPr lang="en-US" dirty="0" smtClean="0"/>
              <a:t>are undoubtedly large (even if missing smallest firms</a:t>
            </a:r>
            <a:r>
              <a:rPr lang="en-US" dirty="0" smtClean="0"/>
              <a:t>);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would like to see </a:t>
            </a:r>
            <a:r>
              <a:rPr lang="en-US" dirty="0" smtClean="0"/>
              <a:t>estimates </a:t>
            </a:r>
            <a:r>
              <a:rPr lang="en-US" dirty="0" smtClean="0"/>
              <a:t>for size 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9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734" y="190465"/>
            <a:ext cx="10515600" cy="49790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Restructuring outcomes: evidence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34" y="688369"/>
            <a:ext cx="11706547" cy="11744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 smtClean="0"/>
              <a:t>System needs to balance excessive “dismemberment” vs excessive continuation</a:t>
            </a:r>
          </a:p>
          <a:p>
            <a:pPr marL="0" indent="0">
              <a:buNone/>
            </a:pPr>
            <a:r>
              <a:rPr lang="en-US" sz="2200" dirty="0" smtClean="0"/>
              <a:t>Evidence from </a:t>
            </a:r>
            <a:r>
              <a:rPr lang="en-US" sz="2200" dirty="0" smtClean="0">
                <a:solidFill>
                  <a:srgbClr val="FF0000"/>
                </a:solidFill>
              </a:rPr>
              <a:t>large Chapter 11 </a:t>
            </a:r>
            <a:r>
              <a:rPr lang="en-US" sz="2200" dirty="0" smtClean="0">
                <a:solidFill>
                  <a:srgbClr val="FF0000"/>
                </a:solidFill>
              </a:rPr>
              <a:t>cases: </a:t>
            </a:r>
            <a:r>
              <a:rPr lang="en-US" sz="2200" dirty="0" smtClean="0"/>
              <a:t>trend </a:t>
            </a:r>
            <a:r>
              <a:rPr lang="en-US" sz="2200" dirty="0" smtClean="0"/>
              <a:t>towards sales in bankruptcy</a:t>
            </a:r>
            <a:endParaRPr lang="en-US" sz="2200" dirty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103" y="1972638"/>
            <a:ext cx="7410236" cy="491762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503542" y="4846495"/>
            <a:ext cx="719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10.9%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2880" y="4846495"/>
            <a:ext cx="8133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67.7%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51532" y="4884684"/>
            <a:ext cx="7294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10.9%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774130" y="5185049"/>
            <a:ext cx="2547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Sales of going concern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7907675" y="4739981"/>
            <a:ext cx="1061664" cy="2757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259565" y="3943467"/>
            <a:ext cx="3359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Large </a:t>
            </a:r>
            <a:r>
              <a:rPr lang="en-US" dirty="0">
                <a:solidFill>
                  <a:srgbClr val="FF0000"/>
                </a:solidFill>
              </a:rPr>
              <a:t>Chapter 11 </a:t>
            </a:r>
            <a:r>
              <a:rPr lang="en-US" dirty="0" smtClean="0">
                <a:solidFill>
                  <a:srgbClr val="FF0000"/>
                </a:solidFill>
              </a:rPr>
              <a:t>case outcomes </a:t>
            </a:r>
            <a:r>
              <a:rPr lang="en-US" sz="1400" dirty="0" smtClean="0">
                <a:solidFill>
                  <a:srgbClr val="FF0000"/>
                </a:solidFill>
              </a:rPr>
              <a:t>(Gilson, Hotchkiss, Osborn, 2016)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78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60" y="190465"/>
            <a:ext cx="10515600" cy="4979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2. Restructuring outcomes: time in bankruptcy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34" y="688369"/>
            <a:ext cx="11706547" cy="11744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 smtClean="0"/>
              <a:t>Market trends/innovations include:	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prepackaged or </a:t>
            </a:r>
            <a:r>
              <a:rPr lang="en-US" sz="2200" dirty="0" err="1" smtClean="0"/>
              <a:t>prenegotiated</a:t>
            </a:r>
            <a:r>
              <a:rPr lang="en-US" sz="2200" dirty="0" smtClean="0"/>
              <a:t> bankruptcy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restructuring support agreements (RSA)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increasing sales of all assets as a going concern</a:t>
            </a:r>
            <a:endParaRPr lang="en-US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F2EC15-54C8-4152-9E11-AFE9EB918E2A}"/>
              </a:ext>
            </a:extLst>
          </p:cNvPr>
          <p:cNvSpPr txBox="1"/>
          <p:nvPr/>
        </p:nvSpPr>
        <p:spPr>
          <a:xfrm>
            <a:off x="7097746" y="2360702"/>
            <a:ext cx="370039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Median Days to Confirmation, by Petition </a:t>
            </a:r>
            <a:r>
              <a:rPr lang="en-US" dirty="0" smtClean="0"/>
              <a:t>Year* :</a:t>
            </a:r>
            <a:endParaRPr lang="en-US" dirty="0"/>
          </a:p>
          <a:p>
            <a:endParaRPr lang="en-US" dirty="0"/>
          </a:p>
          <a:p>
            <a:r>
              <a:rPr lang="en-US" dirty="0"/>
              <a:t>2000:  457</a:t>
            </a:r>
          </a:p>
          <a:p>
            <a:r>
              <a:rPr lang="en-US" dirty="0"/>
              <a:t>2005:  363</a:t>
            </a:r>
          </a:p>
          <a:p>
            <a:r>
              <a:rPr lang="en-US" dirty="0"/>
              <a:t>2010:  206</a:t>
            </a:r>
          </a:p>
          <a:p>
            <a:r>
              <a:rPr lang="en-US" dirty="0"/>
              <a:t>2015:  218</a:t>
            </a:r>
          </a:p>
          <a:p>
            <a:endParaRPr lang="en-US" dirty="0"/>
          </a:p>
          <a:p>
            <a:r>
              <a:rPr lang="en-US" b="1" dirty="0"/>
              <a:t>2017: 184</a:t>
            </a:r>
          </a:p>
          <a:p>
            <a:r>
              <a:rPr lang="en-US" b="1" dirty="0"/>
              <a:t>2019: 130</a:t>
            </a:r>
          </a:p>
          <a:p>
            <a:r>
              <a:rPr lang="en-US" b="1" dirty="0"/>
              <a:t>2020: 103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BA5F418-B35A-47E3-8149-80D5CDC60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24" y="2360702"/>
            <a:ext cx="5877395" cy="42657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72524" y="6626439"/>
            <a:ext cx="53693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Source</a:t>
            </a:r>
            <a:r>
              <a:rPr lang="en-US" sz="1200" dirty="0" smtClean="0"/>
              <a:t>: New Generation Research</a:t>
            </a:r>
            <a:endParaRPr lang="en-US" sz="1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2737" y="5054688"/>
            <a:ext cx="2722645" cy="18864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082355" y="4720667"/>
            <a:ext cx="33814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Short-Order Reorganization: </a:t>
            </a:r>
            <a:r>
              <a:rPr lang="en-US" b="1" dirty="0" err="1"/>
              <a:t>Sungard’s</a:t>
            </a:r>
            <a:r>
              <a:rPr lang="en-US" b="1" dirty="0"/>
              <a:t> 24-hour Bankruptcy Case</a:t>
            </a:r>
          </a:p>
        </p:txBody>
      </p:sp>
    </p:spTree>
    <p:extLst>
      <p:ext uri="{BB962C8B-B14F-4D97-AF65-F5344CB8AC3E}">
        <p14:creationId xmlns:p14="http://schemas.microsoft.com/office/powerpoint/2010/main" val="258057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260" y="0"/>
            <a:ext cx="11131193" cy="1325563"/>
          </a:xfrm>
        </p:spPr>
        <p:txBody>
          <a:bodyPr/>
          <a:lstStyle/>
          <a:p>
            <a:r>
              <a:rPr lang="en-US" dirty="0" smtClean="0"/>
              <a:t>2. Restructuring outcomes: Capital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403" y="1394111"/>
            <a:ext cx="11914598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Restructuring requires capital</a:t>
            </a:r>
          </a:p>
          <a:p>
            <a:pPr marL="457200" lvl="1" indent="0">
              <a:buNone/>
            </a:pPr>
            <a:r>
              <a:rPr lang="en-US" sz="2600" dirty="0" smtClean="0"/>
              <a:t>out of court (</a:t>
            </a:r>
            <a:r>
              <a:rPr lang="en-US" sz="2600" dirty="0" smtClean="0">
                <a:solidFill>
                  <a:srgbClr val="FF0000"/>
                </a:solidFill>
              </a:rPr>
              <a:t>recapitalize firms</a:t>
            </a:r>
            <a:r>
              <a:rPr lang="en-US" sz="2600" dirty="0" smtClean="0"/>
              <a:t>)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dirty="0" smtClean="0"/>
              <a:t>record </a:t>
            </a:r>
            <a:r>
              <a:rPr lang="en-US" sz="2600" dirty="0"/>
              <a:t>levels of (gross) </a:t>
            </a:r>
            <a:r>
              <a:rPr lang="en-US" sz="2600" dirty="0">
                <a:solidFill>
                  <a:srgbClr val="FF0000"/>
                </a:solidFill>
              </a:rPr>
              <a:t>debt issuance </a:t>
            </a:r>
            <a:r>
              <a:rPr lang="en-US" sz="2600" dirty="0"/>
              <a:t>March-June 2020 </a:t>
            </a:r>
            <a:r>
              <a:rPr lang="en-US" sz="2600" dirty="0" smtClean="0"/>
              <a:t>(Hotchkiss</a:t>
            </a:r>
            <a:r>
              <a:rPr lang="en-US" sz="2600" dirty="0"/>
              <a:t>, </a:t>
            </a:r>
            <a:r>
              <a:rPr lang="en-US" sz="2600" dirty="0" err="1"/>
              <a:t>Nini</a:t>
            </a:r>
            <a:r>
              <a:rPr lang="en-US" sz="2600" dirty="0"/>
              <a:t>, Smith, </a:t>
            </a:r>
            <a:r>
              <a:rPr lang="en-US" sz="2600" dirty="0" smtClean="0"/>
              <a:t>2020)</a:t>
            </a:r>
            <a:endParaRPr lang="en-US" sz="2600" dirty="0"/>
          </a:p>
          <a:p>
            <a:pPr marL="457200" lvl="1" indent="0">
              <a:buNone/>
            </a:pPr>
            <a:endParaRPr lang="en-US" sz="2600" dirty="0" smtClean="0"/>
          </a:p>
          <a:p>
            <a:pPr marL="457200" lvl="1" indent="0">
              <a:buNone/>
            </a:pPr>
            <a:r>
              <a:rPr lang="en-US" sz="2600" dirty="0" smtClean="0"/>
              <a:t>in bankruptcy (DIP financing, exit financing)</a:t>
            </a:r>
          </a:p>
          <a:p>
            <a:pPr marL="457200" lvl="1" indent="0">
              <a:buNone/>
            </a:pPr>
            <a:r>
              <a:rPr lang="en-US" sz="2600" dirty="0" smtClean="0"/>
              <a:t>	capital appears available for DIP financing; most small firms don’t obtain DIP loans or do so from bank</a:t>
            </a:r>
          </a:p>
          <a:p>
            <a:pPr marL="457200" lvl="1" indent="0">
              <a:buNone/>
            </a:pPr>
            <a:r>
              <a:rPr lang="en-US" dirty="0" smtClean="0"/>
              <a:t> 	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Private equity (PEs) as stabilizers </a:t>
            </a:r>
            <a:r>
              <a:rPr lang="en-US" sz="1700" dirty="0" smtClean="0"/>
              <a:t>(because they can provide capital; “dry powder” estimates)</a:t>
            </a:r>
          </a:p>
          <a:p>
            <a:pPr marL="914400" lvl="2" indent="0">
              <a:buNone/>
            </a:pPr>
            <a:r>
              <a:rPr lang="en-US" sz="2600" dirty="0" smtClean="0"/>
              <a:t>Hotchkiss, Smith, </a:t>
            </a:r>
            <a:r>
              <a:rPr lang="en-US" sz="2600" dirty="0" err="1" smtClean="0"/>
              <a:t>Strömberg</a:t>
            </a:r>
            <a:r>
              <a:rPr lang="en-US" sz="2600" dirty="0" smtClean="0"/>
              <a:t> (2016); Bernstein, Lerner, </a:t>
            </a:r>
            <a:r>
              <a:rPr lang="en-US" sz="2600" dirty="0" err="1" smtClean="0"/>
              <a:t>Mezanotti</a:t>
            </a:r>
            <a:r>
              <a:rPr lang="en-US" sz="2600" dirty="0" smtClean="0"/>
              <a:t> (2018); Ma, Johnston-Ross</a:t>
            </a:r>
            <a:r>
              <a:rPr lang="en-US" sz="2600" dirty="0"/>
              <a:t>, </a:t>
            </a:r>
            <a:r>
              <a:rPr lang="en-US" sz="2600" dirty="0" err="1" smtClean="0"/>
              <a:t>Puri</a:t>
            </a:r>
            <a:r>
              <a:rPr lang="en-US" sz="2600" dirty="0" smtClean="0"/>
              <a:t> (2020)</a:t>
            </a:r>
          </a:p>
          <a:p>
            <a:pPr marL="914400" lvl="2" indent="0">
              <a:buNone/>
            </a:pPr>
            <a:r>
              <a:rPr lang="en-US" sz="2600" dirty="0" smtClean="0"/>
              <a:t>currently investing in distressed </a:t>
            </a:r>
            <a:r>
              <a:rPr lang="en-US" sz="2600" dirty="0"/>
              <a:t>debt, equity (</a:t>
            </a:r>
            <a:r>
              <a:rPr lang="en-US" sz="2600" dirty="0" smtClean="0"/>
              <a:t>PIPEs)</a:t>
            </a:r>
          </a:p>
          <a:p>
            <a:pPr marL="914400" lvl="2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 smtClean="0"/>
              <a:t>But, problem again is smaller firms –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bank balance sheets are ok, but </a:t>
            </a:r>
            <a:r>
              <a:rPr lang="en-US" u="sng" dirty="0" smtClean="0"/>
              <a:t>will</a:t>
            </a:r>
            <a:r>
              <a:rPr lang="en-US" dirty="0" smtClean="0"/>
              <a:t> banks continue to lend to </a:t>
            </a:r>
            <a:r>
              <a:rPr lang="en-US" u="sng" dirty="0" smtClean="0"/>
              <a:t>distressed</a:t>
            </a:r>
            <a:r>
              <a:rPr lang="en-US" dirty="0" smtClean="0"/>
              <a:t> SMEs?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availability of non-bank financing?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10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2136A8-55E9-49E9-B9BC-D813312E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557" y="252109"/>
            <a:ext cx="10515600" cy="919145"/>
          </a:xfrm>
        </p:spPr>
        <p:txBody>
          <a:bodyPr/>
          <a:lstStyle/>
          <a:p>
            <a:r>
              <a:rPr lang="en-US" b="1" dirty="0" smtClean="0"/>
              <a:t>3. Potential Policy Responses</a:t>
            </a:r>
            <a:endParaRPr lang="en-GB" dirty="0">
              <a:latin typeface="+mn-lt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CE5863-7795-471E-8D0E-68091FE28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137" y="104141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 smtClean="0"/>
              <a:t>What is the source of frictions/inefficiencies </a:t>
            </a:r>
            <a:r>
              <a:rPr lang="en-GB" sz="2200" dirty="0" smtClean="0"/>
              <a:t>and </a:t>
            </a:r>
            <a:r>
              <a:rPr lang="en-GB" sz="2200" dirty="0" smtClean="0"/>
              <a:t>who bears the </a:t>
            </a:r>
            <a:r>
              <a:rPr lang="en-GB" sz="2200" dirty="0" smtClean="0"/>
              <a:t>costs (deadweight costs </a:t>
            </a:r>
            <a:r>
              <a:rPr lang="en-GB" sz="2200" dirty="0"/>
              <a:t>of restructuring; costs of </a:t>
            </a:r>
            <a:r>
              <a:rPr lang="en-GB" sz="2200" dirty="0" smtClean="0"/>
              <a:t>excessive liquidation/reorganization; potential </a:t>
            </a:r>
            <a:r>
              <a:rPr lang="en-GB" sz="2200" dirty="0" err="1" smtClean="0"/>
              <a:t>spillover</a:t>
            </a:r>
            <a:r>
              <a:rPr lang="en-GB" sz="2200" dirty="0" smtClean="0"/>
              <a:t> effects) </a:t>
            </a:r>
            <a:r>
              <a:rPr lang="en-GB" sz="2200" dirty="0"/>
              <a:t>?</a:t>
            </a:r>
            <a:endParaRPr lang="en-GB" sz="2200" dirty="0" smtClean="0"/>
          </a:p>
          <a:p>
            <a:pPr marL="457200" lvl="1" indent="0">
              <a:buNone/>
            </a:pPr>
            <a:r>
              <a:rPr lang="en-GB" sz="1800" dirty="0" smtClean="0"/>
              <a:t>large fixed costs</a:t>
            </a:r>
            <a:endParaRPr lang="en-GB" sz="1800" dirty="0"/>
          </a:p>
          <a:p>
            <a:pPr marL="457200" lvl="1" indent="0">
              <a:buNone/>
            </a:pPr>
            <a:r>
              <a:rPr lang="en-GB" sz="1800" dirty="0" smtClean="0"/>
              <a:t>inability </a:t>
            </a:r>
            <a:r>
              <a:rPr lang="en-GB" sz="1800" dirty="0" smtClean="0"/>
              <a:t>to renegotiate (holdouts, complexities in capital structure) or bring in new </a:t>
            </a:r>
            <a:r>
              <a:rPr lang="en-GB" sz="1800" dirty="0" smtClean="0"/>
              <a:t>capital (debt overhang)</a:t>
            </a:r>
          </a:p>
          <a:p>
            <a:pPr marL="457200" lvl="1" indent="0">
              <a:buNone/>
            </a:pPr>
            <a:r>
              <a:rPr lang="en-GB" sz="1800" dirty="0" smtClean="0"/>
              <a:t>Search costs and financing frictions in asset redeployment</a:t>
            </a:r>
            <a:endParaRPr lang="en-GB" sz="1800" dirty="0" smtClean="0"/>
          </a:p>
          <a:p>
            <a:pPr marL="0" indent="0">
              <a:buNone/>
            </a:pPr>
            <a:r>
              <a:rPr lang="en-GB" sz="2200" dirty="0" smtClean="0"/>
              <a:t>Which are exacerbated by the crisis</a:t>
            </a:r>
            <a:r>
              <a:rPr lang="en-GB" sz="2200" dirty="0" smtClean="0"/>
              <a:t>? Excessive liquidation is more likely in crisis?</a:t>
            </a:r>
            <a:endParaRPr lang="en-GB" sz="2200" dirty="0" smtClean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dirty="0" smtClean="0"/>
              <a:t>Proposals guided by the source of </a:t>
            </a:r>
            <a:r>
              <a:rPr lang="en-GB" sz="2200" dirty="0" smtClean="0"/>
              <a:t>inefficiency, focus on smaller firms: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 </a:t>
            </a:r>
            <a:r>
              <a:rPr lang="en-GB" sz="2200" dirty="0" smtClean="0"/>
              <a:t>      </a:t>
            </a:r>
            <a:r>
              <a:rPr lang="en-GB" sz="1800" dirty="0" smtClean="0"/>
              <a:t>Lower costs of </a:t>
            </a:r>
            <a:r>
              <a:rPr lang="en-GB" sz="1800" u="sng" dirty="0" smtClean="0"/>
              <a:t>in court </a:t>
            </a:r>
            <a:r>
              <a:rPr lang="en-GB" sz="1800" dirty="0" smtClean="0"/>
              <a:t>restructurings (fixed costs)</a:t>
            </a:r>
          </a:p>
          <a:p>
            <a:pPr marL="457200" lvl="1" indent="0">
              <a:buNone/>
            </a:pPr>
            <a:r>
              <a:rPr lang="en-GB" sz="1800" dirty="0" smtClean="0"/>
              <a:t>	target smaller firms (SBRA, lowered size threshold); extend </a:t>
            </a:r>
            <a:r>
              <a:rPr lang="en-GB" sz="1800" dirty="0" smtClean="0"/>
              <a:t>deadlines </a:t>
            </a:r>
          </a:p>
          <a:p>
            <a:pPr marL="457200" lvl="1" indent="0">
              <a:buNone/>
            </a:pPr>
            <a:r>
              <a:rPr lang="en-GB" sz="1800" dirty="0" smtClean="0"/>
              <a:t>	required </a:t>
            </a:r>
            <a:r>
              <a:rPr lang="en-GB" sz="1800" dirty="0"/>
              <a:t>expertise of specialized lenders, other investors, </a:t>
            </a:r>
            <a:r>
              <a:rPr lang="en-GB" sz="1800" dirty="0" smtClean="0"/>
              <a:t>advisors (</a:t>
            </a:r>
            <a:r>
              <a:rPr lang="en-GB" sz="1800" dirty="0" err="1" smtClean="0"/>
              <a:t>govt</a:t>
            </a:r>
            <a:r>
              <a:rPr lang="en-GB" sz="1800" dirty="0" smtClean="0"/>
              <a:t> </a:t>
            </a:r>
            <a:r>
              <a:rPr lang="en-GB" sz="1800" dirty="0" err="1" smtClean="0"/>
              <a:t>prepaks</a:t>
            </a:r>
            <a:r>
              <a:rPr lang="en-GB" sz="1800" dirty="0" smtClean="0"/>
              <a:t>)?</a:t>
            </a:r>
            <a:r>
              <a:rPr lang="en-US" sz="1800" dirty="0" smtClean="0"/>
              <a:t> </a:t>
            </a:r>
            <a:endParaRPr lang="en-US" sz="1800" dirty="0"/>
          </a:p>
          <a:p>
            <a:pPr marL="457200" lvl="1" indent="0">
              <a:buNone/>
            </a:pPr>
            <a:r>
              <a:rPr lang="en-GB" sz="1800" dirty="0"/>
              <a:t>	</a:t>
            </a:r>
            <a:r>
              <a:rPr lang="en-GB" sz="1800" dirty="0" smtClean="0"/>
              <a:t>add </a:t>
            </a:r>
            <a:r>
              <a:rPr lang="en-GB" sz="1800" dirty="0" smtClean="0"/>
              <a:t>court resources (maybe</a:t>
            </a:r>
            <a:r>
              <a:rPr lang="en-GB" sz="1800" dirty="0" smtClean="0"/>
              <a:t>)</a:t>
            </a:r>
          </a:p>
          <a:p>
            <a:pPr marL="914400" lvl="2" indent="0">
              <a:buNone/>
            </a:pPr>
            <a:r>
              <a:rPr lang="en-US" sz="1800" dirty="0" smtClean="0"/>
              <a:t>PPP </a:t>
            </a:r>
            <a:r>
              <a:rPr lang="en-US" sz="1800" dirty="0"/>
              <a:t>to Chapter 11 firms</a:t>
            </a:r>
            <a:endParaRPr lang="en-GB" sz="1800" dirty="0" smtClean="0"/>
          </a:p>
          <a:p>
            <a:pPr marL="457200" lvl="1" indent="0">
              <a:buNone/>
            </a:pPr>
            <a:r>
              <a:rPr lang="en-GB" sz="1800" dirty="0" smtClean="0"/>
              <a:t>Encourage </a:t>
            </a:r>
            <a:r>
              <a:rPr lang="en-GB" sz="1800" u="sng" dirty="0" smtClean="0"/>
              <a:t>out of court </a:t>
            </a:r>
            <a:r>
              <a:rPr lang="en-GB" sz="1800" dirty="0" smtClean="0"/>
              <a:t>restructuring </a:t>
            </a:r>
            <a:r>
              <a:rPr lang="en-GB" sz="1800" dirty="0" smtClean="0"/>
              <a:t>(simplify renegotiation -&gt; less excessive liquidation)</a:t>
            </a:r>
            <a:endParaRPr lang="en-GB" sz="1800" dirty="0" smtClean="0"/>
          </a:p>
          <a:p>
            <a:pPr marL="457200" lvl="1" indent="0">
              <a:buNone/>
            </a:pPr>
            <a:r>
              <a:rPr lang="en-GB" sz="1800" dirty="0" smtClean="0"/>
              <a:t>	moratoria, payment deferrals, tax credits to lenders/landlords</a:t>
            </a:r>
          </a:p>
          <a:p>
            <a:pPr marL="457200" lvl="1" indent="0">
              <a:buNone/>
            </a:pPr>
            <a:r>
              <a:rPr lang="en-GB" sz="1800" dirty="0" smtClean="0"/>
              <a:t>	capital </a:t>
            </a:r>
            <a:r>
              <a:rPr lang="en-GB" sz="1800" dirty="0" smtClean="0"/>
              <a:t>availability (</a:t>
            </a:r>
            <a:r>
              <a:rPr lang="en-GB" sz="1800" dirty="0" smtClean="0"/>
              <a:t>subsidizing </a:t>
            </a:r>
            <a:r>
              <a:rPr lang="en-GB" sz="1800" dirty="0"/>
              <a:t>loans/direct </a:t>
            </a:r>
            <a:r>
              <a:rPr lang="en-GB" sz="1800" dirty="0" smtClean="0"/>
              <a:t>grants</a:t>
            </a:r>
            <a:r>
              <a:rPr lang="en-GB" sz="1800" dirty="0" smtClean="0"/>
              <a:t>)</a:t>
            </a:r>
            <a:endParaRPr lang="en-GB" sz="1800" dirty="0" smtClean="0"/>
          </a:p>
          <a:p>
            <a:pPr marL="457200" lvl="1" indent="0">
              <a:buNone/>
            </a:pP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4071236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8C40BFDE90924297CAFCA0B6E887BA" ma:contentTypeVersion="12" ma:contentTypeDescription="Create a new document." ma:contentTypeScope="" ma:versionID="af9888256906d13216f81b2d283d67ab">
  <xsd:schema xmlns:xsd="http://www.w3.org/2001/XMLSchema" xmlns:xs="http://www.w3.org/2001/XMLSchema" xmlns:p="http://schemas.microsoft.com/office/2006/metadata/properties" xmlns:ns2="9e5414a2-bcb2-40ca-b598-7fcbf922a641" xmlns:ns3="8bdebe45-587c-4cf0-9ae0-93c028cb9196" targetNamespace="http://schemas.microsoft.com/office/2006/metadata/properties" ma:root="true" ma:fieldsID="5330b6a98a5d0d7b2b6142c4eaa72374" ns2:_="" ns3:_="">
    <xsd:import namespace="9e5414a2-bcb2-40ca-b598-7fcbf922a641"/>
    <xsd:import namespace="8bdebe45-587c-4cf0-9ae0-93c028cb91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414a2-bcb2-40ca-b598-7fcbf922a6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be45-587c-4cf0-9ae0-93c028cb919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08E68A-3949-4A86-9717-DA7C9C995CFD}">
  <ds:schemaRefs>
    <ds:schemaRef ds:uri="http://schemas.microsoft.com/office/2006/documentManagement/types"/>
    <ds:schemaRef ds:uri="http://schemas.microsoft.com/office/infopath/2007/PartnerControls"/>
    <ds:schemaRef ds:uri="9e5414a2-bcb2-40ca-b598-7fcbf922a64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bdebe45-587c-4cf0-9ae0-93c028cb919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C73434A-CFAF-4519-9FFF-830EBA8CEA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CAEFC0-10B9-47A6-ABCA-6994F1C612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5414a2-bcb2-40ca-b598-7fcbf922a641"/>
    <ds:schemaRef ds:uri="8bdebe45-587c-4cf0-9ae0-93c028cb91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1851</TotalTime>
  <Words>377</Words>
  <Application>Microsoft Office PowerPoint</Application>
  <PresentationFormat>Widescreen</PresentationFormat>
  <Paragraphs>121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Comments on   “Sizing up corporate restructuring in the  COVID crisis” Robin Greenwood, Ben Iverson, David Thesmar</vt:lpstr>
      <vt:lpstr>Overall strategy &amp; summary:</vt:lpstr>
      <vt:lpstr>1. Sizing up the problem: Evaluating the evidence</vt:lpstr>
      <vt:lpstr>1. Sizing up the problem: Industry level evidence</vt:lpstr>
      <vt:lpstr>1. Sizing up the problem: Default prediction</vt:lpstr>
      <vt:lpstr>2. Restructuring outcomes: evidence</vt:lpstr>
      <vt:lpstr>2. Restructuring outcomes: time in bankruptcy</vt:lpstr>
      <vt:lpstr>2. Restructuring outcomes: Capital availability</vt:lpstr>
      <vt:lpstr>3. Potential Policy Responses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arthur baker</dc:creator>
  <cp:lastModifiedBy>Steve Hotchkiss</cp:lastModifiedBy>
  <cp:revision>102</cp:revision>
  <cp:lastPrinted>2020-09-22T18:53:11Z</cp:lastPrinted>
  <dcterms:created xsi:type="dcterms:W3CDTF">2020-06-24T20:19:12Z</dcterms:created>
  <dcterms:modified xsi:type="dcterms:W3CDTF">2020-09-23T15:33:12Z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0x010100018C40BFDE90924297CAFCA0B6E887BA</vt:lpwstr>
  </property>
</Properties>
</file>