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4"/>
  </p:notesMasterIdLst>
  <p:sldIdLst>
    <p:sldId id="257" r:id="rId2"/>
    <p:sldId id="295" r:id="rId3"/>
    <p:sldId id="293" r:id="rId4"/>
    <p:sldId id="271" r:id="rId5"/>
    <p:sldId id="292" r:id="rId6"/>
    <p:sldId id="265" r:id="rId7"/>
    <p:sldId id="294" r:id="rId8"/>
    <p:sldId id="262" r:id="rId9"/>
    <p:sldId id="278" r:id="rId10"/>
    <p:sldId id="267" r:id="rId11"/>
    <p:sldId id="268" r:id="rId12"/>
    <p:sldId id="269" r:id="rId13"/>
    <p:sldId id="279" r:id="rId14"/>
    <p:sldId id="270" r:id="rId15"/>
    <p:sldId id="296" r:id="rId16"/>
    <p:sldId id="281" r:id="rId17"/>
    <p:sldId id="282" r:id="rId18"/>
    <p:sldId id="280" r:id="rId19"/>
    <p:sldId id="274" r:id="rId20"/>
    <p:sldId id="273" r:id="rId21"/>
    <p:sldId id="275" r:id="rId22"/>
    <p:sldId id="283" r:id="rId23"/>
    <p:sldId id="276" r:id="rId24"/>
    <p:sldId id="284" r:id="rId25"/>
    <p:sldId id="290" r:id="rId26"/>
    <p:sldId id="288" r:id="rId27"/>
    <p:sldId id="285" r:id="rId28"/>
    <p:sldId id="289" r:id="rId29"/>
    <p:sldId id="297" r:id="rId30"/>
    <p:sldId id="287" r:id="rId31"/>
    <p:sldId id="286" r:id="rId32"/>
    <p:sldId id="29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27"/>
  </p:normalViewPr>
  <p:slideViewPr>
    <p:cSldViewPr showGuides="1">
      <p:cViewPr varScale="1">
        <p:scale>
          <a:sx n="66" d="100"/>
          <a:sy n="66" d="100"/>
        </p:scale>
        <p:origin x="9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Thesmar\Dropbox%20(MIT)\bankruptcy2020\slides\GD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ci2\Dropbox\Projects\Shared\bankruptcy2020\data\bky_outcomes_by_siz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US GDP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Sheet1!$I$2</c:f>
              <c:strCache>
                <c:ptCount val="1"/>
                <c:pt idx="0">
                  <c:v>COVID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Sheet1!$H$3:$H$10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Sheet1!$I$3:$I$10</c:f>
              <c:numCache>
                <c:formatCode>General</c:formatCode>
                <c:ptCount val="8"/>
                <c:pt idx="0">
                  <c:v>0</c:v>
                </c:pt>
                <c:pt idx="1">
                  <c:v>2.2999999999999972</c:v>
                </c:pt>
                <c:pt idx="2">
                  <c:v>5.3689999999999998</c:v>
                </c:pt>
                <c:pt idx="3">
                  <c:v>7.6871179999999981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5E-4A49-B834-A25AA655A1A1}"/>
            </c:ext>
          </c:extLst>
        </c:ser>
        <c:ser>
          <c:idx val="1"/>
          <c:order val="1"/>
          <c:tx>
            <c:strRef>
              <c:f>Sheet1!$J$2</c:f>
              <c:strCache>
                <c:ptCount val="1"/>
                <c:pt idx="0">
                  <c:v>Forecast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Sheet1!$H$3:$H$10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Sheet1!$J$3:$J$10</c:f>
              <c:numCache>
                <c:formatCode>General</c:formatCode>
                <c:ptCount val="8"/>
                <c:pt idx="0">
                  <c:v>0</c:v>
                </c:pt>
                <c:pt idx="1">
                  <c:v>2.2999999999999972</c:v>
                </c:pt>
                <c:pt idx="2">
                  <c:v>5.3689999999999998</c:v>
                </c:pt>
                <c:pt idx="3">
                  <c:v>7.6871179999999981</c:v>
                </c:pt>
                <c:pt idx="4">
                  <c:v>1.6566393919999882</c:v>
                </c:pt>
                <c:pt idx="5">
                  <c:v>4.8079952131519832</c:v>
                </c:pt>
                <c:pt idx="6">
                  <c:v>9.1051230168912127</c:v>
                </c:pt>
                <c:pt idx="7">
                  <c:v>11.505435723262821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5E-4A49-B834-A25AA655A1A1}"/>
            </c:ext>
          </c:extLst>
        </c:ser>
        <c:ser>
          <c:idx val="2"/>
          <c:order val="2"/>
          <c:tx>
            <c:strRef>
              <c:f>Sheet1!$K$2</c:f>
              <c:strCache>
                <c:ptCount val="1"/>
                <c:pt idx="0">
                  <c:v>GFC (from 2005)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Sheet1!$H$3:$H$10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Sheet1!$K$3:$K$10</c:f>
              <c:numCache>
                <c:formatCode>General</c:formatCode>
                <c:ptCount val="8"/>
                <c:pt idx="0">
                  <c:v>0</c:v>
                </c:pt>
                <c:pt idx="1">
                  <c:v>2.8999999999999915</c:v>
                </c:pt>
                <c:pt idx="2">
                  <c:v>4.8550999999999789</c:v>
                </c:pt>
                <c:pt idx="3">
                  <c:v>4.7502448999999842</c:v>
                </c:pt>
                <c:pt idx="4">
                  <c:v>2.1314887774999818</c:v>
                </c:pt>
                <c:pt idx="5">
                  <c:v>4.7869074857149769</c:v>
                </c:pt>
                <c:pt idx="6">
                  <c:v>6.4634980054864144</c:v>
                </c:pt>
                <c:pt idx="7">
                  <c:v>8.8056949616071165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5E-4A49-B834-A25AA655A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8134256"/>
        <c:axId val="1648226480"/>
      </c:lineChart>
      <c:catAx>
        <c:axId val="164813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226480"/>
        <c:crosses val="autoZero"/>
        <c:auto val="1"/>
        <c:lblAlgn val="ctr"/>
        <c:lblOffset val="100"/>
        <c:noMultiLvlLbl val="0"/>
      </c:catAx>
      <c:valAx>
        <c:axId val="164822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134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dash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'Sheet1 (2)'!$C$12</c:f>
              <c:strCache>
                <c:ptCount val="1"/>
                <c:pt idx="0">
                  <c:v>Chapter 7 Liquidated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 (2)'!$A$13:$A$19</c:f>
              <c:strCache>
                <c:ptCount val="7"/>
                <c:pt idx="0">
                  <c:v>$0 - $1M</c:v>
                </c:pt>
                <c:pt idx="1">
                  <c:v>$1M - $10M</c:v>
                </c:pt>
                <c:pt idx="2">
                  <c:v>$10M - $50M</c:v>
                </c:pt>
                <c:pt idx="3">
                  <c:v>$50M - $100M</c:v>
                </c:pt>
                <c:pt idx="4">
                  <c:v>$100M - $500M</c:v>
                </c:pt>
                <c:pt idx="5">
                  <c:v>$500M - $1B</c:v>
                </c:pt>
                <c:pt idx="6">
                  <c:v>$1B +</c:v>
                </c:pt>
              </c:strCache>
            </c:strRef>
          </c:cat>
          <c:val>
            <c:numRef>
              <c:f>'Sheet1 (2)'!$C$13:$C$19</c:f>
              <c:numCache>
                <c:formatCode>0.0%</c:formatCode>
                <c:ptCount val="7"/>
                <c:pt idx="0">
                  <c:v>0.91677827630081032</c:v>
                </c:pt>
                <c:pt idx="1">
                  <c:v>0.79050279329608941</c:v>
                </c:pt>
                <c:pt idx="2">
                  <c:v>0.5906902681084284</c:v>
                </c:pt>
                <c:pt idx="3">
                  <c:v>0.48180420297283444</c:v>
                </c:pt>
                <c:pt idx="4">
                  <c:v>0.42623369982101766</c:v>
                </c:pt>
                <c:pt idx="5">
                  <c:v>0.18294190358467244</c:v>
                </c:pt>
                <c:pt idx="6">
                  <c:v>6.8907563025210089E-2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02-4869-A1E7-9D832D210E10}"/>
            </c:ext>
          </c:extLst>
        </c:ser>
        <c:ser>
          <c:idx val="1"/>
          <c:order val="1"/>
          <c:tx>
            <c:strRef>
              <c:f>'Sheet1 (2)'!$D$12</c:f>
              <c:strCache>
                <c:ptCount val="1"/>
                <c:pt idx="0">
                  <c:v>Chapter 11 Liquidated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 (2)'!$A$13:$A$19</c:f>
              <c:strCache>
                <c:ptCount val="7"/>
                <c:pt idx="0">
                  <c:v>$0 - $1M</c:v>
                </c:pt>
                <c:pt idx="1">
                  <c:v>$1M - $10M</c:v>
                </c:pt>
                <c:pt idx="2">
                  <c:v>$10M - $50M</c:v>
                </c:pt>
                <c:pt idx="3">
                  <c:v>$50M - $100M</c:v>
                </c:pt>
                <c:pt idx="4">
                  <c:v>$100M - $500M</c:v>
                </c:pt>
                <c:pt idx="5">
                  <c:v>$500M - $1B</c:v>
                </c:pt>
                <c:pt idx="6">
                  <c:v>$1B +</c:v>
                </c:pt>
              </c:strCache>
            </c:strRef>
          </c:cat>
          <c:val>
            <c:numRef>
              <c:f>'Sheet1 (2)'!$D$13:$D$19</c:f>
              <c:numCache>
                <c:formatCode>0.0%</c:formatCode>
                <c:ptCount val="7"/>
                <c:pt idx="0">
                  <c:v>5.5611732404741175E-2</c:v>
                </c:pt>
                <c:pt idx="1">
                  <c:v>0.1412561072937146</c:v>
                </c:pt>
                <c:pt idx="2">
                  <c:v>0.27614427492223376</c:v>
                </c:pt>
                <c:pt idx="3">
                  <c:v>0.29677088672475654</c:v>
                </c:pt>
                <c:pt idx="4">
                  <c:v>0.23165430836103298</c:v>
                </c:pt>
                <c:pt idx="5">
                  <c:v>9.270704573547589E-2</c:v>
                </c:pt>
                <c:pt idx="6">
                  <c:v>0.15966386554621848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02-4869-A1E7-9D832D210E10}"/>
            </c:ext>
          </c:extLst>
        </c:ser>
        <c:ser>
          <c:idx val="2"/>
          <c:order val="2"/>
          <c:tx>
            <c:strRef>
              <c:f>'Sheet1 (2)'!$E$12</c:f>
              <c:strCache>
                <c:ptCount val="1"/>
                <c:pt idx="0">
                  <c:v>Chapter 11 Reorganized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'Sheet1 (2)'!$A$13:$A$19</c:f>
              <c:strCache>
                <c:ptCount val="7"/>
                <c:pt idx="0">
                  <c:v>$0 - $1M</c:v>
                </c:pt>
                <c:pt idx="1">
                  <c:v>$1M - $10M</c:v>
                </c:pt>
                <c:pt idx="2">
                  <c:v>$10M - $50M</c:v>
                </c:pt>
                <c:pt idx="3">
                  <c:v>$50M - $100M</c:v>
                </c:pt>
                <c:pt idx="4">
                  <c:v>$100M - $500M</c:v>
                </c:pt>
                <c:pt idx="5">
                  <c:v>$500M - $1B</c:v>
                </c:pt>
                <c:pt idx="6">
                  <c:v>$1B +</c:v>
                </c:pt>
              </c:strCache>
            </c:strRef>
          </c:cat>
          <c:val>
            <c:numRef>
              <c:f>'Sheet1 (2)'!$E$13:$E$19</c:f>
              <c:numCache>
                <c:formatCode>0.0%</c:formatCode>
                <c:ptCount val="7"/>
                <c:pt idx="0">
                  <c:v>2.7609991294448535E-2</c:v>
                </c:pt>
                <c:pt idx="1">
                  <c:v>6.8241099410196016E-2</c:v>
                </c:pt>
                <c:pt idx="2">
                  <c:v>0.13316545696933788</c:v>
                </c:pt>
                <c:pt idx="3">
                  <c:v>0.22142491030240902</c:v>
                </c:pt>
                <c:pt idx="4">
                  <c:v>0.34211199181794938</c:v>
                </c:pt>
                <c:pt idx="5">
                  <c:v>0.72435105067985162</c:v>
                </c:pt>
                <c:pt idx="6">
                  <c:v>0.77142857142857146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02-4869-A1E7-9D832D210E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9091280"/>
        <c:axId val="669087016"/>
      </c:barChart>
      <c:catAx>
        <c:axId val="669091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69087016"/>
        <c:crosses val="autoZero"/>
        <c:auto val="1"/>
        <c:lblAlgn val="ctr"/>
        <c:lblOffset val="100"/>
        <c:noMultiLvlLbl val="0"/>
      </c:catAx>
      <c:valAx>
        <c:axId val="66908701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6909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F9E90-FB41-4F29-9663-91DDCF952487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59BE3-5E98-47F6-9D56-37C77367B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59BE3-5E98-47F6-9D56-37C77367BD0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914400"/>
            <a:ext cx="11582400" cy="59436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 rot="5400000">
            <a:off x="10726928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122238"/>
            <a:ext cx="11582400" cy="71596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914400"/>
            <a:ext cx="11582400" cy="5943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988800" y="0"/>
            <a:ext cx="2032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090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1155680" y="630936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106373" y="6300987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DA244E-C13B-4296-9AA2-317BBA2AA8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800" b="0" kern="1200" cap="small" baseline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spcAft>
          <a:spcPts val="300"/>
        </a:spcAft>
        <a:buClr>
          <a:schemeClr val="accent1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40080" indent="-274320" algn="l" rtl="0" eaLnBrk="1" latinLnBrk="0" hangingPunct="1">
        <a:spcBef>
          <a:spcPct val="20000"/>
        </a:spcBef>
        <a:spcAft>
          <a:spcPts val="300"/>
        </a:spcAft>
        <a:buClr>
          <a:schemeClr val="accent1"/>
        </a:buClr>
        <a:buSzPct val="80000"/>
        <a:buFont typeface="Wingdings 2"/>
        <a:buChar char=""/>
        <a:defRPr kumimoji="0"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182880" algn="l" rtl="0" eaLnBrk="1" latinLnBrk="0" hangingPunct="1">
        <a:spcBef>
          <a:spcPct val="20000"/>
        </a:spcBef>
        <a:spcAft>
          <a:spcPts val="300"/>
        </a:spcAft>
        <a:buClr>
          <a:schemeClr val="accent1">
            <a:shade val="75000"/>
          </a:schemeClr>
        </a:buClr>
        <a:buSzPct val="60000"/>
        <a:buFont typeface="Wingdings"/>
        <a:buChar char=""/>
        <a:defRPr kumimoji="0"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88720" indent="-182880" algn="l" rtl="0" eaLnBrk="1" latinLnBrk="0" hangingPunct="1">
        <a:spcBef>
          <a:spcPct val="20000"/>
        </a:spcBef>
        <a:spcAft>
          <a:spcPts val="300"/>
        </a:spcAft>
        <a:buClr>
          <a:schemeClr val="accent1">
            <a:tint val="60000"/>
          </a:schemeClr>
        </a:buClr>
        <a:buSzPct val="60000"/>
        <a:buFont typeface="Wingdings"/>
        <a:buChar char=""/>
        <a:defRPr kumimoji="0"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63040" indent="-182880" algn="l" rtl="0" eaLnBrk="1" latinLnBrk="0" hangingPunct="1">
        <a:spcBef>
          <a:spcPct val="20000"/>
        </a:spcBef>
        <a:spcAft>
          <a:spcPts val="300"/>
        </a:spcAft>
        <a:buClr>
          <a:schemeClr val="accent2">
            <a:tint val="60000"/>
          </a:schemeClr>
        </a:buClr>
        <a:buSzPct val="68000"/>
        <a:buFont typeface="Wingdings 2"/>
        <a:buChar char=""/>
        <a:defRPr kumimoji="0"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905000"/>
            <a:ext cx="7391400" cy="1894362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Sizing up restructuring in the </a:t>
            </a:r>
            <a:r>
              <a:rPr lang="en-US" sz="5400" dirty="0" err="1">
                <a:solidFill>
                  <a:schemeClr val="tx1"/>
                </a:solidFill>
              </a:rPr>
              <a:t>covid</a:t>
            </a:r>
            <a:r>
              <a:rPr lang="en-US" sz="5400" dirty="0">
                <a:solidFill>
                  <a:schemeClr val="tx1"/>
                </a:solidFill>
              </a:rPr>
              <a:t> crisis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73152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Robin Greenwood, Ben Iverson, and David Thesmar</a:t>
            </a:r>
          </a:p>
          <a:p>
            <a:endParaRPr lang="en-US" altLang="zh-CN" dirty="0">
              <a:solidFill>
                <a:srgbClr val="0070C0"/>
              </a:solidFill>
            </a:endParaRPr>
          </a:p>
          <a:p>
            <a:r>
              <a:rPr lang="en-US" altLang="zh-CN" dirty="0">
                <a:solidFill>
                  <a:srgbClr val="0070C0"/>
                </a:solidFill>
              </a:rPr>
              <a:t>September 2020</a:t>
            </a:r>
          </a:p>
        </p:txBody>
      </p:sp>
    </p:spTree>
    <p:extLst>
      <p:ext uri="{BB962C8B-B14F-4D97-AF65-F5344CB8AC3E}">
        <p14:creationId xmlns:p14="http://schemas.microsoft.com/office/powerpoint/2010/main" val="1720709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Forecasting financial distress and bankruptcy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Following Ma (2020) and Altman (2020)</a:t>
            </a:r>
          </a:p>
          <a:p>
            <a:r>
              <a:rPr lang="en-US" dirty="0"/>
              <a:t>Use historical transitions between different credit ratings categories to forecast transition probability as a function of economic conditions</a:t>
            </a:r>
          </a:p>
          <a:p>
            <a:r>
              <a:rPr lang="en-US" dirty="0"/>
              <a:t>Use forecast economic conditions to get fitted values</a:t>
            </a:r>
          </a:p>
          <a:p>
            <a:r>
              <a:rPr lang="en-US" dirty="0"/>
              <a:t>Large increase in defaults compared to where we are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Correlate business bankruptcies (Chapter 7 and Chapter 11 filings) with economic conditions</a:t>
            </a:r>
          </a:p>
          <a:p>
            <a:r>
              <a:rPr lang="en-US" dirty="0"/>
              <a:t>Use current unemployment rate or future expected unemployment to forecast bankruptcy filings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sz="1600" dirty="0"/>
              <a:t>Approach 1: </a:t>
            </a:r>
          </a:p>
          <a:p>
            <a:r>
              <a:rPr lang="en-US" sz="1600" dirty="0"/>
              <a:t>Forecast Corporate Bond Defaults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600" dirty="0"/>
              <a:t>Approach 2: </a:t>
            </a:r>
          </a:p>
          <a:p>
            <a:r>
              <a:rPr lang="en-US" sz="1600" dirty="0"/>
              <a:t>Forecast Business Bankruptcies </a:t>
            </a:r>
          </a:p>
        </p:txBody>
      </p:sp>
    </p:spTree>
    <p:extLst>
      <p:ext uri="{BB962C8B-B14F-4D97-AF65-F5344CB8AC3E}">
        <p14:creationId xmlns:p14="http://schemas.microsoft.com/office/powerpoint/2010/main" val="2015641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Forecasting Defaults: +300% in 2020H2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3200" y="990600"/>
            <a:ext cx="11582400" cy="5867400"/>
          </a:xfrm>
        </p:spPr>
        <p:txBody>
          <a:bodyPr>
            <a:normAutofit/>
          </a:bodyPr>
          <a:lstStyle/>
          <a:p>
            <a:r>
              <a:rPr lang="en-US" sz="2000" dirty="0"/>
              <a:t>Following Ma (2020)</a:t>
            </a:r>
          </a:p>
          <a:p>
            <a:pPr lvl="1"/>
            <a:r>
              <a:rPr lang="en-US" sz="1600" dirty="0"/>
              <a:t>Altman (2020) has similar estimates</a:t>
            </a:r>
          </a:p>
          <a:p>
            <a:r>
              <a:rPr lang="en-US" sz="2000" dirty="0"/>
              <a:t>Estimate time series regressions to forecast probability of a downgrade from a ratings class to a lower one</a:t>
            </a:r>
          </a:p>
          <a:p>
            <a:pPr lvl="1"/>
            <a:r>
              <a:rPr lang="en-US" sz="1600" dirty="0"/>
              <a:t>Predictors: GDP growth, unemployment rate</a:t>
            </a:r>
          </a:p>
          <a:p>
            <a:pPr lvl="1"/>
            <a:r>
              <a:rPr lang="en-US" sz="1600" dirty="0"/>
              <a:t>R-squared 0.05 – 0.13</a:t>
            </a:r>
          </a:p>
          <a:p>
            <a:r>
              <a:rPr lang="en-US" sz="2000" dirty="0"/>
              <a:t>4,476 issuers at start of 2020</a:t>
            </a:r>
          </a:p>
          <a:p>
            <a:r>
              <a:rPr lang="en-US" sz="2000" dirty="0"/>
              <a:t>As of June 2020</a:t>
            </a:r>
          </a:p>
          <a:p>
            <a:pPr lvl="1"/>
            <a:r>
              <a:rPr lang="en-US" sz="1600" dirty="0"/>
              <a:t>1.4% have defaulted</a:t>
            </a:r>
          </a:p>
          <a:p>
            <a:pPr lvl="1"/>
            <a:r>
              <a:rPr lang="en-US" sz="1600" dirty="0"/>
              <a:t>3.4% have withdrawn rating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Forecasts</a:t>
            </a:r>
          </a:p>
          <a:p>
            <a:pPr lvl="1"/>
            <a:r>
              <a:rPr lang="en-US" sz="1600" dirty="0"/>
              <a:t>Based on forecasts of unemployment rate and GDP growth from SPF</a:t>
            </a:r>
          </a:p>
          <a:p>
            <a:pPr lvl="1"/>
            <a:r>
              <a:rPr lang="en-US" sz="1600" dirty="0"/>
              <a:t>6.3% will default, i.e., an additional 4.9%</a:t>
            </a:r>
          </a:p>
          <a:p>
            <a:pPr lvl="1"/>
            <a:r>
              <a:rPr lang="en-US" sz="1600" dirty="0"/>
              <a:t>15.5% will withdraw rating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43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Forecasting business bankruptcies: </a:t>
            </a:r>
            <a:r>
              <a:rPr lang="en-US" u="sng" dirty="0"/>
              <a:t>+140% relative to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5791200" cy="449580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822" y="1219200"/>
            <a:ext cx="5537200" cy="44667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27FF19-A12D-D744-A326-AD12A5A481CA}"/>
              </a:ext>
            </a:extLst>
          </p:cNvPr>
          <p:cNvSpPr txBox="1"/>
          <p:nvPr/>
        </p:nvSpPr>
        <p:spPr>
          <a:xfrm>
            <a:off x="685800" y="5686910"/>
            <a:ext cx="4208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 7 filing = liquidation ≈ small firms</a:t>
            </a:r>
          </a:p>
          <a:p>
            <a:r>
              <a:rPr lang="en-US" dirty="0"/>
              <a:t>Ch 11 filing ≈ large firms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D8F607-0065-0A47-8882-7DF617713A32}"/>
              </a:ext>
            </a:extLst>
          </p:cNvPr>
          <p:cNvSpPr txBox="1"/>
          <p:nvPr/>
        </p:nvSpPr>
        <p:spPr>
          <a:xfrm>
            <a:off x="5109438" y="5825409"/>
            <a:ext cx="5787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 Aggregate bankruptcy count = mostly small firms</a:t>
            </a:r>
            <a:endParaRPr lang="en-US" dirty="0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E355CD36-0A77-5C4F-9BED-A8FEBD6FA1CD}"/>
              </a:ext>
            </a:extLst>
          </p:cNvPr>
          <p:cNvSpPr/>
          <p:nvPr/>
        </p:nvSpPr>
        <p:spPr>
          <a:xfrm>
            <a:off x="4953000" y="5825409"/>
            <a:ext cx="76200" cy="36933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3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short-run impact on firm balance sheets is:</a:t>
            </a:r>
          </a:p>
          <a:p>
            <a:pPr lvl="1"/>
            <a:r>
              <a:rPr lang="en-US" dirty="0"/>
              <a:t>Large but similar to 2009 for larger, publicly held firms</a:t>
            </a:r>
          </a:p>
          <a:p>
            <a:pPr lvl="1"/>
            <a:r>
              <a:rPr lang="en-US" dirty="0"/>
              <a:t>Bigger, more concentrated, for smaller firms. </a:t>
            </a:r>
          </a:p>
          <a:p>
            <a:pPr lvl="2"/>
            <a:r>
              <a:rPr lang="en-US" dirty="0"/>
              <a:t>More toxic effect on small firms’ leverage (fixed costs)</a:t>
            </a:r>
          </a:p>
          <a:p>
            <a:r>
              <a:rPr lang="en-US" dirty="0"/>
              <a:t>“calm before the storm”</a:t>
            </a:r>
          </a:p>
          <a:p>
            <a:pPr lvl="1"/>
            <a:r>
              <a:rPr lang="en-US" dirty="0"/>
              <a:t>Expect +300% increase in large firm defaults in 2020H2</a:t>
            </a:r>
          </a:p>
          <a:p>
            <a:pPr lvl="1"/>
            <a:r>
              <a:rPr lang="en-US" dirty="0"/>
              <a:t>Expect +140% increase in total bankruptcies in 2020</a:t>
            </a:r>
          </a:p>
          <a:p>
            <a:pPr lvl="2"/>
            <a:r>
              <a:rPr lang="en-US" dirty="0"/>
              <a:t>Mostly small firms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34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II: The triage process of financial distress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379200" y="6300788"/>
            <a:ext cx="812800" cy="520700"/>
          </a:xfrm>
        </p:spPr>
        <p:txBody>
          <a:bodyPr/>
          <a:lstStyle/>
          <a:p>
            <a:fld id="{1CDA244E-C13B-4296-9AA2-317BBA2AA8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04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to firms in distress?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77213"/>
            <a:ext cx="8046720" cy="52187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737600" y="1981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~400,000 establishments close every year</a:t>
            </a:r>
          </a:p>
        </p:txBody>
      </p:sp>
    </p:spTree>
    <p:extLst>
      <p:ext uri="{BB962C8B-B14F-4D97-AF65-F5344CB8AC3E}">
        <p14:creationId xmlns:p14="http://schemas.microsoft.com/office/powerpoint/2010/main" val="904262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 macro estimates of costs of financial distress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3200" y="1371600"/>
            <a:ext cx="11582400" cy="5486400"/>
          </a:xfrm>
        </p:spPr>
        <p:txBody>
          <a:bodyPr/>
          <a:lstStyle/>
          <a:p>
            <a:r>
              <a:rPr lang="en-US" b="1" dirty="0"/>
              <a:t>Costs of financial distress</a:t>
            </a:r>
            <a:r>
              <a:rPr lang="en-US" dirty="0"/>
              <a:t> = value destroyed when firms have problems paying their debts:</a:t>
            </a:r>
          </a:p>
          <a:p>
            <a:pPr lvl="1"/>
            <a:r>
              <a:rPr lang="en-US" dirty="0"/>
              <a:t>Customer attrition and brand value</a:t>
            </a:r>
          </a:p>
          <a:p>
            <a:pPr lvl="1"/>
            <a:r>
              <a:rPr lang="en-US" dirty="0"/>
              <a:t>Suppliers and trade credit</a:t>
            </a:r>
          </a:p>
          <a:p>
            <a:pPr lvl="1"/>
            <a:r>
              <a:rPr lang="en-US" dirty="0"/>
              <a:t>Access to talent</a:t>
            </a:r>
          </a:p>
          <a:p>
            <a:pPr lvl="1"/>
            <a:r>
              <a:rPr lang="en-US" dirty="0"/>
              <a:t>More expensive financing</a:t>
            </a:r>
          </a:p>
          <a:p>
            <a:pPr lvl="1"/>
            <a:r>
              <a:rPr lang="en-US" dirty="0"/>
              <a:t>Debt overhang / underinvestment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Aggregate costs of financial distress in 2020/2021 ≈ 1% GDP</a:t>
            </a:r>
          </a:p>
          <a:p>
            <a:pPr lvl="1"/>
            <a:r>
              <a:rPr lang="en-US" dirty="0"/>
              <a:t>Forecast 15,638 Chapter 11 bankruptcies and 37,374 Chapter 7 bankruptcies</a:t>
            </a:r>
          </a:p>
          <a:p>
            <a:pPr lvl="1"/>
            <a:r>
              <a:rPr lang="en-US" dirty="0"/>
              <a:t>This yields ~$1 trillion of liabilities going into Chapter 11 and $172 billion entering Chapter 7</a:t>
            </a:r>
          </a:p>
          <a:p>
            <a:pPr lvl="1"/>
            <a:r>
              <a:rPr lang="en-US" dirty="0"/>
              <a:t>Costs of financial distress = 10-23% of enterprise value (Andrade and Kaplan, 1998)</a:t>
            </a:r>
          </a:p>
          <a:p>
            <a:pPr lvl="1"/>
            <a:r>
              <a:rPr lang="en-US" dirty="0"/>
              <a:t>Using 16.5%, baseline costs of financial distress approximately </a:t>
            </a:r>
            <a:r>
              <a:rPr lang="en-US" b="1" dirty="0"/>
              <a:t>$200 billion, about 1% of GDP</a:t>
            </a:r>
          </a:p>
          <a:p>
            <a:pPr lvl="1"/>
            <a:endParaRPr lang="en-US" b="1" dirty="0"/>
          </a:p>
          <a:p>
            <a:r>
              <a:rPr lang="en-US" b="1" dirty="0"/>
              <a:t>Likely a lower bound </a:t>
            </a:r>
          </a:p>
          <a:p>
            <a:pPr lvl="1"/>
            <a:r>
              <a:rPr lang="en-US" dirty="0"/>
              <a:t>Ignores effect on employees, suppliers: for instance, job destructions due to </a:t>
            </a:r>
            <a:r>
              <a:rPr lang="en-US" u="sng" dirty="0"/>
              <a:t>excess</a:t>
            </a:r>
            <a:r>
              <a:rPr lang="en-US" dirty="0"/>
              <a:t> liquidation ≈ 200,000</a:t>
            </a:r>
          </a:p>
          <a:p>
            <a:pPr lvl="1"/>
            <a:r>
              <a:rPr lang="en-US" dirty="0"/>
              <a:t>Lots of costs of financial distress occur outside of bankruptcy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1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to firms in distress?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77213"/>
            <a:ext cx="8046720" cy="5218748"/>
          </a:xfrm>
          <a:prstGeom prst="rect">
            <a:avLst/>
          </a:prstGeom>
          <a:noFill/>
        </p:spPr>
      </p:pic>
      <p:sp>
        <p:nvSpPr>
          <p:cNvPr id="5" name="Donut 4">
            <a:extLst>
              <a:ext uri="{FF2B5EF4-FFF2-40B4-BE49-F238E27FC236}">
                <a16:creationId xmlns:a16="http://schemas.microsoft.com/office/drawing/2014/main" id="{50F858E7-3ECF-F34C-81C7-4E71FEAB98A1}"/>
              </a:ext>
            </a:extLst>
          </p:cNvPr>
          <p:cNvSpPr/>
          <p:nvPr/>
        </p:nvSpPr>
        <p:spPr>
          <a:xfrm>
            <a:off x="5029200" y="1981200"/>
            <a:ext cx="5257800" cy="3581401"/>
          </a:xfrm>
          <a:prstGeom prst="donut">
            <a:avLst>
              <a:gd name="adj" fmla="val 17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47C412-C407-B149-A923-3F69C956DBF3}"/>
              </a:ext>
            </a:extLst>
          </p:cNvPr>
          <p:cNvSpPr txBox="1"/>
          <p:nvPr/>
        </p:nvSpPr>
        <p:spPr>
          <a:xfrm>
            <a:off x="9753600" y="1688068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“Triage”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E2754D0-3C1E-004D-B8F6-FA5ACF4B1A3C}"/>
              </a:ext>
            </a:extLst>
          </p:cNvPr>
          <p:cNvCxnSpPr/>
          <p:nvPr/>
        </p:nvCxnSpPr>
        <p:spPr>
          <a:xfrm flipH="1">
            <a:off x="9448800" y="1981200"/>
            <a:ext cx="457200" cy="38100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918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sets of concerns about the triage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“TRIAGE” = sorting firms into liquidation vs restructuring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Is COVID-19 shock temporary or structural?</a:t>
            </a:r>
          </a:p>
          <a:p>
            <a:pPr lvl="1"/>
            <a:r>
              <a:rPr lang="en-US" dirty="0"/>
              <a:t>Temporary -&gt; Continuation</a:t>
            </a:r>
          </a:p>
          <a:p>
            <a:pPr lvl="1"/>
            <a:r>
              <a:rPr lang="en-US" dirty="0"/>
              <a:t>Structural -&gt; Liquidation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Judges will be overwhelmed by wave of financial distress</a:t>
            </a:r>
          </a:p>
          <a:p>
            <a:pPr lvl="1"/>
            <a:r>
              <a:rPr lang="en-US" dirty="0"/>
              <a:t>May make it more likely to liquidate viable firms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Crisis disproportionately impacts smaller firms which are harder to continue</a:t>
            </a:r>
          </a:p>
          <a:p>
            <a:pPr lvl="1"/>
            <a:r>
              <a:rPr lang="en-US" dirty="0"/>
              <a:t>Large fraction of the continuation value of the business is not </a:t>
            </a:r>
            <a:r>
              <a:rPr lang="en-US" dirty="0" err="1"/>
              <a:t>pledgable</a:t>
            </a:r>
            <a:r>
              <a:rPr lang="en-US" dirty="0"/>
              <a:t> (e.g., entrepreneurial know-how,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Critical outside funding may be lacking in a crisis</a:t>
            </a:r>
          </a:p>
          <a:p>
            <a:pPr lvl="1"/>
            <a:r>
              <a:rPr lang="en-US" dirty="0"/>
              <a:t>During Chapter 11, firms typically need “DIP” financing</a:t>
            </a:r>
          </a:p>
          <a:p>
            <a:pPr lvl="1"/>
            <a:r>
              <a:rPr lang="en-US" dirty="0"/>
              <a:t>When reemerging. Firms need fresh fund, often equity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94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reallocation?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03200" y="914400"/>
                <a:ext cx="6502400" cy="5791200"/>
              </a:xfrm>
            </p:spPr>
            <p:txBody>
              <a:bodyPr/>
              <a:lstStyle/>
              <a:p>
                <a:r>
                  <a:rPr lang="en-US" dirty="0"/>
                  <a:t>If the crisis leaves the economy essentially unchanged except for a temporary shock, few firms should be liquidated. </a:t>
                </a:r>
              </a:p>
              <a:p>
                <a:r>
                  <a:rPr lang="en-US" dirty="0"/>
                  <a:t>If the crisis is going to deeply affect the productive structure of the economy, liquidation should become the norm</a:t>
                </a:r>
              </a:p>
              <a:p>
                <a:r>
                  <a:rPr lang="en-US" dirty="0"/>
                  <a:t>Allocative effect is hard to measure</a:t>
                </a:r>
              </a:p>
              <a:p>
                <a:pPr lvl="1"/>
                <a:r>
                  <a:rPr lang="en-US" dirty="0" err="1"/>
                  <a:t>Jaimovitch</a:t>
                </a:r>
                <a:r>
                  <a:rPr lang="en-US" dirty="0"/>
                  <a:t> and Siu (business cycles in general)</a:t>
                </a:r>
              </a:p>
              <a:p>
                <a:pPr lvl="1"/>
                <a:r>
                  <a:rPr lang="en-US" dirty="0" err="1"/>
                  <a:t>Barrero</a:t>
                </a:r>
                <a:r>
                  <a:rPr lang="en-US" dirty="0"/>
                  <a:t>, Bloom and Davis (2020) employment forecasts under COVID</a:t>
                </a:r>
              </a:p>
              <a:p>
                <a:r>
                  <a:rPr lang="en-US" dirty="0"/>
                  <a:t>Our approach</a:t>
                </a:r>
              </a:p>
              <a:p>
                <a:pPr lvl="1"/>
                <a:r>
                  <a:rPr lang="en-US" dirty="0"/>
                  <a:t>Study dispersion of analyst forecasts at long horizons across industries</a:t>
                </a:r>
              </a:p>
              <a:p>
                <a:pPr lvl="1"/>
                <a:r>
                  <a:rPr lang="en-US" dirty="0"/>
                  <a:t>Our measure: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h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𝐹𝐺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𝑡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h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r>
                  <a:rPr lang="en-US" sz="16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is a firm weight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𝐹𝐺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is the expected earnings growth for firm 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at date 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and at horizon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2020,2021,2022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</a:t>
                </a:r>
                <a:endParaRPr lang="en-US" dirty="0"/>
              </a:p>
              <a:p>
                <a:pPr marL="0" indent="0">
                  <a:buNone/>
                </a:pPr>
                <a:endParaRPr lang="en-US" dirty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sym typeface="Wingdings" pitchFamily="2" charset="2"/>
                  </a:rPr>
                  <a:t> </a:t>
                </a:r>
                <a:r>
                  <a:rPr lang="en-US" dirty="0"/>
                  <a:t>Bottom line: lots of XS variation in the short run, but the longer run XS looks much less variable</a:t>
                </a:r>
              </a:p>
              <a:p>
                <a:pPr lvl="1"/>
                <a:r>
                  <a:rPr lang="en-US" dirty="0"/>
                  <a:t>We check that long term expected dispersion matches realizations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03200" y="914400"/>
                <a:ext cx="6502400" cy="5791200"/>
              </a:xfrm>
              <a:blipFill>
                <a:blip r:embed="rId2"/>
                <a:stretch>
                  <a:fillRect l="-585" t="-439" r="-11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379200" y="6300788"/>
            <a:ext cx="812800" cy="520700"/>
          </a:xfrm>
        </p:spPr>
        <p:txBody>
          <a:bodyPr/>
          <a:lstStyle/>
          <a:p>
            <a:fld id="{1CDA244E-C13B-4296-9AA2-317BBA2AA875}" type="slidenum">
              <a:rPr lang="en-US" smtClean="0"/>
              <a:t>19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371600"/>
            <a:ext cx="4883373" cy="449580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9067800" y="914400"/>
            <a:ext cx="9144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63000" y="268069"/>
            <a:ext cx="3199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Forecast dispersion for 2022</a:t>
            </a:r>
          </a:p>
          <a:p>
            <a:r>
              <a:rPr lang="en-US" dirty="0"/>
              <a:t>has come down!</a:t>
            </a:r>
          </a:p>
        </p:txBody>
      </p:sp>
    </p:spTree>
    <p:extLst>
      <p:ext uri="{BB962C8B-B14F-4D97-AF65-F5344CB8AC3E}">
        <p14:creationId xmlns:p14="http://schemas.microsoft.com/office/powerpoint/2010/main" val="296580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impact of covid-19 on US businesses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882FFD-F737-408B-85C0-A8BEAD2248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066800"/>
            <a:ext cx="4673600" cy="57912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Enormous macro shock: on par with GFC</a:t>
            </a:r>
          </a:p>
          <a:p>
            <a:endParaRPr lang="en-US" dirty="0"/>
          </a:p>
          <a:p>
            <a:r>
              <a:rPr lang="en-US" dirty="0"/>
              <a:t>But, pace of bankruptcy filings, particularly among small firms, has been low</a:t>
            </a:r>
          </a:p>
          <a:p>
            <a:endParaRPr lang="en-US" dirty="0"/>
          </a:p>
          <a:p>
            <a:r>
              <a:rPr lang="en-US" dirty="0"/>
              <a:t>Among large firms, bankruptcy filings have been mostly among industries that were struggling pre-COVID-19</a:t>
            </a:r>
          </a:p>
          <a:p>
            <a:endParaRPr lang="en-US" dirty="0"/>
          </a:p>
          <a:p>
            <a:r>
              <a:rPr lang="en-US" dirty="0"/>
              <a:t>This paper: What happens next?</a:t>
            </a:r>
          </a:p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CC3FAC6-954A-441F-BFD2-E237F76FEA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031492"/>
              </p:ext>
            </p:extLst>
          </p:nvPr>
        </p:nvGraphicFramePr>
        <p:xfrm>
          <a:off x="5105623" y="1397893"/>
          <a:ext cx="6324377" cy="4903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8576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vs Reorganization and Firm size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3549963"/>
              </p:ext>
            </p:extLst>
          </p:nvPr>
        </p:nvGraphicFramePr>
        <p:xfrm>
          <a:off x="457200" y="1311701"/>
          <a:ext cx="8458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0" y="2743200"/>
            <a:ext cx="264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&lt; $100M firms, bankruptcy </a:t>
            </a:r>
            <a:r>
              <a:rPr lang="en-US" dirty="0">
                <a:sym typeface="Wingdings" panose="05000000000000000000" pitchFamily="2" charset="2"/>
              </a:rPr>
              <a:t> liquidation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26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strong are the banks?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3200" y="792162"/>
            <a:ext cx="11582400" cy="5943600"/>
          </a:xfrm>
        </p:spPr>
        <p:txBody>
          <a:bodyPr/>
          <a:lstStyle/>
          <a:p>
            <a:r>
              <a:rPr lang="en-US" dirty="0"/>
              <a:t>C&amp;I </a:t>
            </a:r>
            <a:r>
              <a:rPr lang="en-US" dirty="0" err="1"/>
              <a:t>chargeoff</a:t>
            </a:r>
            <a:r>
              <a:rPr lang="en-US" dirty="0"/>
              <a:t> rates are strongly correlated with unemployment</a:t>
            </a:r>
          </a:p>
          <a:p>
            <a:r>
              <a:rPr lang="en-US" dirty="0"/>
              <a:t>Can use current unemployment to forecast what might happen to bank balance sheets</a:t>
            </a:r>
          </a:p>
          <a:p>
            <a:pPr lvl="1"/>
            <a:r>
              <a:rPr lang="en-US" dirty="0"/>
              <a:t>Lots of caveats to this analysis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Table 3: </a:t>
            </a:r>
            <a:r>
              <a:rPr lang="en-US" dirty="0"/>
              <a:t>Reasonable forecasts of </a:t>
            </a:r>
            <a:r>
              <a:rPr lang="en-US" dirty="0" err="1"/>
              <a:t>chargeoffs</a:t>
            </a:r>
            <a:r>
              <a:rPr lang="en-US" dirty="0"/>
              <a:t> of SME loans~0.2% of equity for large banks, larger effect for small banks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			 SME defaults will not impact banks very much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21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81200"/>
            <a:ext cx="66294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72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III: 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379200" y="6300788"/>
            <a:ext cx="812800" cy="520700"/>
          </a:xfrm>
        </p:spPr>
        <p:txBody>
          <a:bodyPr/>
          <a:lstStyle/>
          <a:p>
            <a:fld id="{1CDA244E-C13B-4296-9AA2-317BBA2AA87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50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1: Keep firms Alive?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201430"/>
              </p:ext>
            </p:extLst>
          </p:nvPr>
        </p:nvGraphicFramePr>
        <p:xfrm>
          <a:off x="762000" y="1189038"/>
          <a:ext cx="9709371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457">
                  <a:extLst>
                    <a:ext uri="{9D8B030D-6E8A-4147-A177-3AD203B41FA5}">
                      <a16:colId xmlns:a16="http://schemas.microsoft.com/office/drawing/2014/main" val="222465335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176131961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3687517361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r>
                        <a:rPr lang="en-US" sz="1400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Friction Addressed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Instruments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343879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Hanson, Stein, Sunderam and Zwick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Financial constraints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Input reallocation frictions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Grants to cover fixed obligations only (rents, utility bills)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7673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Saez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Zucman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 reallocation frictions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Grants to cover all firm expenses 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43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396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2: Avoid bankruptcy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79461"/>
              </p:ext>
            </p:extLst>
          </p:nvPr>
        </p:nvGraphicFramePr>
        <p:xfrm>
          <a:off x="609601" y="914400"/>
          <a:ext cx="10496772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924">
                  <a:extLst>
                    <a:ext uri="{9D8B030D-6E8A-4147-A177-3AD203B41FA5}">
                      <a16:colId xmlns:a16="http://schemas.microsoft.com/office/drawing/2014/main" val="2224653354"/>
                    </a:ext>
                  </a:extLst>
                </a:gridCol>
                <a:gridCol w="3498924">
                  <a:extLst>
                    <a:ext uri="{9D8B030D-6E8A-4147-A177-3AD203B41FA5}">
                      <a16:colId xmlns:a16="http://schemas.microsoft.com/office/drawing/2014/main" val="1761319614"/>
                    </a:ext>
                  </a:extLst>
                </a:gridCol>
                <a:gridCol w="3498924">
                  <a:extLst>
                    <a:ext uri="{9D8B030D-6E8A-4147-A177-3AD203B41FA5}">
                      <a16:colId xmlns:a16="http://schemas.microsoft.com/office/drawing/2014/main" val="3687517361"/>
                    </a:ext>
                  </a:extLst>
                </a:gridCol>
              </a:tblGrid>
              <a:tr h="738862">
                <a:tc>
                  <a:txBody>
                    <a:bodyPr/>
                    <a:lstStyle/>
                    <a:p>
                      <a:r>
                        <a:rPr lang="en-US" sz="1600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Friction Addressed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Instruments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343879"/>
                  </a:ext>
                </a:extLst>
              </a:tr>
              <a:tr h="20012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Payment deferral schemes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Financing constraints,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Credit supply shock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Moratoria/Forbearance (no accrued interest)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Payment deferrals (accrued interest)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State guarantees of payment deferrals by banks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Voluntary vs mandatory participation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SME targeting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86469"/>
                  </a:ext>
                </a:extLst>
              </a:tr>
              <a:tr h="1245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Brunnermeier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Krishnamurthy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Financing constraints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Credit Supply shock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Fed to set up a SME loan refinancing facility at subsidized rates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Regulators to actively encourage evergreening loans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130754"/>
                  </a:ext>
                </a:extLst>
              </a:tr>
              <a:tr h="7388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Greenwood and Thesmar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Debt overhang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Lack of out-of-court negotiation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Tax credit to haircut-consenting claimants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576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649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BE86-C00D-4457-BAB6-5C7D418E5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Moratoria &amp; Payment deferrals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8B19D-F5FB-48AF-ADBE-FB762924C29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Many historical examples: French landlords did not receive rent from occupants by decree during WWI</a:t>
            </a:r>
          </a:p>
          <a:p>
            <a:pPr lvl="1"/>
            <a:r>
              <a:rPr lang="en-US" dirty="0"/>
              <a:t>Recently, eviction moratoria in many US states and cities</a:t>
            </a:r>
          </a:p>
          <a:p>
            <a:pPr lvl="1"/>
            <a:endParaRPr lang="en-US" dirty="0"/>
          </a:p>
          <a:p>
            <a:r>
              <a:rPr lang="en-US" dirty="0"/>
              <a:t>In mid-April, G20 suspended debt payments for many developing countries</a:t>
            </a:r>
          </a:p>
          <a:p>
            <a:endParaRPr lang="en-US" dirty="0"/>
          </a:p>
          <a:p>
            <a:r>
              <a:rPr lang="en-US" dirty="0"/>
              <a:t>Currently payment deferral programs implemented in Australia, Hong-Kong, Italy, Singapore and South Africa.</a:t>
            </a:r>
          </a:p>
          <a:p>
            <a:endParaRPr lang="en-US" dirty="0"/>
          </a:p>
          <a:p>
            <a:r>
              <a:rPr lang="en-US" dirty="0"/>
              <a:t>Cost of the program is that they inflict pain on lenders, primarily banks</a:t>
            </a:r>
          </a:p>
          <a:p>
            <a:pPr lvl="1"/>
            <a:r>
              <a:rPr lang="en-US" dirty="0"/>
              <a:t>But also taxpayers who sometimes offer government guarantees (Italy)</a:t>
            </a:r>
          </a:p>
          <a:p>
            <a:endParaRPr lang="en-US" dirty="0"/>
          </a:p>
          <a:p>
            <a:r>
              <a:rPr lang="en-US" dirty="0"/>
              <a:t>But our earlier evidence suggests not much to be worried about regarding US banks</a:t>
            </a:r>
          </a:p>
          <a:p>
            <a:pPr lvl="1"/>
            <a:r>
              <a:rPr lang="en-US" dirty="0"/>
              <a:t>SME loans ≈ 38% of banks equity </a:t>
            </a:r>
            <a:r>
              <a:rPr lang="en-US" dirty="0">
                <a:sym typeface="Wingdings" pitchFamily="2" charset="2"/>
              </a:rPr>
              <a:t> a 50% haircut across the board = 19% of equity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DC31A-22C0-4D83-8603-229ADD1D0A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4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29781-635D-44E6-9048-1FD7900C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Greenwood-Thesmar (2020)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F4749-5901-40B0-98B2-F1223B13D8B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One-size fits all approach for small business, (slightly) subsidized by the government</a:t>
            </a:r>
          </a:p>
          <a:p>
            <a:endParaRPr lang="en-US" dirty="0"/>
          </a:p>
          <a:p>
            <a:r>
              <a:rPr lang="en-US" dirty="0"/>
              <a:t>Suppose you have a restaurant who owes a landlord $10,000</a:t>
            </a:r>
          </a:p>
          <a:p>
            <a:endParaRPr lang="en-US" dirty="0"/>
          </a:p>
          <a:p>
            <a:r>
              <a:rPr lang="en-US" dirty="0"/>
              <a:t>Voluntary agreement signed by both landlord and debtor</a:t>
            </a:r>
          </a:p>
          <a:p>
            <a:pPr lvl="1"/>
            <a:r>
              <a:rPr lang="en-US" dirty="0"/>
              <a:t>Landlord gives up claim to rent: $10,000 debt relief</a:t>
            </a:r>
          </a:p>
          <a:p>
            <a:pPr lvl="1"/>
            <a:r>
              <a:rPr lang="en-US" dirty="0"/>
              <a:t>Debtor continues to operate: </a:t>
            </a:r>
          </a:p>
          <a:p>
            <a:pPr lvl="1"/>
            <a:r>
              <a:rPr lang="en-US" dirty="0"/>
              <a:t>Landlord receives a tax credit for (a fraction of) the forgiven rent (say, $2,000)</a:t>
            </a:r>
          </a:p>
          <a:p>
            <a:endParaRPr lang="en-US" dirty="0"/>
          </a:p>
          <a:p>
            <a:r>
              <a:rPr lang="en-US" dirty="0"/>
              <a:t>Shares the costs of restructuring between taxpayers and lenders or landlords</a:t>
            </a:r>
          </a:p>
          <a:p>
            <a:endParaRPr lang="en-US" dirty="0"/>
          </a:p>
          <a:p>
            <a:r>
              <a:rPr lang="en-US" dirty="0"/>
              <a:t>Recognizes the unique position of the government to implement a form of debt-for-equity type swap</a:t>
            </a:r>
          </a:p>
          <a:p>
            <a:pPr lvl="1"/>
            <a:r>
              <a:rPr lang="en-US" dirty="0"/>
              <a:t>Government is a shareholder in all taxed businesses</a:t>
            </a:r>
          </a:p>
          <a:p>
            <a:pPr lvl="1"/>
            <a:r>
              <a:rPr lang="en-US" dirty="0"/>
              <a:t>Tax relief (“haircut”) vs greater corporate taxes from reduction in costs of financial distress (“equity”)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9B500-B54E-43E4-9988-818E81F7B74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49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3: Improve Bankruptcy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8545"/>
              </p:ext>
            </p:extLst>
          </p:nvPr>
        </p:nvGraphicFramePr>
        <p:xfrm>
          <a:off x="685800" y="1035912"/>
          <a:ext cx="9709371" cy="478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457">
                  <a:extLst>
                    <a:ext uri="{9D8B030D-6E8A-4147-A177-3AD203B41FA5}">
                      <a16:colId xmlns:a16="http://schemas.microsoft.com/office/drawing/2014/main" val="222465335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176131961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3687517361"/>
                    </a:ext>
                  </a:extLst>
                </a:gridCol>
              </a:tblGrid>
              <a:tr h="608239">
                <a:tc>
                  <a:txBody>
                    <a:bodyPr/>
                    <a:lstStyle/>
                    <a:p>
                      <a:r>
                        <a:rPr lang="en-US" sz="1400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Friction Addressed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Instruments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343879"/>
                  </a:ext>
                </a:extLst>
              </a:tr>
              <a:tr h="608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Iverson,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Ellias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and Roe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Bankruptcy court congestion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Recall retired judges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Create new temporary posts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491743"/>
                  </a:ext>
                </a:extLst>
              </a:tr>
              <a:tr h="608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Skeel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Fixed cost of restructuring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Create a standard “prepacked” restructuring process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915801"/>
                  </a:ext>
                </a:extLst>
              </a:tr>
              <a:tr h="608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Subchapter V of Chapter 11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(already enacted as part of SBRA)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Fixed cost of restructuring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 procedure to restructure small firms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need for a creditor vote, easy to cram down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24271"/>
                  </a:ext>
                </a:extLst>
              </a:tr>
              <a:tr h="608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Blanchard, Philippon and Pisani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Wedge between private and social value of restructuring in bankruptcy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takes higher haircut than other creditors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633103"/>
                  </a:ext>
                </a:extLst>
              </a:tr>
              <a:tr h="6939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DeMarzo, Krishnamurthy and Rauh (2020)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Undersupply of DIP funding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to set up a DIP funding SPV, with equity from the treasury and Fed backing, to lend senior at Fed discount rate (0%).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145635"/>
                  </a:ext>
                </a:extLst>
              </a:tr>
              <a:tr h="608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Bankruptcy and COVID-19 Working Group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Uncertainty of viability of bankrupt firms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Extend deadlines for all small businesses that enter Chapter 11 by six months.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441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690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DA7F1-BCA0-488F-BC38-DCD874C7D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21944-782D-4BCA-8D7E-CB3FF785AE2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ea typeface="Times New Roman" panose="02020603050405020304" pitchFamily="18" charset="0"/>
              </a:rPr>
              <a:t>Iverson, </a:t>
            </a:r>
            <a:r>
              <a:rPr lang="en-US" sz="2000" dirty="0" err="1">
                <a:ea typeface="Times New Roman" panose="02020603050405020304" pitchFamily="18" charset="0"/>
              </a:rPr>
              <a:t>Ellias</a:t>
            </a:r>
            <a:r>
              <a:rPr lang="en-US" sz="2000" dirty="0">
                <a:ea typeface="Times New Roman" panose="02020603050405020304" pitchFamily="18" charset="0"/>
              </a:rPr>
              <a:t>, and Roe (2020)</a:t>
            </a:r>
          </a:p>
          <a:p>
            <a:pPr lvl="1"/>
            <a:r>
              <a:rPr lang="en-US" sz="1600" dirty="0"/>
              <a:t>349 bankruptcy judges in the US</a:t>
            </a:r>
          </a:p>
          <a:p>
            <a:pPr lvl="1"/>
            <a:r>
              <a:rPr lang="en-US" sz="1600" b="1" dirty="0"/>
              <a:t>only 50-246 temporary judges </a:t>
            </a:r>
            <a:r>
              <a:rPr lang="en-US" sz="1600" dirty="0"/>
              <a:t>could be needed to ensure that workload per judge does not increase beyond where it was in 2010</a:t>
            </a:r>
          </a:p>
          <a:p>
            <a:pPr lvl="1"/>
            <a:r>
              <a:rPr lang="en-US" sz="1600" dirty="0"/>
              <a:t>Bankruptcy caseloads are expected to vary substantially across districts, so some reshuffling might make sense</a:t>
            </a:r>
          </a:p>
          <a:p>
            <a:endParaRPr lang="en-US" sz="2000" dirty="0"/>
          </a:p>
          <a:p>
            <a:r>
              <a:rPr lang="en-US" sz="2000" dirty="0"/>
              <a:t>Subchapter V</a:t>
            </a:r>
          </a:p>
          <a:p>
            <a:pPr lvl="1"/>
            <a:r>
              <a:rPr lang="en-US" sz="1600" dirty="0"/>
              <a:t>All businesses with less than $7.5m of liabilities can file under the new Subchapter V</a:t>
            </a:r>
          </a:p>
          <a:p>
            <a:pPr lvl="1"/>
            <a:r>
              <a:rPr lang="en-US" sz="1600" dirty="0"/>
              <a:t>Intuition: wiping out owner’s equity destroys value: entrepreneur is critical to going concern value of the firm </a:t>
            </a:r>
          </a:p>
          <a:p>
            <a:pPr lvl="2"/>
            <a:r>
              <a:rPr lang="en-US" sz="1600" dirty="0"/>
              <a:t>De facto, </a:t>
            </a:r>
            <a:r>
              <a:rPr lang="en-US" sz="1600" b="1" dirty="0"/>
              <a:t>inside </a:t>
            </a:r>
            <a:r>
              <a:rPr lang="en-US" sz="1600" dirty="0"/>
              <a:t>equity should be </a:t>
            </a:r>
            <a:r>
              <a:rPr lang="en-US" sz="1600" b="1" dirty="0"/>
              <a:t>senior</a:t>
            </a:r>
            <a:r>
              <a:rPr lang="en-US" sz="1600" dirty="0"/>
              <a:t> to debt to preserve incentive compatibility</a:t>
            </a:r>
          </a:p>
          <a:p>
            <a:pPr lvl="1"/>
            <a:r>
              <a:rPr lang="en-US" sz="1600" dirty="0"/>
              <a:t>Not widely used yet (only 576 filings in the spring), so much TBD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883DF-55F0-429C-8563-D24173B5863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7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0D2BF7-199A-44C8-BF60-6FE4E4384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B2186D-6C31-4D7A-936F-9A1EFC2033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look forward to the discussion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3A0E2D-D3F3-4569-BE74-3F5D6489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5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F770F-EBC5-4355-9AD5-0559FD2A6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in three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6D271-EB70-48EE-BB5F-3757175027A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b="1" dirty="0"/>
              <a:t>How large is the COVID shock for US businesses and where did it hit?</a:t>
            </a:r>
          </a:p>
          <a:p>
            <a:pPr lvl="1"/>
            <a:r>
              <a:rPr lang="en-US" dirty="0"/>
              <a:t>Industries, comparison with 2009</a:t>
            </a:r>
          </a:p>
          <a:p>
            <a:pPr lvl="1"/>
            <a:r>
              <a:rPr lang="en-US" dirty="0"/>
              <a:t>Long vs. short run forecasts</a:t>
            </a:r>
          </a:p>
          <a:p>
            <a:pPr lvl="1"/>
            <a:r>
              <a:rPr lang="en-US" dirty="0"/>
              <a:t>Small vs large firms</a:t>
            </a:r>
          </a:p>
          <a:p>
            <a:pPr lvl="1"/>
            <a:r>
              <a:rPr lang="en-US" dirty="0"/>
              <a:t>Forecasting defaults and bankruptcy filings</a:t>
            </a:r>
          </a:p>
          <a:p>
            <a:pPr lvl="1"/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The triage process of financial distress</a:t>
            </a:r>
          </a:p>
          <a:p>
            <a:pPr lvl="1"/>
            <a:r>
              <a:rPr lang="en-US" dirty="0"/>
              <a:t>~400,000 establishments fail each year. What happens when businesses fail?</a:t>
            </a:r>
          </a:p>
          <a:p>
            <a:pPr lvl="2"/>
            <a:r>
              <a:rPr lang="en-US" dirty="0"/>
              <a:t>Continuation, voluntary exit, Liquidation, reorganization</a:t>
            </a:r>
          </a:p>
          <a:p>
            <a:pPr lvl="1"/>
            <a:r>
              <a:rPr lang="en-US" dirty="0"/>
              <a:t>what prevents efficient triage: permanent shock, </a:t>
            </a:r>
            <a:r>
              <a:rPr lang="en-US" b="1" dirty="0"/>
              <a:t>court congestion</a:t>
            </a:r>
            <a:r>
              <a:rPr lang="en-US" dirty="0"/>
              <a:t>, </a:t>
            </a:r>
            <a:r>
              <a:rPr lang="en-US" b="1" dirty="0"/>
              <a:t>small firm frictions</a:t>
            </a:r>
            <a:r>
              <a:rPr lang="en-US" dirty="0"/>
              <a:t>, outside funding</a:t>
            </a:r>
          </a:p>
          <a:p>
            <a:pPr lvl="1"/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Policy</a:t>
            </a:r>
          </a:p>
          <a:p>
            <a:pPr lvl="1"/>
            <a:r>
              <a:rPr lang="en-US" dirty="0"/>
              <a:t>Keep firms alive</a:t>
            </a:r>
          </a:p>
          <a:p>
            <a:pPr lvl="1"/>
            <a:r>
              <a:rPr lang="en-US" dirty="0"/>
              <a:t>Avoid court system for failing firms</a:t>
            </a:r>
          </a:p>
          <a:p>
            <a:pPr lvl="1"/>
            <a:r>
              <a:rPr lang="en-US" dirty="0"/>
              <a:t>Improve the bankruptcy process itself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55010-1AA4-4655-BE29-40B60FDC5EE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22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A3E34-8233-4756-BFE7-BA963BA101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 slides</a:t>
            </a:r>
          </a:p>
        </p:txBody>
      </p:sp>
    </p:spTree>
    <p:extLst>
      <p:ext uri="{BB962C8B-B14F-4D97-AF65-F5344CB8AC3E}">
        <p14:creationId xmlns:p14="http://schemas.microsoft.com/office/powerpoint/2010/main" val="3113004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11029" y="914400"/>
          <a:ext cx="9709371" cy="6001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457">
                  <a:extLst>
                    <a:ext uri="{9D8B030D-6E8A-4147-A177-3AD203B41FA5}">
                      <a16:colId xmlns:a16="http://schemas.microsoft.com/office/drawing/2014/main" val="222465335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1761319614"/>
                    </a:ext>
                  </a:extLst>
                </a:gridCol>
                <a:gridCol w="3236457">
                  <a:extLst>
                    <a:ext uri="{9D8B030D-6E8A-4147-A177-3AD203B41FA5}">
                      <a16:colId xmlns:a16="http://schemas.microsoft.com/office/drawing/2014/main" val="3687517361"/>
                    </a:ext>
                  </a:extLst>
                </a:gridCol>
              </a:tblGrid>
              <a:tr h="440794">
                <a:tc>
                  <a:txBody>
                    <a:bodyPr/>
                    <a:lstStyle/>
                    <a:p>
                      <a:r>
                        <a:rPr lang="en-US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Friction Addressed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Instruments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343879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Hanson, Stein, Sunderam and Zwick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Financial constraints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Input reallocation frictions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Grants to cover fixed obligations only (rents, utility bills)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76731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Saez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Zucman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 reallocation frictions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Grants to cover all firm expenses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43864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Payment deferral schemes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Financing constraints,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Credit supply shock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Moratoria/Forbearance (no accrued interest)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Payment deferrals (accrued interest)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State guarantees of payment deferrals by banks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Voluntary vs mandatory participation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SME targeting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86469"/>
                  </a:ext>
                </a:extLst>
              </a:tr>
              <a:tr h="5410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Brunnermeier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Krishnamurthy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Financing constraints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Credit Supply shock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Fed to set up a SME loan refinancing facility at subsidized rates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Regulators to actively encourage evergreening loans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130754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Greenwood and Thesmar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Debt overhang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Lack of out-of-court negotiation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Tax credit to haircut-consenting claimants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576805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Iverson,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Ellias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and Roe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Bankruptcy court congestion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Recall retired judges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Create new temporary posts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491743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Skeel (2020)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Fixed cost of restructuring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Create a standard “prepacked” restructuring process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915801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Subchapter V of Chapter 11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(already enacted as part of SBRA)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Fixed cost of restructuring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Expedited procedure to restructure small firms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need for a creditor vote, easy to cram down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24271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Blanchard, Philippon and Pisani (2020)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Wedge between private and social value of restructuring in bankruptcy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takes higher haircut than other creditors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6331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DeMarzo, Krishnamurthy and Rauh (2020)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Undersupply of DIP funding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 to set up a DIP funding SPV, with equity from the treasury and Fed backing, to lend senior at Fed discount rate (0%).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145635"/>
                  </a:ext>
                </a:extLst>
              </a:tr>
              <a:tr h="4407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Bankruptcy and COVID-19 Working Group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Uncertainty of viability of bankrupt firms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Extend deadlines for all small businesses that enter Chapter 11 by six months.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441664"/>
                  </a:ext>
                </a:extLst>
              </a:tr>
            </a:tbl>
          </a:graphicData>
        </a:graphic>
      </p:graphicFrame>
      <p:sp>
        <p:nvSpPr>
          <p:cNvPr id="13" name="Left Brace 12"/>
          <p:cNvSpPr/>
          <p:nvPr/>
        </p:nvSpPr>
        <p:spPr>
          <a:xfrm>
            <a:off x="914400" y="1371600"/>
            <a:ext cx="152400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>
            <a:off x="914400" y="2324100"/>
            <a:ext cx="152400" cy="1638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>
            <a:off x="914400" y="4076699"/>
            <a:ext cx="152400" cy="26307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3200" y="1513701"/>
            <a:ext cx="5333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Keep firms alive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730" y="3086844"/>
            <a:ext cx="974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Avoid bankruptcy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6959" y="5181600"/>
            <a:ext cx="10822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Improve bankruptcy process</a:t>
            </a:r>
          </a:p>
        </p:txBody>
      </p:sp>
    </p:spTree>
    <p:extLst>
      <p:ext uri="{BB962C8B-B14F-4D97-AF65-F5344CB8AC3E}">
        <p14:creationId xmlns:p14="http://schemas.microsoft.com/office/powerpoint/2010/main" val="28903541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8830-2554-47EA-964A-B8C953A41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Bankruptcies by firm size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AF6905-219D-4A3A-A240-F4140412FA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8CA125-BA93-41CA-BD81-BD81018CE1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492660"/>
              </p:ext>
            </p:extLst>
          </p:nvPr>
        </p:nvGraphicFramePr>
        <p:xfrm>
          <a:off x="2286000" y="1524000"/>
          <a:ext cx="6705600" cy="4343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9422">
                  <a:extLst>
                    <a:ext uri="{9D8B030D-6E8A-4147-A177-3AD203B41FA5}">
                      <a16:colId xmlns:a16="http://schemas.microsoft.com/office/drawing/2014/main" val="1406677553"/>
                    </a:ext>
                  </a:extLst>
                </a:gridCol>
                <a:gridCol w="1911578">
                  <a:extLst>
                    <a:ext uri="{9D8B030D-6E8A-4147-A177-3AD203B41FA5}">
                      <a16:colId xmlns:a16="http://schemas.microsoft.com/office/drawing/2014/main" val="17970320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738091379"/>
                    </a:ext>
                  </a:extLst>
                </a:gridCol>
              </a:tblGrid>
              <a:tr h="10934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Size Bucket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Coefficient on Unemployment Rate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Forecasted bankruptcies @ 9.2% unemployment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7664108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$0 - $50K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23.863***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3,155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50994851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$50K - $100K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23.948***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2,898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98132425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$100K - $500K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205.341***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21,166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83069386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$500K - $1M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196.739***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17,326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79829062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$1M - $10M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460.237***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37,780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2413000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$10M - $50M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77.112***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6,283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9293813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$50M - $100M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10.267***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1,027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72246032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$100M - $500M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6.929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1,120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88021383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$500M - $1B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-2.754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79793358"/>
                  </a:ext>
                </a:extLst>
              </a:tr>
              <a:tr h="324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$1B+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2.401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24561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11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I: assessing the damage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379200" y="6300788"/>
            <a:ext cx="812800" cy="520700"/>
          </a:xfrm>
        </p:spPr>
        <p:txBody>
          <a:bodyPr/>
          <a:lstStyle/>
          <a:p>
            <a:fld id="{1CDA244E-C13B-4296-9AA2-317BBA2AA8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D5479-1543-4311-9C45-97C9820D3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Bankruptcies: news headlines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90F53-AE27-4E27-884A-77639942D0C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Hertz ($24 billion)</a:t>
            </a:r>
          </a:p>
          <a:p>
            <a:r>
              <a:rPr lang="en-US" dirty="0" err="1"/>
              <a:t>Latam</a:t>
            </a:r>
            <a:r>
              <a:rPr lang="en-US" dirty="0"/>
              <a:t> Airlines ($18 billion)</a:t>
            </a:r>
          </a:p>
          <a:p>
            <a:r>
              <a:rPr lang="en-US" dirty="0"/>
              <a:t>Frontier Communications ($21 billion)</a:t>
            </a:r>
          </a:p>
          <a:p>
            <a:r>
              <a:rPr lang="en-US" dirty="0"/>
              <a:t>Intelsat ($16 billion)</a:t>
            </a:r>
          </a:p>
          <a:p>
            <a:r>
              <a:rPr lang="en-US" dirty="0"/>
              <a:t>McDermott ($10 billion)</a:t>
            </a:r>
          </a:p>
          <a:p>
            <a:r>
              <a:rPr lang="en-US" dirty="0"/>
              <a:t>JC Penney ($ 7 billion)</a:t>
            </a:r>
          </a:p>
          <a:p>
            <a:r>
              <a:rPr lang="en-US" dirty="0"/>
              <a:t>Chesapeake Energy ($9 billion)</a:t>
            </a:r>
          </a:p>
          <a:p>
            <a:r>
              <a:rPr lang="en-US" dirty="0"/>
              <a:t>Neiman Marcus ($7 billion)</a:t>
            </a:r>
          </a:p>
          <a:p>
            <a:r>
              <a:rPr lang="en-US" dirty="0"/>
              <a:t>Diamond Offshore Drilling ($2.6 billion)</a:t>
            </a:r>
          </a:p>
          <a:p>
            <a:r>
              <a:rPr lang="en-US" dirty="0"/>
              <a:t>Other notable</a:t>
            </a:r>
          </a:p>
          <a:p>
            <a:pPr lvl="1"/>
            <a:r>
              <a:rPr lang="en-US" dirty="0"/>
              <a:t>Jos. A Bank, Lucky Brand Jeans, Lane Bryant, Pier 1, Le Pain Quotidien, Dean and Deluca, Chuck E. Cheese, Dollar Thirty, Century 21, California Pizza Kitchen, Brooks Brothers, J Crew, Lord and Taylor, Sur La Table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78B22A-FFF7-4340-A5D9-DC153D9BCBA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66D742-1A00-4E5F-A0BC-00CBC5E67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838200"/>
            <a:ext cx="3048000" cy="356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51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22238"/>
            <a:ext cx="11582400" cy="1249362"/>
          </a:xfrm>
        </p:spPr>
        <p:txBody>
          <a:bodyPr>
            <a:normAutofit/>
          </a:bodyPr>
          <a:lstStyle/>
          <a:p>
            <a:r>
              <a:rPr lang="en-US" dirty="0"/>
              <a:t>Publicly listed firms:</a:t>
            </a:r>
            <a:br>
              <a:rPr lang="en-US" dirty="0"/>
            </a:br>
            <a:r>
              <a:rPr lang="en-US" dirty="0"/>
              <a:t>Big jump in % of firms with Earnings&lt;0, but not worse than 2009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62609"/>
            <a:ext cx="7947669" cy="4395987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82C713-1D6F-6042-A27E-CB07860BDC7A}"/>
              </a:ext>
            </a:extLst>
          </p:cNvPr>
          <p:cNvSpPr txBox="1"/>
          <p:nvPr/>
        </p:nvSpPr>
        <p:spPr>
          <a:xfrm>
            <a:off x="7543800" y="6058596"/>
            <a:ext cx="2988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Source: </a:t>
            </a:r>
            <a:r>
              <a:rPr lang="en-US" sz="2400" dirty="0" err="1"/>
              <a:t>Compustat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9BF638-8830-43CB-A2B6-A47F4E0D1319}"/>
              </a:ext>
            </a:extLst>
          </p:cNvPr>
          <p:cNvSpPr txBox="1"/>
          <p:nvPr/>
        </p:nvSpPr>
        <p:spPr>
          <a:xfrm>
            <a:off x="203200" y="2057400"/>
            <a:ext cx="26116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Most impacted public</a:t>
            </a:r>
          </a:p>
          <a:p>
            <a:r>
              <a:rPr lang="en-US" dirty="0"/>
              <a:t>businesses:</a:t>
            </a:r>
          </a:p>
          <a:p>
            <a:pPr marL="285750" indent="-285750">
              <a:buFontTx/>
              <a:buChar char="-"/>
            </a:pPr>
            <a:r>
              <a:rPr lang="en-US" dirty="0"/>
              <a:t>Restaurants, Hotels</a:t>
            </a:r>
          </a:p>
          <a:p>
            <a:pPr marL="285750" indent="-285750">
              <a:buFontTx/>
              <a:buChar char="-"/>
            </a:pPr>
            <a:r>
              <a:rPr lang="en-US" dirty="0"/>
              <a:t>Entertainment</a:t>
            </a:r>
          </a:p>
          <a:p>
            <a:pPr marL="285750" indent="-285750">
              <a:buFontTx/>
              <a:buChar char="-"/>
            </a:pPr>
            <a:r>
              <a:rPr lang="en-US" dirty="0"/>
              <a:t>Energy</a:t>
            </a:r>
          </a:p>
          <a:p>
            <a:pPr marL="285750" indent="-285750">
              <a:buFontTx/>
              <a:buChar char="-"/>
            </a:pPr>
            <a:r>
              <a:rPr lang="en-US" dirty="0"/>
              <a:t>Transportation</a:t>
            </a:r>
          </a:p>
        </p:txBody>
      </p:sp>
    </p:spTree>
    <p:extLst>
      <p:ext uri="{BB962C8B-B14F-4D97-AF65-F5344CB8AC3E}">
        <p14:creationId xmlns:p14="http://schemas.microsoft.com/office/powerpoint/2010/main" val="3456091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93A89-C523-4C14-BB22-68427FD1A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0"/>
            <a:ext cx="11582400" cy="715962"/>
          </a:xfrm>
        </p:spPr>
        <p:txBody>
          <a:bodyPr>
            <a:normAutofit/>
          </a:bodyPr>
          <a:lstStyle/>
          <a:p>
            <a:r>
              <a:rPr lang="en-US" dirty="0"/>
              <a:t>Forecasts by industry: more benign than in 2009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F6DD48-37A6-492A-8E03-ED28374D7D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152F1E1-619B-429E-9163-54C25C098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41684"/>
              </p:ext>
            </p:extLst>
          </p:nvPr>
        </p:nvGraphicFramePr>
        <p:xfrm>
          <a:off x="1676400" y="762000"/>
          <a:ext cx="7619999" cy="49072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540272">
                  <a:extLst>
                    <a:ext uri="{9D8B030D-6E8A-4147-A177-3AD203B41FA5}">
                      <a16:colId xmlns:a16="http://schemas.microsoft.com/office/drawing/2014/main" val="3035414450"/>
                    </a:ext>
                  </a:extLst>
                </a:gridCol>
                <a:gridCol w="1269728">
                  <a:extLst>
                    <a:ext uri="{9D8B030D-6E8A-4147-A177-3AD203B41FA5}">
                      <a16:colId xmlns:a16="http://schemas.microsoft.com/office/drawing/2014/main" val="2216937435"/>
                    </a:ext>
                  </a:extLst>
                </a:gridCol>
                <a:gridCol w="1269728">
                  <a:extLst>
                    <a:ext uri="{9D8B030D-6E8A-4147-A177-3AD203B41FA5}">
                      <a16:colId xmlns:a16="http://schemas.microsoft.com/office/drawing/2014/main" val="181034145"/>
                    </a:ext>
                  </a:extLst>
                </a:gridCol>
                <a:gridCol w="1269728">
                  <a:extLst>
                    <a:ext uri="{9D8B030D-6E8A-4147-A177-3AD203B41FA5}">
                      <a16:colId xmlns:a16="http://schemas.microsoft.com/office/drawing/2014/main" val="2261926984"/>
                    </a:ext>
                  </a:extLst>
                </a:gridCol>
                <a:gridCol w="1270543">
                  <a:extLst>
                    <a:ext uri="{9D8B030D-6E8A-4147-A177-3AD203B41FA5}">
                      <a16:colId xmlns:a16="http://schemas.microsoft.com/office/drawing/2014/main" val="487319343"/>
                    </a:ext>
                  </a:extLst>
                </a:gridCol>
              </a:tblGrid>
              <a:tr h="5188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% Growth in Expected Earnings between Jun 2008 and Mar 2009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% Growth in Expected Earnings between Feb 2020 and May 2020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303922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Forecast horizon: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FY 2009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FY 2011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FY 2020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FY 2022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5712383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9048512"/>
                  </a:ext>
                </a:extLst>
              </a:tr>
              <a:tr h="345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Revision of industry forecasts: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5611039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Communication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-50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-35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7235236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Consumer Discretionary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-75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-47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981530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Consumer Staples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680609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Energy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-40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90194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Financials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991914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Health Care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-31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5895012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Industrials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-37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-32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5085143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-44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6989141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Materials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-47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-28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944493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Real Estate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-71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-32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-33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5796467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Utilities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r>
                        <a:rPr lang="en-US" sz="1400" strike="sngStrike">
                          <a:effectLst/>
                        </a:rPr>
                        <a:t>0</a:t>
                      </a:r>
                      <a:r>
                        <a:rPr lang="en-US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88273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0044740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Aggregate Statistics: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754288"/>
                  </a:ext>
                </a:extLst>
              </a:tr>
              <a:tr h="172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Mean: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-39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-27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76482"/>
                  </a:ext>
                </a:extLst>
              </a:tr>
              <a:tr h="345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Cross-sectional dispersion: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1073599"/>
                  </a:ext>
                </a:extLst>
              </a:tr>
            </a:tbl>
          </a:graphicData>
        </a:graphic>
      </p:graphicFrame>
      <p:sp>
        <p:nvSpPr>
          <p:cNvPr id="4" name="Donut 3">
            <a:extLst>
              <a:ext uri="{FF2B5EF4-FFF2-40B4-BE49-F238E27FC236}">
                <a16:creationId xmlns:a16="http://schemas.microsoft.com/office/drawing/2014/main" id="{17BC2FE1-DA4E-5047-B2BA-796EA1A01CE2}"/>
              </a:ext>
            </a:extLst>
          </p:cNvPr>
          <p:cNvSpPr/>
          <p:nvPr/>
        </p:nvSpPr>
        <p:spPr>
          <a:xfrm>
            <a:off x="7086600" y="4953000"/>
            <a:ext cx="609600" cy="628990"/>
          </a:xfrm>
          <a:prstGeom prst="donut">
            <a:avLst>
              <a:gd name="adj" fmla="val 3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>
            <a:extLst>
              <a:ext uri="{FF2B5EF4-FFF2-40B4-BE49-F238E27FC236}">
                <a16:creationId xmlns:a16="http://schemas.microsoft.com/office/drawing/2014/main" id="{E5E8E071-8A1D-4B42-B9D3-8F715CD7872A}"/>
              </a:ext>
            </a:extLst>
          </p:cNvPr>
          <p:cNvSpPr/>
          <p:nvPr/>
        </p:nvSpPr>
        <p:spPr>
          <a:xfrm>
            <a:off x="4648200" y="4876800"/>
            <a:ext cx="609600" cy="781390"/>
          </a:xfrm>
          <a:prstGeom prst="donut">
            <a:avLst>
              <a:gd name="adj" fmla="val 3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F50B68-A4E0-ED40-A0AE-53B5A257B864}"/>
              </a:ext>
            </a:extLst>
          </p:cNvPr>
          <p:cNvSpPr txBox="1"/>
          <p:nvPr/>
        </p:nvSpPr>
        <p:spPr>
          <a:xfrm>
            <a:off x="958805" y="5791200"/>
            <a:ext cx="93281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Bottom line</a:t>
            </a:r>
            <a:r>
              <a:rPr lang="en-US" dirty="0">
                <a:sym typeface="Wingdings" pitchFamily="2" charset="2"/>
              </a:rPr>
              <a:t>: it’s a big shock for large firms, concentrated on few firms / industries</a:t>
            </a:r>
          </a:p>
          <a:p>
            <a:r>
              <a:rPr lang="en-US" dirty="0">
                <a:sym typeface="Wingdings" pitchFamily="2" charset="2"/>
              </a:rPr>
              <a:t>		but overall, not worse than 2009 (as far as we can tell)</a:t>
            </a:r>
          </a:p>
          <a:p>
            <a:r>
              <a:rPr lang="en-US" dirty="0">
                <a:sym typeface="Wingdings" pitchFamily="2" charset="2"/>
              </a:rPr>
              <a:t>			 let us now discuss smaller businesses </a:t>
            </a:r>
          </a:p>
        </p:txBody>
      </p:sp>
    </p:spTree>
    <p:extLst>
      <p:ext uri="{BB962C8B-B14F-4D97-AF65-F5344CB8AC3E}">
        <p14:creationId xmlns:p14="http://schemas.microsoft.com/office/powerpoint/2010/main" val="1441672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85598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% of small businesses in a sector reporting severe impact of pandemic on business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134" y="1176337"/>
            <a:ext cx="8320087" cy="4616768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D6B3C5-37C1-F340-9B8F-A9C9C55DF036}"/>
              </a:ext>
            </a:extLst>
          </p:cNvPr>
          <p:cNvSpPr txBox="1"/>
          <p:nvPr/>
        </p:nvSpPr>
        <p:spPr>
          <a:xfrm>
            <a:off x="8112483" y="5903080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Census (Pulse survey)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798EF5-3F01-4C4F-82EB-618B68D9A9EE}"/>
              </a:ext>
            </a:extLst>
          </p:cNvPr>
          <p:cNvCxnSpPr/>
          <p:nvPr/>
        </p:nvCxnSpPr>
        <p:spPr>
          <a:xfrm flipH="1">
            <a:off x="9067800" y="4114800"/>
            <a:ext cx="1447800" cy="1447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8633A8-FBC1-C944-868B-C863AA3D6ECB}"/>
              </a:ext>
            </a:extLst>
          </p:cNvPr>
          <p:cNvCxnSpPr/>
          <p:nvPr/>
        </p:nvCxnSpPr>
        <p:spPr>
          <a:xfrm flipH="1">
            <a:off x="8686800" y="4130516"/>
            <a:ext cx="1447800" cy="1447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E40DAC-CA9C-0C47-AC69-8790693B263D}"/>
              </a:ext>
            </a:extLst>
          </p:cNvPr>
          <p:cNvCxnSpPr>
            <a:cxnSpLocks/>
          </p:cNvCxnSpPr>
          <p:nvPr/>
        </p:nvCxnSpPr>
        <p:spPr>
          <a:xfrm flipH="1">
            <a:off x="8491538" y="4114800"/>
            <a:ext cx="957262" cy="8974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A6F3A6-7AA3-FE4A-B480-CFF91446B159}"/>
              </a:ext>
            </a:extLst>
          </p:cNvPr>
          <p:cNvCxnSpPr>
            <a:cxnSpLocks/>
          </p:cNvCxnSpPr>
          <p:nvPr/>
        </p:nvCxnSpPr>
        <p:spPr>
          <a:xfrm flipH="1">
            <a:off x="2667000" y="676275"/>
            <a:ext cx="804862" cy="95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5A9E792-6DF7-C249-827A-18F7BDA3C526}"/>
              </a:ext>
            </a:extLst>
          </p:cNvPr>
          <p:cNvSpPr txBox="1"/>
          <p:nvPr/>
        </p:nvSpPr>
        <p:spPr>
          <a:xfrm>
            <a:off x="762000" y="2286000"/>
            <a:ext cx="261161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Most impacted </a:t>
            </a:r>
            <a:r>
              <a:rPr lang="en-US" u="sng" dirty="0"/>
              <a:t>small</a:t>
            </a:r>
          </a:p>
          <a:p>
            <a:r>
              <a:rPr lang="en-US" dirty="0"/>
              <a:t>businesses:</a:t>
            </a:r>
          </a:p>
          <a:p>
            <a:pPr marL="285750" indent="-285750">
              <a:buFontTx/>
              <a:buChar char="-"/>
            </a:pPr>
            <a:r>
              <a:rPr lang="en-US" dirty="0"/>
              <a:t>Restaurants, Hotels</a:t>
            </a:r>
          </a:p>
          <a:p>
            <a:pPr marL="285750" indent="-285750">
              <a:buFontTx/>
              <a:buChar char="-"/>
            </a:pPr>
            <a:r>
              <a:rPr lang="en-US" dirty="0"/>
              <a:t>Movies, Parks</a:t>
            </a:r>
          </a:p>
          <a:p>
            <a:pPr marL="285750" indent="-285750">
              <a:buFontTx/>
              <a:buChar char="-"/>
            </a:pPr>
            <a:r>
              <a:rPr lang="en-US" dirty="0"/>
              <a:t>Education (!)</a:t>
            </a:r>
          </a:p>
          <a:p>
            <a:pPr marL="285750" indent="-285750">
              <a:buFontTx/>
              <a:buChar char="-"/>
            </a:pPr>
            <a:r>
              <a:rPr lang="en-US" dirty="0"/>
              <a:t>Energy</a:t>
            </a:r>
          </a:p>
          <a:p>
            <a:pPr marL="285750" indent="-285750">
              <a:buFontTx/>
              <a:buChar char="-"/>
            </a:pPr>
            <a:r>
              <a:rPr lang="en-US" dirty="0"/>
              <a:t>Transportation</a:t>
            </a:r>
          </a:p>
        </p:txBody>
      </p:sp>
    </p:spTree>
    <p:extLst>
      <p:ext uri="{BB962C8B-B14F-4D97-AF65-F5344CB8AC3E}">
        <p14:creationId xmlns:p14="http://schemas.microsoft.com/office/powerpoint/2010/main" val="4200228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COVID on small firm leverage: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Aggregate data from IRS balance sheets on small business</a:t>
            </a:r>
          </a:p>
          <a:p>
            <a:r>
              <a:rPr lang="en-US" dirty="0"/>
              <a:t>Exercise </a:t>
            </a:r>
            <a:r>
              <a:rPr lang="en-US" dirty="0" err="1"/>
              <a:t>à</a:t>
            </a:r>
            <a:r>
              <a:rPr lang="en-US" dirty="0"/>
              <a:t> la </a:t>
            </a:r>
            <a:r>
              <a:rPr lang="en-US" dirty="0" err="1"/>
              <a:t>Crouzet-Gourio</a:t>
            </a:r>
            <a:r>
              <a:rPr lang="en-US" dirty="0"/>
              <a:t> (2020): mechanical effect of sales shock on small business leverage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DA244E-C13B-4296-9AA2-317BBA2AA875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716473"/>
              </p:ext>
            </p:extLst>
          </p:nvPr>
        </p:nvGraphicFramePr>
        <p:xfrm>
          <a:off x="1143000" y="1752603"/>
          <a:ext cx="9448800" cy="426719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29209">
                  <a:extLst>
                    <a:ext uri="{9D8B030D-6E8A-4147-A177-3AD203B41FA5}">
                      <a16:colId xmlns:a16="http://schemas.microsoft.com/office/drawing/2014/main" val="2405993479"/>
                    </a:ext>
                  </a:extLst>
                </a:gridCol>
                <a:gridCol w="1176220">
                  <a:extLst>
                    <a:ext uri="{9D8B030D-6E8A-4147-A177-3AD203B41FA5}">
                      <a16:colId xmlns:a16="http://schemas.microsoft.com/office/drawing/2014/main" val="3976276445"/>
                    </a:ext>
                  </a:extLst>
                </a:gridCol>
                <a:gridCol w="1177221">
                  <a:extLst>
                    <a:ext uri="{9D8B030D-6E8A-4147-A177-3AD203B41FA5}">
                      <a16:colId xmlns:a16="http://schemas.microsoft.com/office/drawing/2014/main" val="3416005856"/>
                    </a:ext>
                  </a:extLst>
                </a:gridCol>
                <a:gridCol w="1176220">
                  <a:extLst>
                    <a:ext uri="{9D8B030D-6E8A-4147-A177-3AD203B41FA5}">
                      <a16:colId xmlns:a16="http://schemas.microsoft.com/office/drawing/2014/main" val="1273924181"/>
                    </a:ext>
                  </a:extLst>
                </a:gridCol>
                <a:gridCol w="1177221">
                  <a:extLst>
                    <a:ext uri="{9D8B030D-6E8A-4147-A177-3AD203B41FA5}">
                      <a16:colId xmlns:a16="http://schemas.microsoft.com/office/drawing/2014/main" val="2900166273"/>
                    </a:ext>
                  </a:extLst>
                </a:gridCol>
                <a:gridCol w="1176220">
                  <a:extLst>
                    <a:ext uri="{9D8B030D-6E8A-4147-A177-3AD203B41FA5}">
                      <a16:colId xmlns:a16="http://schemas.microsoft.com/office/drawing/2014/main" val="3745809048"/>
                    </a:ext>
                  </a:extLst>
                </a:gridCol>
                <a:gridCol w="1177221">
                  <a:extLst>
                    <a:ext uri="{9D8B030D-6E8A-4147-A177-3AD203B41FA5}">
                      <a16:colId xmlns:a16="http://schemas.microsoft.com/office/drawing/2014/main" val="2411463297"/>
                    </a:ext>
                  </a:extLst>
                </a:gridCol>
                <a:gridCol w="259268">
                  <a:extLst>
                    <a:ext uri="{9D8B030D-6E8A-4147-A177-3AD203B41FA5}">
                      <a16:colId xmlns:a16="http://schemas.microsoft.com/office/drawing/2014/main" val="1504913009"/>
                    </a:ext>
                  </a:extLst>
                </a:gridCol>
              </a:tblGrid>
              <a:tr h="28337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Firm Assets: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020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0.5-$1 M 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&lt;$5 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&lt;$10 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&lt;$25 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&lt;$50 M 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&lt;$100 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9969133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 ($ billions)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         264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881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 497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755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 667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828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092468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 ($ billions)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78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305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 183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304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 250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366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1502492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E/A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35%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44%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733440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2140811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Revenues/A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252%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208%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194%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181%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106%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9412567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COGS/Revenues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59%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66%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69%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67%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6168137"/>
                  </a:ext>
                </a:extLst>
              </a:tr>
              <a:tr h="3988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Expenses/Revenues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31%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27%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641056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8699521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D/A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70%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65%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63%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60%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63%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56%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816899"/>
                  </a:ext>
                </a:extLst>
              </a:tr>
              <a:tr h="283377">
                <a:tc grid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Forecasts After 30% Revenue Drop:</a:t>
                      </a:r>
                      <a:endParaRPr lang="en-US" sz="20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876368"/>
                  </a:ext>
                </a:extLst>
              </a:tr>
              <a:tr h="2833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D/A (After)</a:t>
                      </a:r>
                      <a:endParaRPr lang="en-US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97%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84%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77%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71%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63%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0620210"/>
                  </a:ext>
                </a:extLst>
              </a:tr>
              <a:tr h="4677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∆</a:t>
                      </a:r>
                      <a:r>
                        <a:rPr lang="en-US" sz="1100" dirty="0">
                          <a:effectLst/>
                        </a:rPr>
                        <a:t> [D/A] (After – Before)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+27%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+19%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+14%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+11%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+9%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+7%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6463038"/>
                  </a:ext>
                </a:extLst>
              </a:tr>
            </a:tbl>
          </a:graphicData>
        </a:graphic>
      </p:graphicFrame>
      <p:sp>
        <p:nvSpPr>
          <p:cNvPr id="6" name="Donut 5">
            <a:extLst>
              <a:ext uri="{FF2B5EF4-FFF2-40B4-BE49-F238E27FC236}">
                <a16:creationId xmlns:a16="http://schemas.microsoft.com/office/drawing/2014/main" id="{0F4F38EC-D233-3845-9ADC-6636064AB1E7}"/>
              </a:ext>
            </a:extLst>
          </p:cNvPr>
          <p:cNvSpPr/>
          <p:nvPr/>
        </p:nvSpPr>
        <p:spPr>
          <a:xfrm flipV="1">
            <a:off x="3657600" y="5029200"/>
            <a:ext cx="2362200" cy="1195587"/>
          </a:xfrm>
          <a:prstGeom prst="donut">
            <a:avLst>
              <a:gd name="adj" fmla="val 3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ACA66-52AA-8645-952C-D21EEB8E9D24}"/>
              </a:ext>
            </a:extLst>
          </p:cNvPr>
          <p:cNvSpPr txBox="1"/>
          <p:nvPr/>
        </p:nvSpPr>
        <p:spPr>
          <a:xfrm>
            <a:off x="5257800" y="6265008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Bottom line</a:t>
            </a:r>
            <a:r>
              <a:rPr lang="en-US" dirty="0">
                <a:sym typeface="Wingdings" pitchFamily="2" charset="2"/>
              </a:rPr>
              <a:t>: small firms especially hard-hit</a:t>
            </a:r>
          </a:p>
        </p:txBody>
      </p:sp>
    </p:spTree>
    <p:extLst>
      <p:ext uri="{BB962C8B-B14F-4D97-AF65-F5344CB8AC3E}">
        <p14:creationId xmlns:p14="http://schemas.microsoft.com/office/powerpoint/2010/main" val="3544382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2" ma:contentTypeDescription="Create a new document." ma:contentTypeScope="" ma:versionID="af9888256906d13216f81b2d283d67ab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5330b6a98a5d0d7b2b6142c4eaa72374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260B41-C8D8-4DD6-A0F9-2D6DC60C1A16}"/>
</file>

<file path=customXml/itemProps2.xml><?xml version="1.0" encoding="utf-8"?>
<ds:datastoreItem xmlns:ds="http://schemas.openxmlformats.org/officeDocument/2006/customXml" ds:itemID="{FBE706F6-DF3A-4761-9CC5-C7004BA23CB6}"/>
</file>

<file path=customXml/itemProps3.xml><?xml version="1.0" encoding="utf-8"?>
<ds:datastoreItem xmlns:ds="http://schemas.openxmlformats.org/officeDocument/2006/customXml" ds:itemID="{5886FE76-9886-4DA9-B521-438717793408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27983</TotalTime>
  <Words>2786</Words>
  <Application>Microsoft Office PowerPoint</Application>
  <PresentationFormat>Widescreen</PresentationFormat>
  <Paragraphs>587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Cambria Math</vt:lpstr>
      <vt:lpstr>Century Schoolbook</vt:lpstr>
      <vt:lpstr>Times New Roman</vt:lpstr>
      <vt:lpstr>Wingdings</vt:lpstr>
      <vt:lpstr>Wingdings 2</vt:lpstr>
      <vt:lpstr>Oriel</vt:lpstr>
      <vt:lpstr>Sizing up restructuring in the covid crisis</vt:lpstr>
      <vt:lpstr>The impact of covid-19 on US businesses</vt:lpstr>
      <vt:lpstr>Analysis in three steps</vt:lpstr>
      <vt:lpstr>Part I: assessing the damage</vt:lpstr>
      <vt:lpstr>Bankruptcies: news headlines</vt:lpstr>
      <vt:lpstr>Publicly listed firms: Big jump in % of firms with Earnings&lt;0, but not worse than 2009</vt:lpstr>
      <vt:lpstr>Forecasts by industry: more benign than in 2009 </vt:lpstr>
      <vt:lpstr>% of small businesses in a sector reporting severe impact of pandemic on business</vt:lpstr>
      <vt:lpstr>Effect of COVID on small firm leverage: Simulation</vt:lpstr>
      <vt:lpstr>Forecasting financial distress and bankruptcy</vt:lpstr>
      <vt:lpstr>Forecasting Defaults: +300% in 2020H2</vt:lpstr>
      <vt:lpstr>Forecasting business bankruptcies: +140% relative to 2019</vt:lpstr>
      <vt:lpstr>Summary of Part I</vt:lpstr>
      <vt:lpstr>Part II: The triage process of financial distress</vt:lpstr>
      <vt:lpstr>What happens to firms in distress?</vt:lpstr>
      <vt:lpstr>Baseline macro estimates of costs of financial distress</vt:lpstr>
      <vt:lpstr>What happens to firms in distress?</vt:lpstr>
      <vt:lpstr>Four sets of concerns about the triage</vt:lpstr>
      <vt:lpstr>How much reallocation?</vt:lpstr>
      <vt:lpstr>Liquidation vs Reorganization and Firm size</vt:lpstr>
      <vt:lpstr>How strong are the banks?</vt:lpstr>
      <vt:lpstr>Part III: Policy</vt:lpstr>
      <vt:lpstr>Policy 1: Keep firms Alive?</vt:lpstr>
      <vt:lpstr>Policy 2: Avoid bankruptcy</vt:lpstr>
      <vt:lpstr>Moratoria &amp; Payment deferrals</vt:lpstr>
      <vt:lpstr>Greenwood-Thesmar (2020)</vt:lpstr>
      <vt:lpstr>Policy 3: Improve Bankruptcy Process</vt:lpstr>
      <vt:lpstr>Judges</vt:lpstr>
      <vt:lpstr>Thank you!</vt:lpstr>
      <vt:lpstr>Extra slides</vt:lpstr>
      <vt:lpstr>Policy</vt:lpstr>
      <vt:lpstr>Bankruptcies by firm size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Expectations of Returns and Expected Returns</dc:title>
  <dc:creator>RG</dc:creator>
  <cp:lastModifiedBy>Robin Greenwood</cp:lastModifiedBy>
  <cp:revision>183</cp:revision>
  <dcterms:created xsi:type="dcterms:W3CDTF">2012-10-11T15:51:08Z</dcterms:created>
  <dcterms:modified xsi:type="dcterms:W3CDTF">2020-09-21T12:16:51Z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