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>
        <p:scale>
          <a:sx n="47" d="100"/>
          <a:sy n="47" d="100"/>
        </p:scale>
        <p:origin x="1776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5DAE-BC54-40DC-B73E-F83D3847F4FD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CB532-0A68-49D1-9519-BA07E76C1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D4020-B5ED-4C59-8B8D-8444302B4427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CF76-E681-4E6B-A87A-E29D10A728D2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6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26B-C003-46C2-91AA-9B1639699234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991-6B71-46E6-B69B-EB705B2B023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4F3D-7EE3-4F3D-AF0C-6E08BDD28D3E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5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E16D-6355-4B5B-B67C-516B6D46F4C7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7A495F-B474-4DA1-95B2-35346302204F}"/>
              </a:ext>
            </a:extLst>
          </p:cNvPr>
          <p:cNvCxnSpPr/>
          <p:nvPr userDrawn="1"/>
        </p:nvCxnSpPr>
        <p:spPr>
          <a:xfrm>
            <a:off x="857247" y="1679944"/>
            <a:ext cx="74066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4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26FC-989E-4972-BA27-C867EEE9C11B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6F09-BF39-423D-A93D-85FBB7143136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6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93B-FF1C-4397-833A-F163563EF41A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1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95B4-77A4-4F0B-88BB-687394647C2E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7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95E9-6432-462F-890C-2BEE2BFD47D4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5B6993B-2B87-4F86-A71B-C8E747F955EA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7CBC-C4B7-4688-A804-951C1F2F5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 the Paycheck PROGRAM SUCCEEDED?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07173-A5D3-46EF-85E5-31E1BA04C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6" y="4041030"/>
            <a:ext cx="2109353" cy="9299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Glenn Hubbard</a:t>
            </a:r>
          </a:p>
          <a:p>
            <a:r>
              <a:rPr lang="en-US" dirty="0"/>
              <a:t>Columbia University</a:t>
            </a:r>
          </a:p>
          <a:p>
            <a:r>
              <a:rPr lang="en-US" dirty="0"/>
              <a:t>and NBER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F412624-5B68-408C-82CA-6F81B9534E84}"/>
              </a:ext>
            </a:extLst>
          </p:cNvPr>
          <p:cNvSpPr txBox="1">
            <a:spLocks/>
          </p:cNvSpPr>
          <p:nvPr/>
        </p:nvSpPr>
        <p:spPr>
          <a:xfrm>
            <a:off x="4703459" y="4041029"/>
            <a:ext cx="2109353" cy="929921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FFFFFF"/>
                </a:solidFill>
              </a:rPr>
              <a:t>Michael Strain</a:t>
            </a:r>
          </a:p>
          <a:p>
            <a:r>
              <a:rPr lang="en-US" sz="1700" dirty="0">
                <a:solidFill>
                  <a:srgbClr val="FFFFFF"/>
                </a:solidFill>
              </a:rPr>
              <a:t>American Enterprise Institute and IZA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82E02C7-61DC-406A-87A9-10F6E739189B}"/>
              </a:ext>
            </a:extLst>
          </p:cNvPr>
          <p:cNvSpPr txBox="1">
            <a:spLocks/>
          </p:cNvSpPr>
          <p:nvPr/>
        </p:nvSpPr>
        <p:spPr>
          <a:xfrm>
            <a:off x="2635687" y="5385412"/>
            <a:ext cx="3872627" cy="929921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Presentation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Brookings Panel on Economic Activity </a:t>
            </a:r>
          </a:p>
          <a:p>
            <a:r>
              <a:rPr lang="en-US" sz="1800" dirty="0">
                <a:solidFill>
                  <a:schemeClr val="bg1"/>
                </a:solidFill>
              </a:rPr>
              <a:t>September 24, 2020</a:t>
            </a:r>
          </a:p>
        </p:txBody>
      </p:sp>
    </p:spTree>
    <p:extLst>
      <p:ext uri="{BB962C8B-B14F-4D97-AF65-F5344CB8AC3E}">
        <p14:creationId xmlns:p14="http://schemas.microsoft.com/office/powerpoint/2010/main" val="346137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for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0512" y="1965960"/>
            <a:ext cx="4616357" cy="31171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Treasury and agency coordination!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Computer systems!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More research needed as economic situation evolves and more data become available!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815395" y="4317000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Where do we put the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punch cards?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703B2-64C5-4CF5-9572-08379DA38014}"/>
              </a:ext>
            </a:extLst>
          </p:cNvPr>
          <p:cNvSpPr txBox="1"/>
          <p:nvPr/>
        </p:nvSpPr>
        <p:spPr>
          <a:xfrm>
            <a:off x="3035875" y="5859596"/>
            <a:ext cx="307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Same time next year…?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10</a:t>
            </a:fld>
            <a:endParaRPr lang="en-US" dirty="0"/>
          </a:p>
        </p:txBody>
      </p:sp>
      <p:pic>
        <p:nvPicPr>
          <p:cNvPr id="11266" name="Picture 2" descr="This is what computers and technology used to look like in Toronto">
            <a:extLst>
              <a:ext uri="{FF2B5EF4-FFF2-40B4-BE49-F238E27FC236}">
                <a16:creationId xmlns:a16="http://schemas.microsoft.com/office/drawing/2014/main" id="{3E06C55C-279C-433D-BC73-E0B3C7FF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6" y="1965960"/>
            <a:ext cx="3332135" cy="22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8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the PPP Succeeded?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160" y="2478578"/>
            <a:ext cx="2404071" cy="1650076"/>
          </a:xfrm>
        </p:spPr>
        <p:txBody>
          <a:bodyPr>
            <a:normAutofit lnSpcReduction="10000"/>
          </a:bodyPr>
          <a:lstStyle/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Hubbard - Strain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/>
              <a:t>“</a:t>
            </a:r>
            <a:r>
              <a:rPr lang="en-US" sz="4800" dirty="0">
                <a:sym typeface="Wingdings" panose="05000000000000000000" pitchFamily="2" charset="2"/>
              </a:rPr>
              <a:t>?”</a:t>
            </a:r>
            <a:endParaRPr lang="en-US" sz="4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6093050-CBA8-4C4E-84BC-D4E3195E95CB}"/>
              </a:ext>
            </a:extLst>
          </p:cNvPr>
          <p:cNvSpPr txBox="1">
            <a:spLocks/>
          </p:cNvSpPr>
          <p:nvPr/>
        </p:nvSpPr>
        <p:spPr>
          <a:xfrm>
            <a:off x="4736376" y="2478578"/>
            <a:ext cx="2743499" cy="165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1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/>
              <a:t>Zhou Enlai</a:t>
            </a:r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Font typeface="Corbel" pitchFamily="34" charset="0"/>
              <a:buNone/>
            </a:pPr>
            <a:endParaRPr lang="en-US" sz="2400" dirty="0"/>
          </a:p>
          <a:p>
            <a:pPr marL="34290" indent="0" algn="ctr">
              <a:lnSpc>
                <a:spcPct val="11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dirty="0"/>
              <a:t>“Too early to say.”</a:t>
            </a:r>
          </a:p>
        </p:txBody>
      </p:sp>
    </p:spTree>
    <p:extLst>
      <p:ext uri="{BB962C8B-B14F-4D97-AF65-F5344CB8AC3E}">
        <p14:creationId xmlns:p14="http://schemas.microsoft.com/office/powerpoint/2010/main" val="48110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— Bold to Consider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0512" y="2057400"/>
            <a:ext cx="4616357" cy="31171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Severe downturn with destructive characteristics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Heightened vulnerability of small and mid-size firms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Large investment for evaluation</a:t>
            </a:r>
          </a:p>
        </p:txBody>
      </p:sp>
      <p:pic>
        <p:nvPicPr>
          <p:cNvPr id="1026" name="Picture 2" descr="Harry S. Truman - Quotes, Facts &amp; WW2 - Biography">
            <a:extLst>
              <a:ext uri="{FF2B5EF4-FFF2-40B4-BE49-F238E27FC236}">
                <a16:creationId xmlns:a16="http://schemas.microsoft.com/office/drawing/2014/main" id="{5FA0AD00-421E-498B-B1C2-4D26A1F5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67128"/>
            <a:ext cx="2523744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857250" y="4750275"/>
            <a:ext cx="25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Has the PPP Succeeded?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703B2-64C5-4CF5-9572-08379DA38014}"/>
              </a:ext>
            </a:extLst>
          </p:cNvPr>
          <p:cNvSpPr txBox="1"/>
          <p:nvPr/>
        </p:nvSpPr>
        <p:spPr>
          <a:xfrm>
            <a:off x="1697815" y="5859596"/>
            <a:ext cx="574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We find success, but can’t judge definitively.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4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— Difficult to Evaluate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7533" y="2002496"/>
            <a:ext cx="4616357" cy="31171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Goals and tensions?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Design challenges and measurement?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Implementation challenges?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1501236" y="4999218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We’ve got this.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703B2-64C5-4CF5-9572-08379DA38014}"/>
              </a:ext>
            </a:extLst>
          </p:cNvPr>
          <p:cNvSpPr txBox="1"/>
          <p:nvPr/>
        </p:nvSpPr>
        <p:spPr>
          <a:xfrm>
            <a:off x="3167513" y="5866684"/>
            <a:ext cx="293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Definition of ‘success’?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F72C0E-4CD7-43C2-AEB7-45EB163E3E31}"/>
              </a:ext>
            </a:extLst>
          </p:cNvPr>
          <p:cNvGrpSpPr/>
          <p:nvPr/>
        </p:nvGrpSpPr>
        <p:grpSpPr>
          <a:xfrm>
            <a:off x="1153273" y="2008488"/>
            <a:ext cx="2293993" cy="2924686"/>
            <a:chOff x="1153273" y="1965960"/>
            <a:chExt cx="2293993" cy="2924686"/>
          </a:xfrm>
        </p:grpSpPr>
        <p:pic>
          <p:nvPicPr>
            <p:cNvPr id="2050" name="Picture 2" descr="Nancy Pelosi | Biography &amp; Facts | Britannica">
              <a:extLst>
                <a:ext uri="{FF2B5EF4-FFF2-40B4-BE49-F238E27FC236}">
                  <a16:creationId xmlns:a16="http://schemas.microsoft.com/office/drawing/2014/main" id="{04BC0E2A-E3B9-4B70-AD18-465DF52A6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787" y="3427606"/>
              <a:ext cx="1140479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ubio, Gingrich: Coronavirus lays bare China's power over public health,  economy – Here's what must happen now | Fox News">
              <a:extLst>
                <a:ext uri="{FF2B5EF4-FFF2-40B4-BE49-F238E27FC236}">
                  <a16:creationId xmlns:a16="http://schemas.microsoft.com/office/drawing/2014/main" id="{2F288DC6-A90D-48B9-A803-3803F5BD0F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9" t="85" r="30286" b="-85"/>
            <a:stretch/>
          </p:blipFill>
          <p:spPr bwMode="auto">
            <a:xfrm>
              <a:off x="2306786" y="1965960"/>
              <a:ext cx="1140479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nuchin, Powell to face Senate grilling on coronavirus loan programs -  MarketWatch">
              <a:extLst>
                <a:ext uri="{FF2B5EF4-FFF2-40B4-BE49-F238E27FC236}">
                  <a16:creationId xmlns:a16="http://schemas.microsoft.com/office/drawing/2014/main" id="{7AF06C3E-A6B5-422B-9DAD-D69B7BE263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25"/>
            <a:stretch/>
          </p:blipFill>
          <p:spPr bwMode="auto">
            <a:xfrm>
              <a:off x="1158529" y="3435462"/>
              <a:ext cx="1143000" cy="1434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As Coronavirus Persists, Mitch McConnell's Senate Dawdles">
              <a:extLst>
                <a:ext uri="{FF2B5EF4-FFF2-40B4-BE49-F238E27FC236}">
                  <a16:creationId xmlns:a16="http://schemas.microsoft.com/office/drawing/2014/main" id="{F8C97568-66BC-4FBE-954C-0627592CA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" r="20978"/>
            <a:stretch/>
          </p:blipFill>
          <p:spPr bwMode="auto">
            <a:xfrm>
              <a:off x="1153273" y="1965960"/>
              <a:ext cx="1153512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41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5431" y="2057400"/>
            <a:ext cx="4494028" cy="374088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Evaluate effects of PPP on employment, financial health (Paydex), and continuity of small businesses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Identify business in D&amp;B data (matched with loan applications from SBA) that applied for PPP loans &gt; $150,000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Estimate difference-in-difference models of effect of PPP application/eligibility based on size (using several treatment-control groups)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550186" y="3821698"/>
            <a:ext cx="335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U.S. Grant, Abraham Lincoln, and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our RA used the data.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703B2-64C5-4CF5-9572-08379DA38014}"/>
              </a:ext>
            </a:extLst>
          </p:cNvPr>
          <p:cNvSpPr txBox="1"/>
          <p:nvPr/>
        </p:nvSpPr>
        <p:spPr>
          <a:xfrm>
            <a:off x="3615296" y="5859596"/>
            <a:ext cx="191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Away we go…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  <p:pic>
        <p:nvPicPr>
          <p:cNvPr id="3080" name="Picture 8" descr="Dun &amp; Bradstreet - Accelerate Growth and Improve Business Performance">
            <a:extLst>
              <a:ext uri="{FF2B5EF4-FFF2-40B4-BE49-F238E27FC236}">
                <a16:creationId xmlns:a16="http://schemas.microsoft.com/office/drawing/2014/main" id="{F272F6BD-030D-40F1-883B-E8D4E0D9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7" y="3019426"/>
            <a:ext cx="3383280" cy="4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2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71" y="642291"/>
            <a:ext cx="7406640" cy="1356360"/>
          </a:xfrm>
        </p:spPr>
        <p:txBody>
          <a:bodyPr/>
          <a:lstStyle/>
          <a:p>
            <a:r>
              <a:rPr lang="en-US" dirty="0"/>
              <a:t>Estimation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A69DF1-647D-4BAD-9AEB-EEFFE21598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6637" y="2139110"/>
                <a:ext cx="7584552" cy="46606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𝑂𝑢𝑡𝑐𝑜𝑚𝑒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𝑃𝑃𝑃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en-US" sz="2000" dirty="0"/>
                  <a:t>)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𝑃𝑃𝑃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𝑠𝑚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+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A69DF1-647D-4BAD-9AEB-EEFFE215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6637" y="2139110"/>
                <a:ext cx="7584552" cy="466060"/>
              </a:xfrm>
              <a:blipFill>
                <a:blip r:embed="rId2"/>
                <a:stretch>
                  <a:fillRect t="-65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1767129" y="6007336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Observations!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C90490-43DB-45DA-9F87-415474AEC092}"/>
              </a:ext>
            </a:extLst>
          </p:cNvPr>
          <p:cNvSpPr/>
          <p:nvPr/>
        </p:nvSpPr>
        <p:spPr>
          <a:xfrm>
            <a:off x="3005462" y="2882324"/>
            <a:ext cx="1733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Applied for</a:t>
            </a:r>
          </a:p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loan &gt; $150,000 in Q2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344CD-4B86-462E-A5E3-B26CDF02D03E}"/>
              </a:ext>
            </a:extLst>
          </p:cNvPr>
          <p:cNvSpPr/>
          <p:nvPr/>
        </p:nvSpPr>
        <p:spPr>
          <a:xfrm>
            <a:off x="4739000" y="2882324"/>
            <a:ext cx="1130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Applied </a:t>
            </a:r>
          </a:p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for</a:t>
            </a:r>
          </a:p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loan &gt; $150,000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2153B9-0D0B-4902-9C7F-9F8E2B8AC279}"/>
              </a:ext>
            </a:extLst>
          </p:cNvPr>
          <p:cNvSpPr/>
          <p:nvPr/>
        </p:nvSpPr>
        <p:spPr>
          <a:xfrm>
            <a:off x="6313285" y="2882324"/>
            <a:ext cx="1042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Industry-by-month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ACC663-79F9-4B95-B8BA-9A9220A0F000}"/>
              </a:ext>
            </a:extLst>
          </p:cNvPr>
          <p:cNvCxnSpPr>
            <a:cxnSpLocks/>
          </p:cNvCxnSpPr>
          <p:nvPr/>
        </p:nvCxnSpPr>
        <p:spPr>
          <a:xfrm>
            <a:off x="2700670" y="2594344"/>
            <a:ext cx="0" cy="57415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ADD94-33FA-411F-80D6-F9D2DA8ADD6D}"/>
              </a:ext>
            </a:extLst>
          </p:cNvPr>
          <p:cNvSpPr/>
          <p:nvPr/>
        </p:nvSpPr>
        <p:spPr>
          <a:xfrm>
            <a:off x="2395878" y="3149226"/>
            <a:ext cx="5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624C9E0-4BF5-42E2-AAC3-B196CF589E15}"/>
              </a:ext>
            </a:extLst>
          </p:cNvPr>
          <p:cNvSpPr/>
          <p:nvPr/>
        </p:nvSpPr>
        <p:spPr>
          <a:xfrm rot="5400000">
            <a:off x="3632402" y="1859864"/>
            <a:ext cx="274804" cy="158153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76A5295-46EE-44CE-BA63-AE1627ACD2BC}"/>
              </a:ext>
            </a:extLst>
          </p:cNvPr>
          <p:cNvSpPr/>
          <p:nvPr/>
        </p:nvSpPr>
        <p:spPr>
          <a:xfrm rot="5400000">
            <a:off x="5166877" y="2286942"/>
            <a:ext cx="274807" cy="72737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51CAC0B-0E58-4A51-90B7-59D123FECE8A}"/>
              </a:ext>
            </a:extLst>
          </p:cNvPr>
          <p:cNvSpPr/>
          <p:nvPr/>
        </p:nvSpPr>
        <p:spPr>
          <a:xfrm rot="5400000">
            <a:off x="6602329" y="2393214"/>
            <a:ext cx="285437" cy="50419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Image for post">
            <a:extLst>
              <a:ext uri="{FF2B5EF4-FFF2-40B4-BE49-F238E27FC236}">
                <a16:creationId xmlns:a16="http://schemas.microsoft.com/office/drawing/2014/main" id="{060D4866-1CB9-435C-83DF-37022858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0" y="3850294"/>
            <a:ext cx="3588837" cy="21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A5974057-3CDD-4105-9B2B-497228EC92A8}"/>
              </a:ext>
            </a:extLst>
          </p:cNvPr>
          <p:cNvSpPr/>
          <p:nvPr/>
        </p:nvSpPr>
        <p:spPr>
          <a:xfrm rot="5400000">
            <a:off x="5978940" y="2397517"/>
            <a:ext cx="285437" cy="50419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779AA414-C0AC-468B-806E-8753F737A619}"/>
              </a:ext>
            </a:extLst>
          </p:cNvPr>
          <p:cNvSpPr/>
          <p:nvPr/>
        </p:nvSpPr>
        <p:spPr>
          <a:xfrm rot="5400000">
            <a:off x="3632402" y="1849233"/>
            <a:ext cx="274804" cy="158153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B68BB93E-E91B-42E3-B820-3BE43B2FCAAD}"/>
              </a:ext>
            </a:extLst>
          </p:cNvPr>
          <p:cNvSpPr/>
          <p:nvPr/>
        </p:nvSpPr>
        <p:spPr>
          <a:xfrm rot="5400000">
            <a:off x="5166877" y="2276313"/>
            <a:ext cx="274807" cy="72737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518D164-2001-451F-B7A5-55C6AF05FBB3}"/>
              </a:ext>
            </a:extLst>
          </p:cNvPr>
          <p:cNvSpPr/>
          <p:nvPr/>
        </p:nvSpPr>
        <p:spPr>
          <a:xfrm rot="5400000">
            <a:off x="6602329" y="2393215"/>
            <a:ext cx="285437" cy="50419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AE37DD-284D-4EDE-A084-C9FE879B35E2}"/>
              </a:ext>
            </a:extLst>
          </p:cNvPr>
          <p:cNvSpPr/>
          <p:nvPr/>
        </p:nvSpPr>
        <p:spPr>
          <a:xfrm>
            <a:off x="5560188" y="2882324"/>
            <a:ext cx="1042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State-by-month</a:t>
            </a:r>
          </a:p>
        </p:txBody>
      </p:sp>
    </p:spTree>
    <p:extLst>
      <p:ext uri="{BB962C8B-B14F-4D97-AF65-F5344CB8AC3E}">
        <p14:creationId xmlns:p14="http://schemas.microsoft.com/office/powerpoint/2010/main" val="216912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71" y="323629"/>
            <a:ext cx="7406640" cy="1356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100" dirty="0"/>
              <a:t>Separating ‘Demand for PPP’ from ‘PPP Itself,’ and Accounting for Firms that Received Loans Smaller Than $150K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A69DF1-647D-4BAD-9AEB-EEFFE21598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6637" y="2139110"/>
                <a:ext cx="7584552" cy="466060"/>
              </a:xfrm>
            </p:spPr>
            <p:txBody>
              <a:bodyPr>
                <a:normAutofit/>
              </a:bodyPr>
              <a:lstStyle/>
              <a:p>
                <a:pPr marL="3429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𝑂𝑢𝑡𝑐𝑜𝑚𝑒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𝑃𝑃𝑃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en-US" sz="2000" dirty="0"/>
                  <a:t>)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𝑃𝑃𝑃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𝑠𝑚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+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𝑗𝑚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A69DF1-647D-4BAD-9AEB-EEFFE215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6637" y="2139110"/>
                <a:ext cx="7584552" cy="466060"/>
              </a:xfrm>
              <a:blipFill>
                <a:blip r:embed="rId2"/>
                <a:stretch>
                  <a:fillRect t="-657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1767129" y="6007336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Intent to treat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344CD-4B86-462E-A5E3-B26CDF02D03E}"/>
              </a:ext>
            </a:extLst>
          </p:cNvPr>
          <p:cNvSpPr/>
          <p:nvPr/>
        </p:nvSpPr>
        <p:spPr>
          <a:xfrm>
            <a:off x="4739000" y="2964897"/>
            <a:ext cx="1130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Eligible</a:t>
            </a:r>
          </a:p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based</a:t>
            </a:r>
          </a:p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on </a:t>
            </a:r>
          </a:p>
          <a:p>
            <a:pPr marL="3429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size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76A5295-46EE-44CE-BA63-AE1627ACD2BC}"/>
              </a:ext>
            </a:extLst>
          </p:cNvPr>
          <p:cNvSpPr/>
          <p:nvPr/>
        </p:nvSpPr>
        <p:spPr>
          <a:xfrm rot="5400000">
            <a:off x="5166877" y="2286942"/>
            <a:ext cx="274807" cy="72737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CARES Act Provisions Overview for Independent Workers and Small Businesses  | MBO Partners">
            <a:extLst>
              <a:ext uri="{FF2B5EF4-FFF2-40B4-BE49-F238E27FC236}">
                <a16:creationId xmlns:a16="http://schemas.microsoft.com/office/drawing/2014/main" id="{EBF6D8D3-2A07-48BE-BBCD-1F9BD802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0" y="2605170"/>
            <a:ext cx="3497297" cy="34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2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7533" y="1817217"/>
            <a:ext cx="4616357" cy="36798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Employment (Table 4). Treatment-on-treated (Column 4) : + 1.07%. Intent-to-treat (Column 6): + 0.51%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Average establishment employment fell by 0.6% between Jan. and June for firms with 1 to 1,000 employees. The effect is stronger in June than in March or April (see next slide).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800" dirty="0"/>
              <a:t>Significant effects on Paydex (Table 5) and </a:t>
            </a:r>
            <a:r>
              <a:rPr lang="en-US" sz="1800" i="1" dirty="0"/>
              <a:t>business continuity</a:t>
            </a:r>
            <a:r>
              <a:rPr lang="en-US" sz="1800" dirty="0"/>
              <a:t> (Table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1347759" y="504055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to look?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703B2-64C5-4CF5-9572-08379DA38014}"/>
              </a:ext>
            </a:extLst>
          </p:cNvPr>
          <p:cNvSpPr txBox="1"/>
          <p:nvPr/>
        </p:nvSpPr>
        <p:spPr>
          <a:xfrm>
            <a:off x="2144893" y="5736693"/>
            <a:ext cx="485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1"/>
                </a:solidFill>
              </a:rPr>
              <a:t>Results point to significant role of PPP</a:t>
            </a:r>
          </a:p>
          <a:p>
            <a:pPr algn="ctr"/>
            <a:r>
              <a:rPr lang="en-US" sz="2400" i="1" dirty="0">
                <a:solidFill>
                  <a:schemeClr val="accent1"/>
                </a:solidFill>
              </a:rPr>
              <a:t>in health/viability of small firms.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 descr="Question Mark Clipart Png (With images) | This or that questions ...">
            <a:extLst>
              <a:ext uri="{FF2B5EF4-FFF2-40B4-BE49-F238E27FC236}">
                <a16:creationId xmlns:a16="http://schemas.microsoft.com/office/drawing/2014/main" id="{7DA5BAF7-F872-46BF-88FC-B33E3AD5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61" y="2035585"/>
            <a:ext cx="1864163" cy="27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4E6C7-C272-49A7-A14E-06531310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78" y="1844641"/>
            <a:ext cx="5872052" cy="45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D9F6-AA40-47A4-9DAE-CB1F2B8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in 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69DF1-647D-4BAD-9AEB-EEFFE21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727" y="2002496"/>
            <a:ext cx="4616357" cy="31171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Alternatives of UI or standard loans unlikely to be successful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More consideration of STC?  Business interruption insurance?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200"/>
              </a:spcAft>
            </a:pPr>
            <a:r>
              <a:rPr lang="en-US" sz="2000" dirty="0"/>
              <a:t>Design of PPP and links to a better designed MSLF?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F6EE-512F-4607-9724-79F4CE68D57D}"/>
              </a:ext>
            </a:extLst>
          </p:cNvPr>
          <p:cNvSpPr txBox="1"/>
          <p:nvPr/>
        </p:nvSpPr>
        <p:spPr>
          <a:xfrm>
            <a:off x="927454" y="4575253"/>
            <a:ext cx="261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Where’s my thinking cap?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703B2-64C5-4CF5-9572-08379DA38014}"/>
              </a:ext>
            </a:extLst>
          </p:cNvPr>
          <p:cNvSpPr txBox="1"/>
          <p:nvPr/>
        </p:nvSpPr>
        <p:spPr>
          <a:xfrm>
            <a:off x="1320149" y="5859596"/>
            <a:ext cx="650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Thinking through alternatives in advance is useful…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F33D-D176-4EA3-99D8-7AE4889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9</a:t>
            </a:fld>
            <a:endParaRPr lang="en-US" dirty="0"/>
          </a:p>
        </p:txBody>
      </p:sp>
      <p:pic>
        <p:nvPicPr>
          <p:cNvPr id="9218" name="Picture 2" descr="United States Department of the Treasury - Wikidata">
            <a:extLst>
              <a:ext uri="{FF2B5EF4-FFF2-40B4-BE49-F238E27FC236}">
                <a16:creationId xmlns:a16="http://schemas.microsoft.com/office/drawing/2014/main" id="{CFF97870-06E3-4B4E-8CA1-B4CDC949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" y="2002496"/>
            <a:ext cx="3199330" cy="23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1926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C40BFDE90924297CAFCA0B6E887BA" ma:contentTypeVersion="12" ma:contentTypeDescription="Create a new document." ma:contentTypeScope="" ma:versionID="af9888256906d13216f81b2d283d67ab">
  <xsd:schema xmlns:xsd="http://www.w3.org/2001/XMLSchema" xmlns:xs="http://www.w3.org/2001/XMLSchema" xmlns:p="http://schemas.microsoft.com/office/2006/metadata/properties" xmlns:ns2="9e5414a2-bcb2-40ca-b598-7fcbf922a641" xmlns:ns3="8bdebe45-587c-4cf0-9ae0-93c028cb9196" targetNamespace="http://schemas.microsoft.com/office/2006/metadata/properties" ma:root="true" ma:fieldsID="5330b6a98a5d0d7b2b6142c4eaa72374" ns2:_="" ns3:_="">
    <xsd:import namespace="9e5414a2-bcb2-40ca-b598-7fcbf922a641"/>
    <xsd:import namespace="8bdebe45-587c-4cf0-9ae0-93c028cb9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14a2-bcb2-40ca-b598-7fcbf922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be45-587c-4cf0-9ae0-93c028cb9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D9F990-1C88-4014-BD8A-A3BB627551D1}"/>
</file>

<file path=customXml/itemProps2.xml><?xml version="1.0" encoding="utf-8"?>
<ds:datastoreItem xmlns:ds="http://schemas.openxmlformats.org/officeDocument/2006/customXml" ds:itemID="{0DC9ADEB-A955-4114-B50F-A9ECB9702A30}"/>
</file>

<file path=customXml/itemProps3.xml><?xml version="1.0" encoding="utf-8"?>
<ds:datastoreItem xmlns:ds="http://schemas.openxmlformats.org/officeDocument/2006/customXml" ds:itemID="{2A0B2CED-7EEC-4311-8C67-06F5493ED3B5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330</TotalTime>
  <Words>463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Corbel</vt:lpstr>
      <vt:lpstr>Basis</vt:lpstr>
      <vt:lpstr>Has the Paycheck PROGRAM SUCCEEDED?</vt:lpstr>
      <vt:lpstr>PPP — Bold to Consider</vt:lpstr>
      <vt:lpstr>PPP — Difficult to Evaluate</vt:lpstr>
      <vt:lpstr>Empirical Approach</vt:lpstr>
      <vt:lpstr>Estimation Strategy</vt:lpstr>
      <vt:lpstr>Separating ‘Demand for PPP’ from ‘PPP Itself,’ and Accounting for Firms that Received Loans Smaller Than $150K</vt:lpstr>
      <vt:lpstr>Results</vt:lpstr>
      <vt:lpstr>Dynamics</vt:lpstr>
      <vt:lpstr>Lessons in General</vt:lpstr>
      <vt:lpstr>Lessons for Practice</vt:lpstr>
      <vt:lpstr>Has the PPP Succeeded?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the Paycheck PROGRAM SUCCEEDED?</dc:title>
  <dc:creator>Sanford, Wilhelmina</dc:creator>
  <cp:lastModifiedBy>Sanford, Wilhelmina</cp:lastModifiedBy>
  <cp:revision>41</cp:revision>
  <dcterms:created xsi:type="dcterms:W3CDTF">2020-09-17T01:25:09Z</dcterms:created>
  <dcterms:modified xsi:type="dcterms:W3CDTF">2020-09-19T21:22:52Z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0x010100018C40BFDE90924297CAFCA0B6E887BA</vt:lpwstr>
  </property>
</Properties>
</file>