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8"/>
  </p:normalViewPr>
  <p:slideViewPr>
    <p:cSldViewPr snapToGrid="0" snapToObjects="1">
      <p:cViewPr varScale="1">
        <p:scale>
          <a:sx n="105" d="100"/>
          <a:sy n="105" d="100"/>
        </p:scale>
        <p:origin x="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canactionforum-my.sharepoint.com/personal/dholtzeakin_americanactionforum_org/Documents/1Drive%20Documents/Commentary/Brookings%20Comments%20DHE%209-22-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canactionforum-my.sharepoint.com/personal/dholtzeakin_americanactionforum_org/Documents/1Drive%20Documents/Commentary/Brookings%20Comments%20DHE%209-22-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Alternative Unemployment Rate Shocks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Raw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Sheet1!$O$5:$AC$5</c:f>
              <c:strCache>
                <c:ptCount val="15"/>
                <c:pt idx="0">
                  <c:v>2020Q2</c:v>
                </c:pt>
                <c:pt idx="1">
                  <c:v>2020Q3</c:v>
                </c:pt>
                <c:pt idx="2">
                  <c:v>2020Q4</c:v>
                </c:pt>
                <c:pt idx="3">
                  <c:v>2021Q1</c:v>
                </c:pt>
                <c:pt idx="4">
                  <c:v>2021Q2</c:v>
                </c:pt>
                <c:pt idx="5">
                  <c:v>2021Q3</c:v>
                </c:pt>
                <c:pt idx="6">
                  <c:v>2021Q4</c:v>
                </c:pt>
                <c:pt idx="7">
                  <c:v>2022Q1</c:v>
                </c:pt>
                <c:pt idx="8">
                  <c:v>2022Q2</c:v>
                </c:pt>
                <c:pt idx="9">
                  <c:v>2022Q3</c:v>
                </c:pt>
                <c:pt idx="10">
                  <c:v>2022Q4</c:v>
                </c:pt>
                <c:pt idx="11">
                  <c:v>2023Q1</c:v>
                </c:pt>
                <c:pt idx="12">
                  <c:v>2023Q2</c:v>
                </c:pt>
                <c:pt idx="13">
                  <c:v>2023Q3</c:v>
                </c:pt>
                <c:pt idx="14">
                  <c:v>2023Q4</c:v>
                </c:pt>
              </c:strCache>
            </c:strRef>
          </c:cat>
          <c:val>
            <c:numRef>
              <c:f>Sheet1!$O$8:$Y$8</c:f>
              <c:numCache>
                <c:formatCode>0.0</c:formatCode>
                <c:ptCount val="11"/>
                <c:pt idx="0">
                  <c:v>10.359</c:v>
                </c:pt>
                <c:pt idx="1">
                  <c:v>10.669</c:v>
                </c:pt>
                <c:pt idx="2">
                  <c:v>7.0559999999999992</c:v>
                </c:pt>
                <c:pt idx="3">
                  <c:v>5.9090000000000007</c:v>
                </c:pt>
                <c:pt idx="4">
                  <c:v>5.0910000000000011</c:v>
                </c:pt>
                <c:pt idx="5">
                  <c:v>4.4580000000000002</c:v>
                </c:pt>
                <c:pt idx="6">
                  <c:v>3.976</c:v>
                </c:pt>
                <c:pt idx="7">
                  <c:v>3.6620000000000004</c:v>
                </c:pt>
                <c:pt idx="8">
                  <c:v>3.4000000000000004</c:v>
                </c:pt>
                <c:pt idx="9">
                  <c:v>3.1580000000000004</c:v>
                </c:pt>
                <c:pt idx="10">
                  <c:v>2.9159999999999995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0D7-1741-BA17-A6B86D1FE7CE}"/>
            </c:ext>
          </c:extLst>
        </c:ser>
        <c:ser>
          <c:idx val="1"/>
          <c:order val="1"/>
          <c:tx>
            <c:v>Modified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Sheet1!$O$5:$AC$5</c:f>
              <c:strCache>
                <c:ptCount val="15"/>
                <c:pt idx="0">
                  <c:v>2020Q2</c:v>
                </c:pt>
                <c:pt idx="1">
                  <c:v>2020Q3</c:v>
                </c:pt>
                <c:pt idx="2">
                  <c:v>2020Q4</c:v>
                </c:pt>
                <c:pt idx="3">
                  <c:v>2021Q1</c:v>
                </c:pt>
                <c:pt idx="4">
                  <c:v>2021Q2</c:v>
                </c:pt>
                <c:pt idx="5">
                  <c:v>2021Q3</c:v>
                </c:pt>
                <c:pt idx="6">
                  <c:v>2021Q4</c:v>
                </c:pt>
                <c:pt idx="7">
                  <c:v>2022Q1</c:v>
                </c:pt>
                <c:pt idx="8">
                  <c:v>2022Q2</c:v>
                </c:pt>
                <c:pt idx="9">
                  <c:v>2022Q3</c:v>
                </c:pt>
                <c:pt idx="10">
                  <c:v>2022Q4</c:v>
                </c:pt>
                <c:pt idx="11">
                  <c:v>2023Q1</c:v>
                </c:pt>
                <c:pt idx="12">
                  <c:v>2023Q2</c:v>
                </c:pt>
                <c:pt idx="13">
                  <c:v>2023Q3</c:v>
                </c:pt>
                <c:pt idx="14">
                  <c:v>2023Q4</c:v>
                </c:pt>
              </c:strCache>
            </c:strRef>
          </c:cat>
          <c:val>
            <c:numRef>
              <c:f>Sheet1!$O$9:$Y$9</c:f>
              <c:numCache>
                <c:formatCode>0.0</c:formatCode>
                <c:ptCount val="11"/>
                <c:pt idx="0">
                  <c:v>5.1189999999999998</c:v>
                </c:pt>
                <c:pt idx="1">
                  <c:v>5.1259999999999994</c:v>
                </c:pt>
                <c:pt idx="2">
                  <c:v>5.145999999999999</c:v>
                </c:pt>
                <c:pt idx="3">
                  <c:v>5.1289999999999996</c:v>
                </c:pt>
                <c:pt idx="4">
                  <c:v>5.093</c:v>
                </c:pt>
                <c:pt idx="5">
                  <c:v>4.4580000000000002</c:v>
                </c:pt>
                <c:pt idx="6">
                  <c:v>3.976</c:v>
                </c:pt>
                <c:pt idx="7">
                  <c:v>3.6620000000000004</c:v>
                </c:pt>
                <c:pt idx="8">
                  <c:v>3.4000000000000004</c:v>
                </c:pt>
                <c:pt idx="9">
                  <c:v>3.1580000000000004</c:v>
                </c:pt>
                <c:pt idx="10">
                  <c:v>2.9159999999999995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0D7-1741-BA17-A6B86D1FE7CE}"/>
            </c:ext>
          </c:extLst>
        </c:ser>
        <c:ser>
          <c:idx val="2"/>
          <c:order val="2"/>
          <c:tx>
            <c:v>DHE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Sheet1!$O$5:$AC$5</c:f>
              <c:strCache>
                <c:ptCount val="15"/>
                <c:pt idx="0">
                  <c:v>2020Q2</c:v>
                </c:pt>
                <c:pt idx="1">
                  <c:v>2020Q3</c:v>
                </c:pt>
                <c:pt idx="2">
                  <c:v>2020Q4</c:v>
                </c:pt>
                <c:pt idx="3">
                  <c:v>2021Q1</c:v>
                </c:pt>
                <c:pt idx="4">
                  <c:v>2021Q2</c:v>
                </c:pt>
                <c:pt idx="5">
                  <c:v>2021Q3</c:v>
                </c:pt>
                <c:pt idx="6">
                  <c:v>2021Q4</c:v>
                </c:pt>
                <c:pt idx="7">
                  <c:v>2022Q1</c:v>
                </c:pt>
                <c:pt idx="8">
                  <c:v>2022Q2</c:v>
                </c:pt>
                <c:pt idx="9">
                  <c:v>2022Q3</c:v>
                </c:pt>
                <c:pt idx="10">
                  <c:v>2022Q4</c:v>
                </c:pt>
                <c:pt idx="11">
                  <c:v>2023Q1</c:v>
                </c:pt>
                <c:pt idx="12">
                  <c:v>2023Q2</c:v>
                </c:pt>
                <c:pt idx="13">
                  <c:v>2023Q3</c:v>
                </c:pt>
                <c:pt idx="14">
                  <c:v>2023Q4</c:v>
                </c:pt>
              </c:strCache>
            </c:strRef>
          </c:cat>
          <c:val>
            <c:numRef>
              <c:f>Sheet1!$O$11:$Y$11</c:f>
              <c:numCache>
                <c:formatCode>0.0</c:formatCode>
                <c:ptCount val="11"/>
                <c:pt idx="0">
                  <c:v>5.1170000000000009</c:v>
                </c:pt>
                <c:pt idx="1">
                  <c:v>4.5570000000000004</c:v>
                </c:pt>
                <c:pt idx="2">
                  <c:v>4.1630000000000003</c:v>
                </c:pt>
                <c:pt idx="3">
                  <c:v>3.91</c:v>
                </c:pt>
                <c:pt idx="4">
                  <c:v>3.6960000000000002</c:v>
                </c:pt>
                <c:pt idx="5">
                  <c:v>3.4650000000000003</c:v>
                </c:pt>
                <c:pt idx="6">
                  <c:v>3.2329999999999997</c:v>
                </c:pt>
                <c:pt idx="7">
                  <c:v>2.9950000000000006</c:v>
                </c:pt>
                <c:pt idx="8">
                  <c:v>2.7649999999999997</c:v>
                </c:pt>
                <c:pt idx="9">
                  <c:v>2.5730000000000004</c:v>
                </c:pt>
                <c:pt idx="10">
                  <c:v>2.3639999999999999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0D7-1741-BA17-A6B86D1FE7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5932591"/>
        <c:axId val="486880639"/>
      </c:lineChart>
      <c:catAx>
        <c:axId val="525932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6880639"/>
        <c:crosses val="autoZero"/>
        <c:auto val="1"/>
        <c:lblAlgn val="ctr"/>
        <c:lblOffset val="100"/>
        <c:noMultiLvlLbl val="0"/>
      </c:catAx>
      <c:valAx>
        <c:axId val="486880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5932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CBO</a:t>
            </a:r>
            <a:r>
              <a:rPr lang="en-US" sz="2000" baseline="0" dirty="0"/>
              <a:t> Projection: Nominal PCE</a:t>
            </a:r>
            <a:r>
              <a:rPr lang="en-US" baseline="0" dirty="0"/>
              <a:t> 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January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Sheet1!$O$5:$Y$5</c:f>
              <c:strCache>
                <c:ptCount val="11"/>
                <c:pt idx="0">
                  <c:v>2020Q2</c:v>
                </c:pt>
                <c:pt idx="1">
                  <c:v>2020Q3</c:v>
                </c:pt>
                <c:pt idx="2">
                  <c:v>2020Q4</c:v>
                </c:pt>
                <c:pt idx="3">
                  <c:v>2021Q1</c:v>
                </c:pt>
                <c:pt idx="4">
                  <c:v>2021Q2</c:v>
                </c:pt>
                <c:pt idx="5">
                  <c:v>2021Q3</c:v>
                </c:pt>
                <c:pt idx="6">
                  <c:v>2021Q4</c:v>
                </c:pt>
                <c:pt idx="7">
                  <c:v>2022Q1</c:v>
                </c:pt>
                <c:pt idx="8">
                  <c:v>2022Q2</c:v>
                </c:pt>
                <c:pt idx="9">
                  <c:v>2022Q3</c:v>
                </c:pt>
                <c:pt idx="10">
                  <c:v>2022Q4</c:v>
                </c:pt>
              </c:strCache>
            </c:strRef>
          </c:cat>
          <c:val>
            <c:numRef>
              <c:f>Sheet1!$O$14:$Y$14</c:f>
              <c:numCache>
                <c:formatCode>_(* #,##0_);_(* \(#,##0\);_(* "-"??_);_(@_)</c:formatCode>
                <c:ptCount val="11"/>
                <c:pt idx="0">
                  <c:v>15145.2</c:v>
                </c:pt>
                <c:pt idx="1">
                  <c:v>15321.2</c:v>
                </c:pt>
                <c:pt idx="2">
                  <c:v>15492.7</c:v>
                </c:pt>
                <c:pt idx="3">
                  <c:v>15659.5</c:v>
                </c:pt>
                <c:pt idx="4">
                  <c:v>15818.7</c:v>
                </c:pt>
                <c:pt idx="5">
                  <c:v>15975.7</c:v>
                </c:pt>
                <c:pt idx="6">
                  <c:v>16139</c:v>
                </c:pt>
                <c:pt idx="7">
                  <c:v>16300.6</c:v>
                </c:pt>
                <c:pt idx="8">
                  <c:v>16464.3</c:v>
                </c:pt>
                <c:pt idx="9">
                  <c:v>16626.7</c:v>
                </c:pt>
                <c:pt idx="10">
                  <c:v>16786.099999999999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FD-5749-9882-D8D2E57F96D1}"/>
            </c:ext>
          </c:extLst>
        </c:ser>
        <c:ser>
          <c:idx val="1"/>
          <c:order val="1"/>
          <c:tx>
            <c:v>July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Sheet1!$O$5:$Y$5</c:f>
              <c:strCache>
                <c:ptCount val="11"/>
                <c:pt idx="0">
                  <c:v>2020Q2</c:v>
                </c:pt>
                <c:pt idx="1">
                  <c:v>2020Q3</c:v>
                </c:pt>
                <c:pt idx="2">
                  <c:v>2020Q4</c:v>
                </c:pt>
                <c:pt idx="3">
                  <c:v>2021Q1</c:v>
                </c:pt>
                <c:pt idx="4">
                  <c:v>2021Q2</c:v>
                </c:pt>
                <c:pt idx="5">
                  <c:v>2021Q3</c:v>
                </c:pt>
                <c:pt idx="6">
                  <c:v>2021Q4</c:v>
                </c:pt>
                <c:pt idx="7">
                  <c:v>2022Q1</c:v>
                </c:pt>
                <c:pt idx="8">
                  <c:v>2022Q2</c:v>
                </c:pt>
                <c:pt idx="9">
                  <c:v>2022Q3</c:v>
                </c:pt>
                <c:pt idx="10">
                  <c:v>2022Q4</c:v>
                </c:pt>
              </c:strCache>
            </c:strRef>
          </c:cat>
          <c:val>
            <c:numRef>
              <c:f>Sheet1!$O$15:$Y$15</c:f>
              <c:numCache>
                <c:formatCode>0</c:formatCode>
                <c:ptCount val="11"/>
                <c:pt idx="0">
                  <c:v>12971.6</c:v>
                </c:pt>
                <c:pt idx="1">
                  <c:v>13830.4</c:v>
                </c:pt>
                <c:pt idx="2">
                  <c:v>14098.4</c:v>
                </c:pt>
                <c:pt idx="3">
                  <c:v>14234.9</c:v>
                </c:pt>
                <c:pt idx="4">
                  <c:v>14340.7</c:v>
                </c:pt>
                <c:pt idx="5">
                  <c:v>14473.2</c:v>
                </c:pt>
                <c:pt idx="6">
                  <c:v>14631.2</c:v>
                </c:pt>
                <c:pt idx="7">
                  <c:v>14786.8</c:v>
                </c:pt>
                <c:pt idx="8">
                  <c:v>14954.6</c:v>
                </c:pt>
                <c:pt idx="9">
                  <c:v>15131.6</c:v>
                </c:pt>
                <c:pt idx="10">
                  <c:v>15313.4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FD-5749-9882-D8D2E57F96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5747183"/>
        <c:axId val="525677999"/>
      </c:lineChart>
      <c:catAx>
        <c:axId val="525747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5677999"/>
        <c:crosses val="autoZero"/>
        <c:auto val="1"/>
        <c:lblAlgn val="ctr"/>
        <c:lblOffset val="100"/>
        <c:noMultiLvlLbl val="0"/>
      </c:catAx>
      <c:valAx>
        <c:axId val="5256779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5747183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B036C-42D5-D24D-A2A0-32A6E4F8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ED453F-8312-F44D-B727-729FAB34E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576AF-F366-A742-AEA1-429DAA76C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24328-3530-E447-B157-7115D273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3295A-145F-0944-A49C-704AD7E59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29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118C-CF5B-7542-9599-2C53DE636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B6DD5F-49BD-F740-AB1C-CB71762F1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C3860-FE9C-0447-93FA-BCDA2C42A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C77D4-2E9D-0145-B19B-E96A10231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37132-7B46-454E-AC88-72AB1E7D4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1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024A93-C65E-DA4F-9EB5-3B7A464DC7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7A44BB-7A30-0746-8323-79B4F019B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3965C-7614-E149-8E08-7555B65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BF487-ED16-9A44-9EF1-216DC73E7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66E9E-2F5C-2F47-AFD2-0261C1C6E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8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C3D4D-C42E-FA46-830F-9F319B134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03A88-0368-6E43-8AC5-F9A53245F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EECA3-91B3-D040-AC37-C8CFF69E6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C00A5-D4CA-A046-A765-049D83644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0A83E-64FF-D045-B766-8F9D73CDB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88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3CBEE-0F76-FA43-AEEE-7C163564D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97651-D25A-2F41-9999-FDC9F4B69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935F-9DF4-ED47-998A-4CCF9C205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878F3-9B34-B94C-B0A6-38D93DCC4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EDC97-201F-9145-88FC-5C53B4FF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18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7D3E0-81FD-A343-B1CA-CE1745BD0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E8C92-163D-D74A-B4E5-7358AA9B4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6CC81-A8FF-D948-9BD7-944516AE5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E845C-381E-5743-AD6A-D622BAFC0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19216-E3E7-434C-98B3-8D3FC0F17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E726A9-0F1C-6F46-A2CF-6CAD8392C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3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B2B43-92D1-6F44-AE77-5BEF204AB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4B60F-CA96-9D4B-84FD-2C5DDF0B5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B1BAD-4900-4046-9A65-A67D12947D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DD1A8-15EE-E943-9B4E-84D3A2D27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41318-FCB8-9D43-A9D4-A38E82ABF8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08C328-D92E-A941-A180-D3E859898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2E9059-AD51-F24C-A8FB-2D923E50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B343DD-B667-364E-A66F-0CE71CC14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3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4E336-7CF9-3048-8332-D6AF10135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B3DAE8-43DB-B341-B740-0D4EE1DE0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4F20AB-40F4-F94E-BBED-03F6A1234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448CDC-28B7-E14A-B062-E9C540B2D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40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B1952-0BC8-FC40-8C40-0ABD9AE34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EE705B-E215-7542-9556-EE02E30A6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2D255-D6BA-E24D-AA77-51ECD49DD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61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002EF-F65E-F44A-9111-D8ED49C74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766DA-11AA-074D-8139-E1947124F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7F703-6030-F746-B0F8-F9B734AB8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CD2E3D-EFD9-7D43-AB2F-5513C967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E16A55-CA46-7547-A900-5AEF8A057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FCECB6-8AB1-8F4D-BD82-AA97CD67A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70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02874-7562-B841-9A09-A878E94C1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82C1F0-0195-3246-98DF-091B10B676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5643EF-F6B6-D641-9542-3C77057E7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871E3-A74E-C34B-8251-837DD38A3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086D9-2E02-2D4F-B972-BE683C027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6E0CD-D0F8-3F41-ACD2-2697AEBE5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9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457314-DFC9-3447-BEBF-78E10A34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27EF3-488E-2040-AC28-B0F2416DD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CF9DF-9CDF-524C-9187-74979216E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B3BEE-726B-2F42-B465-0C8CBBF496E0}" type="datetimeFigureOut">
              <a:rPr lang="en-US" smtClean="0"/>
              <a:t>9/23/20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6C8DB-D2F0-2241-9167-8AC2923DB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FFF50-C08B-BF47-A52C-88CD9CEB9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3CC62-8651-244E-B24F-45E24FF00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4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E6DAC6E-BD78-4E43-A8E4-9943D94884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931679"/>
              </p:ext>
            </p:extLst>
          </p:nvPr>
        </p:nvGraphicFramePr>
        <p:xfrm>
          <a:off x="1751670" y="284975"/>
          <a:ext cx="8688659" cy="6288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7284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AAC5172-2C61-1A46-8CB2-D87799A2C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839757"/>
              </p:ext>
            </p:extLst>
          </p:nvPr>
        </p:nvGraphicFramePr>
        <p:xfrm>
          <a:off x="1751670" y="284975"/>
          <a:ext cx="8688659" cy="6288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3630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8C40BFDE90924297CAFCA0B6E887BA" ma:contentTypeVersion="12" ma:contentTypeDescription="Create a new document." ma:contentTypeScope="" ma:versionID="af9888256906d13216f81b2d283d67ab">
  <xsd:schema xmlns:xsd="http://www.w3.org/2001/XMLSchema" xmlns:xs="http://www.w3.org/2001/XMLSchema" xmlns:p="http://schemas.microsoft.com/office/2006/metadata/properties" xmlns:ns2="9e5414a2-bcb2-40ca-b598-7fcbf922a641" xmlns:ns3="8bdebe45-587c-4cf0-9ae0-93c028cb9196" targetNamespace="http://schemas.microsoft.com/office/2006/metadata/properties" ma:root="true" ma:fieldsID="5330b6a98a5d0d7b2b6142c4eaa72374" ns2:_="" ns3:_="">
    <xsd:import namespace="9e5414a2-bcb2-40ca-b598-7fcbf922a641"/>
    <xsd:import namespace="8bdebe45-587c-4cf0-9ae0-93c028cb91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414a2-bcb2-40ca-b598-7fcbf922a6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be45-587c-4cf0-9ae0-93c028cb919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36A744-DAA4-4911-AB98-8BED5797D363}"/>
</file>

<file path=customXml/itemProps2.xml><?xml version="1.0" encoding="utf-8"?>
<ds:datastoreItem xmlns:ds="http://schemas.openxmlformats.org/officeDocument/2006/customXml" ds:itemID="{EE18251B-D90E-4DE8-AF1B-21EF1032043B}"/>
</file>

<file path=customXml/itemProps3.xml><?xml version="1.0" encoding="utf-8"?>
<ds:datastoreItem xmlns:ds="http://schemas.openxmlformats.org/officeDocument/2006/customXml" ds:itemID="{3451378D-1558-487F-8FE9-3713AAE2D847}"/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 Holtz-Eakin</dc:creator>
  <cp:lastModifiedBy>Doug Holtz-Eakin</cp:lastModifiedBy>
  <cp:revision>2</cp:revision>
  <dcterms:created xsi:type="dcterms:W3CDTF">2020-09-23T18:35:02Z</dcterms:created>
  <dcterms:modified xsi:type="dcterms:W3CDTF">2020-09-23T19:09:24Z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0x010100018C40BFDE90924297CAFCA0B6E887BA</vt:lpwstr>
  </property>
</Properties>
</file>