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24"/>
  </p:notesMasterIdLst>
  <p:sldIdLst>
    <p:sldId id="256" r:id="rId3"/>
    <p:sldId id="257" r:id="rId4"/>
    <p:sldId id="258" r:id="rId5"/>
    <p:sldId id="259" r:id="rId6"/>
    <p:sldId id="260" r:id="rId7"/>
    <p:sldId id="261" r:id="rId8"/>
    <p:sldId id="262" r:id="rId9"/>
    <p:sldId id="270" r:id="rId10"/>
    <p:sldId id="269" r:id="rId11"/>
    <p:sldId id="263" r:id="rId12"/>
    <p:sldId id="272" r:id="rId13"/>
    <p:sldId id="265" r:id="rId14"/>
    <p:sldId id="267" r:id="rId15"/>
    <p:sldId id="273" r:id="rId16"/>
    <p:sldId id="274" r:id="rId17"/>
    <p:sldId id="279" r:id="rId18"/>
    <p:sldId id="280" r:id="rId19"/>
    <p:sldId id="281" r:id="rId20"/>
    <p:sldId id="282" r:id="rId21"/>
    <p:sldId id="283" r:id="rId22"/>
    <p:sldId id="284"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59" d="100"/>
          <a:sy n="59" d="100"/>
        </p:scale>
        <p:origin x="732" y="2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E3B488-6DDA-4A3F-B1F4-3FC3DDA65E70}" type="datetimeFigureOut">
              <a:rPr lang="en-US" smtClean="0"/>
              <a:t>9/24/2020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125358-88D1-4AF4-85B6-544114482C7C}" type="slidenum">
              <a:rPr lang="en-US" smtClean="0"/>
              <a:t>‹#›</a:t>
            </a:fld>
            <a:endParaRPr lang="en-US"/>
          </a:p>
        </p:txBody>
      </p:sp>
    </p:spTree>
    <p:extLst>
      <p:ext uri="{BB962C8B-B14F-4D97-AF65-F5344CB8AC3E}">
        <p14:creationId xmlns:p14="http://schemas.microsoft.com/office/powerpoint/2010/main" val="1383619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Income taxes small. Transportation $45. </a:t>
            </a:r>
          </a:p>
        </p:txBody>
      </p:sp>
      <p:sp>
        <p:nvSpPr>
          <p:cNvPr id="4" name="Slide Number Placeholder 3"/>
          <p:cNvSpPr>
            <a:spLocks noGrp="1"/>
          </p:cNvSpPr>
          <p:nvPr>
            <p:ph type="sldNum" sz="quarter" idx="5"/>
          </p:nvPr>
        </p:nvSpPr>
        <p:spPr/>
        <p:txBody>
          <a:bodyPr/>
          <a:lstStyle/>
          <a:p>
            <a:fld id="{5A125358-88D1-4AF4-85B6-544114482C7C}" type="slidenum">
              <a:rPr lang="en-US" smtClean="0"/>
              <a:t>17</a:t>
            </a:fld>
            <a:endParaRPr lang="en-US"/>
          </a:p>
        </p:txBody>
      </p:sp>
    </p:spTree>
    <p:extLst>
      <p:ext uri="{BB962C8B-B14F-4D97-AF65-F5344CB8AC3E}">
        <p14:creationId xmlns:p14="http://schemas.microsoft.com/office/powerpoint/2010/main" val="2429922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FF20D19A-1278-4E7F-A0B6-05AC594CD8B2}" type="datetimeFigureOut">
              <a:rPr lang="en-US" smtClean="0"/>
              <a:pPr/>
              <a:t>9/24/2020</a:t>
            </a:fld>
            <a:endParaRPr lang="en-US"/>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5D81EA-2692-4B88-B185-A64A1B2DF81D}" type="slidenum">
              <a:rPr lang="en-US" smtClean="0"/>
              <a:pPr/>
              <a:t>‹#›</a:t>
            </a:fld>
            <a:endParaRPr lang="en-US"/>
          </a:p>
        </p:txBody>
      </p:sp>
    </p:spTree>
    <p:extLst>
      <p:ext uri="{BB962C8B-B14F-4D97-AF65-F5344CB8AC3E}">
        <p14:creationId xmlns:p14="http://schemas.microsoft.com/office/powerpoint/2010/main" val="2548381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20D19A-1278-4E7F-A0B6-05AC594CD8B2}"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2780908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20D19A-1278-4E7F-A0B6-05AC594CD8B2}"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737907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A7D5FD-21C9-499D-9159-D96584AE86B2}"/>
              </a:ext>
            </a:extLst>
          </p:cNvPr>
          <p:cNvSpPr>
            <a:spLocks noGrp="1"/>
          </p:cNvSpPr>
          <p:nvPr>
            <p:ph type="dt" sz="half" idx="10"/>
          </p:nvPr>
        </p:nvSpPr>
        <p:spPr/>
        <p:txBody>
          <a:bodyPr/>
          <a:lstStyle/>
          <a:p>
            <a:fld id="{7F248127-E1EE-47EA-B824-AFDCADF4A5BF}" type="datetimeFigureOut">
              <a:rPr lang="en-US" smtClean="0"/>
              <a:t>9/24/2020</a:t>
            </a:fld>
            <a:endParaRPr lang="en-US"/>
          </a:p>
        </p:txBody>
      </p:sp>
      <p:sp>
        <p:nvSpPr>
          <p:cNvPr id="3" name="Footer Placeholder 2">
            <a:extLst>
              <a:ext uri="{FF2B5EF4-FFF2-40B4-BE49-F238E27FC236}">
                <a16:creationId xmlns:a16="http://schemas.microsoft.com/office/drawing/2014/main" id="{A075642F-F382-42A3-BD39-4977051662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897960-1C63-43CC-A09A-B520FD87D7EF}"/>
              </a:ext>
            </a:extLst>
          </p:cNvPr>
          <p:cNvSpPr>
            <a:spLocks noGrp="1"/>
          </p:cNvSpPr>
          <p:nvPr>
            <p:ph type="sldNum" sz="quarter" idx="12"/>
          </p:nvPr>
        </p:nvSpPr>
        <p:spPr/>
        <p:txBody>
          <a:bodyPr/>
          <a:lstStyle/>
          <a:p>
            <a:fld id="{0C6E5450-D217-44AE-9219-FC2BD24C6355}" type="slidenum">
              <a:rPr lang="en-US" smtClean="0"/>
              <a:t>‹#›</a:t>
            </a:fld>
            <a:endParaRPr lang="en-US"/>
          </a:p>
        </p:txBody>
      </p:sp>
    </p:spTree>
    <p:extLst>
      <p:ext uri="{BB962C8B-B14F-4D97-AF65-F5344CB8AC3E}">
        <p14:creationId xmlns:p14="http://schemas.microsoft.com/office/powerpoint/2010/main" val="4051930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3BF49-9632-411C-8231-E11D8CB433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F9B899A-0185-4370-BFDE-48AD9FAE5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031E7B-8CA7-4B31-B6F4-D77AE9922FFB}"/>
              </a:ext>
            </a:extLst>
          </p:cNvPr>
          <p:cNvSpPr>
            <a:spLocks noGrp="1"/>
          </p:cNvSpPr>
          <p:nvPr>
            <p:ph type="dt" sz="half" idx="10"/>
          </p:nvPr>
        </p:nvSpPr>
        <p:spPr/>
        <p:txBody>
          <a:bodyPr/>
          <a:lstStyle/>
          <a:p>
            <a:fld id="{7F248127-E1EE-47EA-B824-AFDCADF4A5BF}" type="datetimeFigureOut">
              <a:rPr lang="en-US" smtClean="0"/>
              <a:t>9/24/2020</a:t>
            </a:fld>
            <a:endParaRPr lang="en-US"/>
          </a:p>
        </p:txBody>
      </p:sp>
      <p:sp>
        <p:nvSpPr>
          <p:cNvPr id="5" name="Footer Placeholder 4">
            <a:extLst>
              <a:ext uri="{FF2B5EF4-FFF2-40B4-BE49-F238E27FC236}">
                <a16:creationId xmlns:a16="http://schemas.microsoft.com/office/drawing/2014/main" id="{16B1EE26-3600-4411-A296-BCE4B99639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F75C71-FB4A-41BB-9A30-7332A7BE3D3B}"/>
              </a:ext>
            </a:extLst>
          </p:cNvPr>
          <p:cNvSpPr>
            <a:spLocks noGrp="1"/>
          </p:cNvSpPr>
          <p:nvPr>
            <p:ph type="sldNum" sz="quarter" idx="12"/>
          </p:nvPr>
        </p:nvSpPr>
        <p:spPr/>
        <p:txBody>
          <a:bodyPr/>
          <a:lstStyle/>
          <a:p>
            <a:fld id="{0C6E5450-D217-44AE-9219-FC2BD24C6355}" type="slidenum">
              <a:rPr lang="en-US" smtClean="0"/>
              <a:t>‹#›</a:t>
            </a:fld>
            <a:endParaRPr lang="en-US"/>
          </a:p>
        </p:txBody>
      </p:sp>
    </p:spTree>
    <p:extLst>
      <p:ext uri="{BB962C8B-B14F-4D97-AF65-F5344CB8AC3E}">
        <p14:creationId xmlns:p14="http://schemas.microsoft.com/office/powerpoint/2010/main" val="3514876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FF20D19A-1278-4E7F-A0B6-05AC594CD8B2}" type="datetimeFigureOut">
              <a:rPr lang="en-US" smtClean="0"/>
              <a:pPr/>
              <a:t>9/24/2020</a:t>
            </a:fld>
            <a:endParaRPr lang="en-US"/>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5D81EA-2692-4B88-B185-A64A1B2DF81D}" type="slidenum">
              <a:rPr lang="en-US" smtClean="0"/>
              <a:pPr/>
              <a:t>‹#›</a:t>
            </a:fld>
            <a:endParaRPr lang="en-US"/>
          </a:p>
        </p:txBody>
      </p:sp>
    </p:spTree>
    <p:extLst>
      <p:ext uri="{BB962C8B-B14F-4D97-AF65-F5344CB8AC3E}">
        <p14:creationId xmlns:p14="http://schemas.microsoft.com/office/powerpoint/2010/main" val="3624540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20D19A-1278-4E7F-A0B6-05AC594CD8B2}"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1904128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20D19A-1278-4E7F-A0B6-05AC594CD8B2}" type="datetimeFigureOut">
              <a:rPr lang="en-US" smtClean="0"/>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2509619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20D19A-1278-4E7F-A0B6-05AC594CD8B2}" type="datetimeFigureOut">
              <a:rPr lang="en-US" smtClean="0"/>
              <a:t>9/24/2020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191634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FF20D19A-1278-4E7F-A0B6-05AC594CD8B2}" type="datetimeFigureOut">
              <a:rPr lang="en-US" smtClean="0"/>
              <a:pPr/>
              <a:t>9/24/2020</a:t>
            </a:fld>
            <a:endParaRPr lang="en-US"/>
          </a:p>
        </p:txBody>
      </p:sp>
      <p:sp>
        <p:nvSpPr>
          <p:cNvPr id="4" name="Footer Placeholder 3"/>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5D81EA-2692-4B88-B185-A64A1B2DF81D}" type="slidenum">
              <a:rPr lang="en-US" smtClean="0"/>
              <a:pPr/>
              <a:t>‹#›</a:t>
            </a:fld>
            <a:endParaRPr lang="en-US"/>
          </a:p>
        </p:txBody>
      </p:sp>
    </p:spTree>
    <p:extLst>
      <p:ext uri="{BB962C8B-B14F-4D97-AF65-F5344CB8AC3E}">
        <p14:creationId xmlns:p14="http://schemas.microsoft.com/office/powerpoint/2010/main" val="603939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20D19A-1278-4E7F-A0B6-05AC594CD8B2}" type="datetimeFigureOut">
              <a:rPr lang="en-US" smtClean="0"/>
              <a:t>9/24/2020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2997543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F20D19A-1278-4E7F-A0B6-05AC594CD8B2}" type="datetimeFigureOut">
              <a:rPr lang="en-US" smtClean="0"/>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1378678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F20D19A-1278-4E7F-A0B6-05AC594CD8B2}" type="datetimeFigureOut">
              <a:rPr lang="en-US" smtClean="0"/>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5D81EA-2692-4B88-B185-A64A1B2DF81D}" type="slidenum">
              <a:rPr lang="en-US" smtClean="0"/>
              <a:t>‹#›</a:t>
            </a:fld>
            <a:endParaRPr lang="en-US"/>
          </a:p>
        </p:txBody>
      </p:sp>
    </p:spTree>
    <p:extLst>
      <p:ext uri="{BB962C8B-B14F-4D97-AF65-F5344CB8AC3E}">
        <p14:creationId xmlns:p14="http://schemas.microsoft.com/office/powerpoint/2010/main" val="230415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cs typeface="Times New Roman" panose="02020603050405020304" pitchFamily="18" charset="0"/>
              </a:defRPr>
            </a:lvl1pPr>
          </a:lstStyle>
          <a:p>
            <a:fld id="{FF20D19A-1278-4E7F-A0B6-05AC594CD8B2}" type="datetimeFigureOut">
              <a:rPr lang="en-US" smtClean="0"/>
              <a:pPr/>
              <a:t>9/24/2020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D65D81EA-2692-4B88-B185-A64A1B2DF81D}" type="slidenum">
              <a:rPr lang="en-US" smtClean="0"/>
              <a:pPr/>
              <a:t>‹#›</a:t>
            </a:fld>
            <a:endParaRPr lang="en-US"/>
          </a:p>
        </p:txBody>
      </p:sp>
    </p:spTree>
    <p:extLst>
      <p:ext uri="{BB962C8B-B14F-4D97-AF65-F5344CB8AC3E}">
        <p14:creationId xmlns:p14="http://schemas.microsoft.com/office/powerpoint/2010/main" val="3443945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549A30-56BE-466B-BB2F-ED9EB024631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1B683C-B2EA-4AC5-9020-37B085DC2E3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E23372-0BCA-4B15-B8D4-C5856ABDE98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F248127-E1EE-47EA-B824-AFDCADF4A5BF}" type="datetimeFigureOut">
              <a:rPr lang="en-US" smtClean="0"/>
              <a:t>9/24/2020</a:t>
            </a:fld>
            <a:endParaRPr lang="en-US"/>
          </a:p>
        </p:txBody>
      </p:sp>
      <p:sp>
        <p:nvSpPr>
          <p:cNvPr id="5" name="Footer Placeholder 4">
            <a:extLst>
              <a:ext uri="{FF2B5EF4-FFF2-40B4-BE49-F238E27FC236}">
                <a16:creationId xmlns:a16="http://schemas.microsoft.com/office/drawing/2014/main" id="{81645F69-E778-46C6-A5F5-6E9B6F921AC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98031C-3513-45B3-A37C-A6728CACB56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6E5450-D217-44AE-9219-FC2BD24C6355}" type="slidenum">
              <a:rPr lang="en-US" smtClean="0"/>
              <a:t>‹#›</a:t>
            </a:fld>
            <a:endParaRPr lang="en-US"/>
          </a:p>
        </p:txBody>
      </p:sp>
    </p:spTree>
    <p:extLst>
      <p:ext uri="{BB962C8B-B14F-4D97-AF65-F5344CB8AC3E}">
        <p14:creationId xmlns:p14="http://schemas.microsoft.com/office/powerpoint/2010/main" val="2502851054"/>
      </p:ext>
    </p:extLst>
  </p:cSld>
  <p:clrMap bg1="lt1" tx1="dk1" bg2="lt2" tx2="dk2" accent1="accent1" accent2="accent2" accent3="accent3" accent4="accent4" accent5="accent5" accent6="accent6" hlink="hlink" folHlink="folHlink"/>
  <p:sldLayoutIdLst>
    <p:sldLayoutId id="2147483655"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1579" y="1122363"/>
            <a:ext cx="7964905" cy="2387600"/>
          </a:xfrm>
        </p:spPr>
        <p:txBody>
          <a:bodyPr>
            <a:normAutofit fontScale="90000"/>
          </a:bodyPr>
          <a:lstStyle/>
          <a:p>
            <a:r>
              <a:rPr lang="en-US" dirty="0"/>
              <a:t>Fiscal Effects of COVID-19</a:t>
            </a:r>
            <a:br>
              <a:rPr lang="en-US" dirty="0"/>
            </a:br>
            <a:endParaRPr lang="en-US" dirty="0"/>
          </a:p>
        </p:txBody>
      </p:sp>
      <p:sp>
        <p:nvSpPr>
          <p:cNvPr id="3" name="Subtitle 2"/>
          <p:cNvSpPr>
            <a:spLocks noGrp="1"/>
          </p:cNvSpPr>
          <p:nvPr>
            <p:ph type="subTitle" idx="1"/>
          </p:nvPr>
        </p:nvSpPr>
        <p:spPr>
          <a:xfrm>
            <a:off x="601579" y="3602038"/>
            <a:ext cx="7964905" cy="1655762"/>
          </a:xfrm>
        </p:spPr>
        <p:txBody>
          <a:bodyPr/>
          <a:lstStyle/>
          <a:p>
            <a:r>
              <a:rPr lang="en-US" dirty="0"/>
              <a:t>Alan J. </a:t>
            </a:r>
            <a:r>
              <a:rPr lang="en-US" dirty="0" err="1"/>
              <a:t>Auerbach</a:t>
            </a:r>
            <a:r>
              <a:rPr lang="en-US" dirty="0"/>
              <a:t>, William Gale, Byron Lutz, Louise </a:t>
            </a:r>
            <a:r>
              <a:rPr lang="en-US" dirty="0" err="1"/>
              <a:t>Sheiner</a:t>
            </a:r>
            <a:br>
              <a:rPr lang="en-US" dirty="0"/>
            </a:br>
            <a:endParaRPr lang="en-US" dirty="0"/>
          </a:p>
        </p:txBody>
      </p:sp>
      <p:sp>
        <p:nvSpPr>
          <p:cNvPr id="4" name="TextBox 3"/>
          <p:cNvSpPr txBox="1"/>
          <p:nvPr/>
        </p:nvSpPr>
        <p:spPr>
          <a:xfrm>
            <a:off x="601579" y="5498432"/>
            <a:ext cx="7964905" cy="584775"/>
          </a:xfrm>
          <a:prstGeom prst="rect">
            <a:avLst/>
          </a:prstGeom>
          <a:noFill/>
        </p:spPr>
        <p:txBody>
          <a:bodyPr wrap="square" rtlCol="0">
            <a:spAutoFit/>
          </a:bodyPr>
          <a:lstStyle/>
          <a:p>
            <a:r>
              <a:rPr lang="en-US" sz="1600" dirty="0">
                <a:latin typeface="Times New Roman" panose="02020603050405020304" pitchFamily="18" charset="0"/>
                <a:cs typeface="Times New Roman" panose="02020603050405020304" pitchFamily="18" charset="0"/>
              </a:rPr>
              <a:t>The views expressed here are solely those of the authors and should not be attributed to any other person or any organization, including the Board of Governors of the Federal Reserve.</a:t>
            </a:r>
          </a:p>
        </p:txBody>
      </p:sp>
    </p:spTree>
    <p:extLst>
      <p:ext uri="{BB962C8B-B14F-4D97-AF65-F5344CB8AC3E}">
        <p14:creationId xmlns:p14="http://schemas.microsoft.com/office/powerpoint/2010/main" val="2221363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Results</a:t>
            </a:r>
          </a:p>
        </p:txBody>
      </p:sp>
      <p:sp>
        <p:nvSpPr>
          <p:cNvPr id="3" name="Content Placeholder 2"/>
          <p:cNvSpPr>
            <a:spLocks noGrp="1"/>
          </p:cNvSpPr>
          <p:nvPr>
            <p:ph idx="1"/>
          </p:nvPr>
        </p:nvSpPr>
        <p:spPr>
          <a:xfrm>
            <a:off x="628649" y="1825625"/>
            <a:ext cx="8076197" cy="4351338"/>
          </a:xfrm>
        </p:spPr>
        <p:txBody>
          <a:bodyPr>
            <a:normAutofit/>
          </a:bodyPr>
          <a:lstStyle/>
          <a:p>
            <a:pPr marL="514350" indent="-514350">
              <a:buFont typeface="+mj-lt"/>
              <a:buAutoNum type="arabicPeriod" startAt="4"/>
            </a:pPr>
            <a:r>
              <a:rPr lang="en-US" dirty="0">
                <a:solidFill>
                  <a:schemeClr val="tx1">
                    <a:lumMod val="50000"/>
                    <a:lumOff val="50000"/>
                  </a:schemeClr>
                </a:solidFill>
              </a:rPr>
              <a:t>Projected interest rates sharply lower for a time</a:t>
            </a:r>
          </a:p>
          <a:p>
            <a:pPr marL="514350" indent="-514350">
              <a:buFont typeface="+mj-lt"/>
              <a:buAutoNum type="arabicPeriod" startAt="4"/>
            </a:pPr>
            <a:r>
              <a:rPr lang="en-US" dirty="0"/>
              <a:t>Over longer term, this mutes impact of higher primary deficits arising from structural imbalances</a:t>
            </a:r>
          </a:p>
          <a:p>
            <a:pPr lvl="1"/>
            <a:r>
              <a:rPr lang="en-US" dirty="0"/>
              <a:t>Debt-GDP ratio under current law now 190% in 2050, vs. 180% pre-COVID</a:t>
            </a:r>
          </a:p>
        </p:txBody>
      </p:sp>
    </p:spTree>
    <p:extLst>
      <p:ext uri="{BB962C8B-B14F-4D97-AF65-F5344CB8AC3E}">
        <p14:creationId xmlns:p14="http://schemas.microsoft.com/office/powerpoint/2010/main" val="2821920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Results</a:t>
            </a:r>
          </a:p>
        </p:txBody>
      </p:sp>
      <p:sp>
        <p:nvSpPr>
          <p:cNvPr id="3" name="Content Placeholder 2"/>
          <p:cNvSpPr>
            <a:spLocks noGrp="1"/>
          </p:cNvSpPr>
          <p:nvPr>
            <p:ph idx="1"/>
          </p:nvPr>
        </p:nvSpPr>
        <p:spPr>
          <a:xfrm>
            <a:off x="628649" y="1825625"/>
            <a:ext cx="8076197" cy="4351338"/>
          </a:xfrm>
        </p:spPr>
        <p:txBody>
          <a:bodyPr>
            <a:normAutofit/>
          </a:bodyPr>
          <a:lstStyle/>
          <a:p>
            <a:pPr marL="514350" indent="-514350">
              <a:buFont typeface="+mj-lt"/>
              <a:buAutoNum type="arabicPeriod" startAt="4"/>
            </a:pPr>
            <a:r>
              <a:rPr lang="en-US" dirty="0">
                <a:solidFill>
                  <a:schemeClr val="tx1">
                    <a:lumMod val="50000"/>
                    <a:lumOff val="50000"/>
                  </a:schemeClr>
                </a:solidFill>
              </a:rPr>
              <a:t>Projected interest rates sharply lower for a time</a:t>
            </a:r>
          </a:p>
          <a:p>
            <a:pPr marL="514350" indent="-514350">
              <a:buFont typeface="+mj-lt"/>
              <a:buAutoNum type="arabicPeriod" startAt="4"/>
            </a:pPr>
            <a:r>
              <a:rPr lang="en-US" dirty="0">
                <a:solidFill>
                  <a:schemeClr val="tx1">
                    <a:lumMod val="50000"/>
                    <a:lumOff val="50000"/>
                  </a:schemeClr>
                </a:solidFill>
              </a:rPr>
              <a:t>Over longer term, this mutes impact of higher primary deficits arising from structural imbalances</a:t>
            </a:r>
          </a:p>
          <a:p>
            <a:pPr lvl="1"/>
            <a:r>
              <a:rPr lang="en-US" dirty="0">
                <a:solidFill>
                  <a:schemeClr val="tx1">
                    <a:lumMod val="50000"/>
                    <a:lumOff val="50000"/>
                  </a:schemeClr>
                </a:solidFill>
              </a:rPr>
              <a:t>Debt-GDP ratio under current law now 190% in 2050, vs. 180% pre-COVID</a:t>
            </a:r>
          </a:p>
          <a:p>
            <a:pPr marL="514350" indent="-514350">
              <a:buFont typeface="+mj-lt"/>
              <a:buAutoNum type="arabicPeriod" startAt="6"/>
            </a:pPr>
            <a:r>
              <a:rPr lang="en-US" dirty="0"/>
              <a:t>Under current policy, debt accumulation is higher</a:t>
            </a:r>
          </a:p>
          <a:p>
            <a:pPr marL="514350" indent="-514350">
              <a:buFont typeface="+mj-lt"/>
              <a:buAutoNum type="arabicPeriod" startAt="6"/>
            </a:pPr>
            <a:endParaRPr lang="en-US" dirty="0"/>
          </a:p>
        </p:txBody>
      </p:sp>
    </p:spTree>
    <p:extLst>
      <p:ext uri="{BB962C8B-B14F-4D97-AF65-F5344CB8AC3E}">
        <p14:creationId xmlns:p14="http://schemas.microsoft.com/office/powerpoint/2010/main" val="376695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0457" y="948662"/>
            <a:ext cx="8686800" cy="5249086"/>
          </a:xfrm>
          <a:prstGeom prst="rect">
            <a:avLst/>
          </a:prstGeom>
        </p:spPr>
      </p:pic>
      <p:sp>
        <p:nvSpPr>
          <p:cNvPr id="3" name="Oval 2"/>
          <p:cNvSpPr/>
          <p:nvPr/>
        </p:nvSpPr>
        <p:spPr>
          <a:xfrm>
            <a:off x="4686300" y="3567363"/>
            <a:ext cx="1112921" cy="39704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208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0457" y="948662"/>
            <a:ext cx="8686800" cy="5249086"/>
          </a:xfrm>
          <a:prstGeom prst="rect">
            <a:avLst/>
          </a:prstGeom>
        </p:spPr>
      </p:pic>
      <p:sp>
        <p:nvSpPr>
          <p:cNvPr id="3" name="Oval 2"/>
          <p:cNvSpPr/>
          <p:nvPr/>
        </p:nvSpPr>
        <p:spPr>
          <a:xfrm>
            <a:off x="7988968" y="1931069"/>
            <a:ext cx="794085" cy="77603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3264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Results</a:t>
            </a:r>
          </a:p>
        </p:txBody>
      </p:sp>
      <p:sp>
        <p:nvSpPr>
          <p:cNvPr id="3" name="Content Placeholder 2"/>
          <p:cNvSpPr>
            <a:spLocks noGrp="1"/>
          </p:cNvSpPr>
          <p:nvPr>
            <p:ph idx="1"/>
          </p:nvPr>
        </p:nvSpPr>
        <p:spPr>
          <a:xfrm>
            <a:off x="628649" y="1825624"/>
            <a:ext cx="8172451" cy="4966201"/>
          </a:xfrm>
        </p:spPr>
        <p:txBody>
          <a:bodyPr>
            <a:normAutofit/>
          </a:bodyPr>
          <a:lstStyle/>
          <a:p>
            <a:pPr marL="514350" indent="-514350">
              <a:buFont typeface="+mj-lt"/>
              <a:buAutoNum type="arabicPeriod" startAt="4"/>
            </a:pPr>
            <a:r>
              <a:rPr lang="en-US" dirty="0">
                <a:solidFill>
                  <a:schemeClr val="tx1">
                    <a:lumMod val="50000"/>
                    <a:lumOff val="50000"/>
                  </a:schemeClr>
                </a:solidFill>
              </a:rPr>
              <a:t>Projected interest rates sharply lower for a time</a:t>
            </a:r>
          </a:p>
          <a:p>
            <a:pPr marL="514350" indent="-514350">
              <a:buFont typeface="+mj-lt"/>
              <a:buAutoNum type="arabicPeriod" startAt="4"/>
            </a:pPr>
            <a:r>
              <a:rPr lang="en-US" dirty="0">
                <a:solidFill>
                  <a:schemeClr val="tx1">
                    <a:lumMod val="50000"/>
                    <a:lumOff val="50000"/>
                  </a:schemeClr>
                </a:solidFill>
              </a:rPr>
              <a:t>Over longer term, this mutes impact of higher primary deficits, arising from structural imbalances</a:t>
            </a:r>
          </a:p>
          <a:p>
            <a:pPr lvl="1"/>
            <a:r>
              <a:rPr lang="en-US" dirty="0">
                <a:solidFill>
                  <a:schemeClr val="tx1">
                    <a:lumMod val="50000"/>
                    <a:lumOff val="50000"/>
                  </a:schemeClr>
                </a:solidFill>
              </a:rPr>
              <a:t>Debt-GDP ratio under current law now 190% in 2050, vs. 180% pre-COVID</a:t>
            </a:r>
          </a:p>
          <a:p>
            <a:pPr marL="514350" indent="-514350">
              <a:buFont typeface="+mj-lt"/>
              <a:buAutoNum type="arabicPeriod" startAt="6"/>
            </a:pPr>
            <a:r>
              <a:rPr lang="en-US" dirty="0">
                <a:solidFill>
                  <a:schemeClr val="tx1">
                    <a:lumMod val="50000"/>
                    <a:lumOff val="50000"/>
                  </a:schemeClr>
                </a:solidFill>
              </a:rPr>
              <a:t>Under current policy, debt accumulation is higher</a:t>
            </a:r>
          </a:p>
          <a:p>
            <a:pPr marL="514350" indent="-514350">
              <a:buFont typeface="+mj-lt"/>
              <a:buAutoNum type="arabicPeriod" startAt="6"/>
            </a:pPr>
            <a:r>
              <a:rPr lang="en-US" dirty="0"/>
              <a:t>Projections may be pessimistic in some respects (e.g., don’t incorporate faster </a:t>
            </a:r>
            <a:r>
              <a:rPr lang="en-US"/>
              <a:t>2020 recovery), </a:t>
            </a:r>
            <a:r>
              <a:rPr lang="en-US" dirty="0"/>
              <a:t>but also don’t include possibility of slower short-term growth (as in GFC) or upcoming policy changes, for which pressure is largely in one direction</a:t>
            </a:r>
          </a:p>
          <a:p>
            <a:pPr marL="514350" indent="-514350">
              <a:buFont typeface="+mj-lt"/>
              <a:buAutoNum type="arabicPeriod" startAt="6"/>
            </a:pPr>
            <a:endParaRPr lang="en-US" dirty="0"/>
          </a:p>
          <a:p>
            <a:pPr marL="514350" indent="-514350">
              <a:buFont typeface="+mj-lt"/>
              <a:buAutoNum type="arabicPeriod" startAt="6"/>
            </a:pPr>
            <a:endParaRPr lang="en-US" dirty="0"/>
          </a:p>
        </p:txBody>
      </p:sp>
    </p:spTree>
    <p:extLst>
      <p:ext uri="{BB962C8B-B14F-4D97-AF65-F5344CB8AC3E}">
        <p14:creationId xmlns:p14="http://schemas.microsoft.com/office/powerpoint/2010/main" val="2157460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D1A05-E459-4162-9C57-ABC0E305D3DF}"/>
              </a:ext>
            </a:extLst>
          </p:cNvPr>
          <p:cNvSpPr>
            <a:spLocks noGrp="1"/>
          </p:cNvSpPr>
          <p:nvPr>
            <p:ph type="title"/>
          </p:nvPr>
        </p:nvSpPr>
        <p:spPr>
          <a:xfrm>
            <a:off x="628650" y="248010"/>
            <a:ext cx="7886700" cy="368315"/>
          </a:xfrm>
        </p:spPr>
        <p:txBody>
          <a:bodyPr>
            <a:noAutofit/>
          </a:bodyPr>
          <a:lstStyle/>
          <a:p>
            <a:pPr algn="ctr"/>
            <a:r>
              <a:rPr lang="en-US" sz="2800" dirty="0">
                <a:latin typeface="Times New Roman" panose="02020603050405020304" pitchFamily="18" charset="0"/>
                <a:cs typeface="Times New Roman" panose="02020603050405020304" pitchFamily="18" charset="0"/>
              </a:rPr>
              <a:t>Fiscal Outlook of the State and Local Sector</a:t>
            </a:r>
          </a:p>
        </p:txBody>
      </p:sp>
      <p:sp>
        <p:nvSpPr>
          <p:cNvPr id="3" name="Content Placeholder 2">
            <a:extLst>
              <a:ext uri="{FF2B5EF4-FFF2-40B4-BE49-F238E27FC236}">
                <a16:creationId xmlns:a16="http://schemas.microsoft.com/office/drawing/2014/main" id="{71E23661-A61E-4769-B00A-AF11AD20F45D}"/>
              </a:ext>
            </a:extLst>
          </p:cNvPr>
          <p:cNvSpPr>
            <a:spLocks noGrp="1"/>
          </p:cNvSpPr>
          <p:nvPr>
            <p:ph idx="1"/>
          </p:nvPr>
        </p:nvSpPr>
        <p:spPr>
          <a:xfrm>
            <a:off x="494778" y="1027135"/>
            <a:ext cx="8181862" cy="5333026"/>
          </a:xfrm>
        </p:spPr>
        <p:txBody>
          <a:bodyPr>
            <a:normAutofit lnSpcReduction="10000"/>
          </a:bodyPr>
          <a:lstStyle/>
          <a:p>
            <a:pPr marL="0" indent="0">
              <a:buNone/>
            </a:pPr>
            <a:r>
              <a:rPr lang="en-US" sz="2200" dirty="0">
                <a:latin typeface="Times New Roman" panose="02020603050405020304" pitchFamily="18" charset="0"/>
                <a:cs typeface="Times New Roman" panose="02020603050405020304" pitchFamily="18" charset="0"/>
              </a:rPr>
              <a:t>S&amp;L balanced budget requirements → revenue losses offset by spending cuts or tax increases</a:t>
            </a:r>
          </a:p>
          <a:p>
            <a:pPr marL="0" indent="0">
              <a:buNone/>
            </a:pPr>
            <a:endParaRPr lang="en-US" sz="4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These are a drag on the economy and also make it hard to provide essential services</a:t>
            </a:r>
          </a:p>
          <a:p>
            <a:pPr marL="0" indent="0">
              <a:buNone/>
            </a:pPr>
            <a:endParaRPr lang="en-US" sz="4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Wide range of projected S&amp;L revenue losses over next 2 years: from $130 b  - $875 b</a:t>
            </a:r>
          </a:p>
          <a:p>
            <a:pPr marL="0" indent="0">
              <a:buNone/>
            </a:pPr>
            <a:endParaRPr lang="en-US" sz="4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Estimates mostly from historical relationships between macro variables and tax collections. </a:t>
            </a:r>
          </a:p>
          <a:p>
            <a:pPr marL="0" indent="0">
              <a:buNone/>
            </a:pPr>
            <a:endParaRPr lang="en-US" sz="4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However this recession very unusual: </a:t>
            </a:r>
          </a:p>
          <a:p>
            <a:pPr marL="342900" lvl="1" indent="0">
              <a:buNone/>
            </a:pPr>
            <a:r>
              <a:rPr lang="en-US" sz="2200" dirty="0">
                <a:latin typeface="Times New Roman" panose="02020603050405020304" pitchFamily="18" charset="0"/>
                <a:cs typeface="Times New Roman" panose="02020603050405020304" pitchFamily="18" charset="0"/>
              </a:rPr>
              <a:t>Unemployment unusually concentrated among low-income workers </a:t>
            </a:r>
          </a:p>
          <a:p>
            <a:pPr marL="342900" lvl="1" indent="0">
              <a:buNone/>
            </a:pPr>
            <a:r>
              <a:rPr lang="en-US" sz="2200" dirty="0">
                <a:latin typeface="Times New Roman" panose="02020603050405020304" pitchFamily="18" charset="0"/>
                <a:cs typeface="Times New Roman" panose="02020603050405020304" pitchFamily="18" charset="0"/>
              </a:rPr>
              <a:t>Taxable UI expansions and PPP</a:t>
            </a:r>
          </a:p>
          <a:p>
            <a:pPr marL="342900" lvl="1" indent="0">
              <a:buNone/>
            </a:pPr>
            <a:r>
              <a:rPr lang="en-US" sz="2200" dirty="0">
                <a:latin typeface="Times New Roman" panose="02020603050405020304" pitchFamily="18" charset="0"/>
                <a:cs typeface="Times New Roman" panose="02020603050405020304" pitchFamily="18" charset="0"/>
              </a:rPr>
              <a:t>Very different consumption patterns</a:t>
            </a:r>
          </a:p>
          <a:p>
            <a:pPr marL="342900" lvl="1" indent="0">
              <a:buNone/>
            </a:pPr>
            <a:r>
              <a:rPr lang="en-US" sz="2200" dirty="0">
                <a:latin typeface="Times New Roman" panose="02020603050405020304" pitchFamily="18" charset="0"/>
                <a:cs typeface="Times New Roman" panose="02020603050405020304" pitchFamily="18" charset="0"/>
              </a:rPr>
              <a:t>No stock market downturn  </a:t>
            </a:r>
          </a:p>
          <a:p>
            <a:pPr marL="342900" lvl="1" indent="0">
              <a:buNone/>
            </a:pPr>
            <a:endParaRPr lang="en-US" sz="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6497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EFCD0-79B2-4B04-9994-BF3E73B7B750}"/>
              </a:ext>
            </a:extLst>
          </p:cNvPr>
          <p:cNvSpPr>
            <a:spLocks noGrp="1"/>
          </p:cNvSpPr>
          <p:nvPr>
            <p:ph type="title"/>
          </p:nvPr>
        </p:nvSpPr>
        <p:spPr>
          <a:xfrm>
            <a:off x="703806" y="398322"/>
            <a:ext cx="7886700" cy="374549"/>
          </a:xfrm>
        </p:spPr>
        <p:txBody>
          <a:bodyPr>
            <a:normAutofit fontScale="90000"/>
          </a:bodyPr>
          <a:lstStyle/>
          <a:p>
            <a:pPr algn="ctr"/>
            <a:r>
              <a:rPr lang="en-US" sz="3100" dirty="0">
                <a:latin typeface="Times New Roman" panose="02020603050405020304" pitchFamily="18" charset="0"/>
                <a:cs typeface="Times New Roman" panose="02020603050405020304" pitchFamily="18" charset="0"/>
              </a:rPr>
              <a:t>Our Approach</a:t>
            </a:r>
            <a:r>
              <a:rPr lang="en-US" sz="3300" dirty="0">
                <a:latin typeface="Times New Roman" panose="02020603050405020304" pitchFamily="18" charset="0"/>
                <a:cs typeface="Times New Roman" panose="02020603050405020304" pitchFamily="18" charset="0"/>
              </a:rPr>
              <a:t>	</a:t>
            </a:r>
            <a:r>
              <a:rPr lang="en-US" b="1" dirty="0"/>
              <a:t>	</a:t>
            </a:r>
          </a:p>
        </p:txBody>
      </p:sp>
      <p:sp>
        <p:nvSpPr>
          <p:cNvPr id="3" name="Content Placeholder 2">
            <a:extLst>
              <a:ext uri="{FF2B5EF4-FFF2-40B4-BE49-F238E27FC236}">
                <a16:creationId xmlns:a16="http://schemas.microsoft.com/office/drawing/2014/main" id="{9D6704A5-18DB-458A-BCAA-2CD6FEAA8C11}"/>
              </a:ext>
            </a:extLst>
          </p:cNvPr>
          <p:cNvSpPr>
            <a:spLocks noGrp="1"/>
          </p:cNvSpPr>
          <p:nvPr>
            <p:ph idx="1"/>
          </p:nvPr>
        </p:nvSpPr>
        <p:spPr>
          <a:xfrm>
            <a:off x="548640" y="1371600"/>
            <a:ext cx="8041866" cy="4836160"/>
          </a:xfrm>
        </p:spPr>
        <p:txBody>
          <a:bodyPr>
            <a:normAutofit/>
          </a:bodyPr>
          <a:lstStyle/>
          <a:p>
            <a:pPr marL="0" indent="0">
              <a:buNone/>
            </a:pPr>
            <a:r>
              <a:rPr lang="en-US" sz="1800" dirty="0">
                <a:latin typeface="Times New Roman" panose="02020603050405020304" pitchFamily="18" charset="0"/>
                <a:cs typeface="Times New Roman" panose="02020603050405020304" pitchFamily="18" charset="0"/>
              </a:rPr>
              <a:t>“Bottom up” approach for each category of taxes and fees. </a:t>
            </a:r>
          </a:p>
          <a:p>
            <a:pPr marL="0" indent="0">
              <a:buNone/>
            </a:pPr>
            <a:endParaRPr lang="en-US" sz="3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We use data from Opportunity Insights (among other sources), which track, by state, consumption by category and employment by wage group (low, middle, high) </a:t>
            </a:r>
          </a:p>
          <a:p>
            <a:pPr marL="0" indent="0">
              <a:buNone/>
            </a:pPr>
            <a:endParaRPr lang="en-US" sz="3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We extend data using CBO economic projections for degree of social distancing, unemployment, wages, and consumption.  </a:t>
            </a:r>
          </a:p>
          <a:p>
            <a:pPr marL="0" indent="0">
              <a:buNone/>
            </a:pPr>
            <a:endParaRPr lang="en-US" sz="3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For income taxes: we “shock” CPS data with unemployment and lower wages and capital income and feed through NBER’s </a:t>
            </a:r>
            <a:r>
              <a:rPr lang="en-US" sz="1800" dirty="0" err="1">
                <a:latin typeface="Times New Roman" panose="02020603050405020304" pitchFamily="18" charset="0"/>
                <a:cs typeface="Times New Roman" panose="02020603050405020304" pitchFamily="18" charset="0"/>
              </a:rPr>
              <a:t>Taxsim</a:t>
            </a:r>
            <a:r>
              <a:rPr lang="en-US" sz="1800" dirty="0">
                <a:latin typeface="Times New Roman" panose="02020603050405020304" pitchFamily="18" charset="0"/>
                <a:cs typeface="Times New Roman" panose="02020603050405020304" pitchFamily="18" charset="0"/>
              </a:rPr>
              <a:t> to calculate state tax liabilities.</a:t>
            </a:r>
          </a:p>
          <a:p>
            <a:pPr marL="0" indent="0">
              <a:buNone/>
            </a:pPr>
            <a:endParaRPr lang="en-US" sz="3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For sales taxes and other taxes and fees, we use data on consumption declines to calculate revenue effects. </a:t>
            </a:r>
          </a:p>
          <a:p>
            <a:pPr marL="0" indent="0">
              <a:buNone/>
            </a:pPr>
            <a:endParaRPr lang="en-US" sz="300" dirty="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We also account for federal aid to state and local governments enacted to date. </a:t>
            </a:r>
            <a:endParaRPr lang="en-US" dirty="0"/>
          </a:p>
        </p:txBody>
      </p:sp>
    </p:spTree>
    <p:extLst>
      <p:ext uri="{BB962C8B-B14F-4D97-AF65-F5344CB8AC3E}">
        <p14:creationId xmlns:p14="http://schemas.microsoft.com/office/powerpoint/2010/main" val="2879513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1DC32A2-5C26-44DC-9D79-ABB85E5A9248}"/>
              </a:ext>
            </a:extLst>
          </p:cNvPr>
          <p:cNvSpPr txBox="1"/>
          <p:nvPr/>
        </p:nvSpPr>
        <p:spPr>
          <a:xfrm>
            <a:off x="1095311" y="199024"/>
            <a:ext cx="6953378"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Summary of Our Results for Nation as a Whole</a:t>
            </a:r>
          </a:p>
        </p:txBody>
      </p:sp>
      <p:pic>
        <p:nvPicPr>
          <p:cNvPr id="2" name="Picture 1">
            <a:extLst>
              <a:ext uri="{FF2B5EF4-FFF2-40B4-BE49-F238E27FC236}">
                <a16:creationId xmlns:a16="http://schemas.microsoft.com/office/drawing/2014/main" id="{F0897FB9-A99A-44C6-91C5-750D296784B5}"/>
              </a:ext>
            </a:extLst>
          </p:cNvPr>
          <p:cNvPicPr>
            <a:picLocks noChangeAspect="1"/>
          </p:cNvPicPr>
          <p:nvPr/>
        </p:nvPicPr>
        <p:blipFill>
          <a:blip r:embed="rId3"/>
          <a:stretch>
            <a:fillRect/>
          </a:stretch>
        </p:blipFill>
        <p:spPr>
          <a:xfrm>
            <a:off x="253603" y="1326995"/>
            <a:ext cx="8229479" cy="5164711"/>
          </a:xfrm>
          <a:prstGeom prst="rect">
            <a:avLst/>
          </a:prstGeom>
        </p:spPr>
      </p:pic>
    </p:spTree>
    <p:extLst>
      <p:ext uri="{BB962C8B-B14F-4D97-AF65-F5344CB8AC3E}">
        <p14:creationId xmlns:p14="http://schemas.microsoft.com/office/powerpoint/2010/main" val="1430509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322B3-6E11-4C6D-8928-283622AD339F}"/>
              </a:ext>
            </a:extLst>
          </p:cNvPr>
          <p:cNvSpPr>
            <a:spLocks noGrp="1"/>
          </p:cNvSpPr>
          <p:nvPr>
            <p:ph type="title"/>
          </p:nvPr>
        </p:nvSpPr>
        <p:spPr>
          <a:xfrm>
            <a:off x="659965" y="590485"/>
            <a:ext cx="7931598" cy="773559"/>
          </a:xfrm>
        </p:spPr>
        <p:txBody>
          <a:bodyPr>
            <a:normAutofit/>
          </a:bodyPr>
          <a:lstStyle/>
          <a:p>
            <a:pPr algn="ctr"/>
            <a:r>
              <a:rPr lang="en-US" sz="2800" dirty="0">
                <a:latin typeface="Times New Roman" panose="02020603050405020304" pitchFamily="18" charset="0"/>
                <a:cs typeface="Times New Roman" panose="02020603050405020304" pitchFamily="18" charset="0"/>
              </a:rPr>
              <a:t>Recent Data on State Tax Collections this Year</a:t>
            </a:r>
          </a:p>
        </p:txBody>
      </p:sp>
      <p:sp>
        <p:nvSpPr>
          <p:cNvPr id="9" name="TextBox 2">
            <a:extLst>
              <a:ext uri="{FF2B5EF4-FFF2-40B4-BE49-F238E27FC236}">
                <a16:creationId xmlns:a16="http://schemas.microsoft.com/office/drawing/2014/main" id="{00000000-0008-0000-0800-000003000000}"/>
              </a:ext>
            </a:extLst>
          </p:cNvPr>
          <p:cNvSpPr txBox="1"/>
          <p:nvPr/>
        </p:nvSpPr>
        <p:spPr>
          <a:xfrm>
            <a:off x="7138166" y="2503170"/>
            <a:ext cx="1924786" cy="2859276"/>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Times New Roman" panose="02020603050405020304" pitchFamily="18" charset="0"/>
                <a:cs typeface="Times New Roman" panose="02020603050405020304" pitchFamily="18" charset="0"/>
              </a:rPr>
              <a:t>T</a:t>
            </a:r>
            <a:r>
              <a:rPr lang="en-US" sz="1050" baseline="0" dirty="0">
                <a:latin typeface="Times New Roman" panose="02020603050405020304" pitchFamily="18" charset="0"/>
                <a:cs typeface="Times New Roman" panose="02020603050405020304" pitchFamily="18" charset="0"/>
              </a:rPr>
              <a:t>ax collections reflect data for 41 states accounting for 87 percent of national personal income tax and national sales tax collections and 83 percent of national corporate income tax collections.</a:t>
            </a:r>
          </a:p>
          <a:p>
            <a:endParaRPr lang="en-US" sz="1050" dirty="0">
              <a:latin typeface="Times New Roman" panose="02020603050405020304" pitchFamily="18" charset="0"/>
              <a:cs typeface="Times New Roman" panose="02020603050405020304" pitchFamily="18" charset="0"/>
            </a:endParaRPr>
          </a:p>
          <a:p>
            <a:r>
              <a:rPr lang="en-US" sz="1050" dirty="0">
                <a:latin typeface="Times New Roman" panose="02020603050405020304" pitchFamily="18" charset="0"/>
                <a:cs typeface="Times New Roman" panose="02020603050405020304" pitchFamily="18" charset="0"/>
              </a:rPr>
              <a:t>Source:</a:t>
            </a:r>
          </a:p>
          <a:p>
            <a:r>
              <a:rPr lang="en-US" sz="1050" dirty="0">
                <a:latin typeface="Times New Roman" panose="02020603050405020304" pitchFamily="18" charset="0"/>
                <a:cs typeface="Times New Roman" panose="02020603050405020304" pitchFamily="18" charset="0"/>
              </a:rPr>
              <a:t>Analysis is based on data provided by the Urban Institute available at: https://www.urban.org/policy-centers/cross-center-initiatives/state-and-local-finance-initiative/projects/state-tax-and-economic-review/data-subscriptions </a:t>
            </a:r>
          </a:p>
          <a:p>
            <a:endParaRPr lang="en-US" sz="825" dirty="0">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5252A5B5-BAE1-4384-9682-2E558155AC4B}"/>
              </a:ext>
            </a:extLst>
          </p:cNvPr>
          <p:cNvPicPr>
            <a:picLocks noChangeAspect="1"/>
          </p:cNvPicPr>
          <p:nvPr/>
        </p:nvPicPr>
        <p:blipFill>
          <a:blip r:embed="rId2"/>
          <a:stretch>
            <a:fillRect/>
          </a:stretch>
        </p:blipFill>
        <p:spPr>
          <a:xfrm>
            <a:off x="217819" y="1766259"/>
            <a:ext cx="6700838" cy="4036219"/>
          </a:xfrm>
          <a:prstGeom prst="rect">
            <a:avLst/>
          </a:prstGeom>
        </p:spPr>
      </p:pic>
    </p:spTree>
    <p:extLst>
      <p:ext uri="{BB962C8B-B14F-4D97-AF65-F5344CB8AC3E}">
        <p14:creationId xmlns:p14="http://schemas.microsoft.com/office/powerpoint/2010/main" val="1576110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F6BA5-2508-4F5A-A2D4-EA52CAFEB670}"/>
              </a:ext>
            </a:extLst>
          </p:cNvPr>
          <p:cNvSpPr>
            <a:spLocks noGrp="1"/>
          </p:cNvSpPr>
          <p:nvPr>
            <p:ph type="title"/>
          </p:nvPr>
        </p:nvSpPr>
        <p:spPr>
          <a:xfrm>
            <a:off x="628650" y="1131095"/>
            <a:ext cx="7886700" cy="373428"/>
          </a:xfrm>
        </p:spPr>
        <p:txBody>
          <a:bodyPr>
            <a:noAutofit/>
          </a:bodyPr>
          <a:lstStyle/>
          <a:p>
            <a:pPr algn="ctr"/>
            <a:r>
              <a:rPr lang="en-US" sz="2800" dirty="0">
                <a:latin typeface="Times New Roman" panose="02020603050405020304" pitchFamily="18" charset="0"/>
                <a:cs typeface="Times New Roman" panose="02020603050405020304" pitchFamily="18" charset="0"/>
              </a:rPr>
              <a:t>Overall Revenue Losses Vary Across the States </a:t>
            </a:r>
          </a:p>
        </p:txBody>
      </p:sp>
      <p:pic>
        <p:nvPicPr>
          <p:cNvPr id="10" name="Picture 9">
            <a:extLst>
              <a:ext uri="{FF2B5EF4-FFF2-40B4-BE49-F238E27FC236}">
                <a16:creationId xmlns:a16="http://schemas.microsoft.com/office/drawing/2014/main" id="{F29F704D-352A-44DD-9977-BF2585222E70}"/>
              </a:ext>
            </a:extLst>
          </p:cNvPr>
          <p:cNvPicPr>
            <a:picLocks noChangeAspect="1"/>
          </p:cNvPicPr>
          <p:nvPr/>
        </p:nvPicPr>
        <p:blipFill>
          <a:blip r:embed="rId2"/>
          <a:stretch>
            <a:fillRect/>
          </a:stretch>
        </p:blipFill>
        <p:spPr>
          <a:xfrm>
            <a:off x="827689" y="2027257"/>
            <a:ext cx="7047371" cy="3313393"/>
          </a:xfrm>
          <a:prstGeom prst="rect">
            <a:avLst/>
          </a:prstGeom>
        </p:spPr>
      </p:pic>
    </p:spTree>
    <p:extLst>
      <p:ext uri="{BB962C8B-B14F-4D97-AF65-F5344CB8AC3E}">
        <p14:creationId xmlns:p14="http://schemas.microsoft.com/office/powerpoint/2010/main" val="4236600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What has COVID-19 shock done to the federal budget outlook over the next 10 and 30 years?</a:t>
            </a:r>
          </a:p>
          <a:p>
            <a:r>
              <a:rPr lang="en-US" dirty="0"/>
              <a:t>What is the short- and medium-term impact of the fiscal condition of state and local governments, in the aggregate and across states?</a:t>
            </a:r>
          </a:p>
        </p:txBody>
      </p:sp>
    </p:spTree>
    <p:extLst>
      <p:ext uri="{BB962C8B-B14F-4D97-AF65-F5344CB8AC3E}">
        <p14:creationId xmlns:p14="http://schemas.microsoft.com/office/powerpoint/2010/main" val="2094658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F6BA5-2508-4F5A-A2D4-EA52CAFEB670}"/>
              </a:ext>
            </a:extLst>
          </p:cNvPr>
          <p:cNvSpPr>
            <a:spLocks noGrp="1"/>
          </p:cNvSpPr>
          <p:nvPr>
            <p:ph type="title"/>
          </p:nvPr>
        </p:nvSpPr>
        <p:spPr>
          <a:xfrm>
            <a:off x="458330" y="971550"/>
            <a:ext cx="7886700" cy="373428"/>
          </a:xfrm>
        </p:spPr>
        <p:txBody>
          <a:bodyPr>
            <a:noAutofit/>
          </a:bodyPr>
          <a:lstStyle/>
          <a:p>
            <a:pPr algn="ctr"/>
            <a:r>
              <a:rPr lang="en-US" sz="2800" dirty="0">
                <a:latin typeface="Times New Roman" panose="02020603050405020304" pitchFamily="18" charset="0"/>
                <a:cs typeface="Times New Roman" panose="02020603050405020304" pitchFamily="18" charset="0"/>
              </a:rPr>
              <a:t>As does Federal Aid</a:t>
            </a:r>
          </a:p>
        </p:txBody>
      </p:sp>
      <p:pic>
        <p:nvPicPr>
          <p:cNvPr id="4" name="Picture 3">
            <a:extLst>
              <a:ext uri="{FF2B5EF4-FFF2-40B4-BE49-F238E27FC236}">
                <a16:creationId xmlns:a16="http://schemas.microsoft.com/office/drawing/2014/main" id="{1A277BC2-BF77-444D-B137-BD6F10010711}"/>
              </a:ext>
            </a:extLst>
          </p:cNvPr>
          <p:cNvPicPr>
            <a:picLocks noChangeAspect="1"/>
          </p:cNvPicPr>
          <p:nvPr/>
        </p:nvPicPr>
        <p:blipFill>
          <a:blip r:embed="rId2"/>
          <a:stretch>
            <a:fillRect/>
          </a:stretch>
        </p:blipFill>
        <p:spPr>
          <a:xfrm>
            <a:off x="723875" y="1613995"/>
            <a:ext cx="7696251" cy="3988676"/>
          </a:xfrm>
          <a:prstGeom prst="rect">
            <a:avLst/>
          </a:prstGeom>
        </p:spPr>
      </p:pic>
    </p:spTree>
    <p:extLst>
      <p:ext uri="{BB962C8B-B14F-4D97-AF65-F5344CB8AC3E}">
        <p14:creationId xmlns:p14="http://schemas.microsoft.com/office/powerpoint/2010/main" val="2719116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BDB80-6DA3-493D-B87D-E91B47DB2D03}"/>
              </a:ext>
            </a:extLst>
          </p:cNvPr>
          <p:cNvSpPr>
            <a:spLocks noGrp="1"/>
          </p:cNvSpPr>
          <p:nvPr>
            <p:ph type="title"/>
          </p:nvPr>
        </p:nvSpPr>
        <p:spPr>
          <a:xfrm>
            <a:off x="628650" y="491014"/>
            <a:ext cx="7886700" cy="436895"/>
          </a:xfrm>
        </p:spPr>
        <p:txBody>
          <a:bodyPr>
            <a:noAutofit/>
          </a:bodyPr>
          <a:lstStyle/>
          <a:p>
            <a:pPr algn="ctr"/>
            <a:r>
              <a:rPr lang="en-US" sz="2800" dirty="0">
                <a:latin typeface="Times New Roman" panose="02020603050405020304" pitchFamily="18" charset="0"/>
                <a:cs typeface="Times New Roman" panose="02020603050405020304" pitchFamily="18" charset="0"/>
              </a:rPr>
              <a:t>Measuring Fiscal Stress</a:t>
            </a:r>
          </a:p>
        </p:txBody>
      </p:sp>
      <p:sp>
        <p:nvSpPr>
          <p:cNvPr id="3" name="Content Placeholder 2">
            <a:extLst>
              <a:ext uri="{FF2B5EF4-FFF2-40B4-BE49-F238E27FC236}">
                <a16:creationId xmlns:a16="http://schemas.microsoft.com/office/drawing/2014/main" id="{FB5A49BB-77D8-4C2F-BE7B-D64F559E73B1}"/>
              </a:ext>
            </a:extLst>
          </p:cNvPr>
          <p:cNvSpPr>
            <a:spLocks noGrp="1"/>
          </p:cNvSpPr>
          <p:nvPr>
            <p:ph idx="1"/>
          </p:nvPr>
        </p:nvSpPr>
        <p:spPr>
          <a:xfrm>
            <a:off x="436880" y="1351280"/>
            <a:ext cx="8178800" cy="4643120"/>
          </a:xfrm>
        </p:spPr>
        <p:txBody>
          <a:bodyPr>
            <a:normAutofit fontScale="92500" lnSpcReduction="20000"/>
          </a:bodyPr>
          <a:lstStyle/>
          <a:p>
            <a:pPr marL="0" indent="0">
              <a:buNone/>
            </a:pPr>
            <a:r>
              <a:rPr lang="en-US" sz="1900" dirty="0"/>
              <a:t>Federal aid enacted to date covers revenue losses this year, but not next year or thereafter. Knowing this, states will likely cut back on spending.</a:t>
            </a:r>
          </a:p>
          <a:p>
            <a:pPr marL="0" indent="0">
              <a:buNone/>
            </a:pPr>
            <a:endParaRPr lang="en-US" sz="400" dirty="0"/>
          </a:p>
          <a:p>
            <a:pPr marL="0" indent="0">
              <a:buNone/>
            </a:pPr>
            <a:r>
              <a:rPr lang="en-US" sz="1900" dirty="0"/>
              <a:t>Furthermore, aid much more generous relative to needs in smaller states, leaving some states facing shortfalls even without accounting for future years or spending needs.</a:t>
            </a:r>
          </a:p>
          <a:p>
            <a:pPr marL="0" indent="0">
              <a:buNone/>
            </a:pPr>
            <a:endParaRPr lang="en-US" sz="400" dirty="0"/>
          </a:p>
          <a:p>
            <a:pPr marL="0" indent="0">
              <a:buNone/>
            </a:pPr>
            <a:r>
              <a:rPr lang="en-US" sz="1900" dirty="0"/>
              <a:t>From macroeconomic perspective, maintaining spending means sector not a drag on the economy.</a:t>
            </a:r>
          </a:p>
          <a:p>
            <a:pPr marL="0" indent="0">
              <a:buNone/>
            </a:pPr>
            <a:endParaRPr lang="en-US" sz="400" dirty="0"/>
          </a:p>
          <a:p>
            <a:pPr marL="0" indent="0">
              <a:buNone/>
            </a:pPr>
            <a:r>
              <a:rPr lang="en-US" sz="1900" dirty="0"/>
              <a:t>But from a public service perspective, ability to maintain pre-COVID spending not the right metric for measuring fiscal stress.</a:t>
            </a:r>
          </a:p>
          <a:p>
            <a:pPr marL="0" indent="0">
              <a:buNone/>
            </a:pPr>
            <a:endParaRPr lang="en-US" sz="300" dirty="0"/>
          </a:p>
          <a:p>
            <a:pPr marL="0" indent="0">
              <a:buNone/>
            </a:pPr>
            <a:r>
              <a:rPr lang="en-US" sz="1900" dirty="0"/>
              <a:t>If spending needs go up significantly—for public health, virtual schooling, etc., then states will still be under stress and have to cut necessary services.</a:t>
            </a:r>
          </a:p>
          <a:p>
            <a:pPr marL="0" indent="0">
              <a:buNone/>
            </a:pPr>
            <a:endParaRPr lang="en-US" sz="300" dirty="0"/>
          </a:p>
          <a:p>
            <a:pPr marL="0" indent="0">
              <a:buNone/>
            </a:pPr>
            <a:r>
              <a:rPr lang="en-US" sz="1900" dirty="0"/>
              <a:t>State and local governments seeing fiscal stress in coming years without additional aid may not be willing to spend adequately.  So can’t really measure spending needs by actual spending.</a:t>
            </a:r>
          </a:p>
          <a:p>
            <a:pPr marL="0" indent="0">
              <a:buNone/>
            </a:pPr>
            <a:endParaRPr lang="en-US" sz="1800" dirty="0"/>
          </a:p>
          <a:p>
            <a:endParaRPr lang="en-US" dirty="0"/>
          </a:p>
        </p:txBody>
      </p:sp>
    </p:spTree>
    <p:extLst>
      <p:ext uri="{BB962C8B-B14F-4D97-AF65-F5344CB8AC3E}">
        <p14:creationId xmlns:p14="http://schemas.microsoft.com/office/powerpoint/2010/main" val="804257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Outlook: Basic Approach</a:t>
            </a:r>
          </a:p>
        </p:txBody>
      </p:sp>
      <p:sp>
        <p:nvSpPr>
          <p:cNvPr id="3" name="Content Placeholder 2"/>
          <p:cNvSpPr>
            <a:spLocks noGrp="1"/>
          </p:cNvSpPr>
          <p:nvPr>
            <p:ph idx="1"/>
          </p:nvPr>
        </p:nvSpPr>
        <p:spPr>
          <a:xfrm>
            <a:off x="628650" y="1825624"/>
            <a:ext cx="7886700" cy="4701507"/>
          </a:xfrm>
        </p:spPr>
        <p:txBody>
          <a:bodyPr>
            <a:normAutofit/>
          </a:bodyPr>
          <a:lstStyle/>
          <a:p>
            <a:r>
              <a:rPr lang="en-US" dirty="0"/>
              <a:t>Consider three “baselines” for fiscal policy</a:t>
            </a:r>
          </a:p>
          <a:p>
            <a:pPr marL="914400" lvl="1" indent="-457200">
              <a:buFont typeface="+mj-lt"/>
              <a:buAutoNum type="arabicPeriod"/>
            </a:pPr>
            <a:r>
              <a:rPr lang="en-US" dirty="0"/>
              <a:t>Pre-COVID “current law” baseline</a:t>
            </a:r>
          </a:p>
          <a:p>
            <a:pPr marL="914400" lvl="1" indent="-457200">
              <a:buFont typeface="+mj-lt"/>
              <a:buAutoNum type="arabicPeriod"/>
            </a:pPr>
            <a:r>
              <a:rPr lang="en-US" dirty="0"/>
              <a:t>Post-COVID “current law” baseline</a:t>
            </a:r>
          </a:p>
          <a:p>
            <a:pPr marL="914400" lvl="1" indent="-457200">
              <a:buFont typeface="+mj-lt"/>
              <a:buAutoNum type="arabicPeriod"/>
            </a:pPr>
            <a:r>
              <a:rPr lang="en-US" dirty="0"/>
              <a:t>Post-COVID “current policy” baseline</a:t>
            </a:r>
          </a:p>
          <a:p>
            <a:r>
              <a:rPr lang="en-US" dirty="0"/>
              <a:t>Comparing 2 to 1 gives an estimate of the impact of the COVID shock, including both direct effects and policy responses</a:t>
            </a:r>
          </a:p>
          <a:p>
            <a:pPr lvl="1"/>
            <a:r>
              <a:rPr lang="en-US" dirty="0"/>
              <a:t>Use CBO (January) vs. CBO (September) as starting points for for estimating these two baselines</a:t>
            </a:r>
          </a:p>
          <a:p>
            <a:pPr lvl="1"/>
            <a:r>
              <a:rPr lang="en-US" dirty="0"/>
              <a:t>For longer-term projections (2030-2050), make a series of small adjustments</a:t>
            </a:r>
          </a:p>
        </p:txBody>
      </p:sp>
    </p:spTree>
    <p:extLst>
      <p:ext uri="{BB962C8B-B14F-4D97-AF65-F5344CB8AC3E}">
        <p14:creationId xmlns:p14="http://schemas.microsoft.com/office/powerpoint/2010/main" val="2148071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Outlook: Basic Approach</a:t>
            </a:r>
          </a:p>
        </p:txBody>
      </p:sp>
      <p:sp>
        <p:nvSpPr>
          <p:cNvPr id="3" name="Content Placeholder 2"/>
          <p:cNvSpPr>
            <a:spLocks noGrp="1"/>
          </p:cNvSpPr>
          <p:nvPr>
            <p:ph idx="1"/>
          </p:nvPr>
        </p:nvSpPr>
        <p:spPr/>
        <p:txBody>
          <a:bodyPr>
            <a:normAutofit/>
          </a:bodyPr>
          <a:lstStyle/>
          <a:p>
            <a:r>
              <a:rPr lang="en-US" dirty="0"/>
              <a:t>Consider three “baselines” for fiscal policy</a:t>
            </a:r>
          </a:p>
          <a:p>
            <a:pPr marL="914400" lvl="1" indent="-457200">
              <a:buFont typeface="+mj-lt"/>
              <a:buAutoNum type="arabicPeriod"/>
            </a:pPr>
            <a:r>
              <a:rPr lang="en-US" dirty="0"/>
              <a:t>Pre-COVID “current law” baseline</a:t>
            </a:r>
          </a:p>
          <a:p>
            <a:pPr marL="914400" lvl="1" indent="-457200">
              <a:buFont typeface="+mj-lt"/>
              <a:buAutoNum type="arabicPeriod"/>
            </a:pPr>
            <a:r>
              <a:rPr lang="en-US" dirty="0"/>
              <a:t>Post-COVID “current law” baseline</a:t>
            </a:r>
          </a:p>
          <a:p>
            <a:pPr marL="914400" lvl="1" indent="-457200">
              <a:buFont typeface="+mj-lt"/>
              <a:buAutoNum type="arabicPeriod"/>
            </a:pPr>
            <a:r>
              <a:rPr lang="en-US" dirty="0"/>
              <a:t>Post-COVID “current policy” baseline</a:t>
            </a:r>
          </a:p>
          <a:p>
            <a:r>
              <a:rPr lang="en-US" dirty="0"/>
              <a:t>Third baseline intended as a more realistic measure of where we actually are</a:t>
            </a:r>
          </a:p>
          <a:p>
            <a:pPr lvl="1"/>
            <a:r>
              <a:rPr lang="en-US" dirty="0"/>
              <a:t>Adjusts several assumptions where “current law” deviates from likely path (e.g., “temporary” provisions intended to be permanent)</a:t>
            </a:r>
          </a:p>
        </p:txBody>
      </p:sp>
    </p:spTree>
    <p:extLst>
      <p:ext uri="{BB962C8B-B14F-4D97-AF65-F5344CB8AC3E}">
        <p14:creationId xmlns:p14="http://schemas.microsoft.com/office/powerpoint/2010/main" val="541298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Results</a:t>
            </a:r>
          </a:p>
        </p:txBody>
      </p:sp>
      <p:sp>
        <p:nvSpPr>
          <p:cNvPr id="3" name="Content Placeholder 2"/>
          <p:cNvSpPr>
            <a:spLocks noGrp="1"/>
          </p:cNvSpPr>
          <p:nvPr>
            <p:ph idx="1"/>
          </p:nvPr>
        </p:nvSpPr>
        <p:spPr/>
        <p:txBody>
          <a:bodyPr/>
          <a:lstStyle/>
          <a:p>
            <a:pPr marL="514350" indent="-514350">
              <a:buFont typeface="+mj-lt"/>
              <a:buAutoNum type="arabicPeriod"/>
            </a:pPr>
            <a:r>
              <a:rPr lang="en-US" dirty="0"/>
              <a:t>Short-run COVID fiscal shock is enormous, virtually all on the spending side</a:t>
            </a:r>
          </a:p>
          <a:p>
            <a:pPr lvl="1"/>
            <a:r>
              <a:rPr lang="en-US" dirty="0"/>
              <a:t>Non-interest spending up 11% of GDP in FY2020</a:t>
            </a:r>
          </a:p>
          <a:p>
            <a:pPr lvl="1"/>
            <a:r>
              <a:rPr lang="en-US" dirty="0"/>
              <a:t>Revenues down 0.5% of GDP in FY2020</a:t>
            </a:r>
          </a:p>
          <a:p>
            <a:pPr lvl="1"/>
            <a:r>
              <a:rPr lang="en-US" dirty="0"/>
              <a:t>Primary deficit &gt;14% of GDP</a:t>
            </a:r>
          </a:p>
        </p:txBody>
      </p:sp>
    </p:spTree>
    <p:extLst>
      <p:ext uri="{BB962C8B-B14F-4D97-AF65-F5344CB8AC3E}">
        <p14:creationId xmlns:p14="http://schemas.microsoft.com/office/powerpoint/2010/main" val="1925856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Results</a:t>
            </a:r>
          </a:p>
        </p:txBody>
      </p:sp>
      <p:sp>
        <p:nvSpPr>
          <p:cNvPr id="3" name="Content Placeholder 2"/>
          <p:cNvSpPr>
            <a:spLocks noGrp="1"/>
          </p:cNvSpPr>
          <p:nvPr>
            <p:ph idx="1"/>
          </p:nvPr>
        </p:nvSpPr>
        <p:spPr/>
        <p:txBody>
          <a:bodyPr/>
          <a:lstStyle/>
          <a:p>
            <a:pPr marL="514350" indent="-514350">
              <a:buFont typeface="+mj-lt"/>
              <a:buAutoNum type="arabicPeriod"/>
            </a:pPr>
            <a:r>
              <a:rPr lang="en-US" dirty="0">
                <a:solidFill>
                  <a:schemeClr val="tx1">
                    <a:lumMod val="50000"/>
                    <a:lumOff val="50000"/>
                  </a:schemeClr>
                </a:solidFill>
              </a:rPr>
              <a:t>Short-run COVID fiscal shock is enormous, virtually all on the spending side</a:t>
            </a:r>
          </a:p>
          <a:p>
            <a:pPr lvl="1"/>
            <a:r>
              <a:rPr lang="en-US" dirty="0">
                <a:solidFill>
                  <a:schemeClr val="tx1">
                    <a:lumMod val="50000"/>
                    <a:lumOff val="50000"/>
                  </a:schemeClr>
                </a:solidFill>
              </a:rPr>
              <a:t>Non-interest spending up 11% of GDP in FY2020</a:t>
            </a:r>
          </a:p>
          <a:p>
            <a:pPr lvl="1"/>
            <a:r>
              <a:rPr lang="en-US" dirty="0">
                <a:solidFill>
                  <a:schemeClr val="tx1">
                    <a:lumMod val="50000"/>
                    <a:lumOff val="50000"/>
                  </a:schemeClr>
                </a:solidFill>
              </a:rPr>
              <a:t>Revenues down 0.5% of GDP in FY2020</a:t>
            </a:r>
          </a:p>
          <a:p>
            <a:pPr lvl="1"/>
            <a:r>
              <a:rPr lang="en-US" dirty="0">
                <a:solidFill>
                  <a:schemeClr val="tx1">
                    <a:lumMod val="50000"/>
                    <a:lumOff val="50000"/>
                  </a:schemeClr>
                </a:solidFill>
              </a:rPr>
              <a:t>Primary deficit &gt;14% of GDP</a:t>
            </a:r>
          </a:p>
          <a:p>
            <a:pPr marL="514350" indent="-514350">
              <a:buFont typeface="+mj-lt"/>
              <a:buAutoNum type="arabicPeriod"/>
            </a:pPr>
            <a:r>
              <a:rPr lang="en-US" dirty="0"/>
              <a:t>Impact on primary deficits projected to dissipate quickly</a:t>
            </a:r>
          </a:p>
          <a:p>
            <a:pPr lvl="1"/>
            <a:r>
              <a:rPr lang="en-US" dirty="0"/>
              <a:t>By FY2022, an increase of only 2% of GDP</a:t>
            </a:r>
          </a:p>
          <a:p>
            <a:pPr marL="514350" indent="-514350">
              <a:buFont typeface="+mj-lt"/>
              <a:buAutoNum type="arabicPeriod"/>
            </a:pPr>
            <a:endParaRPr lang="en-US" dirty="0"/>
          </a:p>
        </p:txBody>
      </p:sp>
    </p:spTree>
    <p:extLst>
      <p:ext uri="{BB962C8B-B14F-4D97-AF65-F5344CB8AC3E}">
        <p14:creationId xmlns:p14="http://schemas.microsoft.com/office/powerpoint/2010/main" val="4221903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Results</a:t>
            </a:r>
          </a:p>
        </p:txBody>
      </p:sp>
      <p:sp>
        <p:nvSpPr>
          <p:cNvPr id="3" name="Content Placeholder 2"/>
          <p:cNvSpPr>
            <a:spLocks noGrp="1"/>
          </p:cNvSpPr>
          <p:nvPr>
            <p:ph idx="1"/>
          </p:nvPr>
        </p:nvSpPr>
        <p:spPr>
          <a:xfrm>
            <a:off x="628650" y="1825625"/>
            <a:ext cx="7985962" cy="4351338"/>
          </a:xfrm>
        </p:spPr>
        <p:txBody>
          <a:bodyPr>
            <a:normAutofit/>
          </a:bodyPr>
          <a:lstStyle/>
          <a:p>
            <a:pPr marL="514350" indent="-514350">
              <a:buFont typeface="+mj-lt"/>
              <a:buAutoNum type="arabicPeriod"/>
            </a:pPr>
            <a:r>
              <a:rPr lang="en-US" dirty="0">
                <a:solidFill>
                  <a:schemeClr val="tx1">
                    <a:lumMod val="50000"/>
                    <a:lumOff val="50000"/>
                  </a:schemeClr>
                </a:solidFill>
              </a:rPr>
              <a:t>Short-run COVID fiscal shock is enormous, virtually all on the spending side</a:t>
            </a:r>
          </a:p>
          <a:p>
            <a:pPr lvl="1"/>
            <a:r>
              <a:rPr lang="en-US" dirty="0">
                <a:solidFill>
                  <a:schemeClr val="tx1">
                    <a:lumMod val="50000"/>
                    <a:lumOff val="50000"/>
                  </a:schemeClr>
                </a:solidFill>
              </a:rPr>
              <a:t>Non-interest spending up 11% of GDP in FY2020</a:t>
            </a:r>
          </a:p>
          <a:p>
            <a:pPr lvl="1"/>
            <a:r>
              <a:rPr lang="en-US" dirty="0">
                <a:solidFill>
                  <a:schemeClr val="tx1">
                    <a:lumMod val="50000"/>
                    <a:lumOff val="50000"/>
                  </a:schemeClr>
                </a:solidFill>
              </a:rPr>
              <a:t>Revenues down 0.5% of GDP in FY2020</a:t>
            </a:r>
          </a:p>
          <a:p>
            <a:pPr lvl="1"/>
            <a:r>
              <a:rPr lang="en-US" dirty="0">
                <a:solidFill>
                  <a:schemeClr val="tx1">
                    <a:lumMod val="50000"/>
                    <a:lumOff val="50000"/>
                  </a:schemeClr>
                </a:solidFill>
              </a:rPr>
              <a:t>Primary deficit &gt;14% of GDP</a:t>
            </a:r>
          </a:p>
          <a:p>
            <a:pPr marL="514350" indent="-514350">
              <a:buFont typeface="+mj-lt"/>
              <a:buAutoNum type="arabicPeriod"/>
            </a:pPr>
            <a:r>
              <a:rPr lang="en-US" dirty="0">
                <a:solidFill>
                  <a:schemeClr val="tx1">
                    <a:lumMod val="50000"/>
                    <a:lumOff val="50000"/>
                  </a:schemeClr>
                </a:solidFill>
              </a:rPr>
              <a:t>Impact on primary deficits projected to dissipate quickly</a:t>
            </a:r>
          </a:p>
          <a:p>
            <a:pPr lvl="1"/>
            <a:r>
              <a:rPr lang="en-US" dirty="0">
                <a:solidFill>
                  <a:schemeClr val="tx1">
                    <a:lumMod val="50000"/>
                    <a:lumOff val="50000"/>
                  </a:schemeClr>
                </a:solidFill>
              </a:rPr>
              <a:t>By FY2022, an increase of only 2% of GDP</a:t>
            </a:r>
          </a:p>
          <a:p>
            <a:pPr marL="514350" indent="-514350">
              <a:buFont typeface="+mj-lt"/>
              <a:buAutoNum type="arabicPeriod"/>
            </a:pPr>
            <a:r>
              <a:rPr lang="en-US" dirty="0"/>
              <a:t>Even so, debt-GDP ratio at all-time high (106%) by end of FY 2022 (vs. 84% pre-COVID estimate)</a:t>
            </a:r>
          </a:p>
        </p:txBody>
      </p:sp>
    </p:spTree>
    <p:extLst>
      <p:ext uri="{BB962C8B-B14F-4D97-AF65-F5344CB8AC3E}">
        <p14:creationId xmlns:p14="http://schemas.microsoft.com/office/powerpoint/2010/main" val="1171651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Results</a:t>
            </a:r>
          </a:p>
        </p:txBody>
      </p:sp>
      <p:sp>
        <p:nvSpPr>
          <p:cNvPr id="3" name="Content Placeholder 2"/>
          <p:cNvSpPr>
            <a:spLocks noGrp="1"/>
          </p:cNvSpPr>
          <p:nvPr>
            <p:ph idx="1"/>
          </p:nvPr>
        </p:nvSpPr>
        <p:spPr>
          <a:xfrm>
            <a:off x="628650" y="1825625"/>
            <a:ext cx="7985962" cy="4351338"/>
          </a:xfrm>
        </p:spPr>
        <p:txBody>
          <a:bodyPr>
            <a:normAutofit/>
          </a:bodyPr>
          <a:lstStyle/>
          <a:p>
            <a:pPr marL="514350" indent="-514350">
              <a:buFont typeface="+mj-lt"/>
              <a:buAutoNum type="arabicPeriod" startAt="4"/>
            </a:pPr>
            <a:r>
              <a:rPr lang="en-US" dirty="0"/>
              <a:t>Projected interest rates sharply lower for a time</a:t>
            </a:r>
          </a:p>
        </p:txBody>
      </p:sp>
    </p:spTree>
    <p:extLst>
      <p:ext uri="{BB962C8B-B14F-4D97-AF65-F5344CB8AC3E}">
        <p14:creationId xmlns:p14="http://schemas.microsoft.com/office/powerpoint/2010/main" val="962999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5965" y="658168"/>
            <a:ext cx="8686800" cy="5699461"/>
          </a:xfrm>
          <a:prstGeom prst="rect">
            <a:avLst/>
          </a:prstGeom>
        </p:spPr>
      </p:pic>
      <p:sp>
        <p:nvSpPr>
          <p:cNvPr id="4" name="Rectangle 3">
            <a:extLst>
              <a:ext uri="{FF2B5EF4-FFF2-40B4-BE49-F238E27FC236}">
                <a16:creationId xmlns:a16="http://schemas.microsoft.com/office/drawing/2014/main" id="{BCE242CE-2227-4001-9AE4-DB792884FE0A}"/>
              </a:ext>
            </a:extLst>
          </p:cNvPr>
          <p:cNvSpPr/>
          <p:nvPr/>
        </p:nvSpPr>
        <p:spPr>
          <a:xfrm>
            <a:off x="357188" y="2936081"/>
            <a:ext cx="257175" cy="10072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79574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8C40BFDE90924297CAFCA0B6E887BA" ma:contentTypeVersion="12" ma:contentTypeDescription="Create a new document." ma:contentTypeScope="" ma:versionID="af9888256906d13216f81b2d283d67ab">
  <xsd:schema xmlns:xsd="http://www.w3.org/2001/XMLSchema" xmlns:xs="http://www.w3.org/2001/XMLSchema" xmlns:p="http://schemas.microsoft.com/office/2006/metadata/properties" xmlns:ns2="9e5414a2-bcb2-40ca-b598-7fcbf922a641" xmlns:ns3="8bdebe45-587c-4cf0-9ae0-93c028cb9196" targetNamespace="http://schemas.microsoft.com/office/2006/metadata/properties" ma:root="true" ma:fieldsID="5330b6a98a5d0d7b2b6142c4eaa72374" ns2:_="" ns3:_="">
    <xsd:import namespace="9e5414a2-bcb2-40ca-b598-7fcbf922a641"/>
    <xsd:import namespace="8bdebe45-587c-4cf0-9ae0-93c028cb919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5414a2-bcb2-40ca-b598-7fcbf922a6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debe45-587c-4cf0-9ae0-93c028cb919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AD7F971-B5EA-402A-9DAB-053F2CA6A9D7}"/>
</file>

<file path=customXml/itemProps2.xml><?xml version="1.0" encoding="utf-8"?>
<ds:datastoreItem xmlns:ds="http://schemas.openxmlformats.org/officeDocument/2006/customXml" ds:itemID="{E2E4DF70-3E11-4F2C-BD8E-4C05CEDFEC65}"/>
</file>

<file path=customXml/itemProps3.xml><?xml version="1.0" encoding="utf-8"?>
<ds:datastoreItem xmlns:ds="http://schemas.openxmlformats.org/officeDocument/2006/customXml" ds:itemID="{A4DF4AC0-5EB2-45EF-A46B-1FC2F15AAED1}"/>
</file>

<file path=docProps/app.xml><?xml version="1.0" encoding="utf-8"?>
<Properties xmlns="http://schemas.openxmlformats.org/officeDocument/2006/extended-properties" xmlns:vt="http://schemas.openxmlformats.org/officeDocument/2006/docPropsVTypes">
  <Template>Office Theme</Template>
  <TotalTime>47</TotalTime>
  <Words>1087</Words>
  <Application>Microsoft Office PowerPoint</Application>
  <PresentationFormat>On-screen Show (4:3)</PresentationFormat>
  <Paragraphs>106</Paragraphs>
  <Slides>21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Times New Roman</vt:lpstr>
      <vt:lpstr>Office Theme</vt:lpstr>
      <vt:lpstr>Office Theme</vt:lpstr>
      <vt:lpstr>Fiscal Effects of COVID-19 </vt:lpstr>
      <vt:lpstr>Outline</vt:lpstr>
      <vt:lpstr>Federal Outlook: Basic Approach</vt:lpstr>
      <vt:lpstr>Federal Outlook: Basic Approach</vt:lpstr>
      <vt:lpstr>Key Results</vt:lpstr>
      <vt:lpstr>Key Results</vt:lpstr>
      <vt:lpstr>Key Results</vt:lpstr>
      <vt:lpstr>Key Results</vt:lpstr>
      <vt:lpstr>PowerPoint Presentation</vt:lpstr>
      <vt:lpstr>Key Results</vt:lpstr>
      <vt:lpstr>Key Results</vt:lpstr>
      <vt:lpstr>PowerPoint Presentation</vt:lpstr>
      <vt:lpstr>PowerPoint Presentation</vt:lpstr>
      <vt:lpstr>Key Results</vt:lpstr>
      <vt:lpstr>Fiscal Outlook of the State and Local Sector</vt:lpstr>
      <vt:lpstr>Our Approach  </vt:lpstr>
      <vt:lpstr>PowerPoint Presentation</vt:lpstr>
      <vt:lpstr>Recent Data on State Tax Collections this Year</vt:lpstr>
      <vt:lpstr>Overall Revenue Losses Vary Across the States </vt:lpstr>
      <vt:lpstr>As does Federal Aid</vt:lpstr>
      <vt:lpstr>Measuring Fiscal Stress</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Fiscal Effects of COVID-19</dc:title>
  <dc:creator>auerbach_admin</dc:creator>
  <cp:lastModifiedBy>Louise Sheiner</cp:lastModifiedBy>
  <cp:revision>38</cp:revision>
  <dcterms:created xsi:type="dcterms:W3CDTF">2020-09-23T14:16:57Z</dcterms:created>
  <dcterms:modified xsi:type="dcterms:W3CDTF">2020-09-24T15:24:25Z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0x010100018C40BFDE90924297CAFCA0B6E887BA</vt:lpwstr>
  </property>
</Properties>
</file>