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443" r:id="rId5"/>
    <p:sldId id="319" r:id="rId6"/>
    <p:sldId id="320" r:id="rId7"/>
    <p:sldId id="321" r:id="rId8"/>
    <p:sldId id="322" r:id="rId9"/>
    <p:sldId id="323" r:id="rId10"/>
    <p:sldId id="329" r:id="rId11"/>
    <p:sldId id="324" r:id="rId12"/>
    <p:sldId id="325" r:id="rId13"/>
    <p:sldId id="326" r:id="rId14"/>
    <p:sldId id="327" r:id="rId15"/>
    <p:sldId id="328" r:id="rId16"/>
    <p:sldId id="287" r:id="rId17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jesh Chadha" initials="RC" lastIdx="23" clrIdx="0"/>
  <p:cmAuthor id="2" name="Ganesh Sivamani" initials="GS" lastIdx="20" clrIdx="1"/>
  <p:cmAuthor id="3" name="RChadha" initials="R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120" autoAdjust="0"/>
  </p:normalViewPr>
  <p:slideViewPr>
    <p:cSldViewPr snapToGrid="0">
      <p:cViewPr varScale="1">
        <p:scale>
          <a:sx n="61" d="100"/>
          <a:sy n="61" d="100"/>
        </p:scale>
        <p:origin x="88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esh Sivamani" userId="fff66224-bb17-4303-8405-5f4a2df27f3d" providerId="ADAL" clId="{EAEB0ED8-F64C-4FFD-B91C-591AD889A49C}"/>
    <pc:docChg chg="undo custSel modSld modNotesMaster">
      <pc:chgData name="Ganesh Sivamani" userId="fff66224-bb17-4303-8405-5f4a2df27f3d" providerId="ADAL" clId="{EAEB0ED8-F64C-4FFD-B91C-591AD889A49C}" dt="2020-06-25T05:56:06.066" v="754" actId="113"/>
      <pc:docMkLst>
        <pc:docMk/>
      </pc:docMkLst>
      <pc:sldChg chg="modNotesTx">
        <pc:chgData name="Ganesh Sivamani" userId="fff66224-bb17-4303-8405-5f4a2df27f3d" providerId="ADAL" clId="{EAEB0ED8-F64C-4FFD-B91C-591AD889A49C}" dt="2020-06-25T05:44:32.920" v="145" actId="20577"/>
        <pc:sldMkLst>
          <pc:docMk/>
          <pc:sldMk cId="777597754" sldId="319"/>
        </pc:sldMkLst>
      </pc:sldChg>
      <pc:sldChg chg="modNotesTx">
        <pc:chgData name="Ganesh Sivamani" userId="fff66224-bb17-4303-8405-5f4a2df27f3d" providerId="ADAL" clId="{EAEB0ED8-F64C-4FFD-B91C-591AD889A49C}" dt="2020-06-25T05:51:04.186" v="541" actId="20577"/>
        <pc:sldMkLst>
          <pc:docMk/>
          <pc:sldMk cId="1129767021" sldId="320"/>
        </pc:sldMkLst>
      </pc:sldChg>
      <pc:sldChg chg="modNotesTx">
        <pc:chgData name="Ganesh Sivamani" userId="fff66224-bb17-4303-8405-5f4a2df27f3d" providerId="ADAL" clId="{EAEB0ED8-F64C-4FFD-B91C-591AD889A49C}" dt="2020-06-25T05:53:27.293" v="747" actId="20577"/>
        <pc:sldMkLst>
          <pc:docMk/>
          <pc:sldMk cId="1109140079" sldId="321"/>
        </pc:sldMkLst>
      </pc:sldChg>
      <pc:sldChg chg="modSp">
        <pc:chgData name="Ganesh Sivamani" userId="fff66224-bb17-4303-8405-5f4a2df27f3d" providerId="ADAL" clId="{EAEB0ED8-F64C-4FFD-B91C-591AD889A49C}" dt="2020-06-25T05:56:06.066" v="754" actId="113"/>
        <pc:sldMkLst>
          <pc:docMk/>
          <pc:sldMk cId="3669456648" sldId="329"/>
        </pc:sldMkLst>
        <pc:spChg chg="mod">
          <ac:chgData name="Ganesh Sivamani" userId="fff66224-bb17-4303-8405-5f4a2df27f3d" providerId="ADAL" clId="{EAEB0ED8-F64C-4FFD-B91C-591AD889A49C}" dt="2020-06-25T05:56:06.066" v="754" actId="113"/>
          <ac:spMkLst>
            <pc:docMk/>
            <pc:sldMk cId="3669456648" sldId="329"/>
            <ac:spMk id="2" creationId="{8895CAB6-D55F-4CBB-AF29-95BD4C70810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brookingsinstitution-my.sharepoint.com/personal/rchadha_brookingsindia_org/Documents/Shared%20Drive%20NFM&amp;MIN/Government%20Mining%20Earnings/Brekadown%20of%20earning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brookingsinstitution-my.sharepoint.com/personal/rchadha_brookingsindia_org/Documents/Shared%20Drive%20NFM&amp;MIN/Government%20Mining%20Earnings/Brekadown%20of%20earning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ofPieChart>
        <c:ofPieType val="pie"/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5BE-407C-8A90-F716BC6948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5BE-407C-8A90-F716BC6948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5BE-407C-8A90-F716BC6948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5BE-407C-8A90-F716BC6948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5BE-407C-8A90-F716BC6948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5BE-407C-8A90-F716BC694858}"/>
              </c:ext>
            </c:extLst>
          </c:dPt>
          <c:dLbls>
            <c:dLbl>
              <c:idx val="0"/>
              <c:layout>
                <c:manualLayout>
                  <c:x val="-1.4055023013427669E-2"/>
                  <c:y val="-5.757470460809985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BE-407C-8A90-F716BC694858}"/>
                </c:ext>
              </c:extLst>
            </c:dLbl>
            <c:dLbl>
              <c:idx val="1"/>
              <c:layout>
                <c:manualLayout>
                  <c:x val="-2.4525466925334413E-4"/>
                  <c:y val="2.586859490115454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BE-407C-8A90-F716BC694858}"/>
                </c:ext>
              </c:extLst>
            </c:dLbl>
            <c:dLbl>
              <c:idx val="2"/>
              <c:layout>
                <c:manualLayout>
                  <c:x val="0.20542232492677545"/>
                  <c:y val="-0.2226503663930496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BE-407C-8A90-F716BC694858}"/>
                </c:ext>
              </c:extLst>
            </c:dLbl>
            <c:dLbl>
              <c:idx val="3"/>
              <c:layout>
                <c:manualLayout>
                  <c:x val="-6.6688896298766256E-3"/>
                  <c:y val="-7.1968333933069449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BE-407C-8A90-F716BC694858}"/>
                </c:ext>
              </c:extLst>
            </c:dLbl>
            <c:dLbl>
              <c:idx val="4"/>
              <c:layout>
                <c:manualLayout>
                  <c:x val="-6.2839020122486457E-3"/>
                  <c:y val="2.0430497469973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BE-407C-8A90-F716BC694858}"/>
                </c:ext>
              </c:extLst>
            </c:dLbl>
            <c:dLbl>
              <c:idx val="5"/>
              <c:layout>
                <c:manualLayout>
                  <c:x val="-8.8918528398355002E-3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5BE-407C-8A90-F716BC6948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Helvetica" pitchFamily="2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Total!$A$12:$A$16</c:f>
              <c:strCache>
                <c:ptCount val="5"/>
                <c:pt idx="0">
                  <c:v>Contribution to auctions</c:v>
                </c:pt>
                <c:pt idx="1">
                  <c:v>Mining companies</c:v>
                </c:pt>
                <c:pt idx="2">
                  <c:v>Royalty</c:v>
                </c:pt>
                <c:pt idx="3">
                  <c:v>DMF</c:v>
                </c:pt>
                <c:pt idx="4">
                  <c:v>NMET</c:v>
                </c:pt>
              </c:strCache>
            </c:strRef>
          </c:cat>
          <c:val>
            <c:numRef>
              <c:f>Total!$B$12:$B$16</c:f>
              <c:numCache>
                <c:formatCode>0.0%</c:formatCode>
                <c:ptCount val="5"/>
                <c:pt idx="0">
                  <c:v>0.62397005495495528</c:v>
                </c:pt>
                <c:pt idx="1">
                  <c:v>0.19955143418691657</c:v>
                </c:pt>
                <c:pt idx="2">
                  <c:v>0.15757007776540011</c:v>
                </c:pt>
                <c:pt idx="3">
                  <c:v>1.5756987975806672E-2</c:v>
                </c:pt>
                <c:pt idx="4">
                  <c:v>3.1514055154546702E-3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5BE-407C-8A90-F716BC6948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3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9589416944755879E-3"/>
          <c:y val="0.82685778887210892"/>
          <c:w val="0.95839210316101786"/>
          <c:h val="0.129961210768049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tx1"/>
              </a:solidFill>
              <a:latin typeface="Helvetica" pitchFamily="2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  <a:latin typeface="Helvetica" pitchFamily="2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percentStacked"/>
        <c:varyColors val="0"/>
        <c:ser>
          <c:idx val="1"/>
          <c:order val="0"/>
          <c:tx>
            <c:strRef>
              <c:f>Total!$A$20</c:f>
              <c:strCache>
                <c:ptCount val="1"/>
                <c:pt idx="0">
                  <c:v>Mining Company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Total!$B$18:$E$18</c:f>
              <c:strCache>
                <c:ptCount val="4"/>
                <c:pt idx="0">
                  <c:v>Total</c:v>
                </c:pt>
                <c:pt idx="1">
                  <c:v>Iron Ore</c:v>
                </c:pt>
                <c:pt idx="2">
                  <c:v>Limestone</c:v>
                </c:pt>
                <c:pt idx="3">
                  <c:v>Other Minerals</c:v>
                </c:pt>
              </c:strCache>
            </c:strRef>
          </c:cat>
          <c:val>
            <c:numRef>
              <c:f>Total!$B$20:$E$20</c:f>
              <c:numCache>
                <c:formatCode>_ [$₹-4009]\ * #,##0_ ;_ [$₹-4009]\ * \-#,##0_ ;_ [$₹-4009]\ * "-"??_ ;_ @_ </c:formatCode>
                <c:ptCount val="4"/>
                <c:pt idx="0">
                  <c:v>50389.91</c:v>
                </c:pt>
                <c:pt idx="1">
                  <c:v>-3870.2042646738596</c:v>
                </c:pt>
                <c:pt idx="2">
                  <c:v>45011.196630602957</c:v>
                </c:pt>
                <c:pt idx="3">
                  <c:v>9043.0342804780103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57-48DD-8425-8DFBEE153A51}"/>
            </c:ext>
          </c:extLst>
        </c:ser>
        <c:ser>
          <c:idx val="0"/>
          <c:order val="1"/>
          <c:tx>
            <c:strRef>
              <c:f>Total!$A$19</c:f>
              <c:strCache>
                <c:ptCount val="1"/>
                <c:pt idx="0">
                  <c:v>Contribution to Auctions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Total!$B$18:$E$18</c:f>
              <c:strCache>
                <c:ptCount val="4"/>
                <c:pt idx="0">
                  <c:v>Total</c:v>
                </c:pt>
                <c:pt idx="1">
                  <c:v>Iron Ore</c:v>
                </c:pt>
                <c:pt idx="2">
                  <c:v>Limestone</c:v>
                </c:pt>
                <c:pt idx="3">
                  <c:v>Other Minerals</c:v>
                </c:pt>
              </c:strCache>
            </c:strRef>
          </c:cat>
          <c:val>
            <c:numRef>
              <c:f>Total!$B$19:$E$19</c:f>
              <c:numCache>
                <c:formatCode>_ [$₹-4009]\ * #,##0_ ;_ [$₹-4009]\ * \-#,##0_ ;_ [$₹-4009]\ * "-"??_ ;_ @_ </c:formatCode>
                <c:ptCount val="4"/>
                <c:pt idx="0">
                  <c:v>157562.35999999999</c:v>
                </c:pt>
                <c:pt idx="1">
                  <c:v>90538.369999999981</c:v>
                </c:pt>
                <c:pt idx="2">
                  <c:v>62000.069999999992</c:v>
                </c:pt>
                <c:pt idx="3">
                  <c:v>5026.3999999999996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57-48DD-8425-8DFBEE153A51}"/>
            </c:ext>
          </c:extLst>
        </c:ser>
        <c:ser>
          <c:idx val="2"/>
          <c:order val="2"/>
          <c:tx>
            <c:strRef>
              <c:f>Total!$A$21</c:f>
              <c:strCache>
                <c:ptCount val="1"/>
                <c:pt idx="0">
                  <c:v>Royalty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Total!$B$18:$E$18</c:f>
              <c:strCache>
                <c:ptCount val="4"/>
                <c:pt idx="0">
                  <c:v>Total</c:v>
                </c:pt>
                <c:pt idx="1">
                  <c:v>Iron Ore</c:v>
                </c:pt>
                <c:pt idx="2">
                  <c:v>Limestone</c:v>
                </c:pt>
                <c:pt idx="3">
                  <c:v>Other Minerals</c:v>
                </c:pt>
              </c:strCache>
            </c:strRef>
          </c:cat>
          <c:val>
            <c:numRef>
              <c:f>Total!$B$21:$E$21</c:f>
              <c:numCache>
                <c:formatCode>_ [$₹-4009]\ * #,##0_ ;_ [$₹-4009]\ * \-#,##0_ ;_ [$₹-4009]\ * "-"??_ ;_ @_ </c:formatCode>
                <c:ptCount val="4"/>
                <c:pt idx="0">
                  <c:v>39788.949999999997</c:v>
                </c:pt>
                <c:pt idx="1">
                  <c:v>15623.883928571429</c:v>
                </c:pt>
                <c:pt idx="2">
                  <c:v>23422.785714285714</c:v>
                </c:pt>
                <c:pt idx="3">
                  <c:v>738.53571428571445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57-48DD-8425-8DFBEE153A51}"/>
            </c:ext>
          </c:extLst>
        </c:ser>
        <c:ser>
          <c:idx val="3"/>
          <c:order val="3"/>
          <c:tx>
            <c:strRef>
              <c:f>Total!$A$22</c:f>
              <c:strCache>
                <c:ptCount val="1"/>
                <c:pt idx="0">
                  <c:v>DMF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Total!$B$18:$E$18</c:f>
              <c:strCache>
                <c:ptCount val="4"/>
                <c:pt idx="0">
                  <c:v>Total</c:v>
                </c:pt>
                <c:pt idx="1">
                  <c:v>Iron Ore</c:v>
                </c:pt>
                <c:pt idx="2">
                  <c:v>Limestone</c:v>
                </c:pt>
                <c:pt idx="3">
                  <c:v>Other Minerals</c:v>
                </c:pt>
              </c:strCache>
            </c:strRef>
          </c:cat>
          <c:val>
            <c:numRef>
              <c:f>Total!$B$22:$E$22</c:f>
              <c:numCache>
                <c:formatCode>_ [$₹-4009]\ * #,##0_ ;_ [$₹-4009]\ * \-#,##0_ ;_ [$₹-4009]\ * "-"??_ ;_ @_ </c:formatCode>
                <c:ptCount val="4"/>
                <c:pt idx="0">
                  <c:v>3978.89</c:v>
                </c:pt>
                <c:pt idx="1">
                  <c:v>1562.3883928571429</c:v>
                </c:pt>
                <c:pt idx="2">
                  <c:v>2342.2785714285715</c:v>
                </c:pt>
                <c:pt idx="3">
                  <c:v>73.853571428571428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57-48DD-8425-8DFBEE153A51}"/>
            </c:ext>
          </c:extLst>
        </c:ser>
        <c:ser>
          <c:idx val="4"/>
          <c:order val="4"/>
          <c:tx>
            <c:strRef>
              <c:f>Total!$A$23</c:f>
              <c:strCache>
                <c:ptCount val="1"/>
                <c:pt idx="0">
                  <c:v>NMET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Total!$B$18:$E$18</c:f>
              <c:strCache>
                <c:ptCount val="4"/>
                <c:pt idx="0">
                  <c:v>Total</c:v>
                </c:pt>
                <c:pt idx="1">
                  <c:v>Iron Ore</c:v>
                </c:pt>
                <c:pt idx="2">
                  <c:v>Limestone</c:v>
                </c:pt>
                <c:pt idx="3">
                  <c:v>Other Minerals</c:v>
                </c:pt>
              </c:strCache>
            </c:strRef>
          </c:cat>
          <c:val>
            <c:numRef>
              <c:f>Total!$B$23:$E$23</c:f>
              <c:numCache>
                <c:formatCode>_ [$₹-4009]\ * #,##0_ ;_ [$₹-4009]\ * \-#,##0_ ;_ [$₹-4009]\ * "-"??_ ;_ @_ </c:formatCode>
                <c:ptCount val="4"/>
                <c:pt idx="0">
                  <c:v>795.78</c:v>
                </c:pt>
                <c:pt idx="1">
                  <c:v>312.47767857142856</c:v>
                </c:pt>
                <c:pt idx="2">
                  <c:v>468.45571428571429</c:v>
                </c:pt>
                <c:pt idx="3">
                  <c:v>14.770714285714284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57-48DD-8425-8DFBEE153A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0869808"/>
        <c:axId val="808922144"/>
      </c:barChart>
      <c:catAx>
        <c:axId val="240869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08922144"/>
        <c:crosses val="autoZero"/>
        <c:auto val="1"/>
        <c:lblAlgn val="ctr"/>
        <c:lblOffset val="100"/>
        <c:noMultiLvlLbl val="0"/>
      </c:catAx>
      <c:valAx>
        <c:axId val="808922144"/>
        <c:scaling>
          <c:orientation val="minMax"/>
          <c:max val="1"/>
          <c:min val="-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4086980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elvetica" pitchFamily="2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latin typeface="Helvetica" pitchFamily="2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'LS Bids'!$B$1</c:f>
              <c:strCache>
                <c:ptCount val="1"/>
                <c:pt idx="0">
                  <c:v>Andhra Pradesh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'LS Bids'!$A$2:$A$28</c:f>
              <c:strCache>
                <c:ptCount val="27"/>
                <c:pt idx="0">
                  <c:v>Guma</c:v>
                </c:pt>
                <c:pt idx="1">
                  <c:v>Nandgaon</c:v>
                </c:pt>
                <c:pt idx="2">
                  <c:v>Kesla 2</c:v>
                </c:pt>
                <c:pt idx="3">
                  <c:v>Deora</c:v>
                </c:pt>
                <c:pt idx="4">
                  <c:v>Jayal A</c:v>
                </c:pt>
                <c:pt idx="5">
                  <c:v>Sarasani</c:v>
                </c:pt>
                <c:pt idx="6">
                  <c:v>Jayal B</c:v>
                </c:pt>
                <c:pt idx="7">
                  <c:v>Karhi</c:v>
                </c:pt>
                <c:pt idx="8">
                  <c:v>Sindwari</c:v>
                </c:pt>
                <c:pt idx="9">
                  <c:v>Harima 1</c:v>
                </c:pt>
                <c:pt idx="10">
                  <c:v>Mudhvay D</c:v>
                </c:pt>
                <c:pt idx="11">
                  <c:v>Mudhvay C</c:v>
                </c:pt>
                <c:pt idx="12">
                  <c:v>Nagaur</c:v>
                </c:pt>
                <c:pt idx="13">
                  <c:v>Harima 2</c:v>
                </c:pt>
                <c:pt idx="14">
                  <c:v>Hinauti 2</c:v>
                </c:pt>
                <c:pt idx="15">
                  <c:v>Hinauti 1</c:v>
                </c:pt>
                <c:pt idx="16">
                  <c:v>Mudhvay B</c:v>
                </c:pt>
                <c:pt idx="17">
                  <c:v>Chintalayapalle</c:v>
                </c:pt>
                <c:pt idx="18">
                  <c:v>Kottameta</c:v>
                </c:pt>
                <c:pt idx="19">
                  <c:v>Harihaspura 1</c:v>
                </c:pt>
                <c:pt idx="20">
                  <c:v>Harihaspura 2</c:v>
                </c:pt>
                <c:pt idx="21">
                  <c:v>Nandavaram</c:v>
                </c:pt>
                <c:pt idx="22">
                  <c:v>Erragudi</c:v>
                </c:pt>
                <c:pt idx="23">
                  <c:v>Rata</c:v>
                </c:pt>
                <c:pt idx="24">
                  <c:v>Kesla 1</c:v>
                </c:pt>
                <c:pt idx="25">
                  <c:v>Gudipadu</c:v>
                </c:pt>
                <c:pt idx="26">
                  <c:v>Gojoli</c:v>
                </c:pt>
              </c:strCache>
            </c:strRef>
          </c:cat>
          <c:val>
            <c:numRef>
              <c:f>'LS Bids'!$B$2:$B$28</c:f>
              <c:numCache>
                <c:formatCode>General</c:formatCode>
                <c:ptCount val="27"/>
                <c:pt idx="17">
                  <c:v>13.4</c:v>
                </c:pt>
                <c:pt idx="21">
                  <c:v>10.7</c:v>
                </c:pt>
                <c:pt idx="22">
                  <c:v>10.6</c:v>
                </c:pt>
                <c:pt idx="25">
                  <c:v>8.1199999999999992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3E-4525-867F-44D48E6DB0BD}"/>
            </c:ext>
          </c:extLst>
        </c:ser>
        <c:ser>
          <c:idx val="1"/>
          <c:order val="1"/>
          <c:tx>
            <c:strRef>
              <c:f>'LS Bids'!$C$1</c:f>
              <c:strCache>
                <c:ptCount val="1"/>
                <c:pt idx="0">
                  <c:v>Chhattisgarh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'LS Bids'!$A$2:$A$28</c:f>
              <c:strCache>
                <c:ptCount val="27"/>
                <c:pt idx="0">
                  <c:v>Guma</c:v>
                </c:pt>
                <c:pt idx="1">
                  <c:v>Nandgaon</c:v>
                </c:pt>
                <c:pt idx="2">
                  <c:v>Kesla 2</c:v>
                </c:pt>
                <c:pt idx="3">
                  <c:v>Deora</c:v>
                </c:pt>
                <c:pt idx="4">
                  <c:v>Jayal A</c:v>
                </c:pt>
                <c:pt idx="5">
                  <c:v>Sarasani</c:v>
                </c:pt>
                <c:pt idx="6">
                  <c:v>Jayal B</c:v>
                </c:pt>
                <c:pt idx="7">
                  <c:v>Karhi</c:v>
                </c:pt>
                <c:pt idx="8">
                  <c:v>Sindwari</c:v>
                </c:pt>
                <c:pt idx="9">
                  <c:v>Harima 1</c:v>
                </c:pt>
                <c:pt idx="10">
                  <c:v>Mudhvay D</c:v>
                </c:pt>
                <c:pt idx="11">
                  <c:v>Mudhvay C</c:v>
                </c:pt>
                <c:pt idx="12">
                  <c:v>Nagaur</c:v>
                </c:pt>
                <c:pt idx="13">
                  <c:v>Harima 2</c:v>
                </c:pt>
                <c:pt idx="14">
                  <c:v>Hinauti 2</c:v>
                </c:pt>
                <c:pt idx="15">
                  <c:v>Hinauti 1</c:v>
                </c:pt>
                <c:pt idx="16">
                  <c:v>Mudhvay B</c:v>
                </c:pt>
                <c:pt idx="17">
                  <c:v>Chintalayapalle</c:v>
                </c:pt>
                <c:pt idx="18">
                  <c:v>Kottameta</c:v>
                </c:pt>
                <c:pt idx="19">
                  <c:v>Harihaspura 1</c:v>
                </c:pt>
                <c:pt idx="20">
                  <c:v>Harihaspura 2</c:v>
                </c:pt>
                <c:pt idx="21">
                  <c:v>Nandavaram</c:v>
                </c:pt>
                <c:pt idx="22">
                  <c:v>Erragudi</c:v>
                </c:pt>
                <c:pt idx="23">
                  <c:v>Rata</c:v>
                </c:pt>
                <c:pt idx="24">
                  <c:v>Kesla 1</c:v>
                </c:pt>
                <c:pt idx="25">
                  <c:v>Gudipadu</c:v>
                </c:pt>
                <c:pt idx="26">
                  <c:v>Gojoli</c:v>
                </c:pt>
              </c:strCache>
            </c:strRef>
          </c:cat>
          <c:val>
            <c:numRef>
              <c:f>'LS Bids'!$C$2:$C$28</c:f>
              <c:numCache>
                <c:formatCode>General</c:formatCode>
                <c:ptCount val="27"/>
                <c:pt idx="0">
                  <c:v>138.25</c:v>
                </c:pt>
                <c:pt idx="2">
                  <c:v>96.15</c:v>
                </c:pt>
                <c:pt idx="7">
                  <c:v>58.95</c:v>
                </c:pt>
                <c:pt idx="24">
                  <c:v>10.15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3E-4525-867F-44D48E6DB0BD}"/>
            </c:ext>
          </c:extLst>
        </c:ser>
        <c:ser>
          <c:idx val="2"/>
          <c:order val="2"/>
          <c:tx>
            <c:strRef>
              <c:f>'LS Bids'!$D$1</c:f>
              <c:strCache>
                <c:ptCount val="1"/>
                <c:pt idx="0">
                  <c:v>Jharkhand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'LS Bids'!$A$2:$A$28</c:f>
              <c:strCache>
                <c:ptCount val="27"/>
                <c:pt idx="0">
                  <c:v>Guma</c:v>
                </c:pt>
                <c:pt idx="1">
                  <c:v>Nandgaon</c:v>
                </c:pt>
                <c:pt idx="2">
                  <c:v>Kesla 2</c:v>
                </c:pt>
                <c:pt idx="3">
                  <c:v>Deora</c:v>
                </c:pt>
                <c:pt idx="4">
                  <c:v>Jayal A</c:v>
                </c:pt>
                <c:pt idx="5">
                  <c:v>Sarasani</c:v>
                </c:pt>
                <c:pt idx="6">
                  <c:v>Jayal B</c:v>
                </c:pt>
                <c:pt idx="7">
                  <c:v>Karhi</c:v>
                </c:pt>
                <c:pt idx="8">
                  <c:v>Sindwari</c:v>
                </c:pt>
                <c:pt idx="9">
                  <c:v>Harima 1</c:v>
                </c:pt>
                <c:pt idx="10">
                  <c:v>Mudhvay D</c:v>
                </c:pt>
                <c:pt idx="11">
                  <c:v>Mudhvay C</c:v>
                </c:pt>
                <c:pt idx="12">
                  <c:v>Nagaur</c:v>
                </c:pt>
                <c:pt idx="13">
                  <c:v>Harima 2</c:v>
                </c:pt>
                <c:pt idx="14">
                  <c:v>Hinauti 2</c:v>
                </c:pt>
                <c:pt idx="15">
                  <c:v>Hinauti 1</c:v>
                </c:pt>
                <c:pt idx="16">
                  <c:v>Mudhvay B</c:v>
                </c:pt>
                <c:pt idx="17">
                  <c:v>Chintalayapalle</c:v>
                </c:pt>
                <c:pt idx="18">
                  <c:v>Kottameta</c:v>
                </c:pt>
                <c:pt idx="19">
                  <c:v>Harihaspura 1</c:v>
                </c:pt>
                <c:pt idx="20">
                  <c:v>Harihaspura 2</c:v>
                </c:pt>
                <c:pt idx="21">
                  <c:v>Nandavaram</c:v>
                </c:pt>
                <c:pt idx="22">
                  <c:v>Erragudi</c:v>
                </c:pt>
                <c:pt idx="23">
                  <c:v>Rata</c:v>
                </c:pt>
                <c:pt idx="24">
                  <c:v>Kesla 1</c:v>
                </c:pt>
                <c:pt idx="25">
                  <c:v>Gudipadu</c:v>
                </c:pt>
                <c:pt idx="26">
                  <c:v>Gojoli</c:v>
                </c:pt>
              </c:strCache>
            </c:strRef>
          </c:cat>
          <c:val>
            <c:numRef>
              <c:f>'LS Bids'!$D$2:$D$28</c:f>
              <c:numCache>
                <c:formatCode>General</c:formatCode>
                <c:ptCount val="27"/>
                <c:pt idx="19">
                  <c:v>12</c:v>
                </c:pt>
                <c:pt idx="2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3E-4525-867F-44D48E6DB0BD}"/>
            </c:ext>
          </c:extLst>
        </c:ser>
        <c:ser>
          <c:idx val="3"/>
          <c:order val="3"/>
          <c:tx>
            <c:strRef>
              <c:f>'LS Bids'!$E$1</c:f>
              <c:strCache>
                <c:ptCount val="1"/>
                <c:pt idx="0">
                  <c:v>Odisha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'LS Bids'!$A$2:$A$28</c:f>
              <c:strCache>
                <c:ptCount val="27"/>
                <c:pt idx="0">
                  <c:v>Guma</c:v>
                </c:pt>
                <c:pt idx="1">
                  <c:v>Nandgaon</c:v>
                </c:pt>
                <c:pt idx="2">
                  <c:v>Kesla 2</c:v>
                </c:pt>
                <c:pt idx="3">
                  <c:v>Deora</c:v>
                </c:pt>
                <c:pt idx="4">
                  <c:v>Jayal A</c:v>
                </c:pt>
                <c:pt idx="5">
                  <c:v>Sarasani</c:v>
                </c:pt>
                <c:pt idx="6">
                  <c:v>Jayal B</c:v>
                </c:pt>
                <c:pt idx="7">
                  <c:v>Karhi</c:v>
                </c:pt>
                <c:pt idx="8">
                  <c:v>Sindwari</c:v>
                </c:pt>
                <c:pt idx="9">
                  <c:v>Harima 1</c:v>
                </c:pt>
                <c:pt idx="10">
                  <c:v>Mudhvay D</c:v>
                </c:pt>
                <c:pt idx="11">
                  <c:v>Mudhvay C</c:v>
                </c:pt>
                <c:pt idx="12">
                  <c:v>Nagaur</c:v>
                </c:pt>
                <c:pt idx="13">
                  <c:v>Harima 2</c:v>
                </c:pt>
                <c:pt idx="14">
                  <c:v>Hinauti 2</c:v>
                </c:pt>
                <c:pt idx="15">
                  <c:v>Hinauti 1</c:v>
                </c:pt>
                <c:pt idx="16">
                  <c:v>Mudhvay B</c:v>
                </c:pt>
                <c:pt idx="17">
                  <c:v>Chintalayapalle</c:v>
                </c:pt>
                <c:pt idx="18">
                  <c:v>Kottameta</c:v>
                </c:pt>
                <c:pt idx="19">
                  <c:v>Harihaspura 1</c:v>
                </c:pt>
                <c:pt idx="20">
                  <c:v>Harihaspura 2</c:v>
                </c:pt>
                <c:pt idx="21">
                  <c:v>Nandavaram</c:v>
                </c:pt>
                <c:pt idx="22">
                  <c:v>Erragudi</c:v>
                </c:pt>
                <c:pt idx="23">
                  <c:v>Rata</c:v>
                </c:pt>
                <c:pt idx="24">
                  <c:v>Kesla 1</c:v>
                </c:pt>
                <c:pt idx="25">
                  <c:v>Gudipadu</c:v>
                </c:pt>
                <c:pt idx="26">
                  <c:v>Gojoli</c:v>
                </c:pt>
              </c:strCache>
            </c:strRef>
          </c:cat>
          <c:val>
            <c:numRef>
              <c:f>'LS Bids'!$E$2:$E$28</c:f>
              <c:numCache>
                <c:formatCode>General</c:formatCode>
                <c:ptCount val="27"/>
                <c:pt idx="18">
                  <c:v>12.05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3E-4525-867F-44D48E6DB0BD}"/>
            </c:ext>
          </c:extLst>
        </c:ser>
        <c:ser>
          <c:idx val="4"/>
          <c:order val="4"/>
          <c:tx>
            <c:strRef>
              <c:f>'LS Bids'!$F$1</c:f>
              <c:strCache>
                <c:ptCount val="1"/>
                <c:pt idx="0">
                  <c:v>Rajasthan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'LS Bids'!$A$2:$A$28</c:f>
              <c:strCache>
                <c:ptCount val="27"/>
                <c:pt idx="0">
                  <c:v>Guma</c:v>
                </c:pt>
                <c:pt idx="1">
                  <c:v>Nandgaon</c:v>
                </c:pt>
                <c:pt idx="2">
                  <c:v>Kesla 2</c:v>
                </c:pt>
                <c:pt idx="3">
                  <c:v>Deora</c:v>
                </c:pt>
                <c:pt idx="4">
                  <c:v>Jayal A</c:v>
                </c:pt>
                <c:pt idx="5">
                  <c:v>Sarasani</c:v>
                </c:pt>
                <c:pt idx="6">
                  <c:v>Jayal B</c:v>
                </c:pt>
                <c:pt idx="7">
                  <c:v>Karhi</c:v>
                </c:pt>
                <c:pt idx="8">
                  <c:v>Sindwari</c:v>
                </c:pt>
                <c:pt idx="9">
                  <c:v>Harima 1</c:v>
                </c:pt>
                <c:pt idx="10">
                  <c:v>Mudhvay D</c:v>
                </c:pt>
                <c:pt idx="11">
                  <c:v>Mudhvay C</c:v>
                </c:pt>
                <c:pt idx="12">
                  <c:v>Nagaur</c:v>
                </c:pt>
                <c:pt idx="13">
                  <c:v>Harima 2</c:v>
                </c:pt>
                <c:pt idx="14">
                  <c:v>Hinauti 2</c:v>
                </c:pt>
                <c:pt idx="15">
                  <c:v>Hinauti 1</c:v>
                </c:pt>
                <c:pt idx="16">
                  <c:v>Mudhvay B</c:v>
                </c:pt>
                <c:pt idx="17">
                  <c:v>Chintalayapalle</c:v>
                </c:pt>
                <c:pt idx="18">
                  <c:v>Kottameta</c:v>
                </c:pt>
                <c:pt idx="19">
                  <c:v>Harihaspura 1</c:v>
                </c:pt>
                <c:pt idx="20">
                  <c:v>Harihaspura 2</c:v>
                </c:pt>
                <c:pt idx="21">
                  <c:v>Nandavaram</c:v>
                </c:pt>
                <c:pt idx="22">
                  <c:v>Erragudi</c:v>
                </c:pt>
                <c:pt idx="23">
                  <c:v>Rata</c:v>
                </c:pt>
                <c:pt idx="24">
                  <c:v>Kesla 1</c:v>
                </c:pt>
                <c:pt idx="25">
                  <c:v>Gudipadu</c:v>
                </c:pt>
                <c:pt idx="26">
                  <c:v>Gojoli</c:v>
                </c:pt>
              </c:strCache>
            </c:strRef>
          </c:cat>
          <c:val>
            <c:numRef>
              <c:f>'LS Bids'!$F$2:$F$28</c:f>
              <c:numCache>
                <c:formatCode>General</c:formatCode>
                <c:ptCount val="27"/>
                <c:pt idx="4">
                  <c:v>67.94</c:v>
                </c:pt>
                <c:pt idx="5">
                  <c:v>60.099999999999994</c:v>
                </c:pt>
                <c:pt idx="6">
                  <c:v>60.089999999999996</c:v>
                </c:pt>
                <c:pt idx="8">
                  <c:v>48.05</c:v>
                </c:pt>
                <c:pt idx="9">
                  <c:v>41.6</c:v>
                </c:pt>
                <c:pt idx="12">
                  <c:v>25.6</c:v>
                </c:pt>
                <c:pt idx="13">
                  <c:v>25.540000000000003</c:v>
                </c:pt>
                <c:pt idx="23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3E-4525-867F-44D48E6DB0BD}"/>
            </c:ext>
          </c:extLst>
        </c:ser>
        <c:ser>
          <c:idx val="5"/>
          <c:order val="5"/>
          <c:tx>
            <c:strRef>
              <c:f>'LS Bids'!$G$1</c:f>
              <c:strCache>
                <c:ptCount val="1"/>
                <c:pt idx="0">
                  <c:v>Madhya Pradesh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'LS Bids'!$A$2:$A$28</c:f>
              <c:strCache>
                <c:ptCount val="27"/>
                <c:pt idx="0">
                  <c:v>Guma</c:v>
                </c:pt>
                <c:pt idx="1">
                  <c:v>Nandgaon</c:v>
                </c:pt>
                <c:pt idx="2">
                  <c:v>Kesla 2</c:v>
                </c:pt>
                <c:pt idx="3">
                  <c:v>Deora</c:v>
                </c:pt>
                <c:pt idx="4">
                  <c:v>Jayal A</c:v>
                </c:pt>
                <c:pt idx="5">
                  <c:v>Sarasani</c:v>
                </c:pt>
                <c:pt idx="6">
                  <c:v>Jayal B</c:v>
                </c:pt>
                <c:pt idx="7">
                  <c:v>Karhi</c:v>
                </c:pt>
                <c:pt idx="8">
                  <c:v>Sindwari</c:v>
                </c:pt>
                <c:pt idx="9">
                  <c:v>Harima 1</c:v>
                </c:pt>
                <c:pt idx="10">
                  <c:v>Mudhvay D</c:v>
                </c:pt>
                <c:pt idx="11">
                  <c:v>Mudhvay C</c:v>
                </c:pt>
                <c:pt idx="12">
                  <c:v>Nagaur</c:v>
                </c:pt>
                <c:pt idx="13">
                  <c:v>Harima 2</c:v>
                </c:pt>
                <c:pt idx="14">
                  <c:v>Hinauti 2</c:v>
                </c:pt>
                <c:pt idx="15">
                  <c:v>Hinauti 1</c:v>
                </c:pt>
                <c:pt idx="16">
                  <c:v>Mudhvay B</c:v>
                </c:pt>
                <c:pt idx="17">
                  <c:v>Chintalayapalle</c:v>
                </c:pt>
                <c:pt idx="18">
                  <c:v>Kottameta</c:v>
                </c:pt>
                <c:pt idx="19">
                  <c:v>Harihaspura 1</c:v>
                </c:pt>
                <c:pt idx="20">
                  <c:v>Harihaspura 2</c:v>
                </c:pt>
                <c:pt idx="21">
                  <c:v>Nandavaram</c:v>
                </c:pt>
                <c:pt idx="22">
                  <c:v>Erragudi</c:v>
                </c:pt>
                <c:pt idx="23">
                  <c:v>Rata</c:v>
                </c:pt>
                <c:pt idx="24">
                  <c:v>Kesla 1</c:v>
                </c:pt>
                <c:pt idx="25">
                  <c:v>Gudipadu</c:v>
                </c:pt>
                <c:pt idx="26">
                  <c:v>Gojoli</c:v>
                </c:pt>
              </c:strCache>
            </c:strRef>
          </c:cat>
          <c:val>
            <c:numRef>
              <c:f>'LS Bids'!$G$2:$G$28</c:f>
              <c:numCache>
                <c:formatCode>General</c:formatCode>
                <c:ptCount val="27"/>
                <c:pt idx="3">
                  <c:v>77.099999999999994</c:v>
                </c:pt>
                <c:pt idx="14">
                  <c:v>25.05</c:v>
                </c:pt>
                <c:pt idx="15">
                  <c:v>21.05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43E-4525-867F-44D48E6DB0BD}"/>
            </c:ext>
          </c:extLst>
        </c:ser>
        <c:ser>
          <c:idx val="6"/>
          <c:order val="6"/>
          <c:tx>
            <c:strRef>
              <c:f>'LS Bids'!$H$1</c:f>
              <c:strCache>
                <c:ptCount val="1"/>
                <c:pt idx="0">
                  <c:v>Gujarat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'LS Bids'!$A$2:$A$28</c:f>
              <c:strCache>
                <c:ptCount val="27"/>
                <c:pt idx="0">
                  <c:v>Guma</c:v>
                </c:pt>
                <c:pt idx="1">
                  <c:v>Nandgaon</c:v>
                </c:pt>
                <c:pt idx="2">
                  <c:v>Kesla 2</c:v>
                </c:pt>
                <c:pt idx="3">
                  <c:v>Deora</c:v>
                </c:pt>
                <c:pt idx="4">
                  <c:v>Jayal A</c:v>
                </c:pt>
                <c:pt idx="5">
                  <c:v>Sarasani</c:v>
                </c:pt>
                <c:pt idx="6">
                  <c:v>Jayal B</c:v>
                </c:pt>
                <c:pt idx="7">
                  <c:v>Karhi</c:v>
                </c:pt>
                <c:pt idx="8">
                  <c:v>Sindwari</c:v>
                </c:pt>
                <c:pt idx="9">
                  <c:v>Harima 1</c:v>
                </c:pt>
                <c:pt idx="10">
                  <c:v>Mudhvay D</c:v>
                </c:pt>
                <c:pt idx="11">
                  <c:v>Mudhvay C</c:v>
                </c:pt>
                <c:pt idx="12">
                  <c:v>Nagaur</c:v>
                </c:pt>
                <c:pt idx="13">
                  <c:v>Harima 2</c:v>
                </c:pt>
                <c:pt idx="14">
                  <c:v>Hinauti 2</c:v>
                </c:pt>
                <c:pt idx="15">
                  <c:v>Hinauti 1</c:v>
                </c:pt>
                <c:pt idx="16">
                  <c:v>Mudhvay B</c:v>
                </c:pt>
                <c:pt idx="17">
                  <c:v>Chintalayapalle</c:v>
                </c:pt>
                <c:pt idx="18">
                  <c:v>Kottameta</c:v>
                </c:pt>
                <c:pt idx="19">
                  <c:v>Harihaspura 1</c:v>
                </c:pt>
                <c:pt idx="20">
                  <c:v>Harihaspura 2</c:v>
                </c:pt>
                <c:pt idx="21">
                  <c:v>Nandavaram</c:v>
                </c:pt>
                <c:pt idx="22">
                  <c:v>Erragudi</c:v>
                </c:pt>
                <c:pt idx="23">
                  <c:v>Rata</c:v>
                </c:pt>
                <c:pt idx="24">
                  <c:v>Kesla 1</c:v>
                </c:pt>
                <c:pt idx="25">
                  <c:v>Gudipadu</c:v>
                </c:pt>
                <c:pt idx="26">
                  <c:v>Gojoli</c:v>
                </c:pt>
              </c:strCache>
            </c:strRef>
          </c:cat>
          <c:val>
            <c:numRef>
              <c:f>'LS Bids'!$H$2:$H$28</c:f>
              <c:numCache>
                <c:formatCode>General</c:formatCode>
                <c:ptCount val="27"/>
                <c:pt idx="10">
                  <c:v>35</c:v>
                </c:pt>
                <c:pt idx="11">
                  <c:v>30.049999999999997</c:v>
                </c:pt>
                <c:pt idx="1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3E-4525-867F-44D48E6DB0BD}"/>
            </c:ext>
          </c:extLst>
        </c:ser>
        <c:ser>
          <c:idx val="7"/>
          <c:order val="7"/>
          <c:tx>
            <c:strRef>
              <c:f>'LS Bids'!$I$1</c:f>
              <c:strCache>
                <c:ptCount val="1"/>
                <c:pt idx="0">
                  <c:v>Maharashtra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'LS Bids'!$A$2:$A$28</c:f>
              <c:strCache>
                <c:ptCount val="27"/>
                <c:pt idx="0">
                  <c:v>Guma</c:v>
                </c:pt>
                <c:pt idx="1">
                  <c:v>Nandgaon</c:v>
                </c:pt>
                <c:pt idx="2">
                  <c:v>Kesla 2</c:v>
                </c:pt>
                <c:pt idx="3">
                  <c:v>Deora</c:v>
                </c:pt>
                <c:pt idx="4">
                  <c:v>Jayal A</c:v>
                </c:pt>
                <c:pt idx="5">
                  <c:v>Sarasani</c:v>
                </c:pt>
                <c:pt idx="6">
                  <c:v>Jayal B</c:v>
                </c:pt>
                <c:pt idx="7">
                  <c:v>Karhi</c:v>
                </c:pt>
                <c:pt idx="8">
                  <c:v>Sindwari</c:v>
                </c:pt>
                <c:pt idx="9">
                  <c:v>Harima 1</c:v>
                </c:pt>
                <c:pt idx="10">
                  <c:v>Mudhvay D</c:v>
                </c:pt>
                <c:pt idx="11">
                  <c:v>Mudhvay C</c:v>
                </c:pt>
                <c:pt idx="12">
                  <c:v>Nagaur</c:v>
                </c:pt>
                <c:pt idx="13">
                  <c:v>Harima 2</c:v>
                </c:pt>
                <c:pt idx="14">
                  <c:v>Hinauti 2</c:v>
                </c:pt>
                <c:pt idx="15">
                  <c:v>Hinauti 1</c:v>
                </c:pt>
                <c:pt idx="16">
                  <c:v>Mudhvay B</c:v>
                </c:pt>
                <c:pt idx="17">
                  <c:v>Chintalayapalle</c:v>
                </c:pt>
                <c:pt idx="18">
                  <c:v>Kottameta</c:v>
                </c:pt>
                <c:pt idx="19">
                  <c:v>Harihaspura 1</c:v>
                </c:pt>
                <c:pt idx="20">
                  <c:v>Harihaspura 2</c:v>
                </c:pt>
                <c:pt idx="21">
                  <c:v>Nandavaram</c:v>
                </c:pt>
                <c:pt idx="22">
                  <c:v>Erragudi</c:v>
                </c:pt>
                <c:pt idx="23">
                  <c:v>Rata</c:v>
                </c:pt>
                <c:pt idx="24">
                  <c:v>Kesla 1</c:v>
                </c:pt>
                <c:pt idx="25">
                  <c:v>Gudipadu</c:v>
                </c:pt>
                <c:pt idx="26">
                  <c:v>Gojoli</c:v>
                </c:pt>
              </c:strCache>
            </c:strRef>
          </c:cat>
          <c:val>
            <c:numRef>
              <c:f>'LS Bids'!$I$2:$I$28</c:f>
              <c:numCache>
                <c:formatCode>General</c:formatCode>
                <c:ptCount val="27"/>
                <c:pt idx="1">
                  <c:v>125.05</c:v>
                </c:pt>
                <c:pt idx="26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43E-4525-867F-44D48E6DB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63132399"/>
        <c:axId val="2091027023"/>
      </c:barChart>
      <c:catAx>
        <c:axId val="163132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91027023"/>
        <c:crosses val="autoZero"/>
        <c:auto val="1"/>
        <c:lblAlgn val="ctr"/>
        <c:lblOffset val="100"/>
        <c:noMultiLvlLbl val="0"/>
      </c:catAx>
      <c:valAx>
        <c:axId val="2091027023"/>
        <c:scaling>
          <c:orientation val="minMax"/>
          <c:max val="1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elvetica" pitchFamily="2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IN"/>
                  <a:t>Winning Bid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elvetica" pitchFamily="2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63132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4928677393586677E-2"/>
          <c:y val="0.84317007780135678"/>
          <c:w val="0.93550496405340633"/>
          <c:h val="0.13931806722438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elvetica" pitchFamily="2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latin typeface="Helvetica" pitchFamily="2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4021296307604807E-2"/>
          <c:y val="5.302122367087006E-2"/>
          <c:w val="0.88160467311406587"/>
          <c:h val="0.50206249677038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'IO Bids'!$B$1</c:f>
              <c:strCache>
                <c:ptCount val="1"/>
                <c:pt idx="0">
                  <c:v>Jharkhand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'IO Bids'!$A$2:$A$25</c:f>
              <c:strCache>
                <c:ptCount val="24"/>
                <c:pt idx="0">
                  <c:v>Pratapurra</c:v>
                </c:pt>
                <c:pt idx="1">
                  <c:v>ML 2148</c:v>
                </c:pt>
                <c:pt idx="2">
                  <c:v>ML 2559</c:v>
                </c:pt>
                <c:pt idx="3">
                  <c:v>ML 2563</c:v>
                </c:pt>
                <c:pt idx="4">
                  <c:v>ML 1602</c:v>
                </c:pt>
                <c:pt idx="5">
                  <c:v>ML 2290</c:v>
                </c:pt>
                <c:pt idx="6">
                  <c:v>ML 2487</c:v>
                </c:pt>
                <c:pt idx="7">
                  <c:v>ML 2313</c:v>
                </c:pt>
                <c:pt idx="8">
                  <c:v>Kalamang West</c:v>
                </c:pt>
                <c:pt idx="9">
                  <c:v>ML 2239</c:v>
                </c:pt>
                <c:pt idx="10">
                  <c:v>ML 995</c:v>
                </c:pt>
                <c:pt idx="11">
                  <c:v>ML 2621</c:v>
                </c:pt>
                <c:pt idx="12">
                  <c:v>Lohardngoh</c:v>
                </c:pt>
                <c:pt idx="13">
                  <c:v>Bhangaon</c:v>
                </c:pt>
                <c:pt idx="14">
                  <c:v>Netrabndet</c:v>
                </c:pt>
                <c:pt idx="15">
                  <c:v>ML 2365</c:v>
                </c:pt>
                <c:pt idx="16">
                  <c:v>ML 2531</c:v>
                </c:pt>
                <c:pt idx="17">
                  <c:v>ML 2346</c:v>
                </c:pt>
                <c:pt idx="18">
                  <c:v>ML 2433</c:v>
                </c:pt>
                <c:pt idx="19">
                  <c:v>ML 2366</c:v>
                </c:pt>
                <c:pt idx="20">
                  <c:v>ML 2245</c:v>
                </c:pt>
                <c:pt idx="21">
                  <c:v>Ghorabrhho</c:v>
                </c:pt>
                <c:pt idx="22">
                  <c:v>ML 2185</c:v>
                </c:pt>
                <c:pt idx="23">
                  <c:v>ML.No.25o. 2</c:v>
                </c:pt>
              </c:strCache>
            </c:strRef>
          </c:cat>
          <c:val>
            <c:numRef>
              <c:f>'IO Bids'!$B$2:$B$25</c:f>
              <c:numCache>
                <c:formatCode>General</c:formatCode>
                <c:ptCount val="24"/>
                <c:pt idx="13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61-43D2-A3C9-F89164C4A751}"/>
            </c:ext>
          </c:extLst>
        </c:ser>
        <c:ser>
          <c:idx val="1"/>
          <c:order val="1"/>
          <c:tx>
            <c:strRef>
              <c:f>'IO Bids'!$C$1</c:f>
              <c:strCache>
                <c:ptCount val="1"/>
                <c:pt idx="0">
                  <c:v>Odisha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'IO Bids'!$A$2:$A$25</c:f>
              <c:strCache>
                <c:ptCount val="24"/>
                <c:pt idx="0">
                  <c:v>Pratapurra</c:v>
                </c:pt>
                <c:pt idx="1">
                  <c:v>ML 2148</c:v>
                </c:pt>
                <c:pt idx="2">
                  <c:v>ML 2559</c:v>
                </c:pt>
                <c:pt idx="3">
                  <c:v>ML 2563</c:v>
                </c:pt>
                <c:pt idx="4">
                  <c:v>ML 1602</c:v>
                </c:pt>
                <c:pt idx="5">
                  <c:v>ML 2290</c:v>
                </c:pt>
                <c:pt idx="6">
                  <c:v>ML 2487</c:v>
                </c:pt>
                <c:pt idx="7">
                  <c:v>ML 2313</c:v>
                </c:pt>
                <c:pt idx="8">
                  <c:v>Kalamang West</c:v>
                </c:pt>
                <c:pt idx="9">
                  <c:v>ML 2239</c:v>
                </c:pt>
                <c:pt idx="10">
                  <c:v>ML 995</c:v>
                </c:pt>
                <c:pt idx="11">
                  <c:v>ML 2621</c:v>
                </c:pt>
                <c:pt idx="12">
                  <c:v>Lohardngoh</c:v>
                </c:pt>
                <c:pt idx="13">
                  <c:v>Bhangaon</c:v>
                </c:pt>
                <c:pt idx="14">
                  <c:v>Netrabndet</c:v>
                </c:pt>
                <c:pt idx="15">
                  <c:v>ML 2365</c:v>
                </c:pt>
                <c:pt idx="16">
                  <c:v>ML 2531</c:v>
                </c:pt>
                <c:pt idx="17">
                  <c:v>ML 2346</c:v>
                </c:pt>
                <c:pt idx="18">
                  <c:v>ML 2433</c:v>
                </c:pt>
                <c:pt idx="19">
                  <c:v>ML 2366</c:v>
                </c:pt>
                <c:pt idx="20">
                  <c:v>ML 2245</c:v>
                </c:pt>
                <c:pt idx="21">
                  <c:v>Ghorabrhho</c:v>
                </c:pt>
                <c:pt idx="22">
                  <c:v>ML 2185</c:v>
                </c:pt>
                <c:pt idx="23">
                  <c:v>ML.No.25o. 2</c:v>
                </c:pt>
              </c:strCache>
            </c:strRef>
          </c:cat>
          <c:val>
            <c:numRef>
              <c:f>'IO Bids'!$C$2:$C$25</c:f>
              <c:numCache>
                <c:formatCode>General</c:formatCode>
                <c:ptCount val="24"/>
                <c:pt idx="8">
                  <c:v>100.05</c:v>
                </c:pt>
                <c:pt idx="14">
                  <c:v>87.15</c:v>
                </c:pt>
                <c:pt idx="21">
                  <c:v>44.35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61-43D2-A3C9-F89164C4A751}"/>
            </c:ext>
          </c:extLst>
        </c:ser>
        <c:ser>
          <c:idx val="2"/>
          <c:order val="2"/>
          <c:tx>
            <c:strRef>
              <c:f>'IO Bids'!$D$1</c:f>
              <c:strCache>
                <c:ptCount val="1"/>
                <c:pt idx="0">
                  <c:v>Karnataka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'IO Bids'!$A$2:$A$25</c:f>
              <c:strCache>
                <c:ptCount val="24"/>
                <c:pt idx="0">
                  <c:v>Pratapurra</c:v>
                </c:pt>
                <c:pt idx="1">
                  <c:v>ML 2148</c:v>
                </c:pt>
                <c:pt idx="2">
                  <c:v>ML 2559</c:v>
                </c:pt>
                <c:pt idx="3">
                  <c:v>ML 2563</c:v>
                </c:pt>
                <c:pt idx="4">
                  <c:v>ML 1602</c:v>
                </c:pt>
                <c:pt idx="5">
                  <c:v>ML 2290</c:v>
                </c:pt>
                <c:pt idx="6">
                  <c:v>ML 2487</c:v>
                </c:pt>
                <c:pt idx="7">
                  <c:v>ML 2313</c:v>
                </c:pt>
                <c:pt idx="8">
                  <c:v>Kalamang West</c:v>
                </c:pt>
                <c:pt idx="9">
                  <c:v>ML 2239</c:v>
                </c:pt>
                <c:pt idx="10">
                  <c:v>ML 995</c:v>
                </c:pt>
                <c:pt idx="11">
                  <c:v>ML 2621</c:v>
                </c:pt>
                <c:pt idx="12">
                  <c:v>Lohardngoh</c:v>
                </c:pt>
                <c:pt idx="13">
                  <c:v>Bhangaon</c:v>
                </c:pt>
                <c:pt idx="14">
                  <c:v>Netrabndet</c:v>
                </c:pt>
                <c:pt idx="15">
                  <c:v>ML 2365</c:v>
                </c:pt>
                <c:pt idx="16">
                  <c:v>ML 2531</c:v>
                </c:pt>
                <c:pt idx="17">
                  <c:v>ML 2346</c:v>
                </c:pt>
                <c:pt idx="18">
                  <c:v>ML 2433</c:v>
                </c:pt>
                <c:pt idx="19">
                  <c:v>ML 2366</c:v>
                </c:pt>
                <c:pt idx="20">
                  <c:v>ML 2245</c:v>
                </c:pt>
                <c:pt idx="21">
                  <c:v>Ghorabrhho</c:v>
                </c:pt>
                <c:pt idx="22">
                  <c:v>ML 2185</c:v>
                </c:pt>
                <c:pt idx="23">
                  <c:v>ML.No.25o. 2</c:v>
                </c:pt>
              </c:strCache>
            </c:strRef>
          </c:cat>
          <c:val>
            <c:numRef>
              <c:f>'IO Bids'!$D$2:$D$25</c:f>
              <c:numCache>
                <c:formatCode>General</c:formatCode>
                <c:ptCount val="24"/>
                <c:pt idx="1">
                  <c:v>129.9</c:v>
                </c:pt>
                <c:pt idx="2">
                  <c:v>111.1</c:v>
                </c:pt>
                <c:pt idx="3">
                  <c:v>111.00000000000001</c:v>
                </c:pt>
                <c:pt idx="4">
                  <c:v>102.69999999999999</c:v>
                </c:pt>
                <c:pt idx="5">
                  <c:v>102.51999999999998</c:v>
                </c:pt>
                <c:pt idx="6">
                  <c:v>100.29999999999998</c:v>
                </c:pt>
                <c:pt idx="7">
                  <c:v>100.1</c:v>
                </c:pt>
                <c:pt idx="9">
                  <c:v>97.5</c:v>
                </c:pt>
                <c:pt idx="10">
                  <c:v>95.199999999999989</c:v>
                </c:pt>
                <c:pt idx="11">
                  <c:v>90.820000000000007</c:v>
                </c:pt>
                <c:pt idx="15">
                  <c:v>81.100000000000009</c:v>
                </c:pt>
                <c:pt idx="16">
                  <c:v>72.099999999999994</c:v>
                </c:pt>
                <c:pt idx="17">
                  <c:v>67.100000000000009</c:v>
                </c:pt>
                <c:pt idx="18">
                  <c:v>59.5</c:v>
                </c:pt>
                <c:pt idx="19">
                  <c:v>58.9</c:v>
                </c:pt>
                <c:pt idx="20">
                  <c:v>55.500000000000007</c:v>
                </c:pt>
                <c:pt idx="22">
                  <c:v>39.1</c:v>
                </c:pt>
                <c:pt idx="23">
                  <c:v>36.700000000000003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61-43D2-A3C9-F89164C4A751}"/>
            </c:ext>
          </c:extLst>
        </c:ser>
        <c:ser>
          <c:idx val="3"/>
          <c:order val="3"/>
          <c:tx>
            <c:v>Madhya Pradesh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'IO Bids'!$A$2:$A$25</c:f>
              <c:strCache>
                <c:ptCount val="24"/>
                <c:pt idx="0">
                  <c:v>Pratapurra</c:v>
                </c:pt>
                <c:pt idx="1">
                  <c:v>ML 2148</c:v>
                </c:pt>
                <c:pt idx="2">
                  <c:v>ML 2559</c:v>
                </c:pt>
                <c:pt idx="3">
                  <c:v>ML 2563</c:v>
                </c:pt>
                <c:pt idx="4">
                  <c:v>ML 1602</c:v>
                </c:pt>
                <c:pt idx="5">
                  <c:v>ML 2290</c:v>
                </c:pt>
                <c:pt idx="6">
                  <c:v>ML 2487</c:v>
                </c:pt>
                <c:pt idx="7">
                  <c:v>ML 2313</c:v>
                </c:pt>
                <c:pt idx="8">
                  <c:v>Kalamang West</c:v>
                </c:pt>
                <c:pt idx="9">
                  <c:v>ML 2239</c:v>
                </c:pt>
                <c:pt idx="10">
                  <c:v>ML 995</c:v>
                </c:pt>
                <c:pt idx="11">
                  <c:v>ML 2621</c:v>
                </c:pt>
                <c:pt idx="12">
                  <c:v>Lohardngoh</c:v>
                </c:pt>
                <c:pt idx="13">
                  <c:v>Bhangaon</c:v>
                </c:pt>
                <c:pt idx="14">
                  <c:v>Netrabndet</c:v>
                </c:pt>
                <c:pt idx="15">
                  <c:v>ML 2365</c:v>
                </c:pt>
                <c:pt idx="16">
                  <c:v>ML 2531</c:v>
                </c:pt>
                <c:pt idx="17">
                  <c:v>ML 2346</c:v>
                </c:pt>
                <c:pt idx="18">
                  <c:v>ML 2433</c:v>
                </c:pt>
                <c:pt idx="19">
                  <c:v>ML 2366</c:v>
                </c:pt>
                <c:pt idx="20">
                  <c:v>ML 2245</c:v>
                </c:pt>
                <c:pt idx="21">
                  <c:v>Ghorabrhho</c:v>
                </c:pt>
                <c:pt idx="22">
                  <c:v>ML 2185</c:v>
                </c:pt>
                <c:pt idx="23">
                  <c:v>ML.No.25o. 2</c:v>
                </c:pt>
              </c:strCache>
            </c:strRef>
          </c:cat>
          <c:val>
            <c:numRef>
              <c:f>'IO Bids'!$E$2:$E$25</c:f>
              <c:numCache>
                <c:formatCode>General</c:formatCode>
                <c:ptCount val="24"/>
                <c:pt idx="0">
                  <c:v>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61-43D2-A3C9-F89164C4A751}"/>
            </c:ext>
          </c:extLst>
        </c:ser>
        <c:ser>
          <c:idx val="4"/>
          <c:order val="4"/>
          <c:tx>
            <c:strRef>
              <c:f>'IO Bids'!$F$1</c:f>
              <c:strCache>
                <c:ptCount val="1"/>
                <c:pt idx="0">
                  <c:v>Maharashtra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'IO Bids'!$A$2:$A$25</c:f>
              <c:strCache>
                <c:ptCount val="24"/>
                <c:pt idx="0">
                  <c:v>Pratapurra</c:v>
                </c:pt>
                <c:pt idx="1">
                  <c:v>ML 2148</c:v>
                </c:pt>
                <c:pt idx="2">
                  <c:v>ML 2559</c:v>
                </c:pt>
                <c:pt idx="3">
                  <c:v>ML 2563</c:v>
                </c:pt>
                <c:pt idx="4">
                  <c:v>ML 1602</c:v>
                </c:pt>
                <c:pt idx="5">
                  <c:v>ML 2290</c:v>
                </c:pt>
                <c:pt idx="6">
                  <c:v>ML 2487</c:v>
                </c:pt>
                <c:pt idx="7">
                  <c:v>ML 2313</c:v>
                </c:pt>
                <c:pt idx="8">
                  <c:v>Kalamang West</c:v>
                </c:pt>
                <c:pt idx="9">
                  <c:v>ML 2239</c:v>
                </c:pt>
                <c:pt idx="10">
                  <c:v>ML 995</c:v>
                </c:pt>
                <c:pt idx="11">
                  <c:v>ML 2621</c:v>
                </c:pt>
                <c:pt idx="12">
                  <c:v>Lohardngoh</c:v>
                </c:pt>
                <c:pt idx="13">
                  <c:v>Bhangaon</c:v>
                </c:pt>
                <c:pt idx="14">
                  <c:v>Netrabndet</c:v>
                </c:pt>
                <c:pt idx="15">
                  <c:v>ML 2365</c:v>
                </c:pt>
                <c:pt idx="16">
                  <c:v>ML 2531</c:v>
                </c:pt>
                <c:pt idx="17">
                  <c:v>ML 2346</c:v>
                </c:pt>
                <c:pt idx="18">
                  <c:v>ML 2433</c:v>
                </c:pt>
                <c:pt idx="19">
                  <c:v>ML 2366</c:v>
                </c:pt>
                <c:pt idx="20">
                  <c:v>ML 2245</c:v>
                </c:pt>
                <c:pt idx="21">
                  <c:v>Ghorabrhho</c:v>
                </c:pt>
                <c:pt idx="22">
                  <c:v>ML 2185</c:v>
                </c:pt>
                <c:pt idx="23">
                  <c:v>ML.No.25o. 2</c:v>
                </c:pt>
              </c:strCache>
            </c:strRef>
          </c:cat>
          <c:val>
            <c:numRef>
              <c:f>'IO Bids'!$F$2:$F$25</c:f>
              <c:numCache>
                <c:formatCode>General</c:formatCode>
                <c:ptCount val="24"/>
                <c:pt idx="12">
                  <c:v>90.2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61-43D2-A3C9-F89164C4A7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20633775"/>
        <c:axId val="2100523023"/>
      </c:barChart>
      <c:catAx>
        <c:axId val="120633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100523023"/>
        <c:crosses val="autoZero"/>
        <c:auto val="1"/>
        <c:lblAlgn val="ctr"/>
        <c:lblOffset val="100"/>
        <c:noMultiLvlLbl val="0"/>
      </c:catAx>
      <c:valAx>
        <c:axId val="21005230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elvetica" pitchFamily="2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IN"/>
                  <a:t>Winning Bid (%)</a:t>
                </a:r>
              </a:p>
            </c:rich>
          </c:tx>
          <c:layout>
            <c:manualLayout>
              <c:xMode val="edge"/>
              <c:yMode val="edge"/>
              <c:x val="1.0113165202175815E-2"/>
              <c:y val="0.127897671934471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elvetica" pitchFamily="2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06337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elvetica" pitchFamily="2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latin typeface="Helvetica" pitchFamily="2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0.57696</cdr:x>
      <cdr:y>0.7686</cdr:y>
    </cdr:from>
    <cdr:to>
      <cdr:x>0.76239</cdr:x>
      <cdr:y>0.84854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B5BBB384-4A43-436B-BFB1-8B66F8A74B0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067097" y="3344438"/>
          <a:ext cx="1949904" cy="347868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1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450A3CE-41AD-4271-B05C-2F030CC068CF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80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17FE4436-1E07-4824-9188-D1F25441F4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27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63315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16953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4783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21795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7298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Mineral (Auctions) Rules – amended in 2017</a:t>
            </a:r>
          </a:p>
          <a:p>
            <a:r>
              <a:rPr lang="en-IN" dirty="0"/>
              <a:t>Minerals (Evidence of Mineral Contents) Rules 2015 – 62 MLs / 8 CLs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6366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sz="1300" dirty="0"/>
              <a:t>Minerals (Other than Atomic and Hydro Carbons Energy Minerals) Concession Rules, 2016 – Average Sale Price</a:t>
            </a:r>
          </a:p>
          <a:p>
            <a:r>
              <a:rPr lang="en-IN" sz="1300" dirty="0"/>
              <a:t>ASP = average of the ex-mine prices of the non-captive mines </a:t>
            </a:r>
          </a:p>
          <a:p>
            <a:r>
              <a:rPr lang="en-IN" sz="1300" dirty="0"/>
              <a:t>If not available, latest from last 6 months, or All India</a:t>
            </a:r>
          </a:p>
          <a:p>
            <a:r>
              <a:rPr lang="en-IN" sz="1300" dirty="0"/>
              <a:t>Two stage auction process: bidding done in first stage which is the floor for the second stage</a:t>
            </a:r>
          </a:p>
          <a:p>
            <a:r>
              <a:rPr lang="en-IN" sz="1300" dirty="0"/>
              <a:t>Mines may be reserved for end use – recently ended this for coal mines – can this be done for other minerals?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8880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Corporate taxes, forest-related taxes, water taxes</a:t>
            </a:r>
          </a:p>
          <a:p>
            <a:r>
              <a:rPr lang="en-IN" dirty="0"/>
              <a:t>Effective tax rate has been calculated to be 60%, excluding auction bids, including corporate / statutory / dividend distribution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3480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5865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Discuss limitations of this methodology briefly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154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5926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6756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7794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B6907-1C31-4050-82AB-B96E75C60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E7E413-4AE2-40D3-8E8D-B1E5C3C9A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B7422-5DA0-4650-BC5B-700986044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3DD34-4EB9-4B42-A0A2-AF05315C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7A21A-3F14-4E54-9FCD-ECFA4FBE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689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43A8D-D473-4325-8255-21CE8F07A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22731C-E282-4A84-ADD7-53F1F5184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D1D7D-082A-47B1-A53C-E51E57FA9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BD36A-D2E2-49FF-AEE8-0A5717422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F9452-0E79-4E7F-B9F9-033FEAE4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308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6D39ED-7305-4988-9A5C-6EC8CABB4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E06E5-B54C-431D-9FC4-E52D62A43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D5D2C-6DF6-4FAE-8FDD-DB32C9E32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323E5-60CF-4155-A79A-D575B01BB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BE5EA-CAE4-42DD-A687-41915938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863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A8189-BB0D-419C-9095-03BA7D98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D9FE0-BB2F-4D2E-BE3A-7D574693E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1000"/>
              </a:spcBef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lnSpc>
                <a:spcPct val="150000"/>
              </a:lnSpc>
              <a:spcBef>
                <a:spcPts val="1000"/>
              </a:spcBef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lnSpc>
                <a:spcPct val="150000"/>
              </a:lnSpc>
              <a:spcBef>
                <a:spcPts val="1000"/>
              </a:spcBef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lnSpc>
                <a:spcPct val="150000"/>
              </a:lnSpc>
              <a:spcBef>
                <a:spcPts val="1000"/>
              </a:spcBef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1000"/>
              </a:spcBef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33B04-2716-467D-8CA3-CF0BADEB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527D6-5260-4257-A79B-2FB668F6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C06C3-555E-4BB7-BBAB-FFADBB23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93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B4CC7-79A8-4C11-827D-8C17C3ABE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D33C7-4804-4689-AB86-D2A252F22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80FA0-C2F3-4D88-85B9-0000A2C55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537EA-344B-4F7E-B6EF-38228AC34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2FB40-11B3-4A84-AC53-DA27ECD8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347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2272B-97CA-4FB8-9F66-07A38109D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3057A-39BB-4C4C-8296-E78BDCB261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B5B13-824C-4DF0-998F-8D008C923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1000"/>
              </a:spcBef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D5280-F510-4795-9E1E-36820A856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841235EE-1613-4263-A6D1-AC4FE34695A8}" type="datetimeFigureOut">
              <a:rPr lang="en-IN" smtClean="0"/>
              <a:pPr/>
              <a:t>25-06-2020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A7319-7D43-40E7-B39C-CAF906521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0C352-BAAF-467E-AF54-8D8711FCA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23C21F37-0E60-4015-A2EC-A8B49D9F786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516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C2E16-9E26-4DD5-8CAD-E10851E41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B491C-E5AC-4DF5-B95F-AD43B204D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F3393-160F-49B7-9194-B60D412F2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lnSpc>
                <a:spcPct val="150000"/>
              </a:lnSpc>
              <a:spcBef>
                <a:spcPts val="1000"/>
              </a:spcBef>
              <a:defRPr sz="2000"/>
            </a:lvl1pPr>
            <a:lvl2pPr>
              <a:lnSpc>
                <a:spcPct val="150000"/>
              </a:lnSpc>
              <a:spcBef>
                <a:spcPts val="1000"/>
              </a:spcBef>
              <a:defRPr sz="1800"/>
            </a:lvl2pPr>
            <a:lvl3pPr>
              <a:lnSpc>
                <a:spcPct val="150000"/>
              </a:lnSpc>
              <a:spcBef>
                <a:spcPts val="1000"/>
              </a:spcBef>
              <a:defRPr sz="1600"/>
            </a:lvl3pPr>
            <a:lvl4pPr>
              <a:lnSpc>
                <a:spcPct val="150000"/>
              </a:lnSpc>
              <a:spcBef>
                <a:spcPts val="1000"/>
              </a:spcBef>
              <a:defRPr sz="1400"/>
            </a:lvl4pPr>
            <a:lvl5pPr>
              <a:lnSpc>
                <a:spcPct val="150000"/>
              </a:lnSpc>
              <a:spcBef>
                <a:spcPts val="1000"/>
              </a:spcBef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ECB9E4-02E2-4EB5-8A19-84D51D256F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1E552A-AD42-4CD9-B6B1-3CB9A5E81F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1000"/>
              </a:spcBef>
              <a:defRPr sz="2000"/>
            </a:lvl1pPr>
            <a:lvl2pPr>
              <a:lnSpc>
                <a:spcPct val="150000"/>
              </a:lnSpc>
              <a:spcBef>
                <a:spcPts val="1000"/>
              </a:spcBef>
              <a:defRPr sz="1800"/>
            </a:lvl2pPr>
            <a:lvl3pPr>
              <a:lnSpc>
                <a:spcPct val="150000"/>
              </a:lnSpc>
              <a:spcBef>
                <a:spcPts val="1000"/>
              </a:spcBef>
              <a:defRPr sz="1600"/>
            </a:lvl3pPr>
            <a:lvl4pPr>
              <a:lnSpc>
                <a:spcPct val="150000"/>
              </a:lnSpc>
              <a:spcBef>
                <a:spcPts val="1000"/>
              </a:spcBef>
              <a:defRPr sz="1400"/>
            </a:lvl4pPr>
            <a:lvl5pPr>
              <a:lnSpc>
                <a:spcPct val="150000"/>
              </a:lnSpc>
              <a:spcBef>
                <a:spcPts val="1000"/>
              </a:spcBef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56C09-E59D-45D6-95A6-B9DAF89A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BC47D-B255-4A17-AEBB-F6760901B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0AC9D9-385B-4D9C-9712-04F283BC3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509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645C1-788B-4FA5-9F40-71AF65BB1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8AE02E-0D5F-4E93-B3A9-A21CDF642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7C663F-9E13-4EC7-B62C-1A8E6A33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CA9E90-6BB3-4886-853F-FF15F57C8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569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4C54F2-7774-43F8-BFFC-F97039FE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686E6F-7145-486E-BD24-B5DA7CB1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57DA6-CAE1-4F46-8516-097A48E34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160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3F49F-BFA9-4DE4-83BB-C73C04102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8AB12-1E9A-4C62-ACAF-15CA0D40A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lnSpc>
                <a:spcPct val="150000"/>
              </a:lnSpc>
              <a:spcBef>
                <a:spcPts val="1000"/>
              </a:spcBef>
              <a:defRPr sz="3200"/>
            </a:lvl1pPr>
            <a:lvl2pPr>
              <a:lnSpc>
                <a:spcPct val="150000"/>
              </a:lnSpc>
              <a:spcBef>
                <a:spcPts val="1000"/>
              </a:spcBef>
              <a:defRPr sz="2800"/>
            </a:lvl2pPr>
            <a:lvl3pPr>
              <a:lnSpc>
                <a:spcPct val="150000"/>
              </a:lnSpc>
              <a:spcBef>
                <a:spcPts val="1000"/>
              </a:spcBef>
              <a:defRPr sz="2400"/>
            </a:lvl3pPr>
            <a:lvl4pPr>
              <a:lnSpc>
                <a:spcPct val="150000"/>
              </a:lnSpc>
              <a:spcBef>
                <a:spcPts val="1000"/>
              </a:spcBef>
              <a:defRPr sz="2000"/>
            </a:lvl4pPr>
            <a:lvl5pPr>
              <a:lnSpc>
                <a:spcPct val="150000"/>
              </a:lnSpc>
              <a:spcBef>
                <a:spcPts val="1000"/>
              </a:spcBef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7E72AE-BE14-4501-87C2-BE26B0086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013A1E-4E98-44A0-834C-5C1076A1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C63683-A3D8-4C26-894D-DC5461EC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9F8BF-77E5-4046-AAF7-EDB22B127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264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E2079-5652-464D-936A-43DA3FF4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F4BA24-3BE4-404D-BDF6-FD432CF0DD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7D6F8A-FC18-4829-AAD5-F1C0A2F36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4C4C7-63B2-42BE-A0CC-21451461A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5368A1-1140-46B1-A5B1-35111A284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0294C7-DCCB-4A82-80F9-797321CAC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70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E392AF-159F-4E9D-BD28-0A1FB97BD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EDB6C-6BA6-4239-83B8-CE746F60D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D034B-0391-476C-9DCF-CD621A243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235EE-1613-4263-A6D1-AC4FE34695A8}" type="datetimeFigureOut">
              <a:rPr lang="en-IN" smtClean="0"/>
              <a:t>25-06-2020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8BEB7-D9BD-4644-B8E6-933C109B4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07EB7-9BBB-4CEB-BF5A-B93AE58B8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5" descr="brookings_india_logo2.JPG">
            <a:extLst>
              <a:ext uri="{FF2B5EF4-FFF2-40B4-BE49-F238E27FC236}">
                <a16:creationId xmlns:a16="http://schemas.microsoft.com/office/drawing/2014/main" id="{CE21E820-4398-46D2-9875-503860E495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043" y="6411913"/>
            <a:ext cx="24844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693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70C0"/>
          </a:solidFill>
          <a:latin typeface="Helvetica" panose="020B0604020202020204" pitchFamily="34" charset="0"/>
          <a:ea typeface="+mj-ea"/>
          <a:cs typeface="Helvetica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rgbClr val="002060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rgbClr val="002060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590" y="1928813"/>
            <a:ext cx="11174820" cy="438692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AU" sz="3200" b="1" dirty="0">
                <a:solidFill>
                  <a:srgbClr val="002060"/>
                </a:solidFill>
              </a:rPr>
              <a:t>W</a:t>
            </a:r>
            <a: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orkshop on the Mining Sector</a:t>
            </a:r>
            <a:b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AU" sz="24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Presentation to</a:t>
            </a:r>
            <a:b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AU" sz="24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Office of the Principal Accountant General (Audit), Bihar</a:t>
            </a:r>
            <a:b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b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AU" sz="24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 3</a:t>
            </a:r>
            <a:b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IN" sz="3200" b="1" dirty="0">
                <a:solidFill>
                  <a:srgbClr val="002060"/>
                </a:solidFill>
              </a:rPr>
              <a:t>An Analysis of Auctions Post-MMDR 2015</a:t>
            </a:r>
            <a:br>
              <a:rPr lang="en-IN" sz="32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6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Brookings Institution India Center, New Delhi</a:t>
            </a:r>
            <a:br>
              <a:rPr lang="en-IN" sz="2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600" dirty="0">
                <a:solidFill>
                  <a:srgbClr val="002060"/>
                </a:solidFill>
              </a:rPr>
              <a:t>J</a:t>
            </a:r>
            <a:r>
              <a:rPr lang="en-US" sz="2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une 25, 2020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177925"/>
          </a:xfrm>
          <a:prstGeom prst="rect">
            <a:avLst/>
          </a:prstGeom>
          <a:solidFill>
            <a:srgbClr val="1B4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77788" y="0"/>
            <a:ext cx="5500687" cy="762000"/>
          </a:xfrm>
          <a:prstGeom prst="rect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4400" dirty="0">
                <a:latin typeface="Georgia" panose="02040502050405020303" pitchFamily="18" charset="0"/>
              </a:rPr>
              <a:t>BROOKINGS INDIA</a:t>
            </a:r>
          </a:p>
        </p:txBody>
      </p:sp>
      <p:sp>
        <p:nvSpPr>
          <p:cNvPr id="7" name="Rectangle 6"/>
          <p:cNvSpPr/>
          <p:nvPr/>
        </p:nvSpPr>
        <p:spPr>
          <a:xfrm>
            <a:off x="261938" y="750888"/>
            <a:ext cx="3838575" cy="427037"/>
          </a:xfrm>
          <a:prstGeom prst="rect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600" dirty="0">
                <a:latin typeface="Georgia" panose="02040502050405020303" pitchFamily="18" charset="0"/>
              </a:rPr>
              <a:t>QUALITY. INDEPENDENCE. IMPACT</a:t>
            </a:r>
          </a:p>
        </p:txBody>
      </p:sp>
      <p:pic>
        <p:nvPicPr>
          <p:cNvPr id="8" name="Picture 5" descr="brookings_india_logo2.JPG">
            <a:extLst>
              <a:ext uri="{FF2B5EF4-FFF2-40B4-BE49-F238E27FC236}">
                <a16:creationId xmlns:a16="http://schemas.microsoft.com/office/drawing/2014/main" id="{2ABE2A15-0D9A-46B3-B487-1574BECDF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0" y="6411913"/>
            <a:ext cx="24844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740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22FC8-FF84-471D-BCCC-C41B4B9DB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Limestone Auctions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78E6E3A-3DC2-49D3-865F-EDB80D5628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0293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6690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02683-C635-448E-A7FF-648835AF6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Iron </a:t>
            </a:r>
            <a:r>
              <a:rPr lang="en-IN"/>
              <a:t>Ore Auctions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46E9E85-8502-4A8B-8BD9-1FC061867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5112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791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2BCC-ED03-4099-8778-D044163FF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Issues with the Auction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E10F-0364-4431-841C-3EC788EAB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Winning bid for blocks are high – some exceeding 100%</a:t>
            </a:r>
          </a:p>
          <a:p>
            <a:pPr lvl="1"/>
            <a:r>
              <a:rPr lang="en-IN" dirty="0"/>
              <a:t>How can the miners sustain this model?</a:t>
            </a:r>
          </a:p>
          <a:p>
            <a:r>
              <a:rPr lang="en-IN" dirty="0"/>
              <a:t>Two-stage auction system encourages high bids</a:t>
            </a:r>
          </a:p>
          <a:p>
            <a:r>
              <a:rPr lang="en-IN" dirty="0"/>
              <a:t>Lack of level-playing field between captive and merchant miners (plans have been made to do away with the distinction)</a:t>
            </a:r>
          </a:p>
        </p:txBody>
      </p:sp>
    </p:spTree>
    <p:extLst>
      <p:ext uri="{BB962C8B-B14F-4D97-AF65-F5344CB8AC3E}">
        <p14:creationId xmlns:p14="http://schemas.microsoft.com/office/powerpoint/2010/main" val="1437853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1177925"/>
          </a:xfrm>
          <a:prstGeom prst="rect">
            <a:avLst/>
          </a:prstGeom>
          <a:solidFill>
            <a:srgbClr val="1B4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77788" y="0"/>
            <a:ext cx="5500687" cy="762000"/>
          </a:xfrm>
          <a:prstGeom prst="rect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4400" dirty="0">
                <a:latin typeface="Georgia" panose="02040502050405020303" pitchFamily="18" charset="0"/>
              </a:rPr>
              <a:t>BROOKINGS INDIA</a:t>
            </a:r>
          </a:p>
        </p:txBody>
      </p:sp>
      <p:sp>
        <p:nvSpPr>
          <p:cNvPr id="7" name="Rectangle 6"/>
          <p:cNvSpPr/>
          <p:nvPr/>
        </p:nvSpPr>
        <p:spPr>
          <a:xfrm>
            <a:off x="261938" y="750888"/>
            <a:ext cx="3838575" cy="427037"/>
          </a:xfrm>
          <a:prstGeom prst="rect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600" dirty="0">
                <a:latin typeface="Georgia" panose="02040502050405020303" pitchFamily="18" charset="0"/>
              </a:rPr>
              <a:t>QUALITY. INDEPENDENCE. IMPACT</a:t>
            </a:r>
          </a:p>
        </p:txBody>
      </p:sp>
      <p:pic>
        <p:nvPicPr>
          <p:cNvPr id="8" name="Picture 5" descr="brookings_india_logo2.JPG">
            <a:extLst>
              <a:ext uri="{FF2B5EF4-FFF2-40B4-BE49-F238E27FC236}">
                <a16:creationId xmlns:a16="http://schemas.microsoft.com/office/drawing/2014/main" id="{2ABE2A15-0D9A-46B3-B487-1574BECDF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0" y="6411913"/>
            <a:ext cx="24844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A7409D-8411-46C3-BA90-988276B07F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00206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20303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90337-6D64-4B70-9653-01CB3B05A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MMDR first introduced in 1957</a:t>
            </a:r>
          </a:p>
          <a:p>
            <a:r>
              <a:rPr lang="en-IN" dirty="0"/>
              <a:t>Most recently amended in 2015</a:t>
            </a:r>
          </a:p>
          <a:p>
            <a:pPr lvl="1"/>
            <a:r>
              <a:rPr lang="en-IN" dirty="0"/>
              <a:t>Introduced auctioning of MLs and CLs</a:t>
            </a:r>
          </a:p>
          <a:p>
            <a:pPr lvl="1"/>
            <a:r>
              <a:rPr lang="en-IN" dirty="0"/>
              <a:t>Allocation of resources to be: fair, objective, and transparent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62FEB57-5E82-421F-BD1F-E947D442B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/>
              <a:t>Mines and Minerals (Development and Regulation) Act</a:t>
            </a:r>
          </a:p>
        </p:txBody>
      </p:sp>
    </p:spTree>
    <p:extLst>
      <p:ext uri="{BB962C8B-B14F-4D97-AF65-F5344CB8AC3E}">
        <p14:creationId xmlns:p14="http://schemas.microsoft.com/office/powerpoint/2010/main" val="777597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C933B-47C4-4B3A-822A-179E98F9A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Auction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D4823-778B-440D-88B5-6D966E6DE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Companies to bid the percentage of resource value they will share with the government</a:t>
            </a:r>
          </a:p>
          <a:p>
            <a:r>
              <a:rPr lang="en-IN" dirty="0"/>
              <a:t>The value is the product of the Average Sale Price (state- and grade-wise) and the quantity despatched</a:t>
            </a:r>
          </a:p>
        </p:txBody>
      </p:sp>
    </p:spTree>
    <p:extLst>
      <p:ext uri="{BB962C8B-B14F-4D97-AF65-F5344CB8AC3E}">
        <p14:creationId xmlns:p14="http://schemas.microsoft.com/office/powerpoint/2010/main" val="112976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3E9C-B8C5-482D-9742-A191F47A5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Statutory Payments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B6B6-59A2-463C-9EBB-A471E9721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Royalty – either ad valorem or tonnage (given in 2</a:t>
            </a:r>
            <a:r>
              <a:rPr lang="en-IN" baseline="30000" dirty="0"/>
              <a:t>nd</a:t>
            </a:r>
            <a:r>
              <a:rPr lang="en-IN" dirty="0"/>
              <a:t> Schedule of MMDR) </a:t>
            </a:r>
          </a:p>
          <a:p>
            <a:r>
              <a:rPr lang="en-IN" dirty="0"/>
              <a:t>District Mineral Fund (DMF) contribution – 10% of royalty payment for leases granted post-2015</a:t>
            </a:r>
          </a:p>
          <a:p>
            <a:r>
              <a:rPr lang="en-IN" dirty="0"/>
              <a:t>National Mineral Exploration Trust (NMET) contribution – 2% of royalty payment</a:t>
            </a:r>
          </a:p>
        </p:txBody>
      </p:sp>
    </p:spTree>
    <p:extLst>
      <p:ext uri="{BB962C8B-B14F-4D97-AF65-F5344CB8AC3E}">
        <p14:creationId xmlns:p14="http://schemas.microsoft.com/office/powerpoint/2010/main" val="1109140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E52DA-15AE-4320-8AFF-ED7122AB6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Overview of Auctions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39BBD7-57F4-4E2E-94B1-52EF3397C7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42911"/>
              </p:ext>
            </p:extLst>
          </p:nvPr>
        </p:nvGraphicFramePr>
        <p:xfrm>
          <a:off x="838200" y="1825625"/>
          <a:ext cx="10515601" cy="248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7593">
                  <a:extLst>
                    <a:ext uri="{9D8B030D-6E8A-4147-A177-3AD203B41FA5}">
                      <a16:colId xmlns:a16="http://schemas.microsoft.com/office/drawing/2014/main" val="612872652"/>
                    </a:ext>
                  </a:extLst>
                </a:gridCol>
                <a:gridCol w="2734004">
                  <a:extLst>
                    <a:ext uri="{9D8B030D-6E8A-4147-A177-3AD203B41FA5}">
                      <a16:colId xmlns:a16="http://schemas.microsoft.com/office/drawing/2014/main" val="3431451480"/>
                    </a:ext>
                  </a:extLst>
                </a:gridCol>
                <a:gridCol w="2734004">
                  <a:extLst>
                    <a:ext uri="{9D8B030D-6E8A-4147-A177-3AD203B41FA5}">
                      <a16:colId xmlns:a16="http://schemas.microsoft.com/office/drawing/2014/main" val="34979847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 ₹ crores)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Percentage of Resource Value (%)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05655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(A) Value of Resource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2,52,515.90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85242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(B) Contribution from Auctions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1,57,562.36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9507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(C) Statutory Payments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44,563.62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9624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(D) = (B) + (C) Total Revenue to Govt.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2,02,125.99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13936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(E) Remaining with Mining Companies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50,390.91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07088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ADA40AB-66EB-471E-AFA4-90EECCD78454}"/>
              </a:ext>
            </a:extLst>
          </p:cNvPr>
          <p:cNvSpPr txBox="1"/>
          <p:nvPr/>
        </p:nvSpPr>
        <p:spPr>
          <a:xfrm>
            <a:off x="838200" y="6215876"/>
            <a:ext cx="3764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>
                <a:latin typeface="Helvetica" pitchFamily="2" charset="0"/>
                <a:cs typeface="Helvetica" panose="020B0604020202020204" pitchFamily="34" charset="0"/>
              </a:rPr>
              <a:t>(Data from Ministry of Mines, </a:t>
            </a:r>
            <a:r>
              <a:rPr lang="en-IN" sz="1200" dirty="0">
                <a:latin typeface="Helvetica" pitchFamily="2" charset="0"/>
              </a:rPr>
              <a:t>as on October 4, 2019)</a:t>
            </a:r>
            <a:endParaRPr lang="en-IN" sz="1200" dirty="0">
              <a:latin typeface="Helvetica" pitchFamily="2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86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0699F-686F-4F66-9139-C61404C9C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Overview of Auctions (cont.)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621B8C0-368C-4D2E-AC1B-26A41FF8AD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4157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11BF3893-E556-4CF0-98B5-0B9054B76F0E}"/>
              </a:ext>
            </a:extLst>
          </p:cNvPr>
          <p:cNvSpPr/>
          <p:nvPr/>
        </p:nvSpPr>
        <p:spPr>
          <a:xfrm>
            <a:off x="6831724" y="5517931"/>
            <a:ext cx="3668110" cy="3678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6274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CAB6-D55F-4CBB-AF29-95BD4C708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Limitations with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AF701-0405-4A11-97D1-08B82DB38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Not all resources will be extracted</a:t>
            </a:r>
          </a:p>
          <a:p>
            <a:r>
              <a:rPr lang="en-IN" dirty="0"/>
              <a:t>The Average Sale Price (ASP) will fluctuate from the time of auction</a:t>
            </a:r>
          </a:p>
          <a:p>
            <a:r>
              <a:rPr lang="en-IN" dirty="0"/>
              <a:t>CL holders may not convert PL to ML</a:t>
            </a:r>
          </a:p>
          <a:p>
            <a:r>
              <a:rPr lang="en-IN" dirty="0"/>
              <a:t>Some blocks may not begin operations – only 3 of 70 have started operations</a:t>
            </a:r>
          </a:p>
        </p:txBody>
      </p:sp>
    </p:spTree>
    <p:extLst>
      <p:ext uri="{BB962C8B-B14F-4D97-AF65-F5344CB8AC3E}">
        <p14:creationId xmlns:p14="http://schemas.microsoft.com/office/powerpoint/2010/main" val="3669456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4F454-CAAF-4A57-AC0F-068CB170A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Auctions by Minerals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929EE8-8546-430E-81B3-5C96ED64B3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6729439"/>
              </p:ext>
            </p:extLst>
          </p:nvPr>
        </p:nvGraphicFramePr>
        <p:xfrm>
          <a:off x="838200" y="1825625"/>
          <a:ext cx="10515600" cy="248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028">
                  <a:extLst>
                    <a:ext uri="{9D8B030D-6E8A-4147-A177-3AD203B41FA5}">
                      <a16:colId xmlns:a16="http://schemas.microsoft.com/office/drawing/2014/main" val="2413670471"/>
                    </a:ext>
                  </a:extLst>
                </a:gridCol>
                <a:gridCol w="1675524">
                  <a:extLst>
                    <a:ext uri="{9D8B030D-6E8A-4147-A177-3AD203B41FA5}">
                      <a16:colId xmlns:a16="http://schemas.microsoft.com/office/drawing/2014/main" val="815207107"/>
                    </a:ext>
                  </a:extLst>
                </a:gridCol>
                <a:gridCol w="1675524">
                  <a:extLst>
                    <a:ext uri="{9D8B030D-6E8A-4147-A177-3AD203B41FA5}">
                      <a16:colId xmlns:a16="http://schemas.microsoft.com/office/drawing/2014/main" val="1237031908"/>
                    </a:ext>
                  </a:extLst>
                </a:gridCol>
                <a:gridCol w="1675524">
                  <a:extLst>
                    <a:ext uri="{9D8B030D-6E8A-4147-A177-3AD203B41FA5}">
                      <a16:colId xmlns:a16="http://schemas.microsoft.com/office/drawing/2014/main" val="1777171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Percentage of Resource Value Going to (%):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Iron Ore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Limestone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minerals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6102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(A) Value of Minerals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10148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(B) Contribution from Auctions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694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(C) Statutory Payments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6948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(D) = (B) + (C) Total Revenue to Govt.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103.7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83924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(E) Remaining with Mining Companies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-3.7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  <a:latin typeface="Helvetica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9332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757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043C6-06AD-4A23-AF44-854253D8C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Auctions by Minerals (cont.)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7401EEB-74A5-447C-BF7B-9B89F6A94C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4332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01209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400" dirty="0">
            <a:solidFill>
              <a:srgbClr val="002060"/>
            </a:solidFill>
            <a:latin typeface="Helvetica" panose="020B0604020202020204" pitchFamily="34" charset="0"/>
            <a:cs typeface="Helvetica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5FBFA60F21814E9CF8F50531489F39" ma:contentTypeVersion="10" ma:contentTypeDescription="Create a new document." ma:contentTypeScope="" ma:versionID="59de908b36ae40d69772a2c9dfa9aafa">
  <xsd:schema xmlns:xsd="http://www.w3.org/2001/XMLSchema" xmlns:xs="http://www.w3.org/2001/XMLSchema" xmlns:p="http://schemas.microsoft.com/office/2006/metadata/properties" xmlns:ns3="7797839b-cda2-46c2-8629-d69b17d0aa93" xmlns:ns4="cf61056e-78f3-45f0-a217-4f00412cf5e7" targetNamespace="http://schemas.microsoft.com/office/2006/metadata/properties" ma:root="true" ma:fieldsID="f721982bad11cc60272b5194db46d4c3" ns3:_="" ns4:_="">
    <xsd:import namespace="7797839b-cda2-46c2-8629-d69b17d0aa93"/>
    <xsd:import namespace="cf61056e-78f3-45f0-a217-4f00412cf5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97839b-cda2-46c2-8629-d69b17d0aa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61056e-78f3-45f0-a217-4f00412cf5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74CF87-608D-40F6-9BED-01E3FE843A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06DEA7-DD8B-4C63-A1F9-F4FC4A85DCBF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7797839b-cda2-46c2-8629-d69b17d0aa93"/>
    <ds:schemaRef ds:uri="http://purl.org/dc/terms/"/>
    <ds:schemaRef ds:uri="http://schemas.microsoft.com/office/2006/documentManagement/types"/>
    <ds:schemaRef ds:uri="http://www.w3.org/XML/1998/namespace"/>
    <ds:schemaRef ds:uri="cf61056e-78f3-45f0-a217-4f00412cf5e7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F056619-DC32-4326-9D7E-F0372BEEDF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97839b-cda2-46c2-8629-d69b17d0aa93"/>
    <ds:schemaRef ds:uri="cf61056e-78f3-45f0-a217-4f00412cf5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5378</TotalTime>
  <Words>612</Words>
  <Application>Microsoft Office PowerPoint</Application>
  <PresentationFormat>Widescreen</PresentationFormat>
  <Paragraphs>109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Georgia</vt:lpstr>
      <vt:lpstr>Helvetica</vt:lpstr>
      <vt:lpstr>Times New Roman</vt:lpstr>
      <vt:lpstr>Office Theme</vt:lpstr>
      <vt:lpstr>Workshop on the Mining Sector Presentation to The Office of the Principal Accountant General (Audit), Bihar  Part 3 An Analysis of Auctions Post-MMDR 2015 Brookings Institution India Center, New Delhi June 25, 2020</vt:lpstr>
      <vt:lpstr>Mines and Minerals (Development and Regulation) Act</vt:lpstr>
      <vt:lpstr>Auction System</vt:lpstr>
      <vt:lpstr>Statutory Payments</vt:lpstr>
      <vt:lpstr>Overview of Auctions</vt:lpstr>
      <vt:lpstr>Overview of Auctions (cont.)</vt:lpstr>
      <vt:lpstr>Limitations with the Data</vt:lpstr>
      <vt:lpstr>Auctions by Minerals</vt:lpstr>
      <vt:lpstr>Auctions by Minerals (cont.)</vt:lpstr>
      <vt:lpstr>Limestone Auctions</vt:lpstr>
      <vt:lpstr>Iron Ore Auctions</vt:lpstr>
      <vt:lpstr>Issues with the Auction System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Government’s Mineral Resolution</dc:title>
  <dc:creator>RChadha@brookings.edu;GSivamani@brookings.edu</dc:creator>
  <cp:lastModifiedBy>Ganesh Sivamani</cp:lastModifiedBy>
  <cp:revision>228</cp:revision>
  <cp:lastPrinted>2020-06-25T05:55:25Z</cp:lastPrinted>
  <dcterms:created xsi:type="dcterms:W3CDTF">2019-06-24T09:30:21Z</dcterms:created>
  <dcterms:modified xsi:type="dcterms:W3CDTF">2020-06-26T08:29:00Z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0x010100AE5FBFA60F21814E9CF8F50531489F39</vt:lpwstr>
  </property>
</Properties>
</file>