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0"/>
  </p:notesMasterIdLst>
  <p:sldIdLst>
    <p:sldId id="275" r:id="rId5"/>
    <p:sldId id="449" r:id="rId6"/>
    <p:sldId id="438" r:id="rId7"/>
    <p:sldId id="341" r:id="rId8"/>
    <p:sldId id="329" r:id="rId9"/>
    <p:sldId id="375" r:id="rId10"/>
    <p:sldId id="353" r:id="rId11"/>
    <p:sldId id="376" r:id="rId12"/>
    <p:sldId id="450" r:id="rId13"/>
    <p:sldId id="392" r:id="rId14"/>
    <p:sldId id="326" r:id="rId15"/>
    <p:sldId id="327" r:id="rId16"/>
    <p:sldId id="295" r:id="rId17"/>
    <p:sldId id="451" r:id="rId18"/>
    <p:sldId id="377" r:id="rId19"/>
    <p:sldId id="342" r:id="rId20"/>
    <p:sldId id="324" r:id="rId21"/>
    <p:sldId id="325" r:id="rId22"/>
    <p:sldId id="452" r:id="rId23"/>
    <p:sldId id="421" r:id="rId24"/>
    <p:sldId id="422" r:id="rId25"/>
    <p:sldId id="419" r:id="rId26"/>
    <p:sldId id="429" r:id="rId27"/>
    <p:sldId id="447" r:id="rId28"/>
    <p:sldId id="444" r:id="rId29"/>
    <p:sldId id="445" r:id="rId30"/>
    <p:sldId id="446" r:id="rId31"/>
    <p:sldId id="347" r:id="rId32"/>
    <p:sldId id="433" r:id="rId33"/>
    <p:sldId id="448" r:id="rId34"/>
    <p:sldId id="434" r:id="rId35"/>
    <p:sldId id="435" r:id="rId36"/>
    <p:sldId id="436" r:id="rId37"/>
    <p:sldId id="437" r:id="rId38"/>
    <p:sldId id="287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jesh Chadha" initials="RC" lastIdx="23" clrIdx="0">
    <p:extLst/>
  </p:cmAuthor>
  <p:cmAuthor id="2" name="Ganesh Sivamani" initials="GS" lastIdx="20" clrIdx="1">
    <p:extLst/>
  </p:cmAuthor>
  <p:cmAuthor id="3" name="RChadha" initials="R" lastIdx="7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120" autoAdjust="0"/>
  </p:normalViewPr>
  <p:slideViewPr>
    <p:cSldViewPr snapToGrid="0">
      <p:cViewPr varScale="1">
        <p:scale>
          <a:sx n="60" d="100"/>
          <a:sy n="60" d="100"/>
        </p:scale>
        <p:origin x="908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41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Y%20DATA\Documents\SUT%20and%20IOT\Important%20Mining%20Stat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Y%20DATA\Documents\Fraser%20Institue%20Survey%20Analysis\Comparing%20Countries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lang="en-IN" sz="1800" dirty="0"/>
              <a:t>Share of Value of Output:</a:t>
            </a:r>
            <a:r>
              <a:rPr lang="en-IN" sz="1800" baseline="0" dirty="0"/>
              <a:t> 2018-19</a:t>
            </a:r>
            <a:endParaRPr lang="en-IN" sz="1800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8C8-4C4F-B03C-974F93E360A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8C8-4C4F-B03C-974F93E360A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8C8-4C4F-B03C-974F93E360A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8C8-4C4F-B03C-974F93E360A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8C8-4C4F-B03C-974F93E360A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8C8-4C4F-B03C-974F93E360A9}"/>
              </c:ext>
            </c:extLst>
          </c:dPt>
          <c:dLbls>
            <c:dLbl>
              <c:idx val="5"/>
              <c:layout>
                <c:manualLayout>
                  <c:x val="3.5744320593344467E-2"/>
                  <c:y val="-1.2974608313905725E-1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8C8-4C4F-B03C-974F93E360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Sheet2!$A$1:$A$6</c:f>
              <c:strCache>
                <c:ptCount val="6"/>
                <c:pt idx="0">
                  <c:v>Minor Minerals</c:v>
                </c:pt>
                <c:pt idx="1">
                  <c:v>Iron ore</c:v>
                </c:pt>
                <c:pt idx="2">
                  <c:v>Other metallic minerals</c:v>
                </c:pt>
                <c:pt idx="3">
                  <c:v>Limestone</c:v>
                </c:pt>
                <c:pt idx="4">
                  <c:v>Zinc concentrate</c:v>
                </c:pt>
                <c:pt idx="5">
                  <c:v>Other non-metallic minerals</c:v>
                </c:pt>
              </c:strCache>
            </c:strRef>
          </c:cat>
          <c:val>
            <c:numRef>
              <c:f>Sheet2!$B$1:$B$6</c:f>
              <c:numCache>
                <c:formatCode>0.0%</c:formatCode>
                <c:ptCount val="6"/>
                <c:pt idx="0">
                  <c:v>0.47938800660110958</c:v>
                </c:pt>
                <c:pt idx="1">
                  <c:v>0.30420283107572443</c:v>
                </c:pt>
                <c:pt idx="2">
                  <c:v>9.9382912009790755E-2</c:v>
                </c:pt>
                <c:pt idx="3">
                  <c:v>6.6062573315041076E-2</c:v>
                </c:pt>
                <c:pt idx="4">
                  <c:v>4.4214256914484856E-2</c:v>
                </c:pt>
                <c:pt idx="5">
                  <c:v>6.6374266849589247E-3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8C8-4C4F-B03C-974F93E360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Sheet5!$C$2</c:f>
              <c:strCache>
                <c:ptCount val="1"/>
                <c:pt idx="0">
                  <c:v>Reserves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Sheet5!$A$3:$A$11</c:f>
              <c:strCache>
                <c:ptCount val="9"/>
                <c:pt idx="0">
                  <c:v>Chromite</c:v>
                </c:pt>
                <c:pt idx="1">
                  <c:v>Zinc metal</c:v>
                </c:pt>
                <c:pt idx="2">
                  <c:v>Silver metal</c:v>
                </c:pt>
                <c:pt idx="3">
                  <c:v>Copper metal</c:v>
                </c:pt>
                <c:pt idx="4">
                  <c:v>Manganese ore</c:v>
                </c:pt>
                <c:pt idx="5">
                  <c:v>Bauxite</c:v>
                </c:pt>
                <c:pt idx="6">
                  <c:v>Iron ore</c:v>
                </c:pt>
                <c:pt idx="7">
                  <c:v>Gold metal</c:v>
                </c:pt>
                <c:pt idx="8">
                  <c:v>Nickel ore</c:v>
                </c:pt>
              </c:strCache>
            </c:strRef>
          </c:cat>
          <c:val>
            <c:numRef>
              <c:f>Sheet5!$C$3:$C$11</c:f>
              <c:numCache>
                <c:formatCode>General</c:formatCode>
                <c:ptCount val="9"/>
                <c:pt idx="0">
                  <c:v>102210</c:v>
                </c:pt>
                <c:pt idx="1">
                  <c:v>9999.52</c:v>
                </c:pt>
                <c:pt idx="2">
                  <c:v>7171.94</c:v>
                </c:pt>
                <c:pt idx="3">
                  <c:v>2734.62</c:v>
                </c:pt>
                <c:pt idx="4">
                  <c:v>93475</c:v>
                </c:pt>
                <c:pt idx="5">
                  <c:v>656422</c:v>
                </c:pt>
                <c:pt idx="6">
                  <c:v>5474450</c:v>
                </c:pt>
                <c:pt idx="7">
                  <c:v>70.09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D9-49F8-B6E0-F0D2E3B0BDD1}"/>
            </c:ext>
          </c:extLst>
        </c:ser>
        <c:ser>
          <c:idx val="1"/>
          <c:order val="1"/>
          <c:tx>
            <c:strRef>
              <c:f>Sheet5!$D$2</c:f>
              <c:strCache>
                <c:ptCount val="1"/>
                <c:pt idx="0">
                  <c:v>Remaining Resources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Sheet5!$A$3:$A$11</c:f>
              <c:strCache>
                <c:ptCount val="9"/>
                <c:pt idx="0">
                  <c:v>Chromite</c:v>
                </c:pt>
                <c:pt idx="1">
                  <c:v>Zinc metal</c:v>
                </c:pt>
                <c:pt idx="2">
                  <c:v>Silver metal</c:v>
                </c:pt>
                <c:pt idx="3">
                  <c:v>Copper metal</c:v>
                </c:pt>
                <c:pt idx="4">
                  <c:v>Manganese ore</c:v>
                </c:pt>
                <c:pt idx="5">
                  <c:v>Bauxite</c:v>
                </c:pt>
                <c:pt idx="6">
                  <c:v>Iron ore</c:v>
                </c:pt>
                <c:pt idx="7">
                  <c:v>Gold metal</c:v>
                </c:pt>
                <c:pt idx="8">
                  <c:v>Nickel ore</c:v>
                </c:pt>
              </c:strCache>
            </c:strRef>
          </c:cat>
          <c:val>
            <c:numRef>
              <c:f>Sheet5!$E$3:$E$11</c:f>
              <c:numCache>
                <c:formatCode>General</c:formatCode>
                <c:ptCount val="9"/>
                <c:pt idx="0">
                  <c:v>344015</c:v>
                </c:pt>
                <c:pt idx="1">
                  <c:v>36362.76</c:v>
                </c:pt>
                <c:pt idx="2">
                  <c:v>29981.82</c:v>
                </c:pt>
                <c:pt idx="3">
                  <c:v>12158.15</c:v>
                </c:pt>
                <c:pt idx="4">
                  <c:v>495874</c:v>
                </c:pt>
                <c:pt idx="5">
                  <c:v>3896864</c:v>
                </c:pt>
                <c:pt idx="6">
                  <c:v>33276120</c:v>
                </c:pt>
                <c:pt idx="7">
                  <c:v>654.74</c:v>
                </c:pt>
                <c:pt idx="8">
                  <c:v>188860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D9-49F8-B6E0-F0D2E3B0BD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2468992"/>
        <c:axId val="124201216"/>
      </c:barChart>
      <c:catAx>
        <c:axId val="122468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24201216"/>
        <c:crosses val="autoZero"/>
        <c:auto val="1"/>
        <c:lblAlgn val="ctr"/>
        <c:lblOffset val="100"/>
        <c:noMultiLvlLbl val="0"/>
      </c:catAx>
      <c:valAx>
        <c:axId val="124201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22468992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lang="en-IN" dirty="0"/>
              <a:t>Exploration Companies and Budgets by Country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Sheet4!$C$3</c:f>
              <c:strCache>
                <c:ptCount val="1"/>
                <c:pt idx="0">
                  <c:v>Number of companies involved in exploration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Sheet4!$B$4:$B$12</c:f>
              <c:strCache>
                <c:ptCount val="9"/>
                <c:pt idx="0">
                  <c:v>Canada</c:v>
                </c:pt>
                <c:pt idx="1">
                  <c:v>Australia</c:v>
                </c:pt>
                <c:pt idx="2">
                  <c:v>United States</c:v>
                </c:pt>
                <c:pt idx="3">
                  <c:v>Chile</c:v>
                </c:pt>
                <c:pt idx="4">
                  <c:v>Peru</c:v>
                </c:pt>
                <c:pt idx="5">
                  <c:v>China</c:v>
                </c:pt>
                <c:pt idx="6">
                  <c:v>South Africa</c:v>
                </c:pt>
                <c:pt idx="7">
                  <c:v>Indonesia</c:v>
                </c:pt>
                <c:pt idx="8">
                  <c:v>India</c:v>
                </c:pt>
              </c:strCache>
            </c:strRef>
          </c:cat>
          <c:val>
            <c:numRef>
              <c:f>Sheet4!$C$4:$C$12</c:f>
              <c:numCache>
                <c:formatCode>General</c:formatCode>
                <c:ptCount val="9"/>
                <c:pt idx="0">
                  <c:v>464</c:v>
                </c:pt>
                <c:pt idx="1">
                  <c:v>450</c:v>
                </c:pt>
                <c:pt idx="2">
                  <c:v>208</c:v>
                </c:pt>
                <c:pt idx="3">
                  <c:v>77</c:v>
                </c:pt>
                <c:pt idx="4">
                  <c:v>96</c:v>
                </c:pt>
                <c:pt idx="5">
                  <c:v>62</c:v>
                </c:pt>
                <c:pt idx="6">
                  <c:v>34</c:v>
                </c:pt>
                <c:pt idx="7">
                  <c:v>40</c:v>
                </c:pt>
                <c:pt idx="8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A7-4B23-9827-706309FBE5C4}"/>
            </c:ext>
          </c:extLst>
        </c:ser>
        <c:ser>
          <c:idx val="1"/>
          <c:order val="1"/>
          <c:tx>
            <c:strRef>
              <c:f>Sheet4!$D$3</c:f>
              <c:strCache>
                <c:ptCount val="1"/>
                <c:pt idx="0">
                  <c:v>Pad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Sheet4!$B$4:$B$12</c:f>
              <c:strCache>
                <c:ptCount val="9"/>
                <c:pt idx="0">
                  <c:v>Canada</c:v>
                </c:pt>
                <c:pt idx="1">
                  <c:v>Australia</c:v>
                </c:pt>
                <c:pt idx="2">
                  <c:v>United States</c:v>
                </c:pt>
                <c:pt idx="3">
                  <c:v>Chile</c:v>
                </c:pt>
                <c:pt idx="4">
                  <c:v>Peru</c:v>
                </c:pt>
                <c:pt idx="5">
                  <c:v>China</c:v>
                </c:pt>
                <c:pt idx="6">
                  <c:v>South Africa</c:v>
                </c:pt>
                <c:pt idx="7">
                  <c:v>Indonesia</c:v>
                </c:pt>
                <c:pt idx="8">
                  <c:v>India</c:v>
                </c:pt>
              </c:strCache>
            </c:strRef>
          </c:cat>
          <c:val>
            <c:numRef>
              <c:f>Sheet4!$D$4:$D$12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1-3AA7-4B23-9827-706309FBE5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7490688"/>
        <c:axId val="37492224"/>
      </c:barChart>
      <c:barChart>
        <c:barDir val="col"/>
        <c:grouping val="clustered"/>
        <c:varyColors val="0"/>
        <c:ser>
          <c:idx val="2"/>
          <c:order val="2"/>
          <c:tx>
            <c:strRef>
              <c:f>Sheet4!$E$3</c:f>
              <c:strCache>
                <c:ptCount val="1"/>
                <c:pt idx="0">
                  <c:v>Pad 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Sheet4!$B$4:$B$12</c:f>
              <c:strCache>
                <c:ptCount val="9"/>
                <c:pt idx="0">
                  <c:v>Canada</c:v>
                </c:pt>
                <c:pt idx="1">
                  <c:v>Australia</c:v>
                </c:pt>
                <c:pt idx="2">
                  <c:v>United States</c:v>
                </c:pt>
                <c:pt idx="3">
                  <c:v>Chile</c:v>
                </c:pt>
                <c:pt idx="4">
                  <c:v>Peru</c:v>
                </c:pt>
                <c:pt idx="5">
                  <c:v>China</c:v>
                </c:pt>
                <c:pt idx="6">
                  <c:v>South Africa</c:v>
                </c:pt>
                <c:pt idx="7">
                  <c:v>Indonesia</c:v>
                </c:pt>
                <c:pt idx="8">
                  <c:v>India</c:v>
                </c:pt>
              </c:strCache>
            </c:strRef>
          </c:cat>
          <c:val>
            <c:numRef>
              <c:f>Sheet4!$E$4:$E$12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2-3AA7-4B23-9827-706309FBE5C4}"/>
            </c:ext>
          </c:extLst>
        </c:ser>
        <c:ser>
          <c:idx val="3"/>
          <c:order val="3"/>
          <c:tx>
            <c:strRef>
              <c:f>Sheet4!$F$3</c:f>
              <c:strCache>
                <c:ptCount val="1"/>
                <c:pt idx="0">
                  <c:v>Total exploration budget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Sheet4!$B$4:$B$12</c:f>
              <c:strCache>
                <c:ptCount val="9"/>
                <c:pt idx="0">
                  <c:v>Canada</c:v>
                </c:pt>
                <c:pt idx="1">
                  <c:v>Australia</c:v>
                </c:pt>
                <c:pt idx="2">
                  <c:v>United States</c:v>
                </c:pt>
                <c:pt idx="3">
                  <c:v>Chile</c:v>
                </c:pt>
                <c:pt idx="4">
                  <c:v>Peru</c:v>
                </c:pt>
                <c:pt idx="5">
                  <c:v>China</c:v>
                </c:pt>
                <c:pt idx="6">
                  <c:v>South Africa</c:v>
                </c:pt>
                <c:pt idx="7">
                  <c:v>Indonesia</c:v>
                </c:pt>
                <c:pt idx="8">
                  <c:v>India</c:v>
                </c:pt>
              </c:strCache>
            </c:strRef>
          </c:cat>
          <c:val>
            <c:numRef>
              <c:f>Sheet4!$F$4:$F$12</c:f>
              <c:numCache>
                <c:formatCode>General</c:formatCode>
                <c:ptCount val="9"/>
                <c:pt idx="0">
                  <c:v>1185.3</c:v>
                </c:pt>
                <c:pt idx="1">
                  <c:v>1068.4000000000001</c:v>
                </c:pt>
                <c:pt idx="2">
                  <c:v>717</c:v>
                </c:pt>
                <c:pt idx="3">
                  <c:v>615</c:v>
                </c:pt>
                <c:pt idx="4">
                  <c:v>501.8</c:v>
                </c:pt>
                <c:pt idx="5">
                  <c:v>540.4</c:v>
                </c:pt>
                <c:pt idx="6">
                  <c:v>117.1</c:v>
                </c:pt>
                <c:pt idx="7">
                  <c:v>106.8</c:v>
                </c:pt>
                <c:pt idx="8">
                  <c:v>50.2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AA7-4B23-9827-706309FBE5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7701120"/>
        <c:axId val="37494144"/>
      </c:barChart>
      <c:catAx>
        <c:axId val="37490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37492224"/>
        <c:crosses val="autoZero"/>
        <c:auto val="1"/>
        <c:lblAlgn val="ctr"/>
        <c:lblOffset val="100"/>
        <c:noMultiLvlLbl val="0"/>
      </c:catAx>
      <c:valAx>
        <c:axId val="37492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r>
                  <a:rPr lang="en-IN"/>
                  <a:t>Number of companies</a:t>
                </a:r>
              </a:p>
            </c:rich>
          </c:tx>
          <c:layout>
            <c:manualLayout>
              <c:xMode val="edge"/>
              <c:yMode val="edge"/>
              <c:x val="6.038647342995169E-3"/>
              <c:y val="0.16329712837752433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37490688"/>
        <c:crosses val="autoZero"/>
        <c:crossBetween val="between"/>
        <c:majorUnit val="100"/>
      </c:valAx>
      <c:valAx>
        <c:axId val="3749414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r>
                  <a:rPr lang="en-IN"/>
                  <a:t>Exploration budget (US$m)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37701120"/>
        <c:crosses val="max"/>
        <c:crossBetween val="between"/>
        <c:majorUnit val="250"/>
      </c:valAx>
      <c:catAx>
        <c:axId val="377011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74941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r>
              <a:rPr lang="en-IN"/>
              <a:t>Jurisdictions by Rank - 2016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Sheet3!$F$16</c:f>
              <c:strCache>
                <c:ptCount val="1"/>
                <c:pt idx="0">
                  <c:v>Investment Attractiveness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Sheet3!$B$17:$B$28</c:f>
              <c:strCache>
                <c:ptCount val="12"/>
                <c:pt idx="0">
                  <c:v>Saskatchewan</c:v>
                </c:pt>
                <c:pt idx="1">
                  <c:v>Western Australia</c:v>
                </c:pt>
                <c:pt idx="2">
                  <c:v>Quebec</c:v>
                </c:pt>
                <c:pt idx="3">
                  <c:v>Queensland</c:v>
                </c:pt>
                <c:pt idx="4">
                  <c:v>Chile</c:v>
                </c:pt>
                <c:pt idx="5">
                  <c:v>Russia</c:v>
                </c:pt>
                <c:pt idx="6">
                  <c:v>Mexico</c:v>
                </c:pt>
                <c:pt idx="7">
                  <c:v>Namibia</c:v>
                </c:pt>
                <c:pt idx="8">
                  <c:v>China</c:v>
                </c:pt>
                <c:pt idx="9">
                  <c:v>Brazil</c:v>
                </c:pt>
                <c:pt idx="10">
                  <c:v>South Africa</c:v>
                </c:pt>
                <c:pt idx="11">
                  <c:v>India</c:v>
                </c:pt>
              </c:strCache>
            </c:strRef>
          </c:cat>
          <c:val>
            <c:numRef>
              <c:f>Sheet3!$F$17:$F$28</c:f>
              <c:numCache>
                <c:formatCode>General</c:formatCode>
                <c:ptCount val="12"/>
                <c:pt idx="0">
                  <c:v>104</c:v>
                </c:pt>
                <c:pt idx="1">
                  <c:v>102</c:v>
                </c:pt>
                <c:pt idx="2">
                  <c:v>99</c:v>
                </c:pt>
                <c:pt idx="3">
                  <c:v>95</c:v>
                </c:pt>
                <c:pt idx="4">
                  <c:v>66</c:v>
                </c:pt>
                <c:pt idx="5">
                  <c:v>61</c:v>
                </c:pt>
                <c:pt idx="6">
                  <c:v>55</c:v>
                </c:pt>
                <c:pt idx="7">
                  <c:v>52</c:v>
                </c:pt>
                <c:pt idx="8">
                  <c:v>51</c:v>
                </c:pt>
                <c:pt idx="9">
                  <c:v>44</c:v>
                </c:pt>
                <c:pt idx="10">
                  <c:v>31</c:v>
                </c:pt>
                <c:pt idx="1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6-485C-88DA-5D72663CA4C2}"/>
            </c:ext>
          </c:extLst>
        </c:ser>
        <c:ser>
          <c:idx val="1"/>
          <c:order val="1"/>
          <c:tx>
            <c:strRef>
              <c:f>Sheet3!$G$16</c:f>
              <c:strCache>
                <c:ptCount val="1"/>
                <c:pt idx="0">
                  <c:v>Policy Perception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Sheet3!$B$17:$B$28</c:f>
              <c:strCache>
                <c:ptCount val="12"/>
                <c:pt idx="0">
                  <c:v>Saskatchewan</c:v>
                </c:pt>
                <c:pt idx="1">
                  <c:v>Western Australia</c:v>
                </c:pt>
                <c:pt idx="2">
                  <c:v>Quebec</c:v>
                </c:pt>
                <c:pt idx="3">
                  <c:v>Queensland</c:v>
                </c:pt>
                <c:pt idx="4">
                  <c:v>Chile</c:v>
                </c:pt>
                <c:pt idx="5">
                  <c:v>Russia</c:v>
                </c:pt>
                <c:pt idx="6">
                  <c:v>Mexico</c:v>
                </c:pt>
                <c:pt idx="7">
                  <c:v>Namibia</c:v>
                </c:pt>
                <c:pt idx="8">
                  <c:v>China</c:v>
                </c:pt>
                <c:pt idx="9">
                  <c:v>Brazil</c:v>
                </c:pt>
                <c:pt idx="10">
                  <c:v>South Africa</c:v>
                </c:pt>
                <c:pt idx="11">
                  <c:v>India</c:v>
                </c:pt>
              </c:strCache>
            </c:strRef>
          </c:cat>
          <c:val>
            <c:numRef>
              <c:f>Sheet3!$G$17:$G$28</c:f>
              <c:numCache>
                <c:formatCode>General</c:formatCode>
                <c:ptCount val="12"/>
                <c:pt idx="0">
                  <c:v>103</c:v>
                </c:pt>
                <c:pt idx="1">
                  <c:v>96</c:v>
                </c:pt>
                <c:pt idx="2">
                  <c:v>88</c:v>
                </c:pt>
                <c:pt idx="3">
                  <c:v>69</c:v>
                </c:pt>
                <c:pt idx="4">
                  <c:v>70</c:v>
                </c:pt>
                <c:pt idx="5">
                  <c:v>40</c:v>
                </c:pt>
                <c:pt idx="6">
                  <c:v>52</c:v>
                </c:pt>
                <c:pt idx="7">
                  <c:v>67</c:v>
                </c:pt>
                <c:pt idx="8">
                  <c:v>34</c:v>
                </c:pt>
                <c:pt idx="9">
                  <c:v>41</c:v>
                </c:pt>
                <c:pt idx="10">
                  <c:v>21</c:v>
                </c:pt>
                <c:pt idx="1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A6-485C-88DA-5D72663CA4C2}"/>
            </c:ext>
          </c:extLst>
        </c:ser>
        <c:ser>
          <c:idx val="2"/>
          <c:order val="2"/>
          <c:tx>
            <c:strRef>
              <c:f>Sheet3!$H$16</c:f>
              <c:strCache>
                <c:ptCount val="1"/>
                <c:pt idx="0">
                  <c:v>Best Practice Mineral Potential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Sheet3!$B$17:$B$28</c:f>
              <c:strCache>
                <c:ptCount val="12"/>
                <c:pt idx="0">
                  <c:v>Saskatchewan</c:v>
                </c:pt>
                <c:pt idx="1">
                  <c:v>Western Australia</c:v>
                </c:pt>
                <c:pt idx="2">
                  <c:v>Quebec</c:v>
                </c:pt>
                <c:pt idx="3">
                  <c:v>Queensland</c:v>
                </c:pt>
                <c:pt idx="4">
                  <c:v>Chile</c:v>
                </c:pt>
                <c:pt idx="5">
                  <c:v>Russia</c:v>
                </c:pt>
                <c:pt idx="6">
                  <c:v>Mexico</c:v>
                </c:pt>
                <c:pt idx="7">
                  <c:v>Namibia</c:v>
                </c:pt>
                <c:pt idx="8">
                  <c:v>China</c:v>
                </c:pt>
                <c:pt idx="9">
                  <c:v>Brazil</c:v>
                </c:pt>
                <c:pt idx="10">
                  <c:v>South Africa</c:v>
                </c:pt>
                <c:pt idx="11">
                  <c:v>India</c:v>
                </c:pt>
              </c:strCache>
            </c:strRef>
          </c:cat>
          <c:val>
            <c:numRef>
              <c:f>Sheet3!$H$17:$H$28</c:f>
              <c:numCache>
                <c:formatCode>General</c:formatCode>
                <c:ptCount val="12"/>
                <c:pt idx="0">
                  <c:v>102</c:v>
                </c:pt>
                <c:pt idx="1">
                  <c:v>104</c:v>
                </c:pt>
                <c:pt idx="2">
                  <c:v>100</c:v>
                </c:pt>
                <c:pt idx="3">
                  <c:v>101</c:v>
                </c:pt>
                <c:pt idx="4">
                  <c:v>56</c:v>
                </c:pt>
                <c:pt idx="5">
                  <c:v>77</c:v>
                </c:pt>
                <c:pt idx="6">
                  <c:v>62</c:v>
                </c:pt>
                <c:pt idx="7">
                  <c:v>43</c:v>
                </c:pt>
                <c:pt idx="8">
                  <c:v>68</c:v>
                </c:pt>
                <c:pt idx="9">
                  <c:v>51</c:v>
                </c:pt>
                <c:pt idx="10">
                  <c:v>39</c:v>
                </c:pt>
                <c:pt idx="1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A6-485C-88DA-5D72663CA4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4736896"/>
        <c:axId val="174738432"/>
      </c:barChart>
      <c:catAx>
        <c:axId val="17473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74738432"/>
        <c:crosses val="autoZero"/>
        <c:auto val="1"/>
        <c:lblAlgn val="ctr"/>
        <c:lblOffset val="100"/>
        <c:noMultiLvlLbl val="0"/>
      </c:catAx>
      <c:valAx>
        <c:axId val="174738432"/>
        <c:scaling>
          <c:orientation val="minMax"/>
          <c:max val="104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r>
                  <a:rPr lang="en-IN"/>
                  <a:t>Rank (out of 104)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Helvetica" panose="020B0604020202020204" pitchFamily="34" charset="0"/>
                  <a:ea typeface="+mn-ea"/>
                  <a:cs typeface="Helvetica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bg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7473689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Helvetica" panose="020B0604020202020204" pitchFamily="34" charset="0"/>
              <a:ea typeface="+mn-ea"/>
              <a:cs typeface="Helvetica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D35B4F-B8E9-40E1-9921-E41099F1E28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8E53E7D8-4DC9-4304-B000-6DB335CDE9EB}">
      <dgm:prSet phldrT="[Text]"/>
      <dgm:spPr/>
      <dgm:t>
        <a:bodyPr/>
        <a:lstStyle/>
        <a:p>
          <a:r>
            <a:rPr lang="en-IN" dirty="0">
              <a:latin typeface="Helvetica" panose="020B0604020202020204" pitchFamily="34" charset="0"/>
              <a:cs typeface="Helvetica" panose="020B0604020202020204" pitchFamily="34" charset="0"/>
            </a:rPr>
            <a:t>Positive Economics</a:t>
          </a:r>
        </a:p>
      </dgm:t>
    </dgm:pt>
    <dgm:pt modelId="{9B908796-DFB5-4C95-B379-0ABF3ADFF5F0}" type="parTrans" cxnId="{5DA1E28A-3AA6-4810-A49B-E89F7A86563A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5120BFD-4A34-4786-B08A-34EFAD1B191E}" type="sibTrans" cxnId="{5DA1E28A-3AA6-4810-A49B-E89F7A86563A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E3E5ED29-5477-435D-9232-2641547CA77F}">
      <dgm:prSet phldrT="[Text]"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IN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	What is the status of the efficiency of mining activities?</a:t>
          </a:r>
        </a:p>
      </dgm:t>
    </dgm:pt>
    <dgm:pt modelId="{8F813E36-C538-4C23-8519-9A8483AC29C5}" type="parTrans" cxnId="{A2BD59B2-AFF4-4808-A26B-58DB9842E405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2EF1ED9-1B53-4534-BCD0-2D605CA61080}" type="sibTrans" cxnId="{A2BD59B2-AFF4-4808-A26B-58DB9842E405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6C34271-DE8B-4ED4-8EAD-2A933600F437}">
      <dgm:prSet phldrT="[Text]"/>
      <dgm:spPr/>
      <dgm:t>
        <a:bodyPr/>
        <a:lstStyle/>
        <a:p>
          <a:r>
            <a:rPr lang="en-IN" dirty="0">
              <a:latin typeface="Helvetica" panose="020B0604020202020204" pitchFamily="34" charset="0"/>
              <a:cs typeface="Helvetica" panose="020B0604020202020204" pitchFamily="34" charset="0"/>
            </a:rPr>
            <a:t>International Good Practices</a:t>
          </a:r>
        </a:p>
      </dgm:t>
    </dgm:pt>
    <dgm:pt modelId="{AD3F83EE-BD19-472E-8C2F-F9638065B8A3}" type="parTrans" cxnId="{9E3930B4-4E64-4F65-99C8-367A51869596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0D689D0-A59E-43F4-9578-8C1C445A003C}" type="sibTrans" cxnId="{9E3930B4-4E64-4F65-99C8-367A51869596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1C7C43F8-C534-4B1C-ADEB-1FDE8B2B95A4}">
      <dgm:prSet phldrT="[Text]"/>
      <dgm:spPr/>
      <dgm:t>
        <a:bodyPr/>
        <a:lstStyle/>
        <a:p>
          <a:pPr>
            <a:buNone/>
          </a:pPr>
          <a:r>
            <a:rPr lang="en-IN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	What are the learnings from other mining jurisdictions?</a:t>
          </a:r>
        </a:p>
      </dgm:t>
    </dgm:pt>
    <dgm:pt modelId="{905AEB74-B129-484B-9F79-BF7D40BF6E1C}" type="parTrans" cxnId="{A0C1CCBD-4ACE-4027-BF44-330162E1FE79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BAF1182-FB30-49F7-9B9E-E7336B17110A}" type="sibTrans" cxnId="{A0C1CCBD-4ACE-4027-BF44-330162E1FE79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C45B3B6-AD62-4448-9C04-1FD7486EDDF4}">
      <dgm:prSet phldrT="[Text]"/>
      <dgm:spPr/>
      <dgm:t>
        <a:bodyPr/>
        <a:lstStyle/>
        <a:p>
          <a:r>
            <a:rPr lang="en-IN" dirty="0">
              <a:latin typeface="Helvetica" panose="020B0604020202020204" pitchFamily="34" charset="0"/>
              <a:cs typeface="Helvetica" panose="020B0604020202020204" pitchFamily="34" charset="0"/>
            </a:rPr>
            <a:t>Normative Economics</a:t>
          </a:r>
        </a:p>
      </dgm:t>
    </dgm:pt>
    <dgm:pt modelId="{66053E48-8C73-4690-A328-A39ABF4F7303}" type="parTrans" cxnId="{547472AF-B28B-48AB-89BB-52A31251729D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6DAF47A-6A98-45B1-883E-00EDFBBF19FC}" type="sibTrans" cxnId="{547472AF-B28B-48AB-89BB-52A31251729D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AA12CFCA-337C-47D7-B88C-2EF66942A633}">
      <dgm:prSet phldrT="[Text]"/>
      <dgm:spPr/>
      <dgm:t>
        <a:bodyPr/>
        <a:lstStyle/>
        <a:p>
          <a:pPr>
            <a:buNone/>
          </a:pPr>
          <a:r>
            <a:rPr lang="en-IN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	What are the externalities and what ought to be done?</a:t>
          </a:r>
        </a:p>
      </dgm:t>
    </dgm:pt>
    <dgm:pt modelId="{668F008F-2B9F-48AD-8D01-232518AE907D}" type="parTrans" cxnId="{A0D49DAB-5848-4CF8-93AE-AB51BC5CE7DD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4D84357-8D27-4043-9332-09ED2164E6F9}" type="sibTrans" cxnId="{A0D49DAB-5848-4CF8-93AE-AB51BC5CE7DD}">
      <dgm:prSet/>
      <dgm:spPr/>
      <dgm:t>
        <a:bodyPr/>
        <a:lstStyle/>
        <a:p>
          <a:endParaRPr lang="en-IN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CC08EC0A-804F-4F78-915E-6DA3D10D632D}" type="pres">
      <dgm:prSet presAssocID="{B2D35B4F-B8E9-40E1-9921-E41099F1E280}" presName="Name0" presStyleCnt="0">
        <dgm:presLayoutVars>
          <dgm:dir/>
          <dgm:animLvl val="lvl"/>
          <dgm:resizeHandles val="exact"/>
        </dgm:presLayoutVars>
      </dgm:prSet>
      <dgm:spPr/>
    </dgm:pt>
    <dgm:pt modelId="{7D95C40E-68E6-426A-AE92-BB876AF70FCC}" type="pres">
      <dgm:prSet presAssocID="{8E53E7D8-4DC9-4304-B000-6DB335CDE9EB}" presName="composite" presStyleCnt="0"/>
      <dgm:spPr/>
    </dgm:pt>
    <dgm:pt modelId="{75C7A027-4537-4B59-A980-75163C20B3B2}" type="pres">
      <dgm:prSet presAssocID="{8E53E7D8-4DC9-4304-B000-6DB335CDE9EB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8E44C18B-D5A2-4862-9FC4-C0301E8B6D43}" type="pres">
      <dgm:prSet presAssocID="{8E53E7D8-4DC9-4304-B000-6DB335CDE9EB}" presName="desTx" presStyleLbl="alignAccFollowNode1" presStyleIdx="0" presStyleCnt="3">
        <dgm:presLayoutVars>
          <dgm:bulletEnabled val="1"/>
        </dgm:presLayoutVars>
      </dgm:prSet>
      <dgm:spPr/>
    </dgm:pt>
    <dgm:pt modelId="{6A5B023D-26A1-44F3-AFA2-D9A5D8E5A136}" type="pres">
      <dgm:prSet presAssocID="{B5120BFD-4A34-4786-B08A-34EFAD1B191E}" presName="space" presStyleCnt="0"/>
      <dgm:spPr/>
    </dgm:pt>
    <dgm:pt modelId="{38915E3B-E9F4-494F-A5D4-CD198F7F52E5}" type="pres">
      <dgm:prSet presAssocID="{66C34271-DE8B-4ED4-8EAD-2A933600F437}" presName="composite" presStyleCnt="0"/>
      <dgm:spPr/>
    </dgm:pt>
    <dgm:pt modelId="{4B1BE311-77E8-4CBE-8F76-F76BB00E6314}" type="pres">
      <dgm:prSet presAssocID="{66C34271-DE8B-4ED4-8EAD-2A933600F43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D545B94C-FE9C-4920-87CE-FAE820F67A1A}" type="pres">
      <dgm:prSet presAssocID="{66C34271-DE8B-4ED4-8EAD-2A933600F437}" presName="desTx" presStyleLbl="alignAccFollowNode1" presStyleIdx="1" presStyleCnt="3">
        <dgm:presLayoutVars>
          <dgm:bulletEnabled val="1"/>
        </dgm:presLayoutVars>
      </dgm:prSet>
      <dgm:spPr/>
    </dgm:pt>
    <dgm:pt modelId="{6B65D417-D8B2-4430-BEEE-8D0AD13962D2}" type="pres">
      <dgm:prSet presAssocID="{B0D689D0-A59E-43F4-9578-8C1C445A003C}" presName="space" presStyleCnt="0"/>
      <dgm:spPr/>
    </dgm:pt>
    <dgm:pt modelId="{5FF72BC1-8AC6-4232-BF29-E4621623D8E4}" type="pres">
      <dgm:prSet presAssocID="{2C45B3B6-AD62-4448-9C04-1FD7486EDDF4}" presName="composite" presStyleCnt="0"/>
      <dgm:spPr/>
    </dgm:pt>
    <dgm:pt modelId="{1DE9AAAF-23D4-4F4E-A115-62DD6C9E91C4}" type="pres">
      <dgm:prSet presAssocID="{2C45B3B6-AD62-4448-9C04-1FD7486EDDF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043CB7F7-9F9A-4B90-92D7-18A6ADFB07B5}" type="pres">
      <dgm:prSet presAssocID="{2C45B3B6-AD62-4448-9C04-1FD7486EDDF4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89970311-86BE-4182-9152-A73E4FCB136B}" type="presOf" srcId="{AA12CFCA-337C-47D7-B88C-2EF66942A633}" destId="{043CB7F7-9F9A-4B90-92D7-18A6ADFB07B5}" srcOrd="0" destOrd="0" presId="urn:microsoft.com/office/officeart/2005/8/layout/hList1"/>
    <dgm:cxn modelId="{881C0E1A-E4E7-4FF6-8F88-5AD6C908976B}" type="presOf" srcId="{2C45B3B6-AD62-4448-9C04-1FD7486EDDF4}" destId="{1DE9AAAF-23D4-4F4E-A115-62DD6C9E91C4}" srcOrd="0" destOrd="0" presId="urn:microsoft.com/office/officeart/2005/8/layout/hList1"/>
    <dgm:cxn modelId="{61C4382D-B44A-4047-9832-2F652BB7D3BE}" type="presOf" srcId="{8E53E7D8-4DC9-4304-B000-6DB335CDE9EB}" destId="{75C7A027-4537-4B59-A980-75163C20B3B2}" srcOrd="0" destOrd="0" presId="urn:microsoft.com/office/officeart/2005/8/layout/hList1"/>
    <dgm:cxn modelId="{9A55907B-782E-4A0F-AEDD-BCBCFA4B2912}" type="presOf" srcId="{1C7C43F8-C534-4B1C-ADEB-1FDE8B2B95A4}" destId="{D545B94C-FE9C-4920-87CE-FAE820F67A1A}" srcOrd="0" destOrd="0" presId="urn:microsoft.com/office/officeart/2005/8/layout/hList1"/>
    <dgm:cxn modelId="{D05CBF84-8A9E-4812-8F28-72F0124BE551}" type="presOf" srcId="{B2D35B4F-B8E9-40E1-9921-E41099F1E280}" destId="{CC08EC0A-804F-4F78-915E-6DA3D10D632D}" srcOrd="0" destOrd="0" presId="urn:microsoft.com/office/officeart/2005/8/layout/hList1"/>
    <dgm:cxn modelId="{5DA1E28A-3AA6-4810-A49B-E89F7A86563A}" srcId="{B2D35B4F-B8E9-40E1-9921-E41099F1E280}" destId="{8E53E7D8-4DC9-4304-B000-6DB335CDE9EB}" srcOrd="0" destOrd="0" parTransId="{9B908796-DFB5-4C95-B379-0ABF3ADFF5F0}" sibTransId="{B5120BFD-4A34-4786-B08A-34EFAD1B191E}"/>
    <dgm:cxn modelId="{436DE98F-DA4E-43AB-88A2-682BA4B93FFC}" type="presOf" srcId="{E3E5ED29-5477-435D-9232-2641547CA77F}" destId="{8E44C18B-D5A2-4862-9FC4-C0301E8B6D43}" srcOrd="0" destOrd="0" presId="urn:microsoft.com/office/officeart/2005/8/layout/hList1"/>
    <dgm:cxn modelId="{A0D49DAB-5848-4CF8-93AE-AB51BC5CE7DD}" srcId="{2C45B3B6-AD62-4448-9C04-1FD7486EDDF4}" destId="{AA12CFCA-337C-47D7-B88C-2EF66942A633}" srcOrd="0" destOrd="0" parTransId="{668F008F-2B9F-48AD-8D01-232518AE907D}" sibTransId="{64D84357-8D27-4043-9332-09ED2164E6F9}"/>
    <dgm:cxn modelId="{547472AF-B28B-48AB-89BB-52A31251729D}" srcId="{B2D35B4F-B8E9-40E1-9921-E41099F1E280}" destId="{2C45B3B6-AD62-4448-9C04-1FD7486EDDF4}" srcOrd="2" destOrd="0" parTransId="{66053E48-8C73-4690-A328-A39ABF4F7303}" sibTransId="{06DAF47A-6A98-45B1-883E-00EDFBBF19FC}"/>
    <dgm:cxn modelId="{A2BD59B2-AFF4-4808-A26B-58DB9842E405}" srcId="{8E53E7D8-4DC9-4304-B000-6DB335CDE9EB}" destId="{E3E5ED29-5477-435D-9232-2641547CA77F}" srcOrd="0" destOrd="0" parTransId="{8F813E36-C538-4C23-8519-9A8483AC29C5}" sibTransId="{72EF1ED9-1B53-4534-BCD0-2D605CA61080}"/>
    <dgm:cxn modelId="{9E3930B4-4E64-4F65-99C8-367A51869596}" srcId="{B2D35B4F-B8E9-40E1-9921-E41099F1E280}" destId="{66C34271-DE8B-4ED4-8EAD-2A933600F437}" srcOrd="1" destOrd="0" parTransId="{AD3F83EE-BD19-472E-8C2F-F9638065B8A3}" sibTransId="{B0D689D0-A59E-43F4-9578-8C1C445A003C}"/>
    <dgm:cxn modelId="{A0C1CCBD-4ACE-4027-BF44-330162E1FE79}" srcId="{66C34271-DE8B-4ED4-8EAD-2A933600F437}" destId="{1C7C43F8-C534-4B1C-ADEB-1FDE8B2B95A4}" srcOrd="0" destOrd="0" parTransId="{905AEB74-B129-484B-9F79-BF7D40BF6E1C}" sibTransId="{CBAF1182-FB30-49F7-9B9E-E7336B17110A}"/>
    <dgm:cxn modelId="{C177D9D7-B12D-46E9-A88F-43237812BC08}" type="presOf" srcId="{66C34271-DE8B-4ED4-8EAD-2A933600F437}" destId="{4B1BE311-77E8-4CBE-8F76-F76BB00E6314}" srcOrd="0" destOrd="0" presId="urn:microsoft.com/office/officeart/2005/8/layout/hList1"/>
    <dgm:cxn modelId="{CDA4994C-ECC6-43F4-9519-F84C7FEAE35B}" type="presParOf" srcId="{CC08EC0A-804F-4F78-915E-6DA3D10D632D}" destId="{7D95C40E-68E6-426A-AE92-BB876AF70FCC}" srcOrd="0" destOrd="0" presId="urn:microsoft.com/office/officeart/2005/8/layout/hList1"/>
    <dgm:cxn modelId="{0192A70F-188D-4683-A64E-44B003B87026}" type="presParOf" srcId="{7D95C40E-68E6-426A-AE92-BB876AF70FCC}" destId="{75C7A027-4537-4B59-A980-75163C20B3B2}" srcOrd="0" destOrd="0" presId="urn:microsoft.com/office/officeart/2005/8/layout/hList1"/>
    <dgm:cxn modelId="{75DB1913-E65C-4F4A-8289-766DF0B14293}" type="presParOf" srcId="{7D95C40E-68E6-426A-AE92-BB876AF70FCC}" destId="{8E44C18B-D5A2-4862-9FC4-C0301E8B6D43}" srcOrd="1" destOrd="0" presId="urn:microsoft.com/office/officeart/2005/8/layout/hList1"/>
    <dgm:cxn modelId="{DD4A0D69-86DD-4990-BC30-F571A013E3BD}" type="presParOf" srcId="{CC08EC0A-804F-4F78-915E-6DA3D10D632D}" destId="{6A5B023D-26A1-44F3-AFA2-D9A5D8E5A136}" srcOrd="1" destOrd="0" presId="urn:microsoft.com/office/officeart/2005/8/layout/hList1"/>
    <dgm:cxn modelId="{0609D8F3-0EC5-4492-81B2-F33844BA79EA}" type="presParOf" srcId="{CC08EC0A-804F-4F78-915E-6DA3D10D632D}" destId="{38915E3B-E9F4-494F-A5D4-CD198F7F52E5}" srcOrd="2" destOrd="0" presId="urn:microsoft.com/office/officeart/2005/8/layout/hList1"/>
    <dgm:cxn modelId="{04849304-D7B8-4F74-8DB6-5990288A6928}" type="presParOf" srcId="{38915E3B-E9F4-494F-A5D4-CD198F7F52E5}" destId="{4B1BE311-77E8-4CBE-8F76-F76BB00E6314}" srcOrd="0" destOrd="0" presId="urn:microsoft.com/office/officeart/2005/8/layout/hList1"/>
    <dgm:cxn modelId="{502C7614-F650-4795-AA2F-909F51B39832}" type="presParOf" srcId="{38915E3B-E9F4-494F-A5D4-CD198F7F52E5}" destId="{D545B94C-FE9C-4920-87CE-FAE820F67A1A}" srcOrd="1" destOrd="0" presId="urn:microsoft.com/office/officeart/2005/8/layout/hList1"/>
    <dgm:cxn modelId="{16F02DEC-ABEC-48C3-9070-2991EF7DD1C9}" type="presParOf" srcId="{CC08EC0A-804F-4F78-915E-6DA3D10D632D}" destId="{6B65D417-D8B2-4430-BEEE-8D0AD13962D2}" srcOrd="3" destOrd="0" presId="urn:microsoft.com/office/officeart/2005/8/layout/hList1"/>
    <dgm:cxn modelId="{791915FB-1100-4DF9-9F93-22F2CDFC8594}" type="presParOf" srcId="{CC08EC0A-804F-4F78-915E-6DA3D10D632D}" destId="{5FF72BC1-8AC6-4232-BF29-E4621623D8E4}" srcOrd="4" destOrd="0" presId="urn:microsoft.com/office/officeart/2005/8/layout/hList1"/>
    <dgm:cxn modelId="{699750BE-A833-454F-A41B-2A511CF18CFA}" type="presParOf" srcId="{5FF72BC1-8AC6-4232-BF29-E4621623D8E4}" destId="{1DE9AAAF-23D4-4F4E-A115-62DD6C9E91C4}" srcOrd="0" destOrd="0" presId="urn:microsoft.com/office/officeart/2005/8/layout/hList1"/>
    <dgm:cxn modelId="{E3EEF17E-CA36-45DC-A1BE-8637C235D542}" type="presParOf" srcId="{5FF72BC1-8AC6-4232-BF29-E4621623D8E4}" destId="{043CB7F7-9F9A-4B90-92D7-18A6ADFB07B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0345C0-2AF8-4797-B019-4E84951485B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649C564-66D3-4035-9A6D-9806EC67E233}">
      <dgm:prSet phldrT="[Text]"/>
      <dgm:spPr/>
      <dgm:t>
        <a:bodyPr/>
        <a:lstStyle/>
        <a:p>
          <a:r>
            <a:rPr lang="en-IN" dirty="0">
              <a:latin typeface="Helvetica" panose="020B0604020202020204" pitchFamily="34" charset="0"/>
              <a:cs typeface="Helvetica" panose="020B0604020202020204" pitchFamily="34" charset="0"/>
            </a:rPr>
            <a:t>Exploration</a:t>
          </a:r>
          <a:endParaRPr lang="en-IN" dirty="0"/>
        </a:p>
      </dgm:t>
    </dgm:pt>
    <dgm:pt modelId="{D5FBAD50-A674-461B-9137-60A92A29F518}" type="parTrans" cxnId="{127492A8-ACBB-4B4D-BC09-CDA28651F682}">
      <dgm:prSet/>
      <dgm:spPr/>
      <dgm:t>
        <a:bodyPr/>
        <a:lstStyle/>
        <a:p>
          <a:endParaRPr lang="en-IN"/>
        </a:p>
      </dgm:t>
    </dgm:pt>
    <dgm:pt modelId="{B049097B-38F7-4BEF-AFE4-CD892655B872}" type="sibTrans" cxnId="{127492A8-ACBB-4B4D-BC09-CDA28651F682}">
      <dgm:prSet/>
      <dgm:spPr/>
      <dgm:t>
        <a:bodyPr/>
        <a:lstStyle/>
        <a:p>
          <a:endParaRPr lang="en-IN"/>
        </a:p>
      </dgm:t>
    </dgm:pt>
    <dgm:pt modelId="{B0937626-B2A2-47DD-81F3-F7CAC23C88E4}">
      <dgm:prSet/>
      <dgm:spPr/>
      <dgm:t>
        <a:bodyPr/>
        <a:lstStyle/>
        <a:p>
          <a:r>
            <a:rPr lang="en-IN" dirty="0">
              <a:latin typeface="Helvetica" panose="020B0604020202020204" pitchFamily="34" charset="0"/>
              <a:cs typeface="Helvetica" panose="020B0604020202020204" pitchFamily="34" charset="0"/>
            </a:rPr>
            <a:t>Allocation</a:t>
          </a:r>
        </a:p>
        <a:p>
          <a:r>
            <a:rPr lang="en-IN" dirty="0">
              <a:latin typeface="Helvetica" panose="020B0604020202020204" pitchFamily="34" charset="0"/>
              <a:cs typeface="Helvetica" panose="020B0604020202020204" pitchFamily="34" charset="0"/>
            </a:rPr>
            <a:t>Captive/Merchant</a:t>
          </a:r>
        </a:p>
      </dgm:t>
    </dgm:pt>
    <dgm:pt modelId="{88EBA148-287C-4FD8-8482-3B1524FE7E13}" type="parTrans" cxnId="{E86B40AB-730F-4E5D-934A-C778F954F6D2}">
      <dgm:prSet/>
      <dgm:spPr/>
      <dgm:t>
        <a:bodyPr/>
        <a:lstStyle/>
        <a:p>
          <a:endParaRPr lang="en-IN"/>
        </a:p>
      </dgm:t>
    </dgm:pt>
    <dgm:pt modelId="{CE80C527-1858-4B48-B056-2BB93D99BB8A}" type="sibTrans" cxnId="{E86B40AB-730F-4E5D-934A-C778F954F6D2}">
      <dgm:prSet/>
      <dgm:spPr/>
      <dgm:t>
        <a:bodyPr/>
        <a:lstStyle/>
        <a:p>
          <a:endParaRPr lang="en-IN"/>
        </a:p>
      </dgm:t>
    </dgm:pt>
    <dgm:pt modelId="{6529B357-6E91-41D8-89B4-5C7104CD96BA}">
      <dgm:prSet/>
      <dgm:spPr/>
      <dgm:t>
        <a:bodyPr/>
        <a:lstStyle/>
        <a:p>
          <a:r>
            <a:rPr lang="en-IN">
              <a:latin typeface="Helvetica" panose="020B0604020202020204" pitchFamily="34" charset="0"/>
              <a:cs typeface="Helvetica" panose="020B0604020202020204" pitchFamily="34" charset="0"/>
            </a:rPr>
            <a:t>Extraction</a:t>
          </a:r>
          <a:endParaRPr lang="en-IN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9EEFA2E-CA08-4672-B941-D24D6A639E4C}" type="parTrans" cxnId="{6E46E36E-E2A1-4A0F-92E8-47A7D9AB695A}">
      <dgm:prSet/>
      <dgm:spPr/>
      <dgm:t>
        <a:bodyPr/>
        <a:lstStyle/>
        <a:p>
          <a:endParaRPr lang="en-IN"/>
        </a:p>
      </dgm:t>
    </dgm:pt>
    <dgm:pt modelId="{307F9129-FC54-4424-9D87-AF46F3EEFB25}" type="sibTrans" cxnId="{6E46E36E-E2A1-4A0F-92E8-47A7D9AB695A}">
      <dgm:prSet/>
      <dgm:spPr/>
      <dgm:t>
        <a:bodyPr/>
        <a:lstStyle/>
        <a:p>
          <a:endParaRPr lang="en-IN"/>
        </a:p>
      </dgm:t>
    </dgm:pt>
    <dgm:pt modelId="{654706C2-E483-4368-979D-A3328E4F8AAF}">
      <dgm:prSet/>
      <dgm:spPr/>
      <dgm:t>
        <a:bodyPr/>
        <a:lstStyle/>
        <a:p>
          <a:r>
            <a:rPr lang="en-IN">
              <a:latin typeface="Helvetica" panose="020B0604020202020204" pitchFamily="34" charset="0"/>
              <a:cs typeface="Helvetica" panose="020B0604020202020204" pitchFamily="34" charset="0"/>
            </a:rPr>
            <a:t>Regulation</a:t>
          </a:r>
          <a:endParaRPr lang="en-IN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24869E6-D261-4DF5-97D0-A2FCA5B90A17}" type="parTrans" cxnId="{2ABD0501-1895-4BB9-A94A-0F0DD474FC45}">
      <dgm:prSet/>
      <dgm:spPr/>
      <dgm:t>
        <a:bodyPr/>
        <a:lstStyle/>
        <a:p>
          <a:endParaRPr lang="en-IN"/>
        </a:p>
      </dgm:t>
    </dgm:pt>
    <dgm:pt modelId="{78C67699-0EA0-4381-BB08-1E8910139284}" type="sibTrans" cxnId="{2ABD0501-1895-4BB9-A94A-0F0DD474FC45}">
      <dgm:prSet/>
      <dgm:spPr/>
      <dgm:t>
        <a:bodyPr/>
        <a:lstStyle/>
        <a:p>
          <a:endParaRPr lang="en-IN"/>
        </a:p>
      </dgm:t>
    </dgm:pt>
    <dgm:pt modelId="{36D77089-92DE-4815-9E02-C21360055995}">
      <dgm:prSet/>
      <dgm:spPr/>
      <dgm:t>
        <a:bodyPr/>
        <a:lstStyle/>
        <a:p>
          <a:r>
            <a:rPr lang="en-IN">
              <a:latin typeface="Helvetica" panose="020B0604020202020204" pitchFamily="34" charset="0"/>
              <a:cs typeface="Helvetica" panose="020B0604020202020204" pitchFamily="34" charset="0"/>
            </a:rPr>
            <a:t>Royalties and taxation</a:t>
          </a:r>
          <a:endParaRPr lang="en-IN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98CA71D9-3851-4984-9DE0-A5705E45B50D}" type="parTrans" cxnId="{996BC9FD-F080-47AD-B0A3-E999B4D6A00D}">
      <dgm:prSet/>
      <dgm:spPr/>
      <dgm:t>
        <a:bodyPr/>
        <a:lstStyle/>
        <a:p>
          <a:endParaRPr lang="en-IN"/>
        </a:p>
      </dgm:t>
    </dgm:pt>
    <dgm:pt modelId="{9E970757-2938-4DE3-9B67-290C2254546D}" type="sibTrans" cxnId="{996BC9FD-F080-47AD-B0A3-E999B4D6A00D}">
      <dgm:prSet/>
      <dgm:spPr/>
      <dgm:t>
        <a:bodyPr/>
        <a:lstStyle/>
        <a:p>
          <a:endParaRPr lang="en-IN"/>
        </a:p>
      </dgm:t>
    </dgm:pt>
    <dgm:pt modelId="{5CE62CF9-04D4-45A6-B225-9CE3EECD5611}">
      <dgm:prSet/>
      <dgm:spPr/>
      <dgm:t>
        <a:bodyPr/>
        <a:lstStyle/>
        <a:p>
          <a:r>
            <a:rPr lang="en-IN">
              <a:latin typeface="Helvetica" panose="020B0604020202020204" pitchFamily="34" charset="0"/>
              <a:cs typeface="Helvetica" panose="020B0604020202020204" pitchFamily="34" charset="0"/>
            </a:rPr>
            <a:t>Logistics and operations</a:t>
          </a:r>
          <a:endParaRPr lang="en-IN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1CBB85A-AB7A-443F-B2AF-6A2D4D3606BD}" type="parTrans" cxnId="{6D385B4F-4387-4163-B72C-D64871F2AEEF}">
      <dgm:prSet/>
      <dgm:spPr/>
      <dgm:t>
        <a:bodyPr/>
        <a:lstStyle/>
        <a:p>
          <a:endParaRPr lang="en-IN"/>
        </a:p>
      </dgm:t>
    </dgm:pt>
    <dgm:pt modelId="{E66B256C-9B30-4BC9-A56A-88CA5B267A7F}" type="sibTrans" cxnId="{6D385B4F-4387-4163-B72C-D64871F2AEEF}">
      <dgm:prSet/>
      <dgm:spPr/>
      <dgm:t>
        <a:bodyPr/>
        <a:lstStyle/>
        <a:p>
          <a:endParaRPr lang="en-IN"/>
        </a:p>
      </dgm:t>
    </dgm:pt>
    <dgm:pt modelId="{09F7E101-3B0B-4B68-9FB5-1598D6C1ABD9}">
      <dgm:prSet/>
      <dgm:spPr/>
      <dgm:t>
        <a:bodyPr/>
        <a:lstStyle/>
        <a:p>
          <a:r>
            <a:rPr lang="en-IN"/>
            <a:t>Trade policy</a:t>
          </a:r>
          <a:endParaRPr lang="en-IN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920FFEA-5969-4002-9916-78E7676C112C}" type="parTrans" cxnId="{E9D50D4F-6828-4F5B-BDFF-A43AFE061F1E}">
      <dgm:prSet/>
      <dgm:spPr/>
      <dgm:t>
        <a:bodyPr/>
        <a:lstStyle/>
        <a:p>
          <a:endParaRPr lang="en-IN"/>
        </a:p>
      </dgm:t>
    </dgm:pt>
    <dgm:pt modelId="{7F8E3AAD-95D4-4FCC-BF95-5BDF337B00E8}" type="sibTrans" cxnId="{E9D50D4F-6828-4F5B-BDFF-A43AFE061F1E}">
      <dgm:prSet/>
      <dgm:spPr/>
      <dgm:t>
        <a:bodyPr/>
        <a:lstStyle/>
        <a:p>
          <a:endParaRPr lang="en-IN"/>
        </a:p>
      </dgm:t>
    </dgm:pt>
    <dgm:pt modelId="{785619CE-0D11-4E1D-885B-E5C42E3FC0E2}">
      <dgm:prSet/>
      <dgm:spPr/>
      <dgm:t>
        <a:bodyPr/>
        <a:lstStyle/>
        <a:p>
          <a:r>
            <a:rPr lang="en-IN" dirty="0">
              <a:latin typeface="Helvetica" panose="020B0604020202020204" pitchFamily="34" charset="0"/>
              <a:cs typeface="Helvetica" panose="020B0604020202020204" pitchFamily="34" charset="0"/>
            </a:rPr>
            <a:t>Public versus private players</a:t>
          </a:r>
        </a:p>
      </dgm:t>
    </dgm:pt>
    <dgm:pt modelId="{1C62DE5E-E8B7-4122-B85E-1475C3D08D53}" type="parTrans" cxnId="{17EE8F56-C07E-4385-82AE-1DB2F86B6715}">
      <dgm:prSet/>
      <dgm:spPr/>
      <dgm:t>
        <a:bodyPr/>
        <a:lstStyle/>
        <a:p>
          <a:endParaRPr lang="en-IN"/>
        </a:p>
      </dgm:t>
    </dgm:pt>
    <dgm:pt modelId="{8509AE2B-3525-47B6-B095-18972E24DF71}" type="sibTrans" cxnId="{17EE8F56-C07E-4385-82AE-1DB2F86B6715}">
      <dgm:prSet/>
      <dgm:spPr/>
      <dgm:t>
        <a:bodyPr/>
        <a:lstStyle/>
        <a:p>
          <a:endParaRPr lang="en-IN"/>
        </a:p>
      </dgm:t>
    </dgm:pt>
    <dgm:pt modelId="{3F397CA0-FDFE-4EF8-A762-37A0D4495BA2}" type="pres">
      <dgm:prSet presAssocID="{330345C0-2AF8-4797-B019-4E84951485BF}" presName="diagram" presStyleCnt="0">
        <dgm:presLayoutVars>
          <dgm:dir/>
          <dgm:resizeHandles val="exact"/>
        </dgm:presLayoutVars>
      </dgm:prSet>
      <dgm:spPr/>
    </dgm:pt>
    <dgm:pt modelId="{9CEB39FE-2231-4B51-8DFD-7AE766DD4A80}" type="pres">
      <dgm:prSet presAssocID="{B649C564-66D3-4035-9A6D-9806EC67E233}" presName="node" presStyleLbl="node1" presStyleIdx="0" presStyleCnt="8">
        <dgm:presLayoutVars>
          <dgm:bulletEnabled val="1"/>
        </dgm:presLayoutVars>
      </dgm:prSet>
      <dgm:spPr/>
    </dgm:pt>
    <dgm:pt modelId="{01315E49-0576-47BE-BA49-476C9A6F6DA7}" type="pres">
      <dgm:prSet presAssocID="{B049097B-38F7-4BEF-AFE4-CD892655B872}" presName="sibTrans" presStyleCnt="0"/>
      <dgm:spPr/>
    </dgm:pt>
    <dgm:pt modelId="{04566F0A-E089-403F-82AE-CDEED9D5857A}" type="pres">
      <dgm:prSet presAssocID="{B0937626-B2A2-47DD-81F3-F7CAC23C88E4}" presName="node" presStyleLbl="node1" presStyleIdx="1" presStyleCnt="8">
        <dgm:presLayoutVars>
          <dgm:bulletEnabled val="1"/>
        </dgm:presLayoutVars>
      </dgm:prSet>
      <dgm:spPr/>
    </dgm:pt>
    <dgm:pt modelId="{5D4DB44F-2445-4B3F-AC37-D4B319A78C10}" type="pres">
      <dgm:prSet presAssocID="{CE80C527-1858-4B48-B056-2BB93D99BB8A}" presName="sibTrans" presStyleCnt="0"/>
      <dgm:spPr/>
    </dgm:pt>
    <dgm:pt modelId="{ABF1EDA4-4005-40F0-A319-74DEF9087475}" type="pres">
      <dgm:prSet presAssocID="{6529B357-6E91-41D8-89B4-5C7104CD96BA}" presName="node" presStyleLbl="node1" presStyleIdx="2" presStyleCnt="8">
        <dgm:presLayoutVars>
          <dgm:bulletEnabled val="1"/>
        </dgm:presLayoutVars>
      </dgm:prSet>
      <dgm:spPr/>
    </dgm:pt>
    <dgm:pt modelId="{97ACB945-7011-41CD-A7D5-CECED89D4DB4}" type="pres">
      <dgm:prSet presAssocID="{307F9129-FC54-4424-9D87-AF46F3EEFB25}" presName="sibTrans" presStyleCnt="0"/>
      <dgm:spPr/>
    </dgm:pt>
    <dgm:pt modelId="{B0840691-AB3F-4E98-9332-95B77888D166}" type="pres">
      <dgm:prSet presAssocID="{654706C2-E483-4368-979D-A3328E4F8AAF}" presName="node" presStyleLbl="node1" presStyleIdx="3" presStyleCnt="8">
        <dgm:presLayoutVars>
          <dgm:bulletEnabled val="1"/>
        </dgm:presLayoutVars>
      </dgm:prSet>
      <dgm:spPr/>
    </dgm:pt>
    <dgm:pt modelId="{2172727D-CCC8-404E-87A3-C56A0F6D4CC7}" type="pres">
      <dgm:prSet presAssocID="{78C67699-0EA0-4381-BB08-1E8910139284}" presName="sibTrans" presStyleCnt="0"/>
      <dgm:spPr/>
    </dgm:pt>
    <dgm:pt modelId="{436E9291-0D7D-4CC2-A439-CD4382F50197}" type="pres">
      <dgm:prSet presAssocID="{36D77089-92DE-4815-9E02-C21360055995}" presName="node" presStyleLbl="node1" presStyleIdx="4" presStyleCnt="8">
        <dgm:presLayoutVars>
          <dgm:bulletEnabled val="1"/>
        </dgm:presLayoutVars>
      </dgm:prSet>
      <dgm:spPr/>
    </dgm:pt>
    <dgm:pt modelId="{8AC19783-5F4B-4561-8AD0-18805BF72648}" type="pres">
      <dgm:prSet presAssocID="{9E970757-2938-4DE3-9B67-290C2254546D}" presName="sibTrans" presStyleCnt="0"/>
      <dgm:spPr/>
    </dgm:pt>
    <dgm:pt modelId="{ADD07246-ED4F-4A27-B425-8F84AAE0FEA0}" type="pres">
      <dgm:prSet presAssocID="{5CE62CF9-04D4-45A6-B225-9CE3EECD5611}" presName="node" presStyleLbl="node1" presStyleIdx="5" presStyleCnt="8">
        <dgm:presLayoutVars>
          <dgm:bulletEnabled val="1"/>
        </dgm:presLayoutVars>
      </dgm:prSet>
      <dgm:spPr/>
    </dgm:pt>
    <dgm:pt modelId="{1A5C26B0-4A8D-439A-A297-3D11B695135D}" type="pres">
      <dgm:prSet presAssocID="{E66B256C-9B30-4BC9-A56A-88CA5B267A7F}" presName="sibTrans" presStyleCnt="0"/>
      <dgm:spPr/>
    </dgm:pt>
    <dgm:pt modelId="{8538314A-B7FC-471A-942F-63AC58411A14}" type="pres">
      <dgm:prSet presAssocID="{09F7E101-3B0B-4B68-9FB5-1598D6C1ABD9}" presName="node" presStyleLbl="node1" presStyleIdx="6" presStyleCnt="8">
        <dgm:presLayoutVars>
          <dgm:bulletEnabled val="1"/>
        </dgm:presLayoutVars>
      </dgm:prSet>
      <dgm:spPr/>
    </dgm:pt>
    <dgm:pt modelId="{35C467CD-E1F7-4E18-A2B9-E1A8169A7717}" type="pres">
      <dgm:prSet presAssocID="{7F8E3AAD-95D4-4FCC-BF95-5BDF337B00E8}" presName="sibTrans" presStyleCnt="0"/>
      <dgm:spPr/>
    </dgm:pt>
    <dgm:pt modelId="{261F8BF7-A181-4AEF-9F12-D5442601B8F7}" type="pres">
      <dgm:prSet presAssocID="{785619CE-0D11-4E1D-885B-E5C42E3FC0E2}" presName="node" presStyleLbl="node1" presStyleIdx="7" presStyleCnt="8">
        <dgm:presLayoutVars>
          <dgm:bulletEnabled val="1"/>
        </dgm:presLayoutVars>
      </dgm:prSet>
      <dgm:spPr/>
    </dgm:pt>
  </dgm:ptLst>
  <dgm:cxnLst>
    <dgm:cxn modelId="{2ABD0501-1895-4BB9-A94A-0F0DD474FC45}" srcId="{330345C0-2AF8-4797-B019-4E84951485BF}" destId="{654706C2-E483-4368-979D-A3328E4F8AAF}" srcOrd="3" destOrd="0" parTransId="{324869E6-D261-4DF5-97D0-A2FCA5B90A17}" sibTransId="{78C67699-0EA0-4381-BB08-1E8910139284}"/>
    <dgm:cxn modelId="{58C58901-B3D7-4622-BD7E-2CBF1D4769C8}" type="presOf" srcId="{09F7E101-3B0B-4B68-9FB5-1598D6C1ABD9}" destId="{8538314A-B7FC-471A-942F-63AC58411A14}" srcOrd="0" destOrd="0" presId="urn:microsoft.com/office/officeart/2005/8/layout/default"/>
    <dgm:cxn modelId="{8D0C6F09-19A5-4DFE-84DD-4CFA0E6AB6C6}" type="presOf" srcId="{36D77089-92DE-4815-9E02-C21360055995}" destId="{436E9291-0D7D-4CC2-A439-CD4382F50197}" srcOrd="0" destOrd="0" presId="urn:microsoft.com/office/officeart/2005/8/layout/default"/>
    <dgm:cxn modelId="{FBD5F319-938B-44E0-8FC9-0F267F2AC6D1}" type="presOf" srcId="{6529B357-6E91-41D8-89B4-5C7104CD96BA}" destId="{ABF1EDA4-4005-40F0-A319-74DEF9087475}" srcOrd="0" destOrd="0" presId="urn:microsoft.com/office/officeart/2005/8/layout/default"/>
    <dgm:cxn modelId="{6AE91625-8554-4FC5-885B-2F7B62A29F62}" type="presOf" srcId="{B649C564-66D3-4035-9A6D-9806EC67E233}" destId="{9CEB39FE-2231-4B51-8DFD-7AE766DD4A80}" srcOrd="0" destOrd="0" presId="urn:microsoft.com/office/officeart/2005/8/layout/default"/>
    <dgm:cxn modelId="{092F2936-0516-4A4A-BA54-41B565B59F5A}" type="presOf" srcId="{654706C2-E483-4368-979D-A3328E4F8AAF}" destId="{B0840691-AB3F-4E98-9332-95B77888D166}" srcOrd="0" destOrd="0" presId="urn:microsoft.com/office/officeart/2005/8/layout/default"/>
    <dgm:cxn modelId="{6E46E36E-E2A1-4A0F-92E8-47A7D9AB695A}" srcId="{330345C0-2AF8-4797-B019-4E84951485BF}" destId="{6529B357-6E91-41D8-89B4-5C7104CD96BA}" srcOrd="2" destOrd="0" parTransId="{69EEFA2E-CA08-4672-B941-D24D6A639E4C}" sibTransId="{307F9129-FC54-4424-9D87-AF46F3EEFB25}"/>
    <dgm:cxn modelId="{E9D50D4F-6828-4F5B-BDFF-A43AFE061F1E}" srcId="{330345C0-2AF8-4797-B019-4E84951485BF}" destId="{09F7E101-3B0B-4B68-9FB5-1598D6C1ABD9}" srcOrd="6" destOrd="0" parTransId="{0920FFEA-5969-4002-9916-78E7676C112C}" sibTransId="{7F8E3AAD-95D4-4FCC-BF95-5BDF337B00E8}"/>
    <dgm:cxn modelId="{EDF8366F-A239-4982-A854-FFC4B1A644E7}" type="presOf" srcId="{330345C0-2AF8-4797-B019-4E84951485BF}" destId="{3F397CA0-FDFE-4EF8-A762-37A0D4495BA2}" srcOrd="0" destOrd="0" presId="urn:microsoft.com/office/officeart/2005/8/layout/default"/>
    <dgm:cxn modelId="{6D385B4F-4387-4163-B72C-D64871F2AEEF}" srcId="{330345C0-2AF8-4797-B019-4E84951485BF}" destId="{5CE62CF9-04D4-45A6-B225-9CE3EECD5611}" srcOrd="5" destOrd="0" parTransId="{D1CBB85A-AB7A-443F-B2AF-6A2D4D3606BD}" sibTransId="{E66B256C-9B30-4BC9-A56A-88CA5B267A7F}"/>
    <dgm:cxn modelId="{17EE8F56-C07E-4385-82AE-1DB2F86B6715}" srcId="{330345C0-2AF8-4797-B019-4E84951485BF}" destId="{785619CE-0D11-4E1D-885B-E5C42E3FC0E2}" srcOrd="7" destOrd="0" parTransId="{1C62DE5E-E8B7-4122-B85E-1475C3D08D53}" sibTransId="{8509AE2B-3525-47B6-B095-18972E24DF71}"/>
    <dgm:cxn modelId="{8216D099-4AA3-454E-92EC-6B14ABED6655}" type="presOf" srcId="{B0937626-B2A2-47DD-81F3-F7CAC23C88E4}" destId="{04566F0A-E089-403F-82AE-CDEED9D5857A}" srcOrd="0" destOrd="0" presId="urn:microsoft.com/office/officeart/2005/8/layout/default"/>
    <dgm:cxn modelId="{127492A8-ACBB-4B4D-BC09-CDA28651F682}" srcId="{330345C0-2AF8-4797-B019-4E84951485BF}" destId="{B649C564-66D3-4035-9A6D-9806EC67E233}" srcOrd="0" destOrd="0" parTransId="{D5FBAD50-A674-461B-9137-60A92A29F518}" sibTransId="{B049097B-38F7-4BEF-AFE4-CD892655B872}"/>
    <dgm:cxn modelId="{E86B40AB-730F-4E5D-934A-C778F954F6D2}" srcId="{330345C0-2AF8-4797-B019-4E84951485BF}" destId="{B0937626-B2A2-47DD-81F3-F7CAC23C88E4}" srcOrd="1" destOrd="0" parTransId="{88EBA148-287C-4FD8-8482-3B1524FE7E13}" sibTransId="{CE80C527-1858-4B48-B056-2BB93D99BB8A}"/>
    <dgm:cxn modelId="{C13B61DB-31A5-4010-B33C-3A8FDD8B2BA2}" type="presOf" srcId="{5CE62CF9-04D4-45A6-B225-9CE3EECD5611}" destId="{ADD07246-ED4F-4A27-B425-8F84AAE0FEA0}" srcOrd="0" destOrd="0" presId="urn:microsoft.com/office/officeart/2005/8/layout/default"/>
    <dgm:cxn modelId="{EC5F2FFA-9625-4EA5-A898-31F5278A5A6A}" type="presOf" srcId="{785619CE-0D11-4E1D-885B-E5C42E3FC0E2}" destId="{261F8BF7-A181-4AEF-9F12-D5442601B8F7}" srcOrd="0" destOrd="0" presId="urn:microsoft.com/office/officeart/2005/8/layout/default"/>
    <dgm:cxn modelId="{996BC9FD-F080-47AD-B0A3-E999B4D6A00D}" srcId="{330345C0-2AF8-4797-B019-4E84951485BF}" destId="{36D77089-92DE-4815-9E02-C21360055995}" srcOrd="4" destOrd="0" parTransId="{98CA71D9-3851-4984-9DE0-A5705E45B50D}" sibTransId="{9E970757-2938-4DE3-9B67-290C2254546D}"/>
    <dgm:cxn modelId="{07911D65-896D-415C-8D48-912272F0B273}" type="presParOf" srcId="{3F397CA0-FDFE-4EF8-A762-37A0D4495BA2}" destId="{9CEB39FE-2231-4B51-8DFD-7AE766DD4A80}" srcOrd="0" destOrd="0" presId="urn:microsoft.com/office/officeart/2005/8/layout/default"/>
    <dgm:cxn modelId="{C4FB5EA7-A121-42B0-86EC-2E80E6CC441C}" type="presParOf" srcId="{3F397CA0-FDFE-4EF8-A762-37A0D4495BA2}" destId="{01315E49-0576-47BE-BA49-476C9A6F6DA7}" srcOrd="1" destOrd="0" presId="urn:microsoft.com/office/officeart/2005/8/layout/default"/>
    <dgm:cxn modelId="{105BD4B3-4651-46ED-B0A4-09224351362C}" type="presParOf" srcId="{3F397CA0-FDFE-4EF8-A762-37A0D4495BA2}" destId="{04566F0A-E089-403F-82AE-CDEED9D5857A}" srcOrd="2" destOrd="0" presId="urn:microsoft.com/office/officeart/2005/8/layout/default"/>
    <dgm:cxn modelId="{2C6E25C0-DF21-4A92-8537-EAD59740C9EA}" type="presParOf" srcId="{3F397CA0-FDFE-4EF8-A762-37A0D4495BA2}" destId="{5D4DB44F-2445-4B3F-AC37-D4B319A78C10}" srcOrd="3" destOrd="0" presId="urn:microsoft.com/office/officeart/2005/8/layout/default"/>
    <dgm:cxn modelId="{E8133E72-70D4-4102-8E35-E7D2FA9147D6}" type="presParOf" srcId="{3F397CA0-FDFE-4EF8-A762-37A0D4495BA2}" destId="{ABF1EDA4-4005-40F0-A319-74DEF9087475}" srcOrd="4" destOrd="0" presId="urn:microsoft.com/office/officeart/2005/8/layout/default"/>
    <dgm:cxn modelId="{20821B09-A4B7-403B-9679-C51A19219257}" type="presParOf" srcId="{3F397CA0-FDFE-4EF8-A762-37A0D4495BA2}" destId="{97ACB945-7011-41CD-A7D5-CECED89D4DB4}" srcOrd="5" destOrd="0" presId="urn:microsoft.com/office/officeart/2005/8/layout/default"/>
    <dgm:cxn modelId="{875028D8-E04E-4B49-A006-90D06394079C}" type="presParOf" srcId="{3F397CA0-FDFE-4EF8-A762-37A0D4495BA2}" destId="{B0840691-AB3F-4E98-9332-95B77888D166}" srcOrd="6" destOrd="0" presId="urn:microsoft.com/office/officeart/2005/8/layout/default"/>
    <dgm:cxn modelId="{4D68613D-1B89-4F2B-96C1-7C8450B95D87}" type="presParOf" srcId="{3F397CA0-FDFE-4EF8-A762-37A0D4495BA2}" destId="{2172727D-CCC8-404E-87A3-C56A0F6D4CC7}" srcOrd="7" destOrd="0" presId="urn:microsoft.com/office/officeart/2005/8/layout/default"/>
    <dgm:cxn modelId="{6262F530-6D29-4CF3-BED3-8073133A6FC5}" type="presParOf" srcId="{3F397CA0-FDFE-4EF8-A762-37A0D4495BA2}" destId="{436E9291-0D7D-4CC2-A439-CD4382F50197}" srcOrd="8" destOrd="0" presId="urn:microsoft.com/office/officeart/2005/8/layout/default"/>
    <dgm:cxn modelId="{C6E67A97-7F16-442B-8D62-1284DDB0C4E0}" type="presParOf" srcId="{3F397CA0-FDFE-4EF8-A762-37A0D4495BA2}" destId="{8AC19783-5F4B-4561-8AD0-18805BF72648}" srcOrd="9" destOrd="0" presId="urn:microsoft.com/office/officeart/2005/8/layout/default"/>
    <dgm:cxn modelId="{7AE36D27-41C8-4C0E-A37F-8ADAA74BA4A5}" type="presParOf" srcId="{3F397CA0-FDFE-4EF8-A762-37A0D4495BA2}" destId="{ADD07246-ED4F-4A27-B425-8F84AAE0FEA0}" srcOrd="10" destOrd="0" presId="urn:microsoft.com/office/officeart/2005/8/layout/default"/>
    <dgm:cxn modelId="{7CB2EEF3-C201-41B1-8338-C6C71B310118}" type="presParOf" srcId="{3F397CA0-FDFE-4EF8-A762-37A0D4495BA2}" destId="{1A5C26B0-4A8D-439A-A297-3D11B695135D}" srcOrd="11" destOrd="0" presId="urn:microsoft.com/office/officeart/2005/8/layout/default"/>
    <dgm:cxn modelId="{E70A2EE4-64E1-4B84-84C9-2F9D82A9791A}" type="presParOf" srcId="{3F397CA0-FDFE-4EF8-A762-37A0D4495BA2}" destId="{8538314A-B7FC-471A-942F-63AC58411A14}" srcOrd="12" destOrd="0" presId="urn:microsoft.com/office/officeart/2005/8/layout/default"/>
    <dgm:cxn modelId="{B185B612-EEF6-46D0-A00E-6E4751F17E13}" type="presParOf" srcId="{3F397CA0-FDFE-4EF8-A762-37A0D4495BA2}" destId="{35C467CD-E1F7-4E18-A2B9-E1A8169A7717}" srcOrd="13" destOrd="0" presId="urn:microsoft.com/office/officeart/2005/8/layout/default"/>
    <dgm:cxn modelId="{484F1F77-82AC-4D4E-AC6F-400FB74906C7}" type="presParOf" srcId="{3F397CA0-FDFE-4EF8-A762-37A0D4495BA2}" destId="{261F8BF7-A181-4AEF-9F12-D5442601B8F7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3C720C-5369-42C5-8632-53BB760DA54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DF644F1F-5DA5-4CF2-AB5B-2484AB6A6F2A}">
      <dgm:prSet phldrT="[Text]" custT="1"/>
      <dgm:spPr/>
      <dgm:t>
        <a:bodyPr/>
        <a:lstStyle/>
        <a:p>
          <a:r>
            <a:rPr lang="en-IN" sz="2900" dirty="0">
              <a:latin typeface="Helvetica" panose="020B0604020202020204" pitchFamily="34" charset="0"/>
              <a:cs typeface="Helvetica" panose="020B0604020202020204" pitchFamily="34" charset="0"/>
            </a:rPr>
            <a:t>Environment</a:t>
          </a:r>
          <a:endParaRPr lang="en-IN" sz="2900" dirty="0"/>
        </a:p>
      </dgm:t>
    </dgm:pt>
    <dgm:pt modelId="{51FD093A-9563-4E77-9C11-F0C5D5482823}" type="parTrans" cxnId="{F9DE653E-C7FB-4C42-B3A9-9379BB805AB4}">
      <dgm:prSet/>
      <dgm:spPr/>
      <dgm:t>
        <a:bodyPr/>
        <a:lstStyle/>
        <a:p>
          <a:endParaRPr lang="en-IN" sz="2900"/>
        </a:p>
      </dgm:t>
    </dgm:pt>
    <dgm:pt modelId="{B98937C5-FB78-43C0-9005-A47D87DD9A78}" type="sibTrans" cxnId="{F9DE653E-C7FB-4C42-B3A9-9379BB805AB4}">
      <dgm:prSet/>
      <dgm:spPr/>
      <dgm:t>
        <a:bodyPr/>
        <a:lstStyle/>
        <a:p>
          <a:endParaRPr lang="en-IN" sz="2900"/>
        </a:p>
      </dgm:t>
    </dgm:pt>
    <dgm:pt modelId="{CFC43886-6648-4B53-8612-6D3547AE5ED0}">
      <dgm:prSet custT="1"/>
      <dgm:spPr/>
      <dgm:t>
        <a:bodyPr/>
        <a:lstStyle/>
        <a:p>
          <a:r>
            <a:rPr lang="en-IN" sz="2900" dirty="0">
              <a:latin typeface="Helvetica" panose="020B0604020202020204" pitchFamily="34" charset="0"/>
              <a:cs typeface="Helvetica" panose="020B0604020202020204" pitchFamily="34" charset="0"/>
            </a:rPr>
            <a:t>Local communities</a:t>
          </a:r>
        </a:p>
      </dgm:t>
    </dgm:pt>
    <dgm:pt modelId="{5348D920-B242-401A-AEEC-A898A30428C1}" type="parTrans" cxnId="{0115F7F0-A877-4B6B-A5A8-E72B3F7A711D}">
      <dgm:prSet/>
      <dgm:spPr/>
      <dgm:t>
        <a:bodyPr/>
        <a:lstStyle/>
        <a:p>
          <a:endParaRPr lang="en-IN" sz="2900"/>
        </a:p>
      </dgm:t>
    </dgm:pt>
    <dgm:pt modelId="{365233BF-8CB4-407E-9BAB-34F071A0FECB}" type="sibTrans" cxnId="{0115F7F0-A877-4B6B-A5A8-E72B3F7A711D}">
      <dgm:prSet/>
      <dgm:spPr/>
      <dgm:t>
        <a:bodyPr/>
        <a:lstStyle/>
        <a:p>
          <a:endParaRPr lang="en-IN" sz="2900"/>
        </a:p>
      </dgm:t>
    </dgm:pt>
    <dgm:pt modelId="{09881813-84BD-4FFB-8303-3F7EF434C7C0}">
      <dgm:prSet custT="1"/>
      <dgm:spPr/>
      <dgm:t>
        <a:bodyPr/>
        <a:lstStyle/>
        <a:p>
          <a:r>
            <a:rPr lang="en-IN" sz="2900">
              <a:latin typeface="Helvetica" panose="020B0604020202020204" pitchFamily="34" charset="0"/>
              <a:cs typeface="Helvetica" panose="020B0604020202020204" pitchFamily="34" charset="0"/>
            </a:rPr>
            <a:t>Cooperative mining</a:t>
          </a:r>
          <a:endParaRPr lang="en-IN" sz="29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A070E2F1-167B-4877-8FBC-C5F592F2DB45}" type="parTrans" cxnId="{02D7BA5A-A2CD-441F-98AF-C777B4895001}">
      <dgm:prSet/>
      <dgm:spPr/>
      <dgm:t>
        <a:bodyPr/>
        <a:lstStyle/>
        <a:p>
          <a:endParaRPr lang="en-IN" sz="2900"/>
        </a:p>
      </dgm:t>
    </dgm:pt>
    <dgm:pt modelId="{40582FA9-6E60-47E8-8162-181BB2340EAD}" type="sibTrans" cxnId="{02D7BA5A-A2CD-441F-98AF-C777B4895001}">
      <dgm:prSet/>
      <dgm:spPr/>
      <dgm:t>
        <a:bodyPr/>
        <a:lstStyle/>
        <a:p>
          <a:endParaRPr lang="en-IN" sz="2900"/>
        </a:p>
      </dgm:t>
    </dgm:pt>
    <dgm:pt modelId="{111ECDB6-485E-45FD-BBAE-2144CC0CEA39}">
      <dgm:prSet custT="1"/>
      <dgm:spPr/>
      <dgm:t>
        <a:bodyPr/>
        <a:lstStyle/>
        <a:p>
          <a:r>
            <a:rPr lang="en-IN" sz="2900">
              <a:latin typeface="Helvetica" panose="020B0604020202020204" pitchFamily="34" charset="0"/>
              <a:cs typeface="Helvetica" panose="020B0604020202020204" pitchFamily="34" charset="0"/>
            </a:rPr>
            <a:t>Sustainable Development Goals</a:t>
          </a:r>
          <a:endParaRPr lang="en-IN" sz="29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BFE0300C-8646-4478-8B3D-343942AE8CE7}" type="parTrans" cxnId="{BF4A1E6C-DAF5-4F23-8509-A591247C5472}">
      <dgm:prSet/>
      <dgm:spPr/>
      <dgm:t>
        <a:bodyPr/>
        <a:lstStyle/>
        <a:p>
          <a:endParaRPr lang="en-IN" sz="2900"/>
        </a:p>
      </dgm:t>
    </dgm:pt>
    <dgm:pt modelId="{FB8F9438-B8B4-41B0-AB82-2F2C20A78434}" type="sibTrans" cxnId="{BF4A1E6C-DAF5-4F23-8509-A591247C5472}">
      <dgm:prSet/>
      <dgm:spPr/>
      <dgm:t>
        <a:bodyPr/>
        <a:lstStyle/>
        <a:p>
          <a:endParaRPr lang="en-IN" sz="2900"/>
        </a:p>
      </dgm:t>
    </dgm:pt>
    <dgm:pt modelId="{A9FA4225-377E-4F55-AF91-7DC584694508}">
      <dgm:prSet custT="1"/>
      <dgm:spPr/>
      <dgm:t>
        <a:bodyPr/>
        <a:lstStyle/>
        <a:p>
          <a:r>
            <a:rPr lang="en-IN" sz="2900">
              <a:latin typeface="Helvetica" panose="020B0604020202020204" pitchFamily="34" charset="0"/>
              <a:cs typeface="Helvetica" panose="020B0604020202020204" pitchFamily="34" charset="0"/>
            </a:rPr>
            <a:t>Mine closure</a:t>
          </a:r>
          <a:endParaRPr lang="en-IN" sz="2900" dirty="0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7DFB4011-8304-48D4-83B0-E1F7FFFA017A}" type="parTrans" cxnId="{8855B7B1-0B3B-40E1-98FD-DDF0463880AF}">
      <dgm:prSet/>
      <dgm:spPr/>
      <dgm:t>
        <a:bodyPr/>
        <a:lstStyle/>
        <a:p>
          <a:endParaRPr lang="en-IN" sz="2900"/>
        </a:p>
      </dgm:t>
    </dgm:pt>
    <dgm:pt modelId="{3E365264-782B-4C87-A6FC-31647D39BB5B}" type="sibTrans" cxnId="{8855B7B1-0B3B-40E1-98FD-DDF0463880AF}">
      <dgm:prSet/>
      <dgm:spPr/>
      <dgm:t>
        <a:bodyPr/>
        <a:lstStyle/>
        <a:p>
          <a:endParaRPr lang="en-IN" sz="2900"/>
        </a:p>
      </dgm:t>
    </dgm:pt>
    <dgm:pt modelId="{23DFF957-5B2E-40EA-A07C-66F548A7B354}" type="pres">
      <dgm:prSet presAssocID="{3A3C720C-5369-42C5-8632-53BB760DA548}" presName="diagram" presStyleCnt="0">
        <dgm:presLayoutVars>
          <dgm:dir/>
          <dgm:resizeHandles val="exact"/>
        </dgm:presLayoutVars>
      </dgm:prSet>
      <dgm:spPr/>
    </dgm:pt>
    <dgm:pt modelId="{271944FC-A58D-4B0B-AE13-01081AA6EB87}" type="pres">
      <dgm:prSet presAssocID="{DF644F1F-5DA5-4CF2-AB5B-2484AB6A6F2A}" presName="node" presStyleLbl="node1" presStyleIdx="0" presStyleCnt="5">
        <dgm:presLayoutVars>
          <dgm:bulletEnabled val="1"/>
        </dgm:presLayoutVars>
      </dgm:prSet>
      <dgm:spPr/>
    </dgm:pt>
    <dgm:pt modelId="{06065DA5-FB65-4267-AE05-50054B26771B}" type="pres">
      <dgm:prSet presAssocID="{B98937C5-FB78-43C0-9005-A47D87DD9A78}" presName="sibTrans" presStyleCnt="0"/>
      <dgm:spPr/>
    </dgm:pt>
    <dgm:pt modelId="{8038C318-263F-45F4-AC3D-B219F1D08D51}" type="pres">
      <dgm:prSet presAssocID="{CFC43886-6648-4B53-8612-6D3547AE5ED0}" presName="node" presStyleLbl="node1" presStyleIdx="1" presStyleCnt="5">
        <dgm:presLayoutVars>
          <dgm:bulletEnabled val="1"/>
        </dgm:presLayoutVars>
      </dgm:prSet>
      <dgm:spPr/>
    </dgm:pt>
    <dgm:pt modelId="{B4F2346F-A0E3-4BCA-8767-0DA29BF35C11}" type="pres">
      <dgm:prSet presAssocID="{365233BF-8CB4-407E-9BAB-34F071A0FECB}" presName="sibTrans" presStyleCnt="0"/>
      <dgm:spPr/>
    </dgm:pt>
    <dgm:pt modelId="{D6C17F60-C8E8-40E4-8B5A-28A6090538B3}" type="pres">
      <dgm:prSet presAssocID="{09881813-84BD-4FFB-8303-3F7EF434C7C0}" presName="node" presStyleLbl="node1" presStyleIdx="2" presStyleCnt="5">
        <dgm:presLayoutVars>
          <dgm:bulletEnabled val="1"/>
        </dgm:presLayoutVars>
      </dgm:prSet>
      <dgm:spPr/>
    </dgm:pt>
    <dgm:pt modelId="{50396E1C-288C-40B1-A7FE-E05BCF99457D}" type="pres">
      <dgm:prSet presAssocID="{40582FA9-6E60-47E8-8162-181BB2340EAD}" presName="sibTrans" presStyleCnt="0"/>
      <dgm:spPr/>
    </dgm:pt>
    <dgm:pt modelId="{5F7D7067-95FF-4AAE-8417-5B9B7ADABA69}" type="pres">
      <dgm:prSet presAssocID="{111ECDB6-485E-45FD-BBAE-2144CC0CEA39}" presName="node" presStyleLbl="node1" presStyleIdx="3" presStyleCnt="5">
        <dgm:presLayoutVars>
          <dgm:bulletEnabled val="1"/>
        </dgm:presLayoutVars>
      </dgm:prSet>
      <dgm:spPr/>
    </dgm:pt>
    <dgm:pt modelId="{C9A149A9-78FD-4BC2-BA7C-3F5A51835449}" type="pres">
      <dgm:prSet presAssocID="{FB8F9438-B8B4-41B0-AB82-2F2C20A78434}" presName="sibTrans" presStyleCnt="0"/>
      <dgm:spPr/>
    </dgm:pt>
    <dgm:pt modelId="{ADFD9324-5795-4288-AFEB-5FF7D4904093}" type="pres">
      <dgm:prSet presAssocID="{A9FA4225-377E-4F55-AF91-7DC584694508}" presName="node" presStyleLbl="node1" presStyleIdx="4" presStyleCnt="5">
        <dgm:presLayoutVars>
          <dgm:bulletEnabled val="1"/>
        </dgm:presLayoutVars>
      </dgm:prSet>
      <dgm:spPr/>
    </dgm:pt>
  </dgm:ptLst>
  <dgm:cxnLst>
    <dgm:cxn modelId="{F9DE653E-C7FB-4C42-B3A9-9379BB805AB4}" srcId="{3A3C720C-5369-42C5-8632-53BB760DA548}" destId="{DF644F1F-5DA5-4CF2-AB5B-2484AB6A6F2A}" srcOrd="0" destOrd="0" parTransId="{51FD093A-9563-4E77-9C11-F0C5D5482823}" sibTransId="{B98937C5-FB78-43C0-9005-A47D87DD9A78}"/>
    <dgm:cxn modelId="{4E4E5C3F-E8B8-4895-A5A8-BD23DE18E16B}" type="presOf" srcId="{111ECDB6-485E-45FD-BBAE-2144CC0CEA39}" destId="{5F7D7067-95FF-4AAE-8417-5B9B7ADABA69}" srcOrd="0" destOrd="0" presId="urn:microsoft.com/office/officeart/2005/8/layout/default"/>
    <dgm:cxn modelId="{C679285F-9AAB-4CC5-800E-AE98BE931CED}" type="presOf" srcId="{CFC43886-6648-4B53-8612-6D3547AE5ED0}" destId="{8038C318-263F-45F4-AC3D-B219F1D08D51}" srcOrd="0" destOrd="0" presId="urn:microsoft.com/office/officeart/2005/8/layout/default"/>
    <dgm:cxn modelId="{F41D445F-BCBA-4BD7-B115-C24E62535D60}" type="presOf" srcId="{3A3C720C-5369-42C5-8632-53BB760DA548}" destId="{23DFF957-5B2E-40EA-A07C-66F548A7B354}" srcOrd="0" destOrd="0" presId="urn:microsoft.com/office/officeart/2005/8/layout/default"/>
    <dgm:cxn modelId="{BF4A1E6C-DAF5-4F23-8509-A591247C5472}" srcId="{3A3C720C-5369-42C5-8632-53BB760DA548}" destId="{111ECDB6-485E-45FD-BBAE-2144CC0CEA39}" srcOrd="3" destOrd="0" parTransId="{BFE0300C-8646-4478-8B3D-343942AE8CE7}" sibTransId="{FB8F9438-B8B4-41B0-AB82-2F2C20A78434}"/>
    <dgm:cxn modelId="{02D7BA5A-A2CD-441F-98AF-C777B4895001}" srcId="{3A3C720C-5369-42C5-8632-53BB760DA548}" destId="{09881813-84BD-4FFB-8303-3F7EF434C7C0}" srcOrd="2" destOrd="0" parTransId="{A070E2F1-167B-4877-8FBC-C5F592F2DB45}" sibTransId="{40582FA9-6E60-47E8-8162-181BB2340EAD}"/>
    <dgm:cxn modelId="{6C3B1F86-CE4E-4F43-A4CC-24D19F38C5BA}" type="presOf" srcId="{A9FA4225-377E-4F55-AF91-7DC584694508}" destId="{ADFD9324-5795-4288-AFEB-5FF7D4904093}" srcOrd="0" destOrd="0" presId="urn:microsoft.com/office/officeart/2005/8/layout/default"/>
    <dgm:cxn modelId="{A11CA9A5-5E96-4BAE-A366-9A26818AF6DF}" type="presOf" srcId="{DF644F1F-5DA5-4CF2-AB5B-2484AB6A6F2A}" destId="{271944FC-A58D-4B0B-AE13-01081AA6EB87}" srcOrd="0" destOrd="0" presId="urn:microsoft.com/office/officeart/2005/8/layout/default"/>
    <dgm:cxn modelId="{8855B7B1-0B3B-40E1-98FD-DDF0463880AF}" srcId="{3A3C720C-5369-42C5-8632-53BB760DA548}" destId="{A9FA4225-377E-4F55-AF91-7DC584694508}" srcOrd="4" destOrd="0" parTransId="{7DFB4011-8304-48D4-83B0-E1F7FFFA017A}" sibTransId="{3E365264-782B-4C87-A6FC-31647D39BB5B}"/>
    <dgm:cxn modelId="{0115F7F0-A877-4B6B-A5A8-E72B3F7A711D}" srcId="{3A3C720C-5369-42C5-8632-53BB760DA548}" destId="{CFC43886-6648-4B53-8612-6D3547AE5ED0}" srcOrd="1" destOrd="0" parTransId="{5348D920-B242-401A-AEEC-A898A30428C1}" sibTransId="{365233BF-8CB4-407E-9BAB-34F071A0FECB}"/>
    <dgm:cxn modelId="{00012AF2-D0E1-4ABA-B021-CA0217CA4B16}" type="presOf" srcId="{09881813-84BD-4FFB-8303-3F7EF434C7C0}" destId="{D6C17F60-C8E8-40E4-8B5A-28A6090538B3}" srcOrd="0" destOrd="0" presId="urn:microsoft.com/office/officeart/2005/8/layout/default"/>
    <dgm:cxn modelId="{F21B0A66-2374-41A3-BB53-196F2B293709}" type="presParOf" srcId="{23DFF957-5B2E-40EA-A07C-66F548A7B354}" destId="{271944FC-A58D-4B0B-AE13-01081AA6EB87}" srcOrd="0" destOrd="0" presId="urn:microsoft.com/office/officeart/2005/8/layout/default"/>
    <dgm:cxn modelId="{E8959F4B-951A-4A93-B6FD-AAA32E749E28}" type="presParOf" srcId="{23DFF957-5B2E-40EA-A07C-66F548A7B354}" destId="{06065DA5-FB65-4267-AE05-50054B26771B}" srcOrd="1" destOrd="0" presId="urn:microsoft.com/office/officeart/2005/8/layout/default"/>
    <dgm:cxn modelId="{25F57A9B-4EA4-4211-9ABE-35A021A11A3A}" type="presParOf" srcId="{23DFF957-5B2E-40EA-A07C-66F548A7B354}" destId="{8038C318-263F-45F4-AC3D-B219F1D08D51}" srcOrd="2" destOrd="0" presId="urn:microsoft.com/office/officeart/2005/8/layout/default"/>
    <dgm:cxn modelId="{FE71C7E9-42DC-4940-9CD1-D22650703C48}" type="presParOf" srcId="{23DFF957-5B2E-40EA-A07C-66F548A7B354}" destId="{B4F2346F-A0E3-4BCA-8767-0DA29BF35C11}" srcOrd="3" destOrd="0" presId="urn:microsoft.com/office/officeart/2005/8/layout/default"/>
    <dgm:cxn modelId="{B0CA6630-2BCE-4648-99EF-F11CF54E7B94}" type="presParOf" srcId="{23DFF957-5B2E-40EA-A07C-66F548A7B354}" destId="{D6C17F60-C8E8-40E4-8B5A-28A6090538B3}" srcOrd="4" destOrd="0" presId="urn:microsoft.com/office/officeart/2005/8/layout/default"/>
    <dgm:cxn modelId="{84B7CB4A-34C5-4035-B9E4-3A803B0F9043}" type="presParOf" srcId="{23DFF957-5B2E-40EA-A07C-66F548A7B354}" destId="{50396E1C-288C-40B1-A7FE-E05BCF99457D}" srcOrd="5" destOrd="0" presId="urn:microsoft.com/office/officeart/2005/8/layout/default"/>
    <dgm:cxn modelId="{AAD0CFED-0F12-409A-A0D6-938FCD43C4D3}" type="presParOf" srcId="{23DFF957-5B2E-40EA-A07C-66F548A7B354}" destId="{5F7D7067-95FF-4AAE-8417-5B9B7ADABA69}" srcOrd="6" destOrd="0" presId="urn:microsoft.com/office/officeart/2005/8/layout/default"/>
    <dgm:cxn modelId="{906545D0-8B94-417F-BF95-AA2D0828A406}" type="presParOf" srcId="{23DFF957-5B2E-40EA-A07C-66F548A7B354}" destId="{C9A149A9-78FD-4BC2-BA7C-3F5A51835449}" srcOrd="7" destOrd="0" presId="urn:microsoft.com/office/officeart/2005/8/layout/default"/>
    <dgm:cxn modelId="{6648B849-F319-4617-8A57-8C1F5490A193}" type="presParOf" srcId="{23DFF957-5B2E-40EA-A07C-66F548A7B354}" destId="{ADFD9324-5795-4288-AFEB-5FF7D490409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C98C07-B35B-47FE-9BDB-3AC687DD3A0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4F19FBBF-0FCD-4EFE-9FAA-3499F21202AC}">
      <dgm:prSet phldrT="[Text]"/>
      <dgm:spPr/>
      <dgm:t>
        <a:bodyPr/>
        <a:lstStyle/>
        <a:p>
          <a:pPr>
            <a:buFontTx/>
            <a:buChar char="-"/>
          </a:pPr>
          <a:r>
            <a:rPr lang="en-IN"/>
            <a:t>Iron ore</a:t>
          </a:r>
        </a:p>
      </dgm:t>
    </dgm:pt>
    <dgm:pt modelId="{92B23B02-E0A2-40E4-A251-A34E126AB199}" type="parTrans" cxnId="{004B9942-6681-41A9-A101-DE19D6021E80}">
      <dgm:prSet/>
      <dgm:spPr/>
      <dgm:t>
        <a:bodyPr/>
        <a:lstStyle/>
        <a:p>
          <a:endParaRPr lang="en-IN"/>
        </a:p>
      </dgm:t>
    </dgm:pt>
    <dgm:pt modelId="{F279AC6C-25AA-403E-B4AE-8CC9DA801964}" type="sibTrans" cxnId="{004B9942-6681-41A9-A101-DE19D6021E80}">
      <dgm:prSet/>
      <dgm:spPr/>
      <dgm:t>
        <a:bodyPr/>
        <a:lstStyle/>
        <a:p>
          <a:endParaRPr lang="en-IN"/>
        </a:p>
      </dgm:t>
    </dgm:pt>
    <dgm:pt modelId="{2A29FAE0-D8BE-4D64-BB4C-6CD304BB9D15}">
      <dgm:prSet/>
      <dgm:spPr/>
      <dgm:t>
        <a:bodyPr/>
        <a:lstStyle/>
        <a:p>
          <a:r>
            <a:rPr lang="en-IN"/>
            <a:t>Manganese ore</a:t>
          </a:r>
          <a:endParaRPr lang="en-IN" dirty="0"/>
        </a:p>
      </dgm:t>
    </dgm:pt>
    <dgm:pt modelId="{201C8EA8-0745-4985-95F1-0B31CEE44B71}" type="parTrans" cxnId="{B0118DD3-C796-48FB-A042-D1E656C682C8}">
      <dgm:prSet/>
      <dgm:spPr/>
      <dgm:t>
        <a:bodyPr/>
        <a:lstStyle/>
        <a:p>
          <a:endParaRPr lang="en-IN"/>
        </a:p>
      </dgm:t>
    </dgm:pt>
    <dgm:pt modelId="{B24E36FE-4AC3-4F3B-9612-95C9B8DFD277}" type="sibTrans" cxnId="{B0118DD3-C796-48FB-A042-D1E656C682C8}">
      <dgm:prSet/>
      <dgm:spPr/>
      <dgm:t>
        <a:bodyPr/>
        <a:lstStyle/>
        <a:p>
          <a:endParaRPr lang="en-IN"/>
        </a:p>
      </dgm:t>
    </dgm:pt>
    <dgm:pt modelId="{5F126818-8ABF-4649-B83B-0E4D3FE7FCE3}">
      <dgm:prSet/>
      <dgm:spPr/>
      <dgm:t>
        <a:bodyPr/>
        <a:lstStyle/>
        <a:p>
          <a:r>
            <a:rPr lang="en-IN"/>
            <a:t>Bauxite</a:t>
          </a:r>
          <a:endParaRPr lang="en-IN" dirty="0"/>
        </a:p>
      </dgm:t>
    </dgm:pt>
    <dgm:pt modelId="{0B9F0913-AAFB-4468-B646-B950A3C8B4CC}" type="parTrans" cxnId="{7368B045-7724-4067-B50E-7D9586164400}">
      <dgm:prSet/>
      <dgm:spPr/>
      <dgm:t>
        <a:bodyPr/>
        <a:lstStyle/>
        <a:p>
          <a:endParaRPr lang="en-IN"/>
        </a:p>
      </dgm:t>
    </dgm:pt>
    <dgm:pt modelId="{61191284-B586-458D-B5C4-C3CDA92D044E}" type="sibTrans" cxnId="{7368B045-7724-4067-B50E-7D9586164400}">
      <dgm:prSet/>
      <dgm:spPr/>
      <dgm:t>
        <a:bodyPr/>
        <a:lstStyle/>
        <a:p>
          <a:endParaRPr lang="en-IN"/>
        </a:p>
      </dgm:t>
    </dgm:pt>
    <dgm:pt modelId="{7DA48625-B7A5-4B35-8167-86ED83203D9C}">
      <dgm:prSet/>
      <dgm:spPr/>
      <dgm:t>
        <a:bodyPr/>
        <a:lstStyle/>
        <a:p>
          <a:r>
            <a:rPr lang="en-IN"/>
            <a:t>Copper ore</a:t>
          </a:r>
          <a:endParaRPr lang="en-IN" dirty="0"/>
        </a:p>
      </dgm:t>
    </dgm:pt>
    <dgm:pt modelId="{3E65CDF6-8D6B-4AC6-883B-E59222EE2FE0}" type="parTrans" cxnId="{C914E345-D2C5-46DF-9168-452B1ABC0AD3}">
      <dgm:prSet/>
      <dgm:spPr/>
      <dgm:t>
        <a:bodyPr/>
        <a:lstStyle/>
        <a:p>
          <a:endParaRPr lang="en-IN"/>
        </a:p>
      </dgm:t>
    </dgm:pt>
    <dgm:pt modelId="{917DF891-9FBA-4CA5-80E0-4F30DAF7AC07}" type="sibTrans" cxnId="{C914E345-D2C5-46DF-9168-452B1ABC0AD3}">
      <dgm:prSet/>
      <dgm:spPr/>
      <dgm:t>
        <a:bodyPr/>
        <a:lstStyle/>
        <a:p>
          <a:endParaRPr lang="en-IN"/>
        </a:p>
      </dgm:t>
    </dgm:pt>
    <dgm:pt modelId="{05CF81D4-5C1C-45A8-BF16-171CCEFA824D}">
      <dgm:prSet/>
      <dgm:spPr/>
      <dgm:t>
        <a:bodyPr/>
        <a:lstStyle/>
        <a:p>
          <a:r>
            <a:rPr lang="en-IN" dirty="0"/>
            <a:t>Other metallic minerals</a:t>
          </a:r>
        </a:p>
      </dgm:t>
    </dgm:pt>
    <dgm:pt modelId="{0F3463D8-B2C8-43B8-9031-9C63BC661DEB}" type="parTrans" cxnId="{8E2770E3-0CB3-4301-8FB3-E67C2F0AAB34}">
      <dgm:prSet/>
      <dgm:spPr/>
      <dgm:t>
        <a:bodyPr/>
        <a:lstStyle/>
        <a:p>
          <a:endParaRPr lang="en-IN"/>
        </a:p>
      </dgm:t>
    </dgm:pt>
    <dgm:pt modelId="{0E730481-C701-4DB9-8E4A-FAA09D53D85A}" type="sibTrans" cxnId="{8E2770E3-0CB3-4301-8FB3-E67C2F0AAB34}">
      <dgm:prSet/>
      <dgm:spPr/>
      <dgm:t>
        <a:bodyPr/>
        <a:lstStyle/>
        <a:p>
          <a:endParaRPr lang="en-IN"/>
        </a:p>
      </dgm:t>
    </dgm:pt>
    <dgm:pt modelId="{58B7C4BD-53F7-454B-A39E-F962CB4454DF}">
      <dgm:prSet/>
      <dgm:spPr/>
      <dgm:t>
        <a:bodyPr/>
        <a:lstStyle/>
        <a:p>
          <a:r>
            <a:rPr lang="en-IN" dirty="0"/>
            <a:t>Limestone</a:t>
          </a:r>
        </a:p>
      </dgm:t>
    </dgm:pt>
    <dgm:pt modelId="{3DE318E1-EBB8-48DD-9CF0-2487BE87151E}" type="parTrans" cxnId="{596CEB7F-1200-4CB8-8A6B-3BB981DC7662}">
      <dgm:prSet/>
      <dgm:spPr/>
      <dgm:t>
        <a:bodyPr/>
        <a:lstStyle/>
        <a:p>
          <a:endParaRPr lang="en-IN"/>
        </a:p>
      </dgm:t>
    </dgm:pt>
    <dgm:pt modelId="{C2231F44-9BEF-44B8-A57D-B9B69021AAE2}" type="sibTrans" cxnId="{596CEB7F-1200-4CB8-8A6B-3BB981DC7662}">
      <dgm:prSet/>
      <dgm:spPr/>
      <dgm:t>
        <a:bodyPr/>
        <a:lstStyle/>
        <a:p>
          <a:endParaRPr lang="en-IN"/>
        </a:p>
      </dgm:t>
    </dgm:pt>
    <dgm:pt modelId="{F96CC196-7AC2-43BA-9644-C9265402A11A}">
      <dgm:prSet/>
      <dgm:spPr/>
      <dgm:t>
        <a:bodyPr/>
        <a:lstStyle/>
        <a:p>
          <a:r>
            <a:rPr lang="en-IN"/>
            <a:t>Mica</a:t>
          </a:r>
          <a:endParaRPr lang="en-IN" dirty="0"/>
        </a:p>
      </dgm:t>
    </dgm:pt>
    <dgm:pt modelId="{912DA71C-F4B9-47CC-A80D-40706D37D701}" type="parTrans" cxnId="{8D1BAA5A-9ECE-4AEA-9948-1FAEA48F0D9D}">
      <dgm:prSet/>
      <dgm:spPr/>
      <dgm:t>
        <a:bodyPr/>
        <a:lstStyle/>
        <a:p>
          <a:endParaRPr lang="en-IN"/>
        </a:p>
      </dgm:t>
    </dgm:pt>
    <dgm:pt modelId="{58FD6D29-9B57-4EE5-8D5D-79E8465DE3AF}" type="sibTrans" cxnId="{8D1BAA5A-9ECE-4AEA-9948-1FAEA48F0D9D}">
      <dgm:prSet/>
      <dgm:spPr/>
      <dgm:t>
        <a:bodyPr/>
        <a:lstStyle/>
        <a:p>
          <a:endParaRPr lang="en-IN"/>
        </a:p>
      </dgm:t>
    </dgm:pt>
    <dgm:pt modelId="{532B2FB7-6FF7-41C1-BA66-88448D453462}">
      <dgm:prSet/>
      <dgm:spPr/>
      <dgm:t>
        <a:bodyPr/>
        <a:lstStyle/>
        <a:p>
          <a:r>
            <a:rPr lang="en-IN"/>
            <a:t>Other non-metallic minerals</a:t>
          </a:r>
          <a:endParaRPr lang="en-IN" dirty="0"/>
        </a:p>
      </dgm:t>
    </dgm:pt>
    <dgm:pt modelId="{B978AE0B-F318-4B9C-AD0E-3E6A178EC802}" type="parTrans" cxnId="{90F90700-1BF7-45A7-AA03-E0A9EBAD61E3}">
      <dgm:prSet/>
      <dgm:spPr/>
      <dgm:t>
        <a:bodyPr/>
        <a:lstStyle/>
        <a:p>
          <a:endParaRPr lang="en-IN"/>
        </a:p>
      </dgm:t>
    </dgm:pt>
    <dgm:pt modelId="{2F01B03A-499C-46DC-A3A2-D81B1EA296DD}" type="sibTrans" cxnId="{90F90700-1BF7-45A7-AA03-E0A9EBAD61E3}">
      <dgm:prSet/>
      <dgm:spPr/>
      <dgm:t>
        <a:bodyPr/>
        <a:lstStyle/>
        <a:p>
          <a:endParaRPr lang="en-IN"/>
        </a:p>
      </dgm:t>
    </dgm:pt>
    <dgm:pt modelId="{BC137CFF-6245-4E3B-A973-25F70D3D2A22}" type="pres">
      <dgm:prSet presAssocID="{DCC98C07-B35B-47FE-9BDB-3AC687DD3A0A}" presName="diagram" presStyleCnt="0">
        <dgm:presLayoutVars>
          <dgm:dir/>
          <dgm:resizeHandles val="exact"/>
        </dgm:presLayoutVars>
      </dgm:prSet>
      <dgm:spPr/>
    </dgm:pt>
    <dgm:pt modelId="{7D177BDC-3B7C-4BFF-AE62-434ACEBDFBF3}" type="pres">
      <dgm:prSet presAssocID="{4F19FBBF-0FCD-4EFE-9FAA-3499F21202AC}" presName="node" presStyleLbl="node1" presStyleIdx="0" presStyleCnt="8">
        <dgm:presLayoutVars>
          <dgm:bulletEnabled val="1"/>
        </dgm:presLayoutVars>
      </dgm:prSet>
      <dgm:spPr/>
    </dgm:pt>
    <dgm:pt modelId="{2B2FA9BC-488D-41CC-9FB6-48C6A6B16166}" type="pres">
      <dgm:prSet presAssocID="{F279AC6C-25AA-403E-B4AE-8CC9DA801964}" presName="sibTrans" presStyleCnt="0"/>
      <dgm:spPr/>
    </dgm:pt>
    <dgm:pt modelId="{571279C3-BD03-4511-A405-B88B526D58F8}" type="pres">
      <dgm:prSet presAssocID="{2A29FAE0-D8BE-4D64-BB4C-6CD304BB9D15}" presName="node" presStyleLbl="node1" presStyleIdx="1" presStyleCnt="8">
        <dgm:presLayoutVars>
          <dgm:bulletEnabled val="1"/>
        </dgm:presLayoutVars>
      </dgm:prSet>
      <dgm:spPr/>
    </dgm:pt>
    <dgm:pt modelId="{FFEA427C-B965-4577-A18D-D86A2A6CC10A}" type="pres">
      <dgm:prSet presAssocID="{B24E36FE-4AC3-4F3B-9612-95C9B8DFD277}" presName="sibTrans" presStyleCnt="0"/>
      <dgm:spPr/>
    </dgm:pt>
    <dgm:pt modelId="{43D00329-0813-47FE-9BB1-0056CB420348}" type="pres">
      <dgm:prSet presAssocID="{5F126818-8ABF-4649-B83B-0E4D3FE7FCE3}" presName="node" presStyleLbl="node1" presStyleIdx="2" presStyleCnt="8">
        <dgm:presLayoutVars>
          <dgm:bulletEnabled val="1"/>
        </dgm:presLayoutVars>
      </dgm:prSet>
      <dgm:spPr/>
    </dgm:pt>
    <dgm:pt modelId="{F487DA8C-CB31-4EA3-9D0A-4C283F4E33A4}" type="pres">
      <dgm:prSet presAssocID="{61191284-B586-458D-B5C4-C3CDA92D044E}" presName="sibTrans" presStyleCnt="0"/>
      <dgm:spPr/>
    </dgm:pt>
    <dgm:pt modelId="{5493E8AB-C5F9-4659-A010-BD6B431ACC97}" type="pres">
      <dgm:prSet presAssocID="{7DA48625-B7A5-4B35-8167-86ED83203D9C}" presName="node" presStyleLbl="node1" presStyleIdx="3" presStyleCnt="8" custLinFactNeighborX="56548" custLinFactNeighborY="-1046">
        <dgm:presLayoutVars>
          <dgm:bulletEnabled val="1"/>
        </dgm:presLayoutVars>
      </dgm:prSet>
      <dgm:spPr/>
    </dgm:pt>
    <dgm:pt modelId="{36ADF906-CD0D-4DCA-A586-D88DC12FDAE3}" type="pres">
      <dgm:prSet presAssocID="{917DF891-9FBA-4CA5-80E0-4F30DAF7AC07}" presName="sibTrans" presStyleCnt="0"/>
      <dgm:spPr/>
    </dgm:pt>
    <dgm:pt modelId="{EE39D071-8F77-4389-B407-F459419E9F93}" type="pres">
      <dgm:prSet presAssocID="{05CF81D4-5C1C-45A8-BF16-171CCEFA824D}" presName="node" presStyleLbl="node1" presStyleIdx="4" presStyleCnt="8" custLinFactNeighborX="55846" custLinFactNeighborY="-1046">
        <dgm:presLayoutVars>
          <dgm:bulletEnabled val="1"/>
        </dgm:presLayoutVars>
      </dgm:prSet>
      <dgm:spPr/>
    </dgm:pt>
    <dgm:pt modelId="{F8A48208-E841-4B04-B5E0-C2009C254182}" type="pres">
      <dgm:prSet presAssocID="{0E730481-C701-4DB9-8E4A-FAA09D53D85A}" presName="sibTrans" presStyleCnt="0"/>
      <dgm:spPr/>
    </dgm:pt>
    <dgm:pt modelId="{B4EEE100-4977-4AB6-8AAE-651A40D8E064}" type="pres">
      <dgm:prSet presAssocID="{58B7C4BD-53F7-454B-A39E-F962CB4454DF}" presName="node" presStyleLbl="node1" presStyleIdx="5" presStyleCnt="8" custLinFactX="-100000" custLinFactY="16078" custLinFactNeighborX="-120000" custLinFactNeighborY="100000">
        <dgm:presLayoutVars>
          <dgm:bulletEnabled val="1"/>
        </dgm:presLayoutVars>
      </dgm:prSet>
      <dgm:spPr/>
    </dgm:pt>
    <dgm:pt modelId="{3A845A4B-9BA8-437E-96F5-C4C5B3A32DF9}" type="pres">
      <dgm:prSet presAssocID="{C2231F44-9BEF-44B8-A57D-B9B69021AAE2}" presName="sibTrans" presStyleCnt="0"/>
      <dgm:spPr/>
    </dgm:pt>
    <dgm:pt modelId="{756C4A85-667B-4CC8-BD63-8E4F454477C9}" type="pres">
      <dgm:prSet presAssocID="{F96CC196-7AC2-43BA-9644-C9265402A11A}" presName="node" presStyleLbl="node1" presStyleIdx="6" presStyleCnt="8" custLinFactNeighborX="57824" custLinFactNeighborY="0">
        <dgm:presLayoutVars>
          <dgm:bulletEnabled val="1"/>
        </dgm:presLayoutVars>
      </dgm:prSet>
      <dgm:spPr/>
    </dgm:pt>
    <dgm:pt modelId="{D74E75EF-D97E-4656-A54F-C76F76281F9C}" type="pres">
      <dgm:prSet presAssocID="{58FD6D29-9B57-4EE5-8D5D-79E8465DE3AF}" presName="sibTrans" presStyleCnt="0"/>
      <dgm:spPr/>
    </dgm:pt>
    <dgm:pt modelId="{A265F7D6-4429-4EF1-9DFA-8BF1E576545D}" type="pres">
      <dgm:prSet presAssocID="{532B2FB7-6FF7-41C1-BA66-88448D453462}" presName="node" presStyleLbl="node1" presStyleIdx="7" presStyleCnt="8" custLinFactNeighborX="55000">
        <dgm:presLayoutVars>
          <dgm:bulletEnabled val="1"/>
        </dgm:presLayoutVars>
      </dgm:prSet>
      <dgm:spPr/>
    </dgm:pt>
  </dgm:ptLst>
  <dgm:cxnLst>
    <dgm:cxn modelId="{90F90700-1BF7-45A7-AA03-E0A9EBAD61E3}" srcId="{DCC98C07-B35B-47FE-9BDB-3AC687DD3A0A}" destId="{532B2FB7-6FF7-41C1-BA66-88448D453462}" srcOrd="7" destOrd="0" parTransId="{B978AE0B-F318-4B9C-AD0E-3E6A178EC802}" sibTransId="{2F01B03A-499C-46DC-A3A2-D81B1EA296DD}"/>
    <dgm:cxn modelId="{FFF3EE2F-4A35-4855-9343-6F33C40E67F4}" type="presOf" srcId="{4F19FBBF-0FCD-4EFE-9FAA-3499F21202AC}" destId="{7D177BDC-3B7C-4BFF-AE62-434ACEBDFBF3}" srcOrd="0" destOrd="0" presId="urn:microsoft.com/office/officeart/2005/8/layout/default"/>
    <dgm:cxn modelId="{0CB38442-5431-4E66-96B8-A35282B96B6C}" type="presOf" srcId="{7DA48625-B7A5-4B35-8167-86ED83203D9C}" destId="{5493E8AB-C5F9-4659-A010-BD6B431ACC97}" srcOrd="0" destOrd="0" presId="urn:microsoft.com/office/officeart/2005/8/layout/default"/>
    <dgm:cxn modelId="{004B9942-6681-41A9-A101-DE19D6021E80}" srcId="{DCC98C07-B35B-47FE-9BDB-3AC687DD3A0A}" destId="{4F19FBBF-0FCD-4EFE-9FAA-3499F21202AC}" srcOrd="0" destOrd="0" parTransId="{92B23B02-E0A2-40E4-A251-A34E126AB199}" sibTransId="{F279AC6C-25AA-403E-B4AE-8CC9DA801964}"/>
    <dgm:cxn modelId="{7368B045-7724-4067-B50E-7D9586164400}" srcId="{DCC98C07-B35B-47FE-9BDB-3AC687DD3A0A}" destId="{5F126818-8ABF-4649-B83B-0E4D3FE7FCE3}" srcOrd="2" destOrd="0" parTransId="{0B9F0913-AAFB-4468-B646-B950A3C8B4CC}" sibTransId="{61191284-B586-458D-B5C4-C3CDA92D044E}"/>
    <dgm:cxn modelId="{C914E345-D2C5-46DF-9168-452B1ABC0AD3}" srcId="{DCC98C07-B35B-47FE-9BDB-3AC687DD3A0A}" destId="{7DA48625-B7A5-4B35-8167-86ED83203D9C}" srcOrd="3" destOrd="0" parTransId="{3E65CDF6-8D6B-4AC6-883B-E59222EE2FE0}" sibTransId="{917DF891-9FBA-4CA5-80E0-4F30DAF7AC07}"/>
    <dgm:cxn modelId="{8D1BAA5A-9ECE-4AEA-9948-1FAEA48F0D9D}" srcId="{DCC98C07-B35B-47FE-9BDB-3AC687DD3A0A}" destId="{F96CC196-7AC2-43BA-9644-C9265402A11A}" srcOrd="6" destOrd="0" parTransId="{912DA71C-F4B9-47CC-A80D-40706D37D701}" sibTransId="{58FD6D29-9B57-4EE5-8D5D-79E8465DE3AF}"/>
    <dgm:cxn modelId="{596CEB7F-1200-4CB8-8A6B-3BB981DC7662}" srcId="{DCC98C07-B35B-47FE-9BDB-3AC687DD3A0A}" destId="{58B7C4BD-53F7-454B-A39E-F962CB4454DF}" srcOrd="5" destOrd="0" parTransId="{3DE318E1-EBB8-48DD-9CF0-2487BE87151E}" sibTransId="{C2231F44-9BEF-44B8-A57D-B9B69021AAE2}"/>
    <dgm:cxn modelId="{B653A08C-A3B7-4981-A1B4-F61B466146D0}" type="presOf" srcId="{58B7C4BD-53F7-454B-A39E-F962CB4454DF}" destId="{B4EEE100-4977-4AB6-8AAE-651A40D8E064}" srcOrd="0" destOrd="0" presId="urn:microsoft.com/office/officeart/2005/8/layout/default"/>
    <dgm:cxn modelId="{E533BF93-0751-496C-AB9A-08D0F7090B38}" type="presOf" srcId="{05CF81D4-5C1C-45A8-BF16-171CCEFA824D}" destId="{EE39D071-8F77-4389-B407-F459419E9F93}" srcOrd="0" destOrd="0" presId="urn:microsoft.com/office/officeart/2005/8/layout/default"/>
    <dgm:cxn modelId="{DC4DDFC2-986F-4D93-A710-7DB2DAC8EC03}" type="presOf" srcId="{DCC98C07-B35B-47FE-9BDB-3AC687DD3A0A}" destId="{BC137CFF-6245-4E3B-A973-25F70D3D2A22}" srcOrd="0" destOrd="0" presId="urn:microsoft.com/office/officeart/2005/8/layout/default"/>
    <dgm:cxn modelId="{DBE5E3C7-A109-4A59-85C9-8C34107014C8}" type="presOf" srcId="{532B2FB7-6FF7-41C1-BA66-88448D453462}" destId="{A265F7D6-4429-4EF1-9DFA-8BF1E576545D}" srcOrd="0" destOrd="0" presId="urn:microsoft.com/office/officeart/2005/8/layout/default"/>
    <dgm:cxn modelId="{B0118DD3-C796-48FB-A042-D1E656C682C8}" srcId="{DCC98C07-B35B-47FE-9BDB-3AC687DD3A0A}" destId="{2A29FAE0-D8BE-4D64-BB4C-6CD304BB9D15}" srcOrd="1" destOrd="0" parTransId="{201C8EA8-0745-4985-95F1-0B31CEE44B71}" sibTransId="{B24E36FE-4AC3-4F3B-9612-95C9B8DFD277}"/>
    <dgm:cxn modelId="{C549BCE0-C48F-4A0F-AED2-BC27A93FA85F}" type="presOf" srcId="{5F126818-8ABF-4649-B83B-0E4D3FE7FCE3}" destId="{43D00329-0813-47FE-9BB1-0056CB420348}" srcOrd="0" destOrd="0" presId="urn:microsoft.com/office/officeart/2005/8/layout/default"/>
    <dgm:cxn modelId="{8E2770E3-0CB3-4301-8FB3-E67C2F0AAB34}" srcId="{DCC98C07-B35B-47FE-9BDB-3AC687DD3A0A}" destId="{05CF81D4-5C1C-45A8-BF16-171CCEFA824D}" srcOrd="4" destOrd="0" parTransId="{0F3463D8-B2C8-43B8-9031-9C63BC661DEB}" sibTransId="{0E730481-C701-4DB9-8E4A-FAA09D53D85A}"/>
    <dgm:cxn modelId="{6FB8CEE5-F511-4B6F-BFCD-F2642A65EE7D}" type="presOf" srcId="{F96CC196-7AC2-43BA-9644-C9265402A11A}" destId="{756C4A85-667B-4CC8-BD63-8E4F454477C9}" srcOrd="0" destOrd="0" presId="urn:microsoft.com/office/officeart/2005/8/layout/default"/>
    <dgm:cxn modelId="{A92923EE-F85B-434C-9348-94F0BE38EFBC}" type="presOf" srcId="{2A29FAE0-D8BE-4D64-BB4C-6CD304BB9D15}" destId="{571279C3-BD03-4511-A405-B88B526D58F8}" srcOrd="0" destOrd="0" presId="urn:microsoft.com/office/officeart/2005/8/layout/default"/>
    <dgm:cxn modelId="{0E1433FE-3F0D-4903-9D86-A1C4C8855306}" type="presParOf" srcId="{BC137CFF-6245-4E3B-A973-25F70D3D2A22}" destId="{7D177BDC-3B7C-4BFF-AE62-434ACEBDFBF3}" srcOrd="0" destOrd="0" presId="urn:microsoft.com/office/officeart/2005/8/layout/default"/>
    <dgm:cxn modelId="{BF3DF1EA-5EC2-4606-AE6C-D270AC0E6897}" type="presParOf" srcId="{BC137CFF-6245-4E3B-A973-25F70D3D2A22}" destId="{2B2FA9BC-488D-41CC-9FB6-48C6A6B16166}" srcOrd="1" destOrd="0" presId="urn:microsoft.com/office/officeart/2005/8/layout/default"/>
    <dgm:cxn modelId="{ACC35DC6-B27C-465D-83E8-40D97EE45798}" type="presParOf" srcId="{BC137CFF-6245-4E3B-A973-25F70D3D2A22}" destId="{571279C3-BD03-4511-A405-B88B526D58F8}" srcOrd="2" destOrd="0" presId="urn:microsoft.com/office/officeart/2005/8/layout/default"/>
    <dgm:cxn modelId="{795C058E-A06E-4339-BFB7-236CF43E4637}" type="presParOf" srcId="{BC137CFF-6245-4E3B-A973-25F70D3D2A22}" destId="{FFEA427C-B965-4577-A18D-D86A2A6CC10A}" srcOrd="3" destOrd="0" presId="urn:microsoft.com/office/officeart/2005/8/layout/default"/>
    <dgm:cxn modelId="{B6D7F26B-EE4B-4B86-AA9A-157FA5728310}" type="presParOf" srcId="{BC137CFF-6245-4E3B-A973-25F70D3D2A22}" destId="{43D00329-0813-47FE-9BB1-0056CB420348}" srcOrd="4" destOrd="0" presId="urn:microsoft.com/office/officeart/2005/8/layout/default"/>
    <dgm:cxn modelId="{E2547C5C-6888-42FF-AFE3-C6CECFAF6826}" type="presParOf" srcId="{BC137CFF-6245-4E3B-A973-25F70D3D2A22}" destId="{F487DA8C-CB31-4EA3-9D0A-4C283F4E33A4}" srcOrd="5" destOrd="0" presId="urn:microsoft.com/office/officeart/2005/8/layout/default"/>
    <dgm:cxn modelId="{4381DE61-57AB-4B6E-9AE4-5EE8DB4D6C55}" type="presParOf" srcId="{BC137CFF-6245-4E3B-A973-25F70D3D2A22}" destId="{5493E8AB-C5F9-4659-A010-BD6B431ACC97}" srcOrd="6" destOrd="0" presId="urn:microsoft.com/office/officeart/2005/8/layout/default"/>
    <dgm:cxn modelId="{FF44BD45-B864-490E-865F-1E4CEB0C30B9}" type="presParOf" srcId="{BC137CFF-6245-4E3B-A973-25F70D3D2A22}" destId="{36ADF906-CD0D-4DCA-A586-D88DC12FDAE3}" srcOrd="7" destOrd="0" presId="urn:microsoft.com/office/officeart/2005/8/layout/default"/>
    <dgm:cxn modelId="{6BF60D28-90E3-43AC-AF5A-D6E75C98B317}" type="presParOf" srcId="{BC137CFF-6245-4E3B-A973-25F70D3D2A22}" destId="{EE39D071-8F77-4389-B407-F459419E9F93}" srcOrd="8" destOrd="0" presId="urn:microsoft.com/office/officeart/2005/8/layout/default"/>
    <dgm:cxn modelId="{6C4E6D86-6A58-48AE-A20A-8D5D3EAB5518}" type="presParOf" srcId="{BC137CFF-6245-4E3B-A973-25F70D3D2A22}" destId="{F8A48208-E841-4B04-B5E0-C2009C254182}" srcOrd="9" destOrd="0" presId="urn:microsoft.com/office/officeart/2005/8/layout/default"/>
    <dgm:cxn modelId="{AE014FC9-852F-4895-A98C-5CC682AAE59E}" type="presParOf" srcId="{BC137CFF-6245-4E3B-A973-25F70D3D2A22}" destId="{B4EEE100-4977-4AB6-8AAE-651A40D8E064}" srcOrd="10" destOrd="0" presId="urn:microsoft.com/office/officeart/2005/8/layout/default"/>
    <dgm:cxn modelId="{371DD8DD-1604-47DE-BF71-F08837F9B5B9}" type="presParOf" srcId="{BC137CFF-6245-4E3B-A973-25F70D3D2A22}" destId="{3A845A4B-9BA8-437E-96F5-C4C5B3A32DF9}" srcOrd="11" destOrd="0" presId="urn:microsoft.com/office/officeart/2005/8/layout/default"/>
    <dgm:cxn modelId="{DDE19936-C39F-4BBF-8A0E-F8CE57ABC6BB}" type="presParOf" srcId="{BC137CFF-6245-4E3B-A973-25F70D3D2A22}" destId="{756C4A85-667B-4CC8-BD63-8E4F454477C9}" srcOrd="12" destOrd="0" presId="urn:microsoft.com/office/officeart/2005/8/layout/default"/>
    <dgm:cxn modelId="{494BEE6D-D2E4-4A95-BFF6-154DE523D016}" type="presParOf" srcId="{BC137CFF-6245-4E3B-A973-25F70D3D2A22}" destId="{D74E75EF-D97E-4656-A54F-C76F76281F9C}" srcOrd="13" destOrd="0" presId="urn:microsoft.com/office/officeart/2005/8/layout/default"/>
    <dgm:cxn modelId="{82BEDD9E-9E11-4C54-8651-11D910BA693B}" type="presParOf" srcId="{BC137CFF-6245-4E3B-A973-25F70D3D2A22}" destId="{A265F7D6-4429-4EF1-9DFA-8BF1E576545D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75BF98-CA60-4F9B-AB9E-B705BDE132B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10BEC13F-E051-46D0-A9CA-AFDFD3773CE2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en-IN" sz="2400" b="1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IN" sz="2400" b="1" dirty="0"/>
            <a:t>Granting mineral concessions/permits 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en-IN" sz="1800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IN" sz="2400" i="1" dirty="0"/>
            <a:t>Includes reconnaissance permits, mine leases (ML)/ prospecting cum mining leases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en-IN" sz="1800" dirty="0"/>
        </a:p>
      </dgm:t>
    </dgm:pt>
    <dgm:pt modelId="{67299DA7-27C8-4977-AE3D-0330615CCC06}" type="parTrans" cxnId="{E32348EE-B815-41E9-8525-06A253107ECC}">
      <dgm:prSet/>
      <dgm:spPr/>
      <dgm:t>
        <a:bodyPr/>
        <a:lstStyle/>
        <a:p>
          <a:endParaRPr lang="en-IN"/>
        </a:p>
      </dgm:t>
    </dgm:pt>
    <dgm:pt modelId="{EE43A7C4-6279-4D3C-88F3-3E55199784B6}" type="sibTrans" cxnId="{E32348EE-B815-41E9-8525-06A253107ECC}">
      <dgm:prSet/>
      <dgm:spPr/>
      <dgm:t>
        <a:bodyPr/>
        <a:lstStyle/>
        <a:p>
          <a:endParaRPr lang="en-IN"/>
        </a:p>
      </dgm:t>
    </dgm:pt>
    <dgm:pt modelId="{0489A7AD-A21A-4BB7-8CF2-CCB28F4DB292}">
      <dgm:prSet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IN" sz="2400" b="1" dirty="0"/>
            <a:t>Mineral conservation and development </a:t>
          </a:r>
        </a:p>
        <a:p>
          <a:r>
            <a:rPr lang="en-IN" sz="2400" i="1" dirty="0"/>
            <a:t>Involves mining plan, scientific mining including mine closure, optimum resource utilization</a:t>
          </a:r>
        </a:p>
        <a:p>
          <a:endParaRPr lang="en-IN" sz="1400" dirty="0"/>
        </a:p>
      </dgm:t>
    </dgm:pt>
    <dgm:pt modelId="{B2078B8D-BA06-43E6-A03B-B96B7C79ECBF}" type="parTrans" cxnId="{C6F1BEE1-C435-488D-B9D8-8F0E030BCB67}">
      <dgm:prSet/>
      <dgm:spPr/>
      <dgm:t>
        <a:bodyPr/>
        <a:lstStyle/>
        <a:p>
          <a:endParaRPr lang="en-IN"/>
        </a:p>
      </dgm:t>
    </dgm:pt>
    <dgm:pt modelId="{357F8A7E-F9DB-4B95-8563-7C47E2DBB27E}" type="sibTrans" cxnId="{C6F1BEE1-C435-488D-B9D8-8F0E030BCB67}">
      <dgm:prSet/>
      <dgm:spPr/>
      <dgm:t>
        <a:bodyPr/>
        <a:lstStyle/>
        <a:p>
          <a:endParaRPr lang="en-IN"/>
        </a:p>
      </dgm:t>
    </dgm:pt>
    <dgm:pt modelId="{593479B4-3142-4C55-AA45-129DFE34764A}">
      <dgm:prSet custT="1"/>
      <dgm:spPr>
        <a:solidFill>
          <a:schemeClr val="accent6"/>
        </a:solidFill>
      </dgm:spPr>
      <dgm:t>
        <a:bodyPr/>
        <a:lstStyle/>
        <a:p>
          <a:r>
            <a:rPr lang="en-IN" sz="2400" b="1" dirty="0"/>
            <a:t>Green clearances and permits </a:t>
          </a:r>
        </a:p>
        <a:p>
          <a:r>
            <a:rPr lang="en-IN" sz="2400" b="0" i="1" dirty="0"/>
            <a:t>Environment &amp; forest related</a:t>
          </a:r>
        </a:p>
      </dgm:t>
    </dgm:pt>
    <dgm:pt modelId="{3C5DCD83-74E3-4D00-A6C8-B605C5A5497E}" type="parTrans" cxnId="{26B89435-0E4D-4FE6-B52B-EE292AD6DDFE}">
      <dgm:prSet/>
      <dgm:spPr/>
      <dgm:t>
        <a:bodyPr/>
        <a:lstStyle/>
        <a:p>
          <a:endParaRPr lang="en-IN"/>
        </a:p>
      </dgm:t>
    </dgm:pt>
    <dgm:pt modelId="{E998709C-EE8D-40B2-877C-9F248A5A5276}" type="sibTrans" cxnId="{26B89435-0E4D-4FE6-B52B-EE292AD6DDFE}">
      <dgm:prSet/>
      <dgm:spPr/>
      <dgm:t>
        <a:bodyPr/>
        <a:lstStyle/>
        <a:p>
          <a:endParaRPr lang="en-IN"/>
        </a:p>
      </dgm:t>
    </dgm:pt>
    <dgm:pt modelId="{4E07A85E-A315-4A71-B951-B7C18718F76A}">
      <dgm:prSet custT="1"/>
      <dgm:spPr>
        <a:solidFill>
          <a:schemeClr val="accent6"/>
        </a:solidFill>
      </dgm:spPr>
      <dgm:t>
        <a:bodyPr/>
        <a:lstStyle/>
        <a:p>
          <a:r>
            <a:rPr lang="en-IN" sz="2400" b="1" dirty="0"/>
            <a:t>Displacement and rehabilitation issues</a:t>
          </a:r>
        </a:p>
        <a:p>
          <a:r>
            <a:rPr lang="en-IN" sz="2400" b="0" i="1" dirty="0"/>
            <a:t>Public consultation, resettlement of project affected people, forest rights</a:t>
          </a:r>
        </a:p>
      </dgm:t>
    </dgm:pt>
    <dgm:pt modelId="{461F1CA9-B13E-4CC0-BA7D-BBC98D6F7836}" type="parTrans" cxnId="{1D6DCDCF-AC0F-4D15-A314-849C0B781B84}">
      <dgm:prSet/>
      <dgm:spPr/>
      <dgm:t>
        <a:bodyPr/>
        <a:lstStyle/>
        <a:p>
          <a:endParaRPr lang="en-IN"/>
        </a:p>
      </dgm:t>
    </dgm:pt>
    <dgm:pt modelId="{D674A0C6-FDE3-4DFB-99A3-B249C03AB9D0}" type="sibTrans" cxnId="{1D6DCDCF-AC0F-4D15-A314-849C0B781B84}">
      <dgm:prSet/>
      <dgm:spPr/>
      <dgm:t>
        <a:bodyPr/>
        <a:lstStyle/>
        <a:p>
          <a:endParaRPr lang="en-IN"/>
        </a:p>
      </dgm:t>
    </dgm:pt>
    <dgm:pt modelId="{1649556B-9B94-42EE-8386-0B07BA21D2E5}" type="pres">
      <dgm:prSet presAssocID="{4275BF98-CA60-4F9B-AB9E-B705BDE132B5}" presName="diagram" presStyleCnt="0">
        <dgm:presLayoutVars>
          <dgm:dir/>
          <dgm:resizeHandles val="exact"/>
        </dgm:presLayoutVars>
      </dgm:prSet>
      <dgm:spPr/>
    </dgm:pt>
    <dgm:pt modelId="{111FDAD0-6A83-4EFD-900C-4AF4F40D082C}" type="pres">
      <dgm:prSet presAssocID="{0489A7AD-A21A-4BB7-8CF2-CCB28F4DB292}" presName="node" presStyleLbl="node1" presStyleIdx="0" presStyleCnt="4" custScaleX="129164" custScaleY="74797" custLinFactX="29617" custLinFactNeighborX="100000" custLinFactNeighborY="-11155">
        <dgm:presLayoutVars>
          <dgm:bulletEnabled val="1"/>
        </dgm:presLayoutVars>
      </dgm:prSet>
      <dgm:spPr/>
    </dgm:pt>
    <dgm:pt modelId="{69638661-D193-440D-A64B-F6A4AF894FBB}" type="pres">
      <dgm:prSet presAssocID="{357F8A7E-F9DB-4B95-8563-7C47E2DBB27E}" presName="sibTrans" presStyleCnt="0"/>
      <dgm:spPr/>
    </dgm:pt>
    <dgm:pt modelId="{1BB6DB19-E674-4ED6-B32D-A8EF14D6508F}" type="pres">
      <dgm:prSet presAssocID="{10BEC13F-E051-46D0-A9CA-AFDFD3773CE2}" presName="node" presStyleLbl="node1" presStyleIdx="1" presStyleCnt="4" custScaleX="123121" custScaleY="74953" custLinFactX="-40076" custLinFactNeighborX="-100000" custLinFactNeighborY="-11233">
        <dgm:presLayoutVars>
          <dgm:bulletEnabled val="1"/>
        </dgm:presLayoutVars>
      </dgm:prSet>
      <dgm:spPr/>
    </dgm:pt>
    <dgm:pt modelId="{970B8254-3A65-46F4-A59C-CBA2E0DD35B7}" type="pres">
      <dgm:prSet presAssocID="{EE43A7C4-6279-4D3C-88F3-3E55199784B6}" presName="sibTrans" presStyleCnt="0"/>
      <dgm:spPr/>
    </dgm:pt>
    <dgm:pt modelId="{BE28E8C8-8FD9-4A92-8498-72083A7A5CC1}" type="pres">
      <dgm:prSet presAssocID="{593479B4-3142-4C55-AA45-129DFE34764A}" presName="node" presStyleLbl="node1" presStyleIdx="2" presStyleCnt="4" custScaleX="123501" custScaleY="73529" custLinFactNeighborX="-29463" custLinFactNeighborY="-5107">
        <dgm:presLayoutVars>
          <dgm:bulletEnabled val="1"/>
        </dgm:presLayoutVars>
      </dgm:prSet>
      <dgm:spPr/>
    </dgm:pt>
    <dgm:pt modelId="{B5B68A01-DF1B-4D11-9921-169EC6B2735E}" type="pres">
      <dgm:prSet presAssocID="{E998709C-EE8D-40B2-877C-9F248A5A5276}" presName="sibTrans" presStyleCnt="0"/>
      <dgm:spPr/>
    </dgm:pt>
    <dgm:pt modelId="{720E696E-6336-4536-82A0-7B8284D57881}" type="pres">
      <dgm:prSet presAssocID="{4E07A85E-A315-4A71-B951-B7C18718F76A}" presName="node" presStyleLbl="node1" presStyleIdx="3" presStyleCnt="4" custScaleX="127251" custScaleY="73204" custLinFactNeighborX="-2141" custLinFactNeighborY="-5683">
        <dgm:presLayoutVars>
          <dgm:bulletEnabled val="1"/>
        </dgm:presLayoutVars>
      </dgm:prSet>
      <dgm:spPr/>
    </dgm:pt>
  </dgm:ptLst>
  <dgm:cxnLst>
    <dgm:cxn modelId="{B77A110D-360F-4B28-8744-76E27DC9443C}" type="presOf" srcId="{4275BF98-CA60-4F9B-AB9E-B705BDE132B5}" destId="{1649556B-9B94-42EE-8386-0B07BA21D2E5}" srcOrd="0" destOrd="0" presId="urn:microsoft.com/office/officeart/2005/8/layout/default"/>
    <dgm:cxn modelId="{26B89435-0E4D-4FE6-B52B-EE292AD6DDFE}" srcId="{4275BF98-CA60-4F9B-AB9E-B705BDE132B5}" destId="{593479B4-3142-4C55-AA45-129DFE34764A}" srcOrd="2" destOrd="0" parTransId="{3C5DCD83-74E3-4D00-A6C8-B605C5A5497E}" sibTransId="{E998709C-EE8D-40B2-877C-9F248A5A5276}"/>
    <dgm:cxn modelId="{8C47975E-3404-43D9-8932-6546B7344EFD}" type="presOf" srcId="{593479B4-3142-4C55-AA45-129DFE34764A}" destId="{BE28E8C8-8FD9-4A92-8498-72083A7A5CC1}" srcOrd="0" destOrd="0" presId="urn:microsoft.com/office/officeart/2005/8/layout/default"/>
    <dgm:cxn modelId="{977D1068-202B-4643-A4D7-821F660DCE97}" type="presOf" srcId="{10BEC13F-E051-46D0-A9CA-AFDFD3773CE2}" destId="{1BB6DB19-E674-4ED6-B32D-A8EF14D6508F}" srcOrd="0" destOrd="0" presId="urn:microsoft.com/office/officeart/2005/8/layout/default"/>
    <dgm:cxn modelId="{03929C56-3A5D-4CA1-AE4A-0FF61D5EDADA}" type="presOf" srcId="{0489A7AD-A21A-4BB7-8CF2-CCB28F4DB292}" destId="{111FDAD0-6A83-4EFD-900C-4AF4F40D082C}" srcOrd="0" destOrd="0" presId="urn:microsoft.com/office/officeart/2005/8/layout/default"/>
    <dgm:cxn modelId="{65184ECD-69D6-4305-9E99-90375C9BBB41}" type="presOf" srcId="{4E07A85E-A315-4A71-B951-B7C18718F76A}" destId="{720E696E-6336-4536-82A0-7B8284D57881}" srcOrd="0" destOrd="0" presId="urn:microsoft.com/office/officeart/2005/8/layout/default"/>
    <dgm:cxn modelId="{1D6DCDCF-AC0F-4D15-A314-849C0B781B84}" srcId="{4275BF98-CA60-4F9B-AB9E-B705BDE132B5}" destId="{4E07A85E-A315-4A71-B951-B7C18718F76A}" srcOrd="3" destOrd="0" parTransId="{461F1CA9-B13E-4CC0-BA7D-BBC98D6F7836}" sibTransId="{D674A0C6-FDE3-4DFB-99A3-B249C03AB9D0}"/>
    <dgm:cxn modelId="{C6F1BEE1-C435-488D-B9D8-8F0E030BCB67}" srcId="{4275BF98-CA60-4F9B-AB9E-B705BDE132B5}" destId="{0489A7AD-A21A-4BB7-8CF2-CCB28F4DB292}" srcOrd="0" destOrd="0" parTransId="{B2078B8D-BA06-43E6-A03B-B96B7C79ECBF}" sibTransId="{357F8A7E-F9DB-4B95-8563-7C47E2DBB27E}"/>
    <dgm:cxn modelId="{E32348EE-B815-41E9-8525-06A253107ECC}" srcId="{4275BF98-CA60-4F9B-AB9E-B705BDE132B5}" destId="{10BEC13F-E051-46D0-A9CA-AFDFD3773CE2}" srcOrd="1" destOrd="0" parTransId="{67299DA7-27C8-4977-AE3D-0330615CCC06}" sibTransId="{EE43A7C4-6279-4D3C-88F3-3E55199784B6}"/>
    <dgm:cxn modelId="{499E8197-16EE-47FE-88B0-023E9D291C57}" type="presParOf" srcId="{1649556B-9B94-42EE-8386-0B07BA21D2E5}" destId="{111FDAD0-6A83-4EFD-900C-4AF4F40D082C}" srcOrd="0" destOrd="0" presId="urn:microsoft.com/office/officeart/2005/8/layout/default"/>
    <dgm:cxn modelId="{6112C225-06D4-4ADC-9615-5DA5CF31CBBE}" type="presParOf" srcId="{1649556B-9B94-42EE-8386-0B07BA21D2E5}" destId="{69638661-D193-440D-A64B-F6A4AF894FBB}" srcOrd="1" destOrd="0" presId="urn:microsoft.com/office/officeart/2005/8/layout/default"/>
    <dgm:cxn modelId="{5C99D8ED-F99A-465E-A69D-1F72836668AC}" type="presParOf" srcId="{1649556B-9B94-42EE-8386-0B07BA21D2E5}" destId="{1BB6DB19-E674-4ED6-B32D-A8EF14D6508F}" srcOrd="2" destOrd="0" presId="urn:microsoft.com/office/officeart/2005/8/layout/default"/>
    <dgm:cxn modelId="{4E38A319-35B7-4900-BB64-25490F4CFE93}" type="presParOf" srcId="{1649556B-9B94-42EE-8386-0B07BA21D2E5}" destId="{970B8254-3A65-46F4-A59C-CBA2E0DD35B7}" srcOrd="3" destOrd="0" presId="urn:microsoft.com/office/officeart/2005/8/layout/default"/>
    <dgm:cxn modelId="{C543DF50-473C-49CD-A4D0-6A2278A9A8B1}" type="presParOf" srcId="{1649556B-9B94-42EE-8386-0B07BA21D2E5}" destId="{BE28E8C8-8FD9-4A92-8498-72083A7A5CC1}" srcOrd="4" destOrd="0" presId="urn:microsoft.com/office/officeart/2005/8/layout/default"/>
    <dgm:cxn modelId="{56521053-6463-4958-A256-8DC957159919}" type="presParOf" srcId="{1649556B-9B94-42EE-8386-0B07BA21D2E5}" destId="{B5B68A01-DF1B-4D11-9921-169EC6B2735E}" srcOrd="5" destOrd="0" presId="urn:microsoft.com/office/officeart/2005/8/layout/default"/>
    <dgm:cxn modelId="{41143745-713B-43B0-A5BC-70AFDD2F8C66}" type="presParOf" srcId="{1649556B-9B94-42EE-8386-0B07BA21D2E5}" destId="{720E696E-6336-4536-82A0-7B8284D5788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054C1CF-BE59-49BB-8EE1-420973EFD22A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C11BF886-F508-40B8-8564-F55B54029757}">
      <dgm:prSet phldrT="[Text]" custT="1"/>
      <dgm:spPr/>
      <dgm:t>
        <a:bodyPr/>
        <a:lstStyle/>
        <a:p>
          <a:r>
            <a:rPr lang="en-IN" sz="2400" b="1" dirty="0">
              <a:latin typeface="Helvetica" panose="020B0604020202020204" pitchFamily="34" charset="0"/>
              <a:cs typeface="Helvetica" panose="020B0604020202020204" pitchFamily="34" charset="0"/>
            </a:rPr>
            <a:t>Obvious Geological Potential (OGP) and Mineral Development</a:t>
          </a:r>
        </a:p>
      </dgm:t>
    </dgm:pt>
    <dgm:pt modelId="{EC6E2C0C-F90C-4837-8F91-E294DF9E97B4}" type="parTrans" cxnId="{BCAFF891-D28D-495E-A7FA-808F0AA169B7}">
      <dgm:prSet/>
      <dgm:spPr/>
      <dgm:t>
        <a:bodyPr/>
        <a:lstStyle/>
        <a:p>
          <a:endParaRPr lang="en-IN" sz="2400" b="1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907B33A-5A59-455B-8D24-C6100104CB19}" type="sibTrans" cxnId="{BCAFF891-D28D-495E-A7FA-808F0AA169B7}">
      <dgm:prSet/>
      <dgm:spPr/>
      <dgm:t>
        <a:bodyPr/>
        <a:lstStyle/>
        <a:p>
          <a:endParaRPr lang="en-IN" sz="2400" b="1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52BF4CF2-D865-4698-98CC-D284E03BDC82}">
      <dgm:prSet phldrT="[Text]" custT="1"/>
      <dgm:spPr/>
      <dgm:t>
        <a:bodyPr/>
        <a:lstStyle/>
        <a:p>
          <a:r>
            <a:rPr lang="en-IN" sz="2400" b="1" dirty="0">
              <a:latin typeface="Helvetica" panose="020B0604020202020204" pitchFamily="34" charset="0"/>
              <a:cs typeface="Helvetica" panose="020B0604020202020204" pitchFamily="34" charset="0"/>
            </a:rPr>
            <a:t>Policy and Governance</a:t>
          </a:r>
        </a:p>
      </dgm:t>
    </dgm:pt>
    <dgm:pt modelId="{1D53D5B1-14A5-416A-A3E0-EF4D3331E277}" type="parTrans" cxnId="{BE0141B4-D32A-4FE0-8252-5CE87E835ED4}">
      <dgm:prSet/>
      <dgm:spPr/>
      <dgm:t>
        <a:bodyPr/>
        <a:lstStyle/>
        <a:p>
          <a:endParaRPr lang="en-IN" sz="2400" b="1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F96BFB0C-3918-44BF-973F-095E7A9ED1E1}" type="sibTrans" cxnId="{BE0141B4-D32A-4FE0-8252-5CE87E835ED4}">
      <dgm:prSet/>
      <dgm:spPr/>
      <dgm:t>
        <a:bodyPr/>
        <a:lstStyle/>
        <a:p>
          <a:endParaRPr lang="en-IN" sz="2400" b="1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141D3531-A326-40FC-800E-6F3F74F97CCD}">
      <dgm:prSet phldrT="[Text]" custT="1"/>
      <dgm:spPr/>
      <dgm:t>
        <a:bodyPr/>
        <a:lstStyle/>
        <a:p>
          <a:r>
            <a:rPr lang="en-IN" sz="2400" b="1" dirty="0">
              <a:latin typeface="Helvetica" panose="020B0604020202020204" pitchFamily="34" charset="0"/>
              <a:cs typeface="Helvetica" panose="020B0604020202020204" pitchFamily="34" charset="0"/>
            </a:rPr>
            <a:t>Infrastructure</a:t>
          </a:r>
        </a:p>
      </dgm:t>
    </dgm:pt>
    <dgm:pt modelId="{514188D0-C685-42E3-8856-1DC055363F85}" type="parTrans" cxnId="{5FCB12EB-64E8-4647-BD88-E51E120BDCC5}">
      <dgm:prSet/>
      <dgm:spPr/>
      <dgm:t>
        <a:bodyPr/>
        <a:lstStyle/>
        <a:p>
          <a:endParaRPr lang="en-IN" sz="2400" b="1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0E223D9F-2D23-4863-86E8-CCFF71D80FC5}" type="sibTrans" cxnId="{5FCB12EB-64E8-4647-BD88-E51E120BDCC5}">
      <dgm:prSet/>
      <dgm:spPr/>
      <dgm:t>
        <a:bodyPr/>
        <a:lstStyle/>
        <a:p>
          <a:endParaRPr lang="en-IN" sz="2400" b="1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8B5C6EF9-9B6A-4A8F-BC0B-3F2341E06950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IN" sz="2400" b="1" dirty="0">
              <a:latin typeface="Helvetica" panose="020B0604020202020204" pitchFamily="34" charset="0"/>
              <a:cs typeface="Helvetica" panose="020B0604020202020204" pitchFamily="34" charset="0"/>
            </a:rPr>
            <a:t>Environmental Impact</a:t>
          </a:r>
        </a:p>
      </dgm:t>
    </dgm:pt>
    <dgm:pt modelId="{D8F38D25-809F-44DA-800C-11E0EE0BDD3F}" type="parTrans" cxnId="{0EBF2A67-0B74-41C6-A2AE-34D4787DADE9}">
      <dgm:prSet/>
      <dgm:spPr/>
      <dgm:t>
        <a:bodyPr/>
        <a:lstStyle/>
        <a:p>
          <a:endParaRPr lang="en-IN" sz="2400" b="1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D817C346-FBEF-4822-8FA8-5FC2E71F29FD}" type="sibTrans" cxnId="{0EBF2A67-0B74-41C6-A2AE-34D4787DADE9}">
      <dgm:prSet/>
      <dgm:spPr/>
      <dgm:t>
        <a:bodyPr/>
        <a:lstStyle/>
        <a:p>
          <a:endParaRPr lang="en-IN" sz="2400" b="1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37333D72-1257-4041-94D7-5C29CB91F810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IN" sz="2400" b="1" dirty="0">
              <a:latin typeface="Helvetica" panose="020B0604020202020204" pitchFamily="34" charset="0"/>
              <a:cs typeface="Helvetica" panose="020B0604020202020204" pitchFamily="34" charset="0"/>
            </a:rPr>
            <a:t>Community Engagement and Welfare Programmes</a:t>
          </a:r>
        </a:p>
      </dgm:t>
    </dgm:pt>
    <dgm:pt modelId="{9058217E-0692-40CC-9362-CF14AE083E76}" type="parTrans" cxnId="{CB3B07CC-56DC-49E1-97FF-1C809300894B}">
      <dgm:prSet/>
      <dgm:spPr/>
      <dgm:t>
        <a:bodyPr/>
        <a:lstStyle/>
        <a:p>
          <a:endParaRPr lang="en-IN" sz="2400" b="1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2CBCFAD8-4F71-4E0B-AE47-CE2395738037}" type="sibTrans" cxnId="{CB3B07CC-56DC-49E1-97FF-1C809300894B}">
      <dgm:prSet/>
      <dgm:spPr/>
      <dgm:t>
        <a:bodyPr/>
        <a:lstStyle/>
        <a:p>
          <a:endParaRPr lang="en-IN" sz="2400" b="1">
            <a:latin typeface="Helvetica" panose="020B0604020202020204" pitchFamily="34" charset="0"/>
            <a:cs typeface="Helvetica" panose="020B0604020202020204" pitchFamily="34" charset="0"/>
          </a:endParaRPr>
        </a:p>
      </dgm:t>
    </dgm:pt>
    <dgm:pt modelId="{6579D068-51B5-4CED-8BE0-E55A41EC2E16}" type="pres">
      <dgm:prSet presAssocID="{6054C1CF-BE59-49BB-8EE1-420973EFD22A}" presName="diagram" presStyleCnt="0">
        <dgm:presLayoutVars>
          <dgm:dir/>
          <dgm:resizeHandles val="exact"/>
        </dgm:presLayoutVars>
      </dgm:prSet>
      <dgm:spPr/>
    </dgm:pt>
    <dgm:pt modelId="{EA5631B7-A695-47D9-AB41-3DC312A9EAA2}" type="pres">
      <dgm:prSet presAssocID="{C11BF886-F508-40B8-8564-F55B54029757}" presName="node" presStyleLbl="node1" presStyleIdx="0" presStyleCnt="5">
        <dgm:presLayoutVars>
          <dgm:bulletEnabled val="1"/>
        </dgm:presLayoutVars>
      </dgm:prSet>
      <dgm:spPr/>
    </dgm:pt>
    <dgm:pt modelId="{8BAC10F3-EAB9-49C1-BF93-10AD3A0E4618}" type="pres">
      <dgm:prSet presAssocID="{2907B33A-5A59-455B-8D24-C6100104CB19}" presName="sibTrans" presStyleCnt="0"/>
      <dgm:spPr/>
    </dgm:pt>
    <dgm:pt modelId="{D1ED71F4-1151-40D9-BC6D-A3353A0A2713}" type="pres">
      <dgm:prSet presAssocID="{52BF4CF2-D865-4698-98CC-D284E03BDC82}" presName="node" presStyleLbl="node1" presStyleIdx="1" presStyleCnt="5">
        <dgm:presLayoutVars>
          <dgm:bulletEnabled val="1"/>
        </dgm:presLayoutVars>
      </dgm:prSet>
      <dgm:spPr/>
    </dgm:pt>
    <dgm:pt modelId="{750B0578-62DB-4C31-B93F-D53464A6355D}" type="pres">
      <dgm:prSet presAssocID="{F96BFB0C-3918-44BF-973F-095E7A9ED1E1}" presName="sibTrans" presStyleCnt="0"/>
      <dgm:spPr/>
    </dgm:pt>
    <dgm:pt modelId="{49D60E3C-67D1-4938-A80C-3D620466B600}" type="pres">
      <dgm:prSet presAssocID="{141D3531-A326-40FC-800E-6F3F74F97CCD}" presName="node" presStyleLbl="node1" presStyleIdx="2" presStyleCnt="5">
        <dgm:presLayoutVars>
          <dgm:bulletEnabled val="1"/>
        </dgm:presLayoutVars>
      </dgm:prSet>
      <dgm:spPr/>
    </dgm:pt>
    <dgm:pt modelId="{3C6F82DA-BDD5-4C9D-9B79-591164BED3F6}" type="pres">
      <dgm:prSet presAssocID="{0E223D9F-2D23-4863-86E8-CCFF71D80FC5}" presName="sibTrans" presStyleCnt="0"/>
      <dgm:spPr/>
    </dgm:pt>
    <dgm:pt modelId="{F4A9B892-D3F3-4895-99A6-B273129D89F3}" type="pres">
      <dgm:prSet presAssocID="{8B5C6EF9-9B6A-4A8F-BC0B-3F2341E06950}" presName="node" presStyleLbl="node1" presStyleIdx="3" presStyleCnt="5">
        <dgm:presLayoutVars>
          <dgm:bulletEnabled val="1"/>
        </dgm:presLayoutVars>
      </dgm:prSet>
      <dgm:spPr/>
    </dgm:pt>
    <dgm:pt modelId="{47CC02EE-E407-49E7-85A9-E01BAF04110E}" type="pres">
      <dgm:prSet presAssocID="{D817C346-FBEF-4822-8FA8-5FC2E71F29FD}" presName="sibTrans" presStyleCnt="0"/>
      <dgm:spPr/>
    </dgm:pt>
    <dgm:pt modelId="{D8D520EA-047B-4317-8676-BC92EDB21CCD}" type="pres">
      <dgm:prSet presAssocID="{37333D72-1257-4041-94D7-5C29CB91F810}" presName="node" presStyleLbl="node1" presStyleIdx="4" presStyleCnt="5">
        <dgm:presLayoutVars>
          <dgm:bulletEnabled val="1"/>
        </dgm:presLayoutVars>
      </dgm:prSet>
      <dgm:spPr/>
    </dgm:pt>
  </dgm:ptLst>
  <dgm:cxnLst>
    <dgm:cxn modelId="{3C9D1509-7DA9-4ACC-BD84-1A0040C7F8A8}" type="presOf" srcId="{52BF4CF2-D865-4698-98CC-D284E03BDC82}" destId="{D1ED71F4-1151-40D9-BC6D-A3353A0A2713}" srcOrd="0" destOrd="0" presId="urn:microsoft.com/office/officeart/2005/8/layout/default"/>
    <dgm:cxn modelId="{CB85EC0D-AB1E-4ED0-84AD-EFBCB3751637}" type="presOf" srcId="{8B5C6EF9-9B6A-4A8F-BC0B-3F2341E06950}" destId="{F4A9B892-D3F3-4895-99A6-B273129D89F3}" srcOrd="0" destOrd="0" presId="urn:microsoft.com/office/officeart/2005/8/layout/default"/>
    <dgm:cxn modelId="{1AB8AE1E-8884-4DCC-8570-35740AFB5682}" type="presOf" srcId="{141D3531-A326-40FC-800E-6F3F74F97CCD}" destId="{49D60E3C-67D1-4938-A80C-3D620466B600}" srcOrd="0" destOrd="0" presId="urn:microsoft.com/office/officeart/2005/8/layout/default"/>
    <dgm:cxn modelId="{1DCADF26-31D3-42EE-89C2-D8B7314EA2D1}" type="presOf" srcId="{6054C1CF-BE59-49BB-8EE1-420973EFD22A}" destId="{6579D068-51B5-4CED-8BE0-E55A41EC2E16}" srcOrd="0" destOrd="0" presId="urn:microsoft.com/office/officeart/2005/8/layout/default"/>
    <dgm:cxn modelId="{E44E782C-6906-479F-A127-8AD83315192E}" type="presOf" srcId="{C11BF886-F508-40B8-8564-F55B54029757}" destId="{EA5631B7-A695-47D9-AB41-3DC312A9EAA2}" srcOrd="0" destOrd="0" presId="urn:microsoft.com/office/officeart/2005/8/layout/default"/>
    <dgm:cxn modelId="{0EBF2A67-0B74-41C6-A2AE-34D4787DADE9}" srcId="{6054C1CF-BE59-49BB-8EE1-420973EFD22A}" destId="{8B5C6EF9-9B6A-4A8F-BC0B-3F2341E06950}" srcOrd="3" destOrd="0" parTransId="{D8F38D25-809F-44DA-800C-11E0EE0BDD3F}" sibTransId="{D817C346-FBEF-4822-8FA8-5FC2E71F29FD}"/>
    <dgm:cxn modelId="{CFF8D658-AF38-4620-90DB-56BB3D95475A}" type="presOf" srcId="{37333D72-1257-4041-94D7-5C29CB91F810}" destId="{D8D520EA-047B-4317-8676-BC92EDB21CCD}" srcOrd="0" destOrd="0" presId="urn:microsoft.com/office/officeart/2005/8/layout/default"/>
    <dgm:cxn modelId="{BCAFF891-D28D-495E-A7FA-808F0AA169B7}" srcId="{6054C1CF-BE59-49BB-8EE1-420973EFD22A}" destId="{C11BF886-F508-40B8-8564-F55B54029757}" srcOrd="0" destOrd="0" parTransId="{EC6E2C0C-F90C-4837-8F91-E294DF9E97B4}" sibTransId="{2907B33A-5A59-455B-8D24-C6100104CB19}"/>
    <dgm:cxn modelId="{BE0141B4-D32A-4FE0-8252-5CE87E835ED4}" srcId="{6054C1CF-BE59-49BB-8EE1-420973EFD22A}" destId="{52BF4CF2-D865-4698-98CC-D284E03BDC82}" srcOrd="1" destOrd="0" parTransId="{1D53D5B1-14A5-416A-A3E0-EF4D3331E277}" sibTransId="{F96BFB0C-3918-44BF-973F-095E7A9ED1E1}"/>
    <dgm:cxn modelId="{CB3B07CC-56DC-49E1-97FF-1C809300894B}" srcId="{6054C1CF-BE59-49BB-8EE1-420973EFD22A}" destId="{37333D72-1257-4041-94D7-5C29CB91F810}" srcOrd="4" destOrd="0" parTransId="{9058217E-0692-40CC-9362-CF14AE083E76}" sibTransId="{2CBCFAD8-4F71-4E0B-AE47-CE2395738037}"/>
    <dgm:cxn modelId="{5FCB12EB-64E8-4647-BD88-E51E120BDCC5}" srcId="{6054C1CF-BE59-49BB-8EE1-420973EFD22A}" destId="{141D3531-A326-40FC-800E-6F3F74F97CCD}" srcOrd="2" destOrd="0" parTransId="{514188D0-C685-42E3-8856-1DC055363F85}" sibTransId="{0E223D9F-2D23-4863-86E8-CCFF71D80FC5}"/>
    <dgm:cxn modelId="{77B27484-DA76-44F1-805D-85DC3C974152}" type="presParOf" srcId="{6579D068-51B5-4CED-8BE0-E55A41EC2E16}" destId="{EA5631B7-A695-47D9-AB41-3DC312A9EAA2}" srcOrd="0" destOrd="0" presId="urn:microsoft.com/office/officeart/2005/8/layout/default"/>
    <dgm:cxn modelId="{794455E0-2C77-4B7B-AC25-C9300939FDEE}" type="presParOf" srcId="{6579D068-51B5-4CED-8BE0-E55A41EC2E16}" destId="{8BAC10F3-EAB9-49C1-BF93-10AD3A0E4618}" srcOrd="1" destOrd="0" presId="urn:microsoft.com/office/officeart/2005/8/layout/default"/>
    <dgm:cxn modelId="{AB849223-3B55-4DFD-93E5-D1E215A03397}" type="presParOf" srcId="{6579D068-51B5-4CED-8BE0-E55A41EC2E16}" destId="{D1ED71F4-1151-40D9-BC6D-A3353A0A2713}" srcOrd="2" destOrd="0" presId="urn:microsoft.com/office/officeart/2005/8/layout/default"/>
    <dgm:cxn modelId="{F4B59185-0C77-4B75-BD94-124CB3231490}" type="presParOf" srcId="{6579D068-51B5-4CED-8BE0-E55A41EC2E16}" destId="{750B0578-62DB-4C31-B93F-D53464A6355D}" srcOrd="3" destOrd="0" presId="urn:microsoft.com/office/officeart/2005/8/layout/default"/>
    <dgm:cxn modelId="{D9091898-2ED4-46FB-818F-A99C4C3AC2E4}" type="presParOf" srcId="{6579D068-51B5-4CED-8BE0-E55A41EC2E16}" destId="{49D60E3C-67D1-4938-A80C-3D620466B600}" srcOrd="4" destOrd="0" presId="urn:microsoft.com/office/officeart/2005/8/layout/default"/>
    <dgm:cxn modelId="{28E1E6F0-FC50-4BA5-B18D-E896E9EEF940}" type="presParOf" srcId="{6579D068-51B5-4CED-8BE0-E55A41EC2E16}" destId="{3C6F82DA-BDD5-4C9D-9B79-591164BED3F6}" srcOrd="5" destOrd="0" presId="urn:microsoft.com/office/officeart/2005/8/layout/default"/>
    <dgm:cxn modelId="{5FBB1912-62DD-44CE-983C-908FD83F27A8}" type="presParOf" srcId="{6579D068-51B5-4CED-8BE0-E55A41EC2E16}" destId="{F4A9B892-D3F3-4895-99A6-B273129D89F3}" srcOrd="6" destOrd="0" presId="urn:microsoft.com/office/officeart/2005/8/layout/default"/>
    <dgm:cxn modelId="{E88E79F1-0C2C-4895-9B9F-F56A8D5C82D4}" type="presParOf" srcId="{6579D068-51B5-4CED-8BE0-E55A41EC2E16}" destId="{47CC02EE-E407-49E7-85A9-E01BAF04110E}" srcOrd="7" destOrd="0" presId="urn:microsoft.com/office/officeart/2005/8/layout/default"/>
    <dgm:cxn modelId="{93FC3811-025E-4544-B698-73616A9321C9}" type="presParOf" srcId="{6579D068-51B5-4CED-8BE0-E55A41EC2E16}" destId="{D8D520EA-047B-4317-8676-BC92EDB21CC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C7A027-4537-4B59-A980-75163C20B3B2}">
      <dsp:nvSpPr>
        <dsp:cNvPr id="0" name=""/>
        <dsp:cNvSpPr/>
      </dsp:nvSpPr>
      <dsp:spPr>
        <a:xfrm>
          <a:off x="3286" y="204264"/>
          <a:ext cx="3203971" cy="935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Positive Economics</a:t>
          </a:r>
        </a:p>
      </dsp:txBody>
      <dsp:txXfrm>
        <a:off x="3286" y="204264"/>
        <a:ext cx="3203971" cy="935096"/>
      </dsp:txXfrm>
    </dsp:sp>
    <dsp:sp modelId="{8E44C18B-D5A2-4862-9FC4-C0301E8B6D43}">
      <dsp:nvSpPr>
        <dsp:cNvPr id="0" name=""/>
        <dsp:cNvSpPr/>
      </dsp:nvSpPr>
      <dsp:spPr>
        <a:xfrm>
          <a:off x="3286" y="1139360"/>
          <a:ext cx="3203971" cy="18158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IN" sz="2700" kern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	What is the status of the efficiency of mining activities?</a:t>
          </a:r>
        </a:p>
      </dsp:txBody>
      <dsp:txXfrm>
        <a:off x="3286" y="1139360"/>
        <a:ext cx="3203971" cy="1815817"/>
      </dsp:txXfrm>
    </dsp:sp>
    <dsp:sp modelId="{4B1BE311-77E8-4CBE-8F76-F76BB00E6314}">
      <dsp:nvSpPr>
        <dsp:cNvPr id="0" name=""/>
        <dsp:cNvSpPr/>
      </dsp:nvSpPr>
      <dsp:spPr>
        <a:xfrm>
          <a:off x="3655814" y="204264"/>
          <a:ext cx="3203971" cy="935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International Good Practices</a:t>
          </a:r>
        </a:p>
      </dsp:txBody>
      <dsp:txXfrm>
        <a:off x="3655814" y="204264"/>
        <a:ext cx="3203971" cy="935096"/>
      </dsp:txXfrm>
    </dsp:sp>
    <dsp:sp modelId="{D545B94C-FE9C-4920-87CE-FAE820F67A1A}">
      <dsp:nvSpPr>
        <dsp:cNvPr id="0" name=""/>
        <dsp:cNvSpPr/>
      </dsp:nvSpPr>
      <dsp:spPr>
        <a:xfrm>
          <a:off x="3655814" y="1139360"/>
          <a:ext cx="3203971" cy="18158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IN" sz="2700" kern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	What are the learnings from other mining jurisdictions?</a:t>
          </a:r>
        </a:p>
      </dsp:txBody>
      <dsp:txXfrm>
        <a:off x="3655814" y="1139360"/>
        <a:ext cx="3203971" cy="1815817"/>
      </dsp:txXfrm>
    </dsp:sp>
    <dsp:sp modelId="{1DE9AAAF-23D4-4F4E-A115-62DD6C9E91C4}">
      <dsp:nvSpPr>
        <dsp:cNvPr id="0" name=""/>
        <dsp:cNvSpPr/>
      </dsp:nvSpPr>
      <dsp:spPr>
        <a:xfrm>
          <a:off x="7308342" y="204264"/>
          <a:ext cx="3203971" cy="9350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700" kern="1200" dirty="0">
              <a:latin typeface="Helvetica" panose="020B0604020202020204" pitchFamily="34" charset="0"/>
              <a:cs typeface="Helvetica" panose="020B0604020202020204" pitchFamily="34" charset="0"/>
            </a:rPr>
            <a:t>Normative Economics</a:t>
          </a:r>
        </a:p>
      </dsp:txBody>
      <dsp:txXfrm>
        <a:off x="7308342" y="204264"/>
        <a:ext cx="3203971" cy="935096"/>
      </dsp:txXfrm>
    </dsp:sp>
    <dsp:sp modelId="{043CB7F7-9F9A-4B90-92D7-18A6ADFB07B5}">
      <dsp:nvSpPr>
        <dsp:cNvPr id="0" name=""/>
        <dsp:cNvSpPr/>
      </dsp:nvSpPr>
      <dsp:spPr>
        <a:xfrm>
          <a:off x="7308342" y="1139360"/>
          <a:ext cx="3203971" cy="18158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IN" sz="2700" kern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	What are the externalities and what ought to be done?</a:t>
          </a:r>
        </a:p>
      </dsp:txBody>
      <dsp:txXfrm>
        <a:off x="7308342" y="1139360"/>
        <a:ext cx="3203971" cy="18158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EB39FE-2231-4B51-8DFD-7AE766DD4A80}">
      <dsp:nvSpPr>
        <dsp:cNvPr id="0" name=""/>
        <dsp:cNvSpPr/>
      </dsp:nvSpPr>
      <dsp:spPr>
        <a:xfrm>
          <a:off x="3080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Exploration</a:t>
          </a:r>
          <a:endParaRPr lang="en-IN" sz="2200" kern="1200" dirty="0"/>
        </a:p>
      </dsp:txBody>
      <dsp:txXfrm>
        <a:off x="3080" y="587032"/>
        <a:ext cx="2444055" cy="1466433"/>
      </dsp:txXfrm>
    </dsp:sp>
    <dsp:sp modelId="{04566F0A-E089-403F-82AE-CDEED9D5857A}">
      <dsp:nvSpPr>
        <dsp:cNvPr id="0" name=""/>
        <dsp:cNvSpPr/>
      </dsp:nvSpPr>
      <dsp:spPr>
        <a:xfrm>
          <a:off x="2691541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Allocation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Captive/Merchant</a:t>
          </a:r>
        </a:p>
      </dsp:txBody>
      <dsp:txXfrm>
        <a:off x="2691541" y="587032"/>
        <a:ext cx="2444055" cy="1466433"/>
      </dsp:txXfrm>
    </dsp:sp>
    <dsp:sp modelId="{ABF1EDA4-4005-40F0-A319-74DEF9087475}">
      <dsp:nvSpPr>
        <dsp:cNvPr id="0" name=""/>
        <dsp:cNvSpPr/>
      </dsp:nvSpPr>
      <dsp:spPr>
        <a:xfrm>
          <a:off x="5380002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>
              <a:latin typeface="Helvetica" panose="020B0604020202020204" pitchFamily="34" charset="0"/>
              <a:cs typeface="Helvetica" panose="020B0604020202020204" pitchFamily="34" charset="0"/>
            </a:rPr>
            <a:t>Extraction</a:t>
          </a:r>
          <a:endParaRPr lang="en-IN" sz="2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380002" y="587032"/>
        <a:ext cx="2444055" cy="1466433"/>
      </dsp:txXfrm>
    </dsp:sp>
    <dsp:sp modelId="{B0840691-AB3F-4E98-9332-95B77888D166}">
      <dsp:nvSpPr>
        <dsp:cNvPr id="0" name=""/>
        <dsp:cNvSpPr/>
      </dsp:nvSpPr>
      <dsp:spPr>
        <a:xfrm>
          <a:off x="8068463" y="587032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>
              <a:latin typeface="Helvetica" panose="020B0604020202020204" pitchFamily="34" charset="0"/>
              <a:cs typeface="Helvetica" panose="020B0604020202020204" pitchFamily="34" charset="0"/>
            </a:rPr>
            <a:t>Regulation</a:t>
          </a:r>
          <a:endParaRPr lang="en-IN" sz="2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8068463" y="587032"/>
        <a:ext cx="2444055" cy="1466433"/>
      </dsp:txXfrm>
    </dsp:sp>
    <dsp:sp modelId="{436E9291-0D7D-4CC2-A439-CD4382F50197}">
      <dsp:nvSpPr>
        <dsp:cNvPr id="0" name=""/>
        <dsp:cNvSpPr/>
      </dsp:nvSpPr>
      <dsp:spPr>
        <a:xfrm>
          <a:off x="3080" y="2297871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>
              <a:latin typeface="Helvetica" panose="020B0604020202020204" pitchFamily="34" charset="0"/>
              <a:cs typeface="Helvetica" panose="020B0604020202020204" pitchFamily="34" charset="0"/>
            </a:rPr>
            <a:t>Royalties and taxation</a:t>
          </a:r>
          <a:endParaRPr lang="en-IN" sz="2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3080" y="2297871"/>
        <a:ext cx="2444055" cy="1466433"/>
      </dsp:txXfrm>
    </dsp:sp>
    <dsp:sp modelId="{ADD07246-ED4F-4A27-B425-8F84AAE0FEA0}">
      <dsp:nvSpPr>
        <dsp:cNvPr id="0" name=""/>
        <dsp:cNvSpPr/>
      </dsp:nvSpPr>
      <dsp:spPr>
        <a:xfrm>
          <a:off x="2691541" y="2297871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>
              <a:latin typeface="Helvetica" panose="020B0604020202020204" pitchFamily="34" charset="0"/>
              <a:cs typeface="Helvetica" panose="020B0604020202020204" pitchFamily="34" charset="0"/>
            </a:rPr>
            <a:t>Logistics and operations</a:t>
          </a:r>
          <a:endParaRPr lang="en-IN" sz="2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691541" y="2297871"/>
        <a:ext cx="2444055" cy="1466433"/>
      </dsp:txXfrm>
    </dsp:sp>
    <dsp:sp modelId="{8538314A-B7FC-471A-942F-63AC58411A14}">
      <dsp:nvSpPr>
        <dsp:cNvPr id="0" name=""/>
        <dsp:cNvSpPr/>
      </dsp:nvSpPr>
      <dsp:spPr>
        <a:xfrm>
          <a:off x="5380002" y="2297871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/>
            <a:t>Trade policy</a:t>
          </a:r>
          <a:endParaRPr lang="en-IN" sz="22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380002" y="2297871"/>
        <a:ext cx="2444055" cy="1466433"/>
      </dsp:txXfrm>
    </dsp:sp>
    <dsp:sp modelId="{261F8BF7-A181-4AEF-9F12-D5442601B8F7}">
      <dsp:nvSpPr>
        <dsp:cNvPr id="0" name=""/>
        <dsp:cNvSpPr/>
      </dsp:nvSpPr>
      <dsp:spPr>
        <a:xfrm>
          <a:off x="8068463" y="2297871"/>
          <a:ext cx="2444055" cy="14664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 dirty="0">
              <a:latin typeface="Helvetica" panose="020B0604020202020204" pitchFamily="34" charset="0"/>
              <a:cs typeface="Helvetica" panose="020B0604020202020204" pitchFamily="34" charset="0"/>
            </a:rPr>
            <a:t>Public versus private players</a:t>
          </a:r>
        </a:p>
      </dsp:txBody>
      <dsp:txXfrm>
        <a:off x="8068463" y="2297871"/>
        <a:ext cx="2444055" cy="14664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944FC-A58D-4B0B-AE13-01081AA6EB87}">
      <dsp:nvSpPr>
        <dsp:cNvPr id="0" name=""/>
        <dsp:cNvSpPr/>
      </dsp:nvSpPr>
      <dsp:spPr>
        <a:xfrm>
          <a:off x="599717" y="2335"/>
          <a:ext cx="2911301" cy="1746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900" kern="1200" dirty="0">
              <a:latin typeface="Helvetica" panose="020B0604020202020204" pitchFamily="34" charset="0"/>
              <a:cs typeface="Helvetica" panose="020B0604020202020204" pitchFamily="34" charset="0"/>
            </a:rPr>
            <a:t>Environment</a:t>
          </a:r>
          <a:endParaRPr lang="en-IN" sz="2900" kern="1200" dirty="0"/>
        </a:p>
      </dsp:txBody>
      <dsp:txXfrm>
        <a:off x="599717" y="2335"/>
        <a:ext cx="2911301" cy="1746780"/>
      </dsp:txXfrm>
    </dsp:sp>
    <dsp:sp modelId="{8038C318-263F-45F4-AC3D-B219F1D08D51}">
      <dsp:nvSpPr>
        <dsp:cNvPr id="0" name=""/>
        <dsp:cNvSpPr/>
      </dsp:nvSpPr>
      <dsp:spPr>
        <a:xfrm>
          <a:off x="3802149" y="2335"/>
          <a:ext cx="2911301" cy="1746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900" kern="1200" dirty="0">
              <a:latin typeface="Helvetica" panose="020B0604020202020204" pitchFamily="34" charset="0"/>
              <a:cs typeface="Helvetica" panose="020B0604020202020204" pitchFamily="34" charset="0"/>
            </a:rPr>
            <a:t>Local communities</a:t>
          </a:r>
        </a:p>
      </dsp:txBody>
      <dsp:txXfrm>
        <a:off x="3802149" y="2335"/>
        <a:ext cx="2911301" cy="1746780"/>
      </dsp:txXfrm>
    </dsp:sp>
    <dsp:sp modelId="{D6C17F60-C8E8-40E4-8B5A-28A6090538B3}">
      <dsp:nvSpPr>
        <dsp:cNvPr id="0" name=""/>
        <dsp:cNvSpPr/>
      </dsp:nvSpPr>
      <dsp:spPr>
        <a:xfrm>
          <a:off x="7004580" y="2335"/>
          <a:ext cx="2911301" cy="1746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900" kern="1200">
              <a:latin typeface="Helvetica" panose="020B0604020202020204" pitchFamily="34" charset="0"/>
              <a:cs typeface="Helvetica" panose="020B0604020202020204" pitchFamily="34" charset="0"/>
            </a:rPr>
            <a:t>Cooperative mining</a:t>
          </a:r>
          <a:endParaRPr lang="en-IN" sz="29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7004580" y="2335"/>
        <a:ext cx="2911301" cy="1746780"/>
      </dsp:txXfrm>
    </dsp:sp>
    <dsp:sp modelId="{5F7D7067-95FF-4AAE-8417-5B9B7ADABA69}">
      <dsp:nvSpPr>
        <dsp:cNvPr id="0" name=""/>
        <dsp:cNvSpPr/>
      </dsp:nvSpPr>
      <dsp:spPr>
        <a:xfrm>
          <a:off x="2200933" y="2040246"/>
          <a:ext cx="2911301" cy="1746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900" kern="1200">
              <a:latin typeface="Helvetica" panose="020B0604020202020204" pitchFamily="34" charset="0"/>
              <a:cs typeface="Helvetica" panose="020B0604020202020204" pitchFamily="34" charset="0"/>
            </a:rPr>
            <a:t>Sustainable Development Goals</a:t>
          </a:r>
          <a:endParaRPr lang="en-IN" sz="29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2200933" y="2040246"/>
        <a:ext cx="2911301" cy="1746780"/>
      </dsp:txXfrm>
    </dsp:sp>
    <dsp:sp modelId="{ADFD9324-5795-4288-AFEB-5FF7D4904093}">
      <dsp:nvSpPr>
        <dsp:cNvPr id="0" name=""/>
        <dsp:cNvSpPr/>
      </dsp:nvSpPr>
      <dsp:spPr>
        <a:xfrm>
          <a:off x="5403365" y="2040246"/>
          <a:ext cx="2911301" cy="17467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900" kern="1200">
              <a:latin typeface="Helvetica" panose="020B0604020202020204" pitchFamily="34" charset="0"/>
              <a:cs typeface="Helvetica" panose="020B0604020202020204" pitchFamily="34" charset="0"/>
            </a:rPr>
            <a:t>Mine closure</a:t>
          </a:r>
          <a:endParaRPr lang="en-IN" sz="2900" kern="1200" dirty="0">
            <a:latin typeface="Helvetica" panose="020B0604020202020204" pitchFamily="34" charset="0"/>
            <a:cs typeface="Helvetica" panose="020B0604020202020204" pitchFamily="34" charset="0"/>
          </a:endParaRPr>
        </a:p>
      </dsp:txBody>
      <dsp:txXfrm>
        <a:off x="5403365" y="2040246"/>
        <a:ext cx="2911301" cy="17467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177BDC-3B7C-4BFF-AE62-434ACEBDFBF3}">
      <dsp:nvSpPr>
        <dsp:cNvPr id="0" name=""/>
        <dsp:cNvSpPr/>
      </dsp:nvSpPr>
      <dsp:spPr>
        <a:xfrm>
          <a:off x="0" y="329078"/>
          <a:ext cx="1619250" cy="971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FontTx/>
            <a:buNone/>
          </a:pPr>
          <a:r>
            <a:rPr lang="en-IN" sz="1900" kern="1200"/>
            <a:t>Iron ore</a:t>
          </a:r>
        </a:p>
      </dsp:txBody>
      <dsp:txXfrm>
        <a:off x="0" y="329078"/>
        <a:ext cx="1619250" cy="971549"/>
      </dsp:txXfrm>
    </dsp:sp>
    <dsp:sp modelId="{571279C3-BD03-4511-A405-B88B526D58F8}">
      <dsp:nvSpPr>
        <dsp:cNvPr id="0" name=""/>
        <dsp:cNvSpPr/>
      </dsp:nvSpPr>
      <dsp:spPr>
        <a:xfrm>
          <a:off x="1781175" y="329078"/>
          <a:ext cx="1619250" cy="971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Manganese ore</a:t>
          </a:r>
          <a:endParaRPr lang="en-IN" sz="1900" kern="1200" dirty="0"/>
        </a:p>
      </dsp:txBody>
      <dsp:txXfrm>
        <a:off x="1781175" y="329078"/>
        <a:ext cx="1619250" cy="971549"/>
      </dsp:txXfrm>
    </dsp:sp>
    <dsp:sp modelId="{43D00329-0813-47FE-9BB1-0056CB420348}">
      <dsp:nvSpPr>
        <dsp:cNvPr id="0" name=""/>
        <dsp:cNvSpPr/>
      </dsp:nvSpPr>
      <dsp:spPr>
        <a:xfrm>
          <a:off x="3562350" y="329078"/>
          <a:ext cx="1619250" cy="971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Bauxite</a:t>
          </a:r>
          <a:endParaRPr lang="en-IN" sz="1900" kern="1200" dirty="0"/>
        </a:p>
      </dsp:txBody>
      <dsp:txXfrm>
        <a:off x="3562350" y="329078"/>
        <a:ext cx="1619250" cy="971549"/>
      </dsp:txXfrm>
    </dsp:sp>
    <dsp:sp modelId="{5493E8AB-C5F9-4659-A010-BD6B431ACC97}">
      <dsp:nvSpPr>
        <dsp:cNvPr id="0" name=""/>
        <dsp:cNvSpPr/>
      </dsp:nvSpPr>
      <dsp:spPr>
        <a:xfrm>
          <a:off x="915653" y="1452391"/>
          <a:ext cx="1619250" cy="971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Copper ore</a:t>
          </a:r>
          <a:endParaRPr lang="en-IN" sz="1900" kern="1200" dirty="0"/>
        </a:p>
      </dsp:txBody>
      <dsp:txXfrm>
        <a:off x="915653" y="1452391"/>
        <a:ext cx="1619250" cy="971549"/>
      </dsp:txXfrm>
    </dsp:sp>
    <dsp:sp modelId="{EE39D071-8F77-4389-B407-F459419E9F93}">
      <dsp:nvSpPr>
        <dsp:cNvPr id="0" name=""/>
        <dsp:cNvSpPr/>
      </dsp:nvSpPr>
      <dsp:spPr>
        <a:xfrm>
          <a:off x="2685461" y="1452391"/>
          <a:ext cx="1619250" cy="971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/>
            <a:t>Other metallic minerals</a:t>
          </a:r>
        </a:p>
      </dsp:txBody>
      <dsp:txXfrm>
        <a:off x="2685461" y="1452391"/>
        <a:ext cx="1619250" cy="971549"/>
      </dsp:txXfrm>
    </dsp:sp>
    <dsp:sp modelId="{B4EEE100-4977-4AB6-8AAE-651A40D8E064}">
      <dsp:nvSpPr>
        <dsp:cNvPr id="0" name=""/>
        <dsp:cNvSpPr/>
      </dsp:nvSpPr>
      <dsp:spPr>
        <a:xfrm>
          <a:off x="0" y="2590309"/>
          <a:ext cx="1619250" cy="971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 dirty="0"/>
            <a:t>Limestone</a:t>
          </a:r>
        </a:p>
      </dsp:txBody>
      <dsp:txXfrm>
        <a:off x="0" y="2590309"/>
        <a:ext cx="1619250" cy="971549"/>
      </dsp:txXfrm>
    </dsp:sp>
    <dsp:sp modelId="{756C4A85-667B-4CC8-BD63-8E4F454477C9}">
      <dsp:nvSpPr>
        <dsp:cNvPr id="0" name=""/>
        <dsp:cNvSpPr/>
      </dsp:nvSpPr>
      <dsp:spPr>
        <a:xfrm>
          <a:off x="1826902" y="2596028"/>
          <a:ext cx="1619250" cy="971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Mica</a:t>
          </a:r>
          <a:endParaRPr lang="en-IN" sz="1900" kern="1200" dirty="0"/>
        </a:p>
      </dsp:txBody>
      <dsp:txXfrm>
        <a:off x="1826902" y="2596028"/>
        <a:ext cx="1619250" cy="971549"/>
      </dsp:txXfrm>
    </dsp:sp>
    <dsp:sp modelId="{A265F7D6-4429-4EF1-9DFA-8BF1E576545D}">
      <dsp:nvSpPr>
        <dsp:cNvPr id="0" name=""/>
        <dsp:cNvSpPr/>
      </dsp:nvSpPr>
      <dsp:spPr>
        <a:xfrm>
          <a:off x="3562350" y="2596028"/>
          <a:ext cx="1619250" cy="9715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Other non-metallic minerals</a:t>
          </a:r>
          <a:endParaRPr lang="en-IN" sz="1900" kern="1200" dirty="0"/>
        </a:p>
      </dsp:txBody>
      <dsp:txXfrm>
        <a:off x="3562350" y="2596028"/>
        <a:ext cx="1619250" cy="97154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1FDAD0-6A83-4EFD-900C-4AF4F40D082C}">
      <dsp:nvSpPr>
        <dsp:cNvPr id="0" name=""/>
        <dsp:cNvSpPr/>
      </dsp:nvSpPr>
      <dsp:spPr>
        <a:xfrm>
          <a:off x="5345050" y="18962"/>
          <a:ext cx="5320641" cy="1848663"/>
        </a:xfrm>
        <a:prstGeom prst="re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/>
            <a:t>Mineral conservation and development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i="1" kern="1200" dirty="0"/>
            <a:t>Involves mining plan, scientific mining including mine closure, optimum resource utilization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1400" kern="1200" dirty="0"/>
        </a:p>
      </dsp:txBody>
      <dsp:txXfrm>
        <a:off x="5345050" y="18962"/>
        <a:ext cx="5320641" cy="1848663"/>
      </dsp:txXfrm>
    </dsp:sp>
    <dsp:sp modelId="{1BB6DB19-E674-4ED6-B32D-A8EF14D6508F}">
      <dsp:nvSpPr>
        <dsp:cNvPr id="0" name=""/>
        <dsp:cNvSpPr/>
      </dsp:nvSpPr>
      <dsp:spPr>
        <a:xfrm>
          <a:off x="0" y="15106"/>
          <a:ext cx="5071713" cy="1852519"/>
        </a:xfrm>
        <a:prstGeom prst="rect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IN" sz="2400" b="1" kern="1200" dirty="0"/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IN" sz="2400" b="1" kern="1200" dirty="0"/>
            <a:t>Granting mineral concessions/permits 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IN" sz="1800" kern="1200" dirty="0"/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IN" sz="2400" i="1" kern="1200" dirty="0"/>
            <a:t>Includes reconnaissance permits, mine leases (ML)/ prospecting cum mining leases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en-IN" sz="1800" kern="1200" dirty="0"/>
        </a:p>
      </dsp:txBody>
      <dsp:txXfrm>
        <a:off x="0" y="15106"/>
        <a:ext cx="5071713" cy="1852519"/>
      </dsp:txXfrm>
    </dsp:sp>
    <dsp:sp modelId="{BE28E8C8-8FD9-4A92-8498-72083A7A5CC1}">
      <dsp:nvSpPr>
        <dsp:cNvPr id="0" name=""/>
        <dsp:cNvSpPr/>
      </dsp:nvSpPr>
      <dsp:spPr>
        <a:xfrm>
          <a:off x="0" y="2430964"/>
          <a:ext cx="5087366" cy="1817324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/>
            <a:t>Green clearances and permits 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0" i="1" kern="1200" dirty="0"/>
            <a:t>Environment &amp; forest related</a:t>
          </a:r>
        </a:p>
      </dsp:txBody>
      <dsp:txXfrm>
        <a:off x="0" y="2430964"/>
        <a:ext cx="5087366" cy="1817324"/>
      </dsp:txXfrm>
    </dsp:sp>
    <dsp:sp modelId="{720E696E-6336-4536-82A0-7B8284D57881}">
      <dsp:nvSpPr>
        <dsp:cNvPr id="0" name=""/>
        <dsp:cNvSpPr/>
      </dsp:nvSpPr>
      <dsp:spPr>
        <a:xfrm>
          <a:off x="5448424" y="2420744"/>
          <a:ext cx="5241839" cy="1809291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/>
            <a:t>Displacement and rehabilitation issues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0" i="1" kern="1200" dirty="0"/>
            <a:t>Public consultation, resettlement of project affected people, forest rights</a:t>
          </a:r>
        </a:p>
      </dsp:txBody>
      <dsp:txXfrm>
        <a:off x="5448424" y="2420744"/>
        <a:ext cx="5241839" cy="18092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5631B7-A695-47D9-AB41-3DC312A9EAA2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Helvetica" panose="020B0604020202020204" pitchFamily="34" charset="0"/>
              <a:cs typeface="Helvetica" panose="020B0604020202020204" pitchFamily="34" charset="0"/>
            </a:rPr>
            <a:t>Obvious Geological Potential (OGP) and Mineral Development</a:t>
          </a:r>
        </a:p>
      </dsp:txBody>
      <dsp:txXfrm>
        <a:off x="0" y="39687"/>
        <a:ext cx="3286125" cy="1971675"/>
      </dsp:txXfrm>
    </dsp:sp>
    <dsp:sp modelId="{D1ED71F4-1151-40D9-BC6D-A3353A0A2713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Helvetica" panose="020B0604020202020204" pitchFamily="34" charset="0"/>
              <a:cs typeface="Helvetica" panose="020B0604020202020204" pitchFamily="34" charset="0"/>
            </a:rPr>
            <a:t>Policy and Governance</a:t>
          </a:r>
        </a:p>
      </dsp:txBody>
      <dsp:txXfrm>
        <a:off x="3614737" y="39687"/>
        <a:ext cx="3286125" cy="1971675"/>
      </dsp:txXfrm>
    </dsp:sp>
    <dsp:sp modelId="{49D60E3C-67D1-4938-A80C-3D620466B600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Helvetica" panose="020B0604020202020204" pitchFamily="34" charset="0"/>
              <a:cs typeface="Helvetica" panose="020B0604020202020204" pitchFamily="34" charset="0"/>
            </a:rPr>
            <a:t>Infrastructure</a:t>
          </a:r>
        </a:p>
      </dsp:txBody>
      <dsp:txXfrm>
        <a:off x="7229475" y="39687"/>
        <a:ext cx="3286125" cy="1971675"/>
      </dsp:txXfrm>
    </dsp:sp>
    <dsp:sp modelId="{F4A9B892-D3F3-4895-99A6-B273129D89F3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Helvetica" panose="020B0604020202020204" pitchFamily="34" charset="0"/>
              <a:cs typeface="Helvetica" panose="020B0604020202020204" pitchFamily="34" charset="0"/>
            </a:rPr>
            <a:t>Environmental Impact</a:t>
          </a:r>
        </a:p>
      </dsp:txBody>
      <dsp:txXfrm>
        <a:off x="1807368" y="2339975"/>
        <a:ext cx="3286125" cy="1971675"/>
      </dsp:txXfrm>
    </dsp:sp>
    <dsp:sp modelId="{D8D520EA-047B-4317-8676-BC92EDB21CCD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Helvetica" panose="020B0604020202020204" pitchFamily="34" charset="0"/>
              <a:cs typeface="Helvetica" panose="020B0604020202020204" pitchFamily="34" charset="0"/>
            </a:rPr>
            <a:t>Community Engagement and Welfare Programmes</a:t>
          </a:r>
        </a:p>
      </dsp:txBody>
      <dsp:txXfrm>
        <a:off x="5422106" y="2339975"/>
        <a:ext cx="3286125" cy="1971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0.04423</cdr:x>
      <cdr:y>0.10716</cdr:y>
    </cdr:from>
    <cdr:to>
      <cdr:x>0.09021</cdr:x>
      <cdr:y>0.61047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57BE90AF-8CA7-4230-903F-12BAE3F39DB2}"/>
            </a:ext>
          </a:extLst>
        </cdr:cNvPr>
        <cdr:cNvSpPr txBox="1"/>
      </cdr:nvSpPr>
      <cdr:spPr>
        <a:xfrm xmlns:a="http://schemas.openxmlformats.org/drawingml/2006/main">
          <a:off x="465084" y="466288"/>
          <a:ext cx="483476" cy="21900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r"/>
          <a:r>
            <a:rPr lang="en-IN" sz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1</a:t>
          </a:r>
        </a:p>
        <a:p xmlns:a="http://schemas.openxmlformats.org/drawingml/2006/main">
          <a:pPr algn="r"/>
          <a:endParaRPr lang="en-IN" sz="1200" dirty="0">
            <a:solidFill>
              <a:srgbClr val="002060"/>
            </a:solidFill>
            <a:latin typeface="Helvetica" panose="020B0604020202020204" pitchFamily="34" charset="0"/>
            <a:cs typeface="Helvetica" panose="020B0604020202020204" pitchFamily="34" charset="0"/>
          </a:endParaRPr>
        </a:p>
        <a:p xmlns:a="http://schemas.openxmlformats.org/drawingml/2006/main">
          <a:pPr algn="r"/>
          <a:r>
            <a:rPr lang="en-IN" sz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21</a:t>
          </a:r>
        </a:p>
        <a:p xmlns:a="http://schemas.openxmlformats.org/drawingml/2006/main">
          <a:pPr algn="r"/>
          <a:endParaRPr lang="en-IN" sz="1200" dirty="0">
            <a:solidFill>
              <a:srgbClr val="002060"/>
            </a:solidFill>
            <a:latin typeface="Helvetica" panose="020B0604020202020204" pitchFamily="34" charset="0"/>
            <a:cs typeface="Helvetica" panose="020B0604020202020204" pitchFamily="34" charset="0"/>
          </a:endParaRPr>
        </a:p>
        <a:p xmlns:a="http://schemas.openxmlformats.org/drawingml/2006/main">
          <a:pPr algn="r"/>
          <a:r>
            <a:rPr lang="en-IN" sz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41</a:t>
          </a:r>
        </a:p>
        <a:p xmlns:a="http://schemas.openxmlformats.org/drawingml/2006/main">
          <a:pPr algn="r"/>
          <a:endParaRPr lang="en-IN" sz="1200" dirty="0">
            <a:solidFill>
              <a:srgbClr val="002060"/>
            </a:solidFill>
            <a:latin typeface="Helvetica" panose="020B0604020202020204" pitchFamily="34" charset="0"/>
            <a:cs typeface="Helvetica" panose="020B0604020202020204" pitchFamily="34" charset="0"/>
          </a:endParaRPr>
        </a:p>
        <a:p xmlns:a="http://schemas.openxmlformats.org/drawingml/2006/main">
          <a:pPr algn="r"/>
          <a:r>
            <a:rPr lang="en-IN" sz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61</a:t>
          </a:r>
        </a:p>
        <a:p xmlns:a="http://schemas.openxmlformats.org/drawingml/2006/main">
          <a:pPr algn="r"/>
          <a:endParaRPr lang="en-IN" sz="1200" dirty="0">
            <a:solidFill>
              <a:srgbClr val="002060"/>
            </a:solidFill>
            <a:latin typeface="Helvetica" panose="020B0604020202020204" pitchFamily="34" charset="0"/>
            <a:cs typeface="Helvetica" panose="020B0604020202020204" pitchFamily="34" charset="0"/>
          </a:endParaRPr>
        </a:p>
        <a:p xmlns:a="http://schemas.openxmlformats.org/drawingml/2006/main">
          <a:pPr algn="r"/>
          <a:r>
            <a:rPr lang="en-IN" sz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81</a:t>
          </a:r>
        </a:p>
        <a:p xmlns:a="http://schemas.openxmlformats.org/drawingml/2006/main">
          <a:pPr algn="r"/>
          <a:endParaRPr lang="en-IN" sz="1200" dirty="0">
            <a:solidFill>
              <a:srgbClr val="002060"/>
            </a:solidFill>
            <a:latin typeface="Helvetica" panose="020B0604020202020204" pitchFamily="34" charset="0"/>
            <a:cs typeface="Helvetica" panose="020B0604020202020204" pitchFamily="34" charset="0"/>
          </a:endParaRPr>
        </a:p>
        <a:p xmlns:a="http://schemas.openxmlformats.org/drawingml/2006/main">
          <a:pPr algn="r"/>
          <a:r>
            <a:rPr lang="en-IN" sz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rPr>
            <a:t>101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3CE-41AD-4271-B05C-2F030CC068CF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E4436-1E07-4824-9188-D1F25441F4F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27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Add data on coal, gas, and oil imports and exports as a backup slide / notes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172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IN" dirty="0"/>
              <a:t>2018 survey – 2600 managers and executives around the world in companies relating to mining exploration, development, and other activities</a:t>
            </a:r>
          </a:p>
          <a:p>
            <a:pPr marL="171450" indent="-171450">
              <a:buFontTx/>
              <a:buChar char="-"/>
            </a:pPr>
            <a:r>
              <a:rPr lang="en-IN" dirty="0"/>
              <a:t>Aug 21 to Nov 9 2018 </a:t>
            </a:r>
          </a:p>
          <a:p>
            <a:pPr marL="171450" indent="-171450">
              <a:buFontTx/>
              <a:buChar char="-"/>
            </a:pPr>
            <a:r>
              <a:rPr lang="en-IN" dirty="0"/>
              <a:t>291 respondents – 266 completed fully</a:t>
            </a:r>
          </a:p>
          <a:p>
            <a:pPr marL="171450" indent="-171450">
              <a:buFontTx/>
              <a:buChar char="-"/>
            </a:pPr>
            <a:r>
              <a:rPr lang="en-IN" dirty="0"/>
              <a:t>83 jurisdictions; 41 states / territories from 4 countries; 42 countries</a:t>
            </a:r>
          </a:p>
          <a:p>
            <a:pPr marL="171450" indent="-171450">
              <a:buFontTx/>
              <a:buChar char="-"/>
            </a:pPr>
            <a:r>
              <a:rPr lang="en-IN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Best Practices Mineral Index based on the percentage of responses for “Encourages Investment” and a half-weighting of the responses for “Not a Deterrent to Investment,”</a:t>
            </a:r>
          </a:p>
          <a:p>
            <a:pPr marL="171450" indent="-171450">
              <a:buFontTx/>
              <a:buChar char="-"/>
            </a:pPr>
            <a:endParaRPr lang="en-IN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423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E4436-1E07-4824-9188-D1F25441F4F9}" type="slidenum">
              <a:rPr lang="en-IN" smtClean="0"/>
              <a:t>20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141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FE4436-1E07-4824-9188-D1F25441F4F9}" type="slidenum">
              <a:rPr kumimoji="0" lang="en-I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IN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7298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B6907-1C31-4050-82AB-B96E75C60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E7E413-4AE2-40D3-8E8D-B1E5C3C9A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0B7422-5DA0-4650-BC5B-700986044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3DD34-4EB9-4B42-A0A2-AF05315C6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7A21A-3F14-4E54-9FCD-ECFA4FBEA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689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43A8D-D473-4325-8255-21CE8F07A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22731C-E282-4A84-ADD7-53F1F5184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D1D7D-082A-47B1-A53C-E51E57FA9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BD36A-D2E2-49FF-AEE8-0A5717422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F9452-0E79-4E7F-B9F9-033FEAE48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308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6D39ED-7305-4988-9A5C-6EC8CABB4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7E06E5-B54C-431D-9FC4-E52D62A43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D5D2C-6DF6-4FAE-8FDD-DB32C9E32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323E5-60CF-4155-A79A-D575B01BB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BE5EA-CAE4-42DD-A687-41915938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863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A8189-BB0D-419C-9095-03BA7D983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0070C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D9FE0-BB2F-4D2E-BE3A-7D574693E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24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lnSpc>
                <a:spcPct val="150000"/>
              </a:lnSpc>
              <a:defRPr sz="24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lnSpc>
                <a:spcPct val="150000"/>
              </a:lnSpc>
              <a:defRPr sz="24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lnSpc>
                <a:spcPct val="150000"/>
              </a:lnSpc>
              <a:defRPr sz="24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33B04-2716-467D-8CA3-CF0BADEB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527D6-5260-4257-A79B-2FB668F6D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C06C3-555E-4BB7-BBAB-FFADBB23F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93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3B4CC7-79A8-4C11-827D-8C17C3ABE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D33C7-4804-4689-AB86-D2A252F22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80FA0-C2F3-4D88-85B9-0000A2C55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537EA-344B-4F7E-B6EF-38228AC34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2FB40-11B3-4A84-AC53-DA27ECD81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3477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2272B-97CA-4FB8-9F66-07A38109D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3057A-39BB-4C4C-8296-E78BDCB261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B5B13-824C-4DF0-998F-8D008C923A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D5280-F510-4795-9E1E-36820A856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841235EE-1613-4263-A6D1-AC4FE34695A8}" type="datetimeFigureOut">
              <a:rPr lang="en-IN" smtClean="0"/>
              <a:pPr/>
              <a:t>24-06-2020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A7319-7D43-40E7-B39C-CAF906521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0C352-BAAF-467E-AF54-8D8711FCA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fld id="{23C21F37-0E60-4015-A2EC-A8B49D9F786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516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C2E16-9E26-4DD5-8CAD-E10851E41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B491C-E5AC-4DF5-B95F-AD43B204D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F3393-160F-49B7-9194-B60D412F2F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ECB9E4-02E2-4EB5-8A19-84D51D256F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1E552A-AD42-4CD9-B6B1-3CB9A5E81F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56C09-E59D-45D6-95A6-B9DAF89A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BC47D-B255-4A17-AEBB-F6760901B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0AC9D9-385B-4D9C-9712-04F283BC3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5092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645C1-788B-4FA5-9F40-71AF65BB1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8AE02E-0D5F-4E93-B3A9-A21CDF642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7C663F-9E13-4EC7-B62C-1A8E6A33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CA9E90-6BB3-4886-853F-FF15F57C8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5696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4C54F2-7774-43F8-BFFC-F97039FE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686E6F-7145-486E-BD24-B5DA7CB1B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D57DA6-CAE1-4F46-8516-097A48E34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160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3F49F-BFA9-4DE4-83BB-C73C04102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8AB12-1E9A-4C62-ACAF-15CA0D40A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7E72AE-BE14-4501-87C2-BE26B0086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013A1E-4E98-44A0-834C-5C1076A1F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C63683-A3D8-4C26-894D-DC5461EC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9F8BF-77E5-4046-AAF7-EDB22B127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264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E2079-5652-464D-936A-43DA3FF4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F4BA24-3BE4-404D-BDF6-FD432CF0DD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7D6F8A-FC18-4829-AAD5-F1C0A2F36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4C4C7-63B2-42BE-A0CC-21451461A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235EE-1613-4263-A6D1-AC4FE34695A8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5368A1-1140-46B1-A5B1-35111A284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0294C7-DCCB-4A82-80F9-797321CAC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70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E392AF-159F-4E9D-BD28-0A1FB97BD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EDB6C-6BA6-4239-83B8-CE746F60D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D034B-0391-476C-9DCF-CD621A2436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235EE-1613-4263-A6D1-AC4FE34695A8}" type="datetimeFigureOut">
              <a:rPr lang="en-IN" smtClean="0"/>
              <a:t>24-06-2020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8BEB7-D9BD-4644-B8E6-933C109B48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B07EB7-9BBB-4CEB-BF5A-B93AE58B85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21F37-0E60-4015-A2EC-A8B49D9F7860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5" descr="brookings_india_logo2.JPG">
            <a:extLst>
              <a:ext uri="{FF2B5EF4-FFF2-40B4-BE49-F238E27FC236}">
                <a16:creationId xmlns:a16="http://schemas.microsoft.com/office/drawing/2014/main" id="{CE21E820-4398-46D2-9875-503860E495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0" y="6411913"/>
            <a:ext cx="248443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693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anose="020B0604020202020204" pitchFamily="34" charset="0"/>
          <a:ea typeface="+mj-ea"/>
          <a:cs typeface="Helvetica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anose="020B0604020202020204" pitchFamily="34" charset="0"/>
          <a:ea typeface="+mn-ea"/>
          <a:cs typeface="Helvetica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074" y="1512888"/>
            <a:ext cx="10845210" cy="405857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AU" sz="32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Non-Fuel Minerals and Mining in India</a:t>
            </a:r>
            <a:br>
              <a:rPr lang="en-AU" sz="32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AU" sz="24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Presentation to</a:t>
            </a:r>
            <a:br>
              <a:rPr lang="en-AU" sz="32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AU" sz="24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Office of the Principal Accountant General (Audit), Bihar</a:t>
            </a:r>
            <a:br>
              <a:rPr lang="en-AU" sz="32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br>
              <a:rPr lang="en-AU" sz="32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AU" sz="2400" b="1" dirty="0">
                <a:solidFill>
                  <a:srgbClr val="002060"/>
                </a:solidFill>
              </a:rPr>
              <a:t>Outline of the Work</a:t>
            </a:r>
            <a:br>
              <a:rPr lang="en-IN" sz="26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26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Brookings Institution India Center, New Delhi</a:t>
            </a:r>
            <a:br>
              <a:rPr lang="en-IN" sz="26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26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September 23, 2019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177925"/>
          </a:xfrm>
          <a:prstGeom prst="rect">
            <a:avLst/>
          </a:prstGeom>
          <a:solidFill>
            <a:srgbClr val="1B4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77788" y="0"/>
            <a:ext cx="5500687" cy="762000"/>
          </a:xfrm>
          <a:prstGeom prst="rect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4400" dirty="0">
                <a:latin typeface="Georgia" panose="02040502050405020303" pitchFamily="18" charset="0"/>
              </a:rPr>
              <a:t>BROOKINGS INDIA</a:t>
            </a:r>
          </a:p>
        </p:txBody>
      </p:sp>
      <p:sp>
        <p:nvSpPr>
          <p:cNvPr id="7" name="Rectangle 6"/>
          <p:cNvSpPr/>
          <p:nvPr/>
        </p:nvSpPr>
        <p:spPr>
          <a:xfrm>
            <a:off x="261938" y="750888"/>
            <a:ext cx="3838575" cy="427037"/>
          </a:xfrm>
          <a:prstGeom prst="rect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600" dirty="0">
                <a:latin typeface="Georgia" panose="02040502050405020303" pitchFamily="18" charset="0"/>
              </a:rPr>
              <a:t>QUALITY. INDEPENDENCE. IMPACT</a:t>
            </a:r>
          </a:p>
        </p:txBody>
      </p:sp>
      <p:pic>
        <p:nvPicPr>
          <p:cNvPr id="8" name="Picture 5" descr="brookings_india_logo2.JPG">
            <a:extLst>
              <a:ext uri="{FF2B5EF4-FFF2-40B4-BE49-F238E27FC236}">
                <a16:creationId xmlns:a16="http://schemas.microsoft.com/office/drawing/2014/main" id="{2ABE2A15-0D9A-46B3-B487-1574BECDF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0" y="6411913"/>
            <a:ext cx="248443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9264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DC1F3-717C-4ACA-AD28-1C1D9AFEC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Importance of the Non-Fuel Mining Sector in India’s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9181C1-86C2-4D68-A845-1839F72D68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IN" dirty="0"/>
              <a:t>India currently produces 88 non-fuel minerals (10 metallic, 23 non-metallic and 55 minor minerals) with production value of US$ 17.3 billion (2018-19)</a:t>
            </a:r>
          </a:p>
          <a:p>
            <a:pPr>
              <a:lnSpc>
                <a:spcPct val="110000"/>
              </a:lnSpc>
            </a:pPr>
            <a:r>
              <a:rPr lang="en-IN" dirty="0"/>
              <a:t>Sector’s share in the overall Gross Value Added (GVA) is</a:t>
            </a:r>
            <a:r>
              <a:rPr lang="en-IN" b="1" dirty="0"/>
              <a:t> less than 1%</a:t>
            </a:r>
            <a:endParaRPr lang="en-IN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DDCD558-7CE1-4C4E-BDFF-B08FB2114A69}"/>
              </a:ext>
            </a:extLst>
          </p:cNvPr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6172200" y="1690688"/>
          <a:ext cx="5329518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1097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BBA21-E8EB-4408-A4F9-EEE29839F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002060"/>
                </a:solidFill>
              </a:rPr>
              <a:t>India’s Potential to Convert Resources to Reserves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3CDB6AB-3B0D-4C41-BAD0-3AD2D9FCBBA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3713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1D5F505-33B8-413E-A3D0-3B32634C29EA}"/>
              </a:ext>
            </a:extLst>
          </p:cNvPr>
          <p:cNvSpPr txBox="1"/>
          <p:nvPr/>
        </p:nvSpPr>
        <p:spPr>
          <a:xfrm>
            <a:off x="63065" y="6421815"/>
            <a:ext cx="9046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rgbClr val="002060"/>
                </a:solidFill>
              </a:rPr>
              <a:t>Source: data.gov.in mineral resources and reserves		*silver and gold in tonnes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027CB8C-0805-4BAE-BC47-6AB84F422B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53800" y="5454871"/>
          <a:ext cx="10800000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49566278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578327848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422908299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90274014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5727344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266859296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126803045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28979791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803651023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692213936"/>
                    </a:ext>
                  </a:extLst>
                </a:gridCol>
              </a:tblGrid>
              <a:tr h="767255">
                <a:tc>
                  <a:txBody>
                    <a:bodyPr/>
                    <a:lstStyle/>
                    <a:p>
                      <a:pPr algn="ctr"/>
                      <a:r>
                        <a:rPr lang="en-IN" sz="1400" b="0" dirty="0">
                          <a:solidFill>
                            <a:srgbClr val="00206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Total resources (million tonnes)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0" dirty="0">
                          <a:solidFill>
                            <a:srgbClr val="00206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344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0" dirty="0">
                          <a:solidFill>
                            <a:srgbClr val="00206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0" dirty="0">
                          <a:solidFill>
                            <a:srgbClr val="00206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29982*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0" dirty="0">
                          <a:solidFill>
                            <a:srgbClr val="00206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0" dirty="0">
                          <a:solidFill>
                            <a:srgbClr val="00206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496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0" dirty="0">
                          <a:solidFill>
                            <a:srgbClr val="00206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3897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0" dirty="0">
                          <a:solidFill>
                            <a:srgbClr val="00206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33276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0" dirty="0">
                          <a:solidFill>
                            <a:srgbClr val="00206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655*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800" b="0" dirty="0">
                          <a:solidFill>
                            <a:srgbClr val="002060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001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1709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E1B8C-790C-438F-A5BB-056494711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Number of Exploration Companies and Exploration Budget: 2015</a:t>
            </a:r>
            <a:endParaRPr lang="en-IN" sz="28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3676FC7-46EF-4750-8BFC-00AAEF625FE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B036A10-18F5-462B-946A-CF8B833F51C8}"/>
              </a:ext>
            </a:extLst>
          </p:cNvPr>
          <p:cNvSpPr txBox="1"/>
          <p:nvPr/>
        </p:nvSpPr>
        <p:spPr>
          <a:xfrm>
            <a:off x="63065" y="6421815"/>
            <a:ext cx="2368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Source: SNL Finance</a:t>
            </a:r>
          </a:p>
        </p:txBody>
      </p:sp>
    </p:spTree>
    <p:extLst>
      <p:ext uri="{BB962C8B-B14F-4D97-AF65-F5344CB8AC3E}">
        <p14:creationId xmlns:p14="http://schemas.microsoft.com/office/powerpoint/2010/main" val="1958467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0B45F67-6342-42FF-89E2-9C1F38F8A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Fraser Index: India </a:t>
            </a:r>
            <a:r>
              <a:rPr lang="en-IN" b="1" dirty="0">
                <a:solidFill>
                  <a:srgbClr val="002060"/>
                </a:solidFill>
              </a:rPr>
              <a:t>l</a:t>
            </a:r>
            <a:r>
              <a:rPr lang="en-IN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ags </a:t>
            </a:r>
            <a:r>
              <a:rPr lang="en-IN" b="1" dirty="0">
                <a:solidFill>
                  <a:srgbClr val="002060"/>
                </a:solidFill>
              </a:rPr>
              <a:t>b</a:t>
            </a:r>
            <a:r>
              <a:rPr lang="en-IN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ehind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6F5745-2DE9-49DD-B426-513822725A5A}"/>
              </a:ext>
            </a:extLst>
          </p:cNvPr>
          <p:cNvSpPr txBox="1"/>
          <p:nvPr/>
        </p:nvSpPr>
        <p:spPr>
          <a:xfrm>
            <a:off x="63065" y="6421815"/>
            <a:ext cx="5262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rgbClr val="002060"/>
                </a:solidFill>
              </a:rPr>
              <a:t>Source: Fraser Institute – Survey of Mining Companies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28A9B7A-6511-4C08-A191-2C944BE32782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0088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3991-73DA-42F2-8886-079318F9A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4427"/>
            <a:ext cx="10515600" cy="1765116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Outline of NFM&amp;MIN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FDAD-5F62-4D55-9DA2-13BECF0F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5907"/>
            <a:ext cx="10515600" cy="5114260"/>
          </a:xfrm>
        </p:spPr>
        <p:txBody>
          <a:bodyPr>
            <a:normAutofit/>
          </a:bodyPr>
          <a:lstStyle/>
          <a:p>
            <a:r>
              <a:rPr lang="en-IN" dirty="0"/>
              <a:t>Three strands: positive economics, international good practices, normative economics</a:t>
            </a:r>
          </a:p>
          <a:p>
            <a:r>
              <a:rPr lang="en-IN" dirty="0"/>
              <a:t>India lags behind</a:t>
            </a:r>
          </a:p>
          <a:p>
            <a:r>
              <a:rPr lang="en-IN" b="1" dirty="0"/>
              <a:t>Mining sectors – linkages with other sectors of the economy</a:t>
            </a:r>
          </a:p>
          <a:p>
            <a:r>
              <a:rPr lang="en-IN" dirty="0"/>
              <a:t>Post-leasing clearance mechanism to improve mining regulation</a:t>
            </a:r>
          </a:p>
          <a:p>
            <a:r>
              <a:rPr lang="en-IN" dirty="0"/>
              <a:t>Brookings India – Sustainable State Mining Attractiveness Index</a:t>
            </a:r>
          </a:p>
          <a:p>
            <a:r>
              <a:rPr lang="en-IN" dirty="0"/>
              <a:t>Critical Minerals Supply Chain – India needs to assert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96455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1DE9C-5F77-44A7-8EFD-1219B45FD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solidFill>
                  <a:srgbClr val="002060"/>
                </a:solidFill>
              </a:rPr>
              <a:t>Input-Output Transactions Table India 2015-16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00339-72B2-4621-9ED1-18A134073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Quantitative economic model</a:t>
            </a:r>
          </a:p>
          <a:p>
            <a:r>
              <a:rPr lang="en-IN" dirty="0"/>
              <a:t>Represents interdependencies of various sectors in an economy</a:t>
            </a:r>
          </a:p>
          <a:p>
            <a:r>
              <a:rPr lang="en-IN" dirty="0"/>
              <a:t>Used to calculate the Output, Employment, and Income Multipliers</a:t>
            </a:r>
          </a:p>
          <a:p>
            <a:r>
              <a:rPr lang="en-IN" dirty="0"/>
              <a:t>Published by </a:t>
            </a:r>
            <a:r>
              <a:rPr lang="en-IN" dirty="0" err="1"/>
              <a:t>MoSPI</a:t>
            </a:r>
            <a:r>
              <a:rPr lang="en-IN" dirty="0"/>
              <a:t> till 2007-08; Supply and Use Tables since then</a:t>
            </a:r>
          </a:p>
        </p:txBody>
      </p:sp>
    </p:spTree>
    <p:extLst>
      <p:ext uri="{BB962C8B-B14F-4D97-AF65-F5344CB8AC3E}">
        <p14:creationId xmlns:p14="http://schemas.microsoft.com/office/powerpoint/2010/main" val="3332821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1DE9C-5F77-44A7-8EFD-1219B45FD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600" b="1" dirty="0"/>
              <a:t>Input-Output Transactions Table India 2015-16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88BA9D-F3BA-4EF1-B7B3-9D305BC9273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/>
              <a:t>131-Sector I-O Table constructed using Supply and Use Tables 2015-16</a:t>
            </a:r>
          </a:p>
          <a:p>
            <a:pPr>
              <a:lnSpc>
                <a:spcPct val="150000"/>
              </a:lnSpc>
            </a:pPr>
            <a:r>
              <a:rPr lang="en-IN" dirty="0"/>
              <a:t>Transaction flows show inputs to mining and usage of ores in manufacturing sectors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B30E0D4A-5B0C-45DC-AD6D-33B61F68CA79}"/>
              </a:ext>
            </a:extLst>
          </p:cNvPr>
          <p:cNvGraphicFramePr>
            <a:graphicFrameLocks noGrp="1"/>
          </p:cNvGraphicFramePr>
          <p:nvPr>
            <p:ph sz="half" idx="2"/>
            <p:extLst/>
          </p:nvPr>
        </p:nvGraphicFramePr>
        <p:xfrm>
          <a:off x="6172200" y="2280305"/>
          <a:ext cx="5181600" cy="38966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F2A4411-6482-4578-A856-DCAE4C979264}"/>
              </a:ext>
            </a:extLst>
          </p:cNvPr>
          <p:cNvSpPr txBox="1"/>
          <p:nvPr/>
        </p:nvSpPr>
        <p:spPr>
          <a:xfrm>
            <a:off x="6096000" y="1940561"/>
            <a:ext cx="6106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8 non-fuel mining sectors of the I-O Table: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6BD9F3-185B-44B7-87A9-ACEFC5DCA52E}"/>
              </a:ext>
            </a:extLst>
          </p:cNvPr>
          <p:cNvSpPr txBox="1"/>
          <p:nvPr/>
        </p:nvSpPr>
        <p:spPr>
          <a:xfrm>
            <a:off x="6019800" y="5942568"/>
            <a:ext cx="5927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>
                <a:solidFill>
                  <a:srgbClr val="002060"/>
                </a:solidFill>
              </a:rPr>
              <a:t>Fuel minerals includes coal, crude petroleum, and natural gas</a:t>
            </a:r>
          </a:p>
        </p:txBody>
      </p:sp>
    </p:spTree>
    <p:extLst>
      <p:ext uri="{BB962C8B-B14F-4D97-AF65-F5344CB8AC3E}">
        <p14:creationId xmlns:p14="http://schemas.microsoft.com/office/powerpoint/2010/main" val="6621975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2AAD0-C5BB-4109-9A24-DD6422266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Output Multipliers</a:t>
            </a:r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1FAC44FE-33E8-4AE5-954C-A7772774100B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198" y="1825625"/>
          <a:ext cx="10515601" cy="4192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1294">
                  <a:extLst>
                    <a:ext uri="{9D8B030D-6E8A-4147-A177-3AD203B41FA5}">
                      <a16:colId xmlns:a16="http://schemas.microsoft.com/office/drawing/2014/main" val="2424570500"/>
                    </a:ext>
                  </a:extLst>
                </a:gridCol>
                <a:gridCol w="2174769">
                  <a:extLst>
                    <a:ext uri="{9D8B030D-6E8A-4147-A177-3AD203B41FA5}">
                      <a16:colId xmlns:a16="http://schemas.microsoft.com/office/drawing/2014/main" val="111925363"/>
                    </a:ext>
                  </a:extLst>
                </a:gridCol>
                <a:gridCol w="2174769">
                  <a:extLst>
                    <a:ext uri="{9D8B030D-6E8A-4147-A177-3AD203B41FA5}">
                      <a16:colId xmlns:a16="http://schemas.microsoft.com/office/drawing/2014/main" val="4151166685"/>
                    </a:ext>
                  </a:extLst>
                </a:gridCol>
                <a:gridCol w="2174769">
                  <a:extLst>
                    <a:ext uri="{9D8B030D-6E8A-4147-A177-3AD203B41FA5}">
                      <a16:colId xmlns:a16="http://schemas.microsoft.com/office/drawing/2014/main" val="1467853312"/>
                    </a:ext>
                  </a:extLst>
                </a:gridCol>
              </a:tblGrid>
              <a:tr h="420372">
                <a:tc>
                  <a:txBody>
                    <a:bodyPr/>
                    <a:lstStyle/>
                    <a:p>
                      <a:endParaRPr lang="en-IN" sz="2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0" i="0" u="none" strike="noStrike" dirty="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2003 / 2004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0" i="0" u="none" strike="noStrike" dirty="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2007 / 2008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0" i="0" u="none" strike="noStrike" dirty="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2015 / 2016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21331433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Coal and Lignite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1.546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1.590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1.705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3615955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Natural Gas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1.379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1.399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1.731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29826978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Crude petroleum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1.630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1.657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1.673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3681403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Iron ore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1.514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1.336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2.029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97954717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Manganese ore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1.256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1.250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1.237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56767752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Bauxite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2.338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1.453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1.486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48281984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Copper ore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1.491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1.439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1.428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05659438"/>
                  </a:ext>
                </a:extLst>
              </a:tr>
              <a:tr h="34334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Other Metallic minerals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1.657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1.382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1.698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4768046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Limestone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1.511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1.604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1.972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91987570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Mica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1.763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1.495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1.475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8114441"/>
                  </a:ext>
                </a:extLst>
              </a:tr>
              <a:tr h="34334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Other non metallic minerals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1.205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1.298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1.502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52939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077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2AAD0-C5BB-4109-9A24-DD6422266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GVA Multipliers</a:t>
            </a:r>
          </a:p>
        </p:txBody>
      </p:sp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1FAC44FE-33E8-4AE5-954C-A7772774100B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198" y="1825625"/>
          <a:ext cx="10515601" cy="4192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1294">
                  <a:extLst>
                    <a:ext uri="{9D8B030D-6E8A-4147-A177-3AD203B41FA5}">
                      <a16:colId xmlns:a16="http://schemas.microsoft.com/office/drawing/2014/main" val="2424570500"/>
                    </a:ext>
                  </a:extLst>
                </a:gridCol>
                <a:gridCol w="2174769">
                  <a:extLst>
                    <a:ext uri="{9D8B030D-6E8A-4147-A177-3AD203B41FA5}">
                      <a16:colId xmlns:a16="http://schemas.microsoft.com/office/drawing/2014/main" val="111925363"/>
                    </a:ext>
                  </a:extLst>
                </a:gridCol>
                <a:gridCol w="2174769">
                  <a:extLst>
                    <a:ext uri="{9D8B030D-6E8A-4147-A177-3AD203B41FA5}">
                      <a16:colId xmlns:a16="http://schemas.microsoft.com/office/drawing/2014/main" val="4151166685"/>
                    </a:ext>
                  </a:extLst>
                </a:gridCol>
                <a:gridCol w="2174769">
                  <a:extLst>
                    <a:ext uri="{9D8B030D-6E8A-4147-A177-3AD203B41FA5}">
                      <a16:colId xmlns:a16="http://schemas.microsoft.com/office/drawing/2014/main" val="1467853312"/>
                    </a:ext>
                  </a:extLst>
                </a:gridCol>
              </a:tblGrid>
              <a:tr h="420372">
                <a:tc>
                  <a:txBody>
                    <a:bodyPr/>
                    <a:lstStyle/>
                    <a:p>
                      <a:endParaRPr lang="en-IN" sz="2200" dirty="0"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0" i="0" u="none" strike="noStrike" dirty="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2003 / 2004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0" i="0" u="none" strike="noStrike" dirty="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2007 / 2008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2200" b="0" i="0" u="none" strike="noStrike" dirty="0">
                          <a:solidFill>
                            <a:schemeClr val="bg1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2015 / 2016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21331433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Coal and Lignite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0.953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0.965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0.963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3615955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Natural Gas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0.931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0.973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0.953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29826978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Crude petroleum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0.341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0.951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0.963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3681403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Iron ore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0.954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0.971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0.943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97954717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Manganese ore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0.965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0.986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0.988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56767752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Bauxite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0.806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0.967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0.969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48281984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Copper ore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0.966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0.968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0.972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05659438"/>
                  </a:ext>
                </a:extLst>
              </a:tr>
              <a:tr h="34334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Other Metallic minerals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0.930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0.976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0.973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14768046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Limestone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0.962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0.956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0.854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91987570"/>
                  </a:ext>
                </a:extLst>
              </a:tr>
              <a:tr h="34213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Mica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0.900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0.974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0.975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408114441"/>
                  </a:ext>
                </a:extLst>
              </a:tr>
              <a:tr h="343346">
                <a:tc>
                  <a:txBody>
                    <a:bodyPr/>
                    <a:lstStyle/>
                    <a:p>
                      <a:pPr algn="l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Other non metallic minerals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0.874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0.980</a:t>
                      </a: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0.945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52939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2384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3991-73DA-42F2-8886-079318F9A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4427"/>
            <a:ext cx="10515600" cy="1765116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Outline of NFM&amp;MIN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FDAD-5F62-4D55-9DA2-13BECF0F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5907"/>
            <a:ext cx="10515600" cy="5114260"/>
          </a:xfrm>
        </p:spPr>
        <p:txBody>
          <a:bodyPr>
            <a:normAutofit/>
          </a:bodyPr>
          <a:lstStyle/>
          <a:p>
            <a:r>
              <a:rPr lang="en-IN" dirty="0"/>
              <a:t>Three strands: positive economics, international good practices, normative economics</a:t>
            </a:r>
          </a:p>
          <a:p>
            <a:r>
              <a:rPr lang="en-IN" dirty="0"/>
              <a:t>India lags behind</a:t>
            </a:r>
          </a:p>
          <a:p>
            <a:r>
              <a:rPr lang="en-IN" dirty="0"/>
              <a:t>Mining sectors – linkages with other sectors of the economy</a:t>
            </a:r>
          </a:p>
          <a:p>
            <a:r>
              <a:rPr lang="en-IN" b="1" dirty="0"/>
              <a:t>Post-leasing clearance mechanism to improve mining regulation</a:t>
            </a:r>
          </a:p>
          <a:p>
            <a:r>
              <a:rPr lang="en-IN" dirty="0"/>
              <a:t>Brookings India – Sustainable State Mining Attractiveness Index</a:t>
            </a:r>
          </a:p>
          <a:p>
            <a:r>
              <a:rPr lang="en-IN" dirty="0"/>
              <a:t>Critical Minerals Supply Chain – India needs to assert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13166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3991-73DA-42F2-8886-079318F9A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4427"/>
            <a:ext cx="10515600" cy="1765116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Outline of NFM&amp;MIN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FDAD-5F62-4D55-9DA2-13BECF0F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5907"/>
            <a:ext cx="10515600" cy="5114260"/>
          </a:xfrm>
        </p:spPr>
        <p:txBody>
          <a:bodyPr>
            <a:normAutofit/>
          </a:bodyPr>
          <a:lstStyle/>
          <a:p>
            <a:r>
              <a:rPr lang="en-IN" b="1" dirty="0"/>
              <a:t>Three strands: positive economics, international good practices, normative economics</a:t>
            </a:r>
          </a:p>
          <a:p>
            <a:r>
              <a:rPr lang="en-IN" dirty="0"/>
              <a:t>India lags behind</a:t>
            </a:r>
          </a:p>
          <a:p>
            <a:r>
              <a:rPr lang="en-IN" dirty="0"/>
              <a:t>Mining sectors – linkages with other sectors of the economy</a:t>
            </a:r>
          </a:p>
          <a:p>
            <a:r>
              <a:rPr lang="en-IN" dirty="0"/>
              <a:t>Post-leasing clearance mechanism to improve mining regulation</a:t>
            </a:r>
          </a:p>
          <a:p>
            <a:r>
              <a:rPr lang="en-IN" dirty="0"/>
              <a:t>Brookings India – Sustainable State Mining Attractiveness Index</a:t>
            </a:r>
          </a:p>
          <a:p>
            <a:r>
              <a:rPr lang="en-IN" dirty="0"/>
              <a:t>Critical Minerals Supply Chain – India needs to assert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945271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FCFB1-EF26-4167-A46A-2B898596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22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Regulating the mining sector: Key areas and authorities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5098270-EC59-4A78-AB95-63108925D161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688109" y="1407382"/>
          <a:ext cx="10815781" cy="4667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Arrow: Left 7">
            <a:extLst>
              <a:ext uri="{FF2B5EF4-FFF2-40B4-BE49-F238E27FC236}">
                <a16:creationId xmlns:a16="http://schemas.microsoft.com/office/drawing/2014/main" id="{B4ACEFB0-2704-48C3-83FF-D3D19E302335}"/>
              </a:ext>
            </a:extLst>
          </p:cNvPr>
          <p:cNvSpPr/>
          <p:nvPr/>
        </p:nvSpPr>
        <p:spPr>
          <a:xfrm>
            <a:off x="5798356" y="4922324"/>
            <a:ext cx="279205" cy="80997"/>
          </a:xfrm>
          <a:prstGeom prst="leftArrow">
            <a:avLst/>
          </a:prstGeom>
          <a:solidFill>
            <a:schemeClr val="tx1">
              <a:alpha val="89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0454813-249B-4A6C-9A83-720004FB15FF}"/>
              </a:ext>
            </a:extLst>
          </p:cNvPr>
          <p:cNvSpPr txBox="1"/>
          <p:nvPr/>
        </p:nvSpPr>
        <p:spPr>
          <a:xfrm>
            <a:off x="793465" y="3322303"/>
            <a:ext cx="5144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Ministry of Mines (MoM), State Mining Department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637300E-9698-4F26-B5B8-95532998A639}"/>
              </a:ext>
            </a:extLst>
          </p:cNvPr>
          <p:cNvSpPr txBox="1"/>
          <p:nvPr/>
        </p:nvSpPr>
        <p:spPr>
          <a:xfrm>
            <a:off x="6918298" y="3322303"/>
            <a:ext cx="4022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Indian Bureau of Mines (IBM)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1DAE55-70F4-47C7-8877-642F1EFA751D}"/>
              </a:ext>
            </a:extLst>
          </p:cNvPr>
          <p:cNvSpPr txBox="1"/>
          <p:nvPr/>
        </p:nvSpPr>
        <p:spPr>
          <a:xfrm>
            <a:off x="758024" y="5731662"/>
            <a:ext cx="5160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Ministry of Environment, Forest and Climate Change (</a:t>
            </a:r>
            <a:r>
              <a:rPr lang="en-IN" b="1" dirty="0" err="1"/>
              <a:t>MoEF&amp;CC</a:t>
            </a:r>
            <a:r>
              <a:rPr lang="en-IN" b="1" dirty="0"/>
              <a:t>) and allied agencies; District authorities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36834A-7D38-49F3-8899-E632385D7CC5}"/>
              </a:ext>
            </a:extLst>
          </p:cNvPr>
          <p:cNvSpPr txBox="1"/>
          <p:nvPr/>
        </p:nvSpPr>
        <p:spPr>
          <a:xfrm>
            <a:off x="6424654" y="5637422"/>
            <a:ext cx="5009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State Government, District administration, Panchayati Raj Institution members</a:t>
            </a:r>
          </a:p>
        </p:txBody>
      </p:sp>
    </p:spTree>
    <p:extLst>
      <p:ext uri="{BB962C8B-B14F-4D97-AF65-F5344CB8AC3E}">
        <p14:creationId xmlns:p14="http://schemas.microsoft.com/office/powerpoint/2010/main" val="15925904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D1D40-3C02-41DE-B196-49287F1C0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48" y="246119"/>
            <a:ext cx="10515600" cy="907661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Post mine leasing: Major clearances and permits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0B9F7578-828B-4AFA-8CE5-83EDD53580B9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371856" y="1153780"/>
          <a:ext cx="11448288" cy="4634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9023">
                  <a:extLst>
                    <a:ext uri="{9D8B030D-6E8A-4147-A177-3AD203B41FA5}">
                      <a16:colId xmlns:a16="http://schemas.microsoft.com/office/drawing/2014/main" val="284149243"/>
                    </a:ext>
                  </a:extLst>
                </a:gridCol>
                <a:gridCol w="4019541">
                  <a:extLst>
                    <a:ext uri="{9D8B030D-6E8A-4147-A177-3AD203B41FA5}">
                      <a16:colId xmlns:a16="http://schemas.microsoft.com/office/drawing/2014/main" val="1838754926"/>
                    </a:ext>
                  </a:extLst>
                </a:gridCol>
                <a:gridCol w="3919724">
                  <a:extLst>
                    <a:ext uri="{9D8B030D-6E8A-4147-A177-3AD203B41FA5}">
                      <a16:colId xmlns:a16="http://schemas.microsoft.com/office/drawing/2014/main" val="2023222338"/>
                    </a:ext>
                  </a:extLst>
                </a:gridCol>
              </a:tblGrid>
              <a:tr h="447627">
                <a:tc>
                  <a:txBody>
                    <a:bodyPr/>
                    <a:lstStyle/>
                    <a:p>
                      <a:r>
                        <a:rPr lang="en-IN" sz="2200" dirty="0"/>
                        <a:t>Clearance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200" dirty="0"/>
                        <a:t>Principal 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200" dirty="0"/>
                        <a:t>Nodal authority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314830"/>
                  </a:ext>
                </a:extLst>
              </a:tr>
              <a:tr h="1055121">
                <a:tc>
                  <a:txBody>
                    <a:bodyPr/>
                    <a:lstStyle/>
                    <a:p>
                      <a:r>
                        <a:rPr lang="en-IN" sz="2000" b="1" dirty="0"/>
                        <a:t>Environmental Clearance (EC) </a:t>
                      </a:r>
                      <a:r>
                        <a:rPr lang="en-IN" sz="2000" b="0" i="1" dirty="0"/>
                        <a:t>including public hearing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Environment (Protection) Act (EP Act), 1986*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err="1"/>
                        <a:t>MoEF&amp;CC</a:t>
                      </a:r>
                      <a:r>
                        <a:rPr lang="en-IN" sz="2000" dirty="0"/>
                        <a:t>; State and district impact assessment authorities (SEIAA &amp; DEIAA)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7211613"/>
                  </a:ext>
                </a:extLst>
              </a:tr>
              <a:tr h="980173">
                <a:tc>
                  <a:txBody>
                    <a:bodyPr/>
                    <a:lstStyle/>
                    <a:p>
                      <a:r>
                        <a:rPr lang="en-IN" sz="2000" b="1" dirty="0"/>
                        <a:t>Forest Clearance (FC) </a:t>
                      </a:r>
                      <a:r>
                        <a:rPr lang="en-IN" sz="2000" b="0" i="1" dirty="0"/>
                        <a:t>including forest rights settlement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Forest Conservation Act, 1980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 err="1"/>
                        <a:t>MoEF&amp;CC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133285"/>
                  </a:ext>
                </a:extLst>
              </a:tr>
              <a:tr h="735388">
                <a:tc>
                  <a:txBody>
                    <a:bodyPr/>
                    <a:lstStyle/>
                    <a:p>
                      <a:r>
                        <a:rPr lang="en-IN" sz="2000" b="1" dirty="0"/>
                        <a:t>Wildlife Clearance (WLC) </a:t>
                      </a:r>
                      <a:r>
                        <a:rPr lang="en-IN" sz="2000" b="0" dirty="0"/>
                        <a:t>(recommendation)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Wildlife Protection Act, 1972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National Board of Wildlife (NBWL)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4174457"/>
                  </a:ext>
                </a:extLst>
              </a:tr>
              <a:tr h="680675">
                <a:tc>
                  <a:txBody>
                    <a:bodyPr/>
                    <a:lstStyle/>
                    <a:p>
                      <a:r>
                        <a:rPr lang="en-IN" sz="2000" b="1" dirty="0"/>
                        <a:t>Consent to Establish (CTE)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Water Act, 1974 &amp; Air Act 1981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dirty="0"/>
                        <a:t>State Pollution Control Board (SPCB)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7745038"/>
                  </a:ext>
                </a:extLst>
              </a:tr>
              <a:tr h="735388">
                <a:tc>
                  <a:txBody>
                    <a:bodyPr/>
                    <a:lstStyle/>
                    <a:p>
                      <a:r>
                        <a:rPr lang="en-IN" sz="2000" b="1" dirty="0"/>
                        <a:t>Consent to Operate (CTO)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b="0" dirty="0"/>
                        <a:t>(renewable every 5 </a:t>
                      </a:r>
                      <a:r>
                        <a:rPr lang="en-IN" sz="2000" b="0" dirty="0" err="1"/>
                        <a:t>yrs</a:t>
                      </a:r>
                      <a:r>
                        <a:rPr lang="en-IN" sz="2000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Water Act, 1974 &amp; Air Act 1981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/>
                        <a:t>SPCB</a:t>
                      </a:r>
                    </a:p>
                    <a:p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599872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8CE4377B-1C65-4E4F-A61B-00E832DDDA2B}"/>
              </a:ext>
            </a:extLst>
          </p:cNvPr>
          <p:cNvSpPr txBox="1"/>
          <p:nvPr/>
        </p:nvSpPr>
        <p:spPr>
          <a:xfrm>
            <a:off x="683514" y="5896468"/>
            <a:ext cx="100012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* </a:t>
            </a:r>
            <a:r>
              <a:rPr lang="en-IN" sz="2000" b="1" dirty="0"/>
              <a:t>Environmental Impact Assessment (EIA) Notification, 2006 specifically provides for EC</a:t>
            </a:r>
          </a:p>
        </p:txBody>
      </p:sp>
    </p:spTree>
    <p:extLst>
      <p:ext uri="{BB962C8B-B14F-4D97-AF65-F5344CB8AC3E}">
        <p14:creationId xmlns:p14="http://schemas.microsoft.com/office/powerpoint/2010/main" val="21458846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E6637-BAD6-4BEB-A946-3EBA19CEF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200" b="1" dirty="0">
                <a:solidFill>
                  <a:srgbClr val="002060"/>
                </a:solidFill>
              </a:rPr>
              <a:t>Issues with the current clearance and permit mechanism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ECE3E-4905-49FF-AFB0-08F65E6A8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90" y="1794647"/>
            <a:ext cx="10278110" cy="444105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dirty="0"/>
              <a:t>The </a:t>
            </a:r>
            <a:r>
              <a:rPr lang="en-IN" b="1" dirty="0"/>
              <a:t>assessment of impacts of a mining project is fragmented</a:t>
            </a:r>
            <a:r>
              <a:rPr lang="en-IN" dirty="0"/>
              <a:t>, particularly for projects that involve diversion of forestland.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N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b="1" dirty="0"/>
              <a:t>No comprehensive assessment document </a:t>
            </a:r>
            <a:r>
              <a:rPr lang="en-IN" dirty="0"/>
              <a:t>for all major clearances. Authorities look into separate documents, makes assessment complex-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IN" dirty="0"/>
              <a:t>EAC looks into EIA report , EMP and mining plan prepared by consultants.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IN" dirty="0"/>
              <a:t>FAC looks into site inspection reports prepared by forest officials.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IN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dirty="0"/>
              <a:t>No impact assessment report for forest clearance. Relies on 5 forms to be verified by different forest officials at the state level.</a:t>
            </a:r>
          </a:p>
        </p:txBody>
      </p:sp>
    </p:spTree>
    <p:extLst>
      <p:ext uri="{BB962C8B-B14F-4D97-AF65-F5344CB8AC3E}">
        <p14:creationId xmlns:p14="http://schemas.microsoft.com/office/powerpoint/2010/main" val="2249189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64431-ECBF-4440-B227-6854C5C9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575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Issues with compliance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65079-3D47-43D0-AEEE-870CD85A3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701"/>
            <a:ext cx="10401300" cy="4800600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dirty="0"/>
              <a:t>Poor capacity of authorities makes compliance weak. For example, 10 regional offices of </a:t>
            </a:r>
            <a:r>
              <a:rPr lang="en-IN" dirty="0" err="1"/>
              <a:t>MoEF&amp;CC</a:t>
            </a:r>
            <a:r>
              <a:rPr lang="en-IN" dirty="0"/>
              <a:t> monitors thousands of EC &amp; FC compliance.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IN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IN" dirty="0"/>
              <a:t>Clearances/ permits coming with overlapping and lengthy compliance conditions worsens compliance monitoring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IN" dirty="0"/>
              <a:t>EC comes with 45-50 conditions,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IN" dirty="0"/>
              <a:t>FC with 45-50 conditions,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IN" dirty="0"/>
              <a:t>CTE with 30-35 conditions,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IN" dirty="0"/>
              <a:t>CTO with10-15 conditions.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IN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IN" dirty="0"/>
              <a:t>Availability of bi-yearly compliance reports by companies grossly sub-optimal. For example, only 30% compliance reports available for all iron-ore mining projects cleared since 2014.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253454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29C93-0B6E-4B8E-B7DF-A5B849EC5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Issues Impeding the Growth of the Sector:</a:t>
            </a:r>
            <a:br>
              <a:rPr lang="en-IN" b="1" dirty="0">
                <a:solidFill>
                  <a:srgbClr val="002060"/>
                </a:solidFill>
              </a:rPr>
            </a:br>
            <a:r>
              <a:rPr lang="en-IN" b="1" dirty="0">
                <a:solidFill>
                  <a:srgbClr val="002060"/>
                </a:solidFill>
              </a:rPr>
              <a:t>Community Engagement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A4ADF-63BF-4D67-BF61-9046C60F6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524" y="1664541"/>
            <a:ext cx="10838793" cy="4270376"/>
          </a:xfrm>
        </p:spPr>
        <p:txBody>
          <a:bodyPr>
            <a:noAutofit/>
          </a:bodyPr>
          <a:lstStyle/>
          <a:p>
            <a:r>
              <a:rPr lang="en-IN" sz="2000" dirty="0"/>
              <a:t>Lack of efforts for timely and proactive community engagement, during process such as- </a:t>
            </a:r>
          </a:p>
          <a:p>
            <a:pPr lvl="1">
              <a:spcBef>
                <a:spcPts val="1000"/>
              </a:spcBef>
            </a:pPr>
            <a:r>
              <a:rPr lang="en-IN" sz="2000" dirty="0"/>
              <a:t>Land acquisition and social impact assessment</a:t>
            </a:r>
          </a:p>
          <a:p>
            <a:pPr lvl="1">
              <a:spcBef>
                <a:spcPts val="1000"/>
              </a:spcBef>
            </a:pPr>
            <a:r>
              <a:rPr lang="en-IN" sz="2000" dirty="0"/>
              <a:t>Public hearing (key pre-requisite for Environmental Clearance)</a:t>
            </a:r>
          </a:p>
          <a:p>
            <a:pPr lvl="1">
              <a:spcBef>
                <a:spcPts val="1000"/>
              </a:spcBef>
            </a:pPr>
            <a:r>
              <a:rPr lang="en-IN" sz="2000" dirty="0"/>
              <a:t>Settlement of Forest Rights (key pre-requisite for Forest Clearance)</a:t>
            </a:r>
          </a:p>
          <a:p>
            <a:pPr lvl="1">
              <a:spcBef>
                <a:spcPts val="1000"/>
              </a:spcBef>
            </a:pPr>
            <a:r>
              <a:rPr lang="en-IN" sz="2000" dirty="0"/>
              <a:t>Decisions on DMF fund use and how local community should benefit</a:t>
            </a:r>
          </a:p>
          <a:p>
            <a:r>
              <a:rPr lang="en-IN" sz="2000" dirty="0"/>
              <a:t>Poor utilization of DMF funds undermining it’s potential for poverty alleviation and overall development. </a:t>
            </a:r>
            <a:r>
              <a:rPr lang="en-IN" sz="2000" b="1" dirty="0"/>
              <a:t>Only 20% of the total money collected so far.</a:t>
            </a:r>
          </a:p>
          <a:p>
            <a:r>
              <a:rPr lang="en-IN" sz="2000" dirty="0"/>
              <a:t>A key focus of DMF investments is on physical infrastructure- roads etc.; very low investments on healthcare resources, child nutrition, livelihood etc.</a:t>
            </a:r>
          </a:p>
        </p:txBody>
      </p:sp>
    </p:spTree>
    <p:extLst>
      <p:ext uri="{BB962C8B-B14F-4D97-AF65-F5344CB8AC3E}">
        <p14:creationId xmlns:p14="http://schemas.microsoft.com/office/powerpoint/2010/main" val="13854817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3991-73DA-42F2-8886-079318F9A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4427"/>
            <a:ext cx="10515600" cy="1765116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Outline of NFM&amp;MIN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FDAD-5F62-4D55-9DA2-13BECF0F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5907"/>
            <a:ext cx="10515600" cy="5114260"/>
          </a:xfrm>
        </p:spPr>
        <p:txBody>
          <a:bodyPr>
            <a:normAutofit/>
          </a:bodyPr>
          <a:lstStyle/>
          <a:p>
            <a:r>
              <a:rPr lang="en-IN" dirty="0"/>
              <a:t>Three strands: positive economics, international good practices, normative economics</a:t>
            </a:r>
          </a:p>
          <a:p>
            <a:r>
              <a:rPr lang="en-IN" dirty="0"/>
              <a:t>India lags behind</a:t>
            </a:r>
          </a:p>
          <a:p>
            <a:r>
              <a:rPr lang="en-IN" dirty="0"/>
              <a:t>Mining sectors – linkages with other sectors of the economy</a:t>
            </a:r>
          </a:p>
          <a:p>
            <a:r>
              <a:rPr lang="en-IN" dirty="0"/>
              <a:t>Post-leasing clearance mechanism to improve mining regulation</a:t>
            </a:r>
          </a:p>
          <a:p>
            <a:r>
              <a:rPr lang="en-IN" b="1" dirty="0"/>
              <a:t>Brookings India – Sustainable State Mining Attractiveness Index</a:t>
            </a:r>
          </a:p>
          <a:p>
            <a:r>
              <a:rPr lang="en-IN" dirty="0"/>
              <a:t>Critical Minerals Supply Chain – India needs to assert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846537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A3D1F-E1C1-4C5A-9FB3-9C86B378D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833" y="365125"/>
            <a:ext cx="10885967" cy="1325563"/>
          </a:xfrm>
        </p:spPr>
        <p:txBody>
          <a:bodyPr>
            <a:noAutofit/>
          </a:bodyPr>
          <a:lstStyle/>
          <a:p>
            <a:pPr algn="ctr"/>
            <a:r>
              <a:rPr lang="en-IN" sz="2800" b="1" dirty="0">
                <a:solidFill>
                  <a:srgbClr val="002060"/>
                </a:solidFill>
                <a:ea typeface="Calibri" panose="020F0502020204030204" pitchFamily="34" charset="0"/>
              </a:rPr>
              <a:t>Brookings India State Sustainable Mining Attractiveness Index</a:t>
            </a:r>
            <a:br>
              <a:rPr lang="en-IN" sz="28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r>
              <a:rPr lang="en-IN" sz="2800" b="1" dirty="0">
                <a:solidFill>
                  <a:srgbClr val="002060"/>
                </a:solidFill>
                <a:ea typeface="Calibri" panose="020F0502020204030204" pitchFamily="34" charset="0"/>
              </a:rPr>
              <a:t>(BI-SSMAI)</a:t>
            </a:r>
            <a:endParaRPr lang="en-IN" sz="2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BDE40-ECEC-434B-A976-5CE9546B2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IN" b="1" dirty="0"/>
              <a:t>BI-SSMAI </a:t>
            </a:r>
            <a:r>
              <a:rPr lang="en-IN" dirty="0"/>
              <a:t>– A composite index, which will give a snapshot of the mining environment &amp; investment attractiveness in key states / mining jurisdictions of India.</a:t>
            </a:r>
          </a:p>
          <a:p>
            <a:pPr lvl="0" fontAlgn="base">
              <a:lnSpc>
                <a:spcPct val="160000"/>
              </a:lnSpc>
              <a:spcBef>
                <a:spcPts val="0"/>
              </a:spcBef>
            </a:pPr>
            <a:r>
              <a:rPr lang="en-IN" sz="2200" b="1" dirty="0"/>
              <a:t>Objectives:</a:t>
            </a:r>
          </a:p>
          <a:p>
            <a:pPr lvl="1" fontAlgn="base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IN" sz="2200" dirty="0"/>
              <a:t>Provide various stake-holders an understanding of the potential of mineral resources led development</a:t>
            </a:r>
          </a:p>
          <a:p>
            <a:pPr lvl="1" fontAlgn="base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IN" sz="2200" dirty="0"/>
              <a:t>Identify factors that encourage or discourage mining investments</a:t>
            </a:r>
          </a:p>
          <a:p>
            <a:pPr lvl="1" fontAlgn="base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IN" sz="2200" dirty="0"/>
              <a:t>Suggest policy actions and practices to the Government to enable sustainable mining  in the jurisdictions</a:t>
            </a:r>
          </a:p>
          <a:p>
            <a:pPr lvl="1" fontAlgn="base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IN" sz="2200" dirty="0"/>
              <a:t>Provide mining companies with a benchmark for guiding investment decisions</a:t>
            </a:r>
          </a:p>
        </p:txBody>
      </p:sp>
    </p:spTree>
    <p:extLst>
      <p:ext uri="{BB962C8B-B14F-4D97-AF65-F5344CB8AC3E}">
        <p14:creationId xmlns:p14="http://schemas.microsoft.com/office/powerpoint/2010/main" val="6132198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7AFFA-26B8-4DAE-8A82-03E1EBFA7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912" y="184371"/>
            <a:ext cx="10960395" cy="1325563"/>
          </a:xfrm>
        </p:spPr>
        <p:txBody>
          <a:bodyPr>
            <a:noAutofit/>
          </a:bodyPr>
          <a:lstStyle/>
          <a:p>
            <a:pPr algn="ctr"/>
            <a:r>
              <a:rPr lang="en-IN" sz="2800" b="1" dirty="0">
                <a:solidFill>
                  <a:srgbClr val="002060"/>
                </a:solidFill>
                <a:ea typeface="Calibri" panose="020F0502020204030204" pitchFamily="34" charset="0"/>
              </a:rPr>
              <a:t>Brookings India State Sustainable Mining Attractiveness Index</a:t>
            </a:r>
            <a:br>
              <a:rPr lang="en-IN" sz="2800" b="1" dirty="0">
                <a:solidFill>
                  <a:srgbClr val="002060"/>
                </a:solidFill>
                <a:ea typeface="Calibri" panose="020F0502020204030204" pitchFamily="34" charset="0"/>
              </a:rPr>
            </a:br>
            <a:r>
              <a:rPr lang="en-IN" sz="2800" b="1" dirty="0">
                <a:solidFill>
                  <a:srgbClr val="002060"/>
                </a:solidFill>
                <a:ea typeface="Calibri" panose="020F0502020204030204" pitchFamily="34" charset="0"/>
              </a:rPr>
              <a:t>(BI-SSMAI)</a:t>
            </a:r>
            <a:endParaRPr lang="en-IN" sz="28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638E5-620A-4BBF-B5EB-C31373DF1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IN" sz="2000" dirty="0"/>
              <a:t>Pilot studies to be undertaken in key mining districts / states across India 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IN" sz="2000" dirty="0"/>
              <a:t>Study will involve quantitative and qualitative evaluation (through perception-based surveys) of various indicators under </a:t>
            </a:r>
            <a:r>
              <a:rPr lang="en-IN" sz="2000" b="1" dirty="0"/>
              <a:t>5 key pillars:</a:t>
            </a:r>
            <a:endParaRPr lang="en-IN" sz="2000" dirty="0"/>
          </a:p>
          <a:p>
            <a:pPr marL="914400" lvl="1" indent="-45720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IN" sz="2000" dirty="0"/>
              <a:t>Obvious Geological Potential (OGP) and mineral development</a:t>
            </a:r>
          </a:p>
          <a:p>
            <a:pPr marL="914400" lvl="1" indent="-45720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IN" sz="2000" dirty="0">
                <a:ea typeface="Calibri" panose="020F0502020204030204" pitchFamily="34" charset="0"/>
              </a:rPr>
              <a:t>Policy and Governance</a:t>
            </a:r>
          </a:p>
          <a:p>
            <a:pPr marL="914400" lvl="1" indent="-45720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IN" sz="2000" dirty="0"/>
              <a:t>Infrastructure</a:t>
            </a:r>
          </a:p>
          <a:p>
            <a:pPr marL="914400" lvl="1" indent="-45720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IN" sz="2000" dirty="0"/>
              <a:t>Environment </a:t>
            </a:r>
          </a:p>
          <a:p>
            <a:pPr marL="914400" lvl="1" indent="-45720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IN" sz="2000" dirty="0">
                <a:ea typeface="Calibri" panose="020F0502020204030204" pitchFamily="34" charset="0"/>
              </a:rPr>
              <a:t>Community engagement and welfare programmes</a:t>
            </a:r>
            <a:endParaRPr lang="en-IN" sz="2000" dirty="0"/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en-IN" sz="2000" dirty="0"/>
              <a:t>A final aggregate score will be given to each of the pillars (after scoring the indicators) and an overall jurisdiction-based index will be computed</a:t>
            </a:r>
          </a:p>
        </p:txBody>
      </p:sp>
    </p:spTree>
    <p:extLst>
      <p:ext uri="{BB962C8B-B14F-4D97-AF65-F5344CB8AC3E}">
        <p14:creationId xmlns:p14="http://schemas.microsoft.com/office/powerpoint/2010/main" val="36655773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20C60-0611-4DBD-980E-85144036D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Evaluation Parameters – Pillars of BI-SSMAI</a:t>
            </a:r>
          </a:p>
        </p:txBody>
      </p:sp>
      <p:graphicFrame>
        <p:nvGraphicFramePr>
          <p:cNvPr id="13" name="Content Placeholder 4">
            <a:extLst>
              <a:ext uri="{FF2B5EF4-FFF2-40B4-BE49-F238E27FC236}">
                <a16:creationId xmlns:a16="http://schemas.microsoft.com/office/drawing/2014/main" id="{1A61B290-1656-493E-8A27-879A30B941EE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80133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Content Placeholder 19">
            <a:extLst>
              <a:ext uri="{FF2B5EF4-FFF2-40B4-BE49-F238E27FC236}">
                <a16:creationId xmlns:a16="http://schemas.microsoft.com/office/drawing/2014/main" id="{8BB215A2-1E35-4F8D-9D1D-1FF2DBB1A9F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02" t="8276" r="3795" b="2836"/>
          <a:stretch/>
        </p:blipFill>
        <p:spPr>
          <a:xfrm>
            <a:off x="6879765" y="1825625"/>
            <a:ext cx="3766470" cy="43513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A320D0-7067-4123-9AC9-53FDDC91E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3600" b="1" dirty="0"/>
              <a:t>Study Areas of BI-SSMAI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2F063-A7AB-4807-B27B-AEFF593E29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IN" sz="2200" b="1" dirty="0"/>
              <a:t>Representative mining jurisdictions:</a:t>
            </a:r>
          </a:p>
          <a:p>
            <a:pPr>
              <a:spcBef>
                <a:spcPts val="0"/>
              </a:spcBef>
            </a:pPr>
            <a:r>
              <a:rPr lang="en-IN" sz="2000" dirty="0"/>
              <a:t>Significant ongoing mining activity</a:t>
            </a:r>
          </a:p>
          <a:p>
            <a:pPr>
              <a:spcBef>
                <a:spcPts val="0"/>
              </a:spcBef>
            </a:pPr>
            <a:r>
              <a:rPr lang="en-IN" sz="2000" dirty="0"/>
              <a:t>Untapped mineral development potential</a:t>
            </a:r>
          </a:p>
          <a:p>
            <a:pPr>
              <a:spcBef>
                <a:spcPts val="0"/>
              </a:spcBef>
            </a:pPr>
            <a:r>
              <a:rPr lang="en-IN" sz="2000" dirty="0"/>
              <a:t>Low economic and social development</a:t>
            </a:r>
          </a:p>
          <a:p>
            <a:pPr>
              <a:spcBef>
                <a:spcPts val="0"/>
              </a:spcBef>
            </a:pPr>
            <a:r>
              <a:rPr lang="en-IN" sz="2000" dirty="0"/>
              <a:t>Significant proportion of marginalised or tribal communities</a:t>
            </a:r>
          </a:p>
          <a:p>
            <a:pPr>
              <a:spcBef>
                <a:spcPts val="0"/>
              </a:spcBef>
            </a:pPr>
            <a:r>
              <a:rPr lang="en-IN" sz="2000" dirty="0"/>
              <a:t>Various types of mine operators (public and private)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CAD40E-CC3D-400D-8006-20E1821B6923}"/>
              </a:ext>
            </a:extLst>
          </p:cNvPr>
          <p:cNvSpPr txBox="1"/>
          <p:nvPr/>
        </p:nvSpPr>
        <p:spPr>
          <a:xfrm>
            <a:off x="9140734" y="3551378"/>
            <a:ext cx="1382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IN" sz="20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Jharkhand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3566DC-38A5-4CE5-AB25-A269A2B27301}"/>
              </a:ext>
            </a:extLst>
          </p:cNvPr>
          <p:cNvSpPr txBox="1"/>
          <p:nvPr/>
        </p:nvSpPr>
        <p:spPr>
          <a:xfrm>
            <a:off x="6567938" y="2860614"/>
            <a:ext cx="13404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IN" sz="20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Rajasthan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016EB8-3DA4-46F2-87FB-1AF853EE495E}"/>
              </a:ext>
            </a:extLst>
          </p:cNvPr>
          <p:cNvSpPr txBox="1"/>
          <p:nvPr/>
        </p:nvSpPr>
        <p:spPr>
          <a:xfrm>
            <a:off x="7698906" y="3474870"/>
            <a:ext cx="11400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IN" sz="20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Madhya</a:t>
            </a:r>
          </a:p>
          <a:p>
            <a:pPr algn="l"/>
            <a:r>
              <a:rPr lang="en-IN" sz="20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Pradesh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EFB28FB-2DEC-4350-A9F7-F82D72A4ABA6}"/>
              </a:ext>
            </a:extLst>
          </p:cNvPr>
          <p:cNvSpPr txBox="1"/>
          <p:nvPr/>
        </p:nvSpPr>
        <p:spPr>
          <a:xfrm>
            <a:off x="8763000" y="3874335"/>
            <a:ext cx="16385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IN" sz="20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Chhattisgarh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D5C15D7-FC5C-4656-8484-AE1B524F326E}"/>
              </a:ext>
            </a:extLst>
          </p:cNvPr>
          <p:cNvSpPr txBox="1"/>
          <p:nvPr/>
        </p:nvSpPr>
        <p:spPr>
          <a:xfrm>
            <a:off x="8648572" y="1897923"/>
            <a:ext cx="19976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IN" sz="24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7 Pilot States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DCE8C5-4EB3-4F5C-A5C1-A69269AAEB6C}"/>
              </a:ext>
            </a:extLst>
          </p:cNvPr>
          <p:cNvSpPr txBox="1"/>
          <p:nvPr/>
        </p:nvSpPr>
        <p:spPr>
          <a:xfrm>
            <a:off x="9027829" y="4197292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IN" sz="20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Odisha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B164FAD-1E36-4C5C-86B4-4CC9F0144F67}"/>
              </a:ext>
            </a:extLst>
          </p:cNvPr>
          <p:cNvSpPr txBox="1"/>
          <p:nvPr/>
        </p:nvSpPr>
        <p:spPr>
          <a:xfrm>
            <a:off x="7231742" y="4914244"/>
            <a:ext cx="1353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IN" sz="20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Karnataka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83FE9A2-7924-4902-971A-7458B9CF4D0A}"/>
              </a:ext>
            </a:extLst>
          </p:cNvPr>
          <p:cNvSpPr txBox="1"/>
          <p:nvPr/>
        </p:nvSpPr>
        <p:spPr>
          <a:xfrm>
            <a:off x="6448726" y="3973427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IN" sz="20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Gujarat</a:t>
            </a:r>
          </a:p>
        </p:txBody>
      </p:sp>
    </p:spTree>
    <p:extLst>
      <p:ext uri="{BB962C8B-B14F-4D97-AF65-F5344CB8AC3E}">
        <p14:creationId xmlns:p14="http://schemas.microsoft.com/office/powerpoint/2010/main" val="4091388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594E5002-813F-4954-933B-78E4F51D32E1}"/>
              </a:ext>
            </a:extLst>
          </p:cNvPr>
          <p:cNvGrpSpPr/>
          <p:nvPr/>
        </p:nvGrpSpPr>
        <p:grpSpPr>
          <a:xfrm>
            <a:off x="3248025" y="376237"/>
            <a:ext cx="5695950" cy="6105525"/>
            <a:chOff x="6645526" y="617453"/>
            <a:chExt cx="5695950" cy="6105525"/>
          </a:xfrm>
        </p:grpSpPr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1D1E9A5C-E9CB-4000-B1B4-5145A1517E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45526" y="617453"/>
              <a:ext cx="5695950" cy="6105525"/>
            </a:xfrm>
            <a:prstGeom prst="rect">
              <a:avLst/>
            </a:prstGeom>
          </p:spPr>
        </p:pic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81CD57F-DA95-4557-B352-16992A660C1F}"/>
                </a:ext>
              </a:extLst>
            </p:cNvPr>
            <p:cNvGrpSpPr/>
            <p:nvPr/>
          </p:nvGrpSpPr>
          <p:grpSpPr>
            <a:xfrm>
              <a:off x="7131853" y="2527308"/>
              <a:ext cx="3972973" cy="3102998"/>
              <a:chOff x="3742266" y="2556933"/>
              <a:chExt cx="3972973" cy="3102998"/>
            </a:xfrm>
          </p:grpSpPr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12EF8FCB-10D4-45C0-99D7-880788057DB4}"/>
                  </a:ext>
                </a:extLst>
              </p:cNvPr>
              <p:cNvSpPr txBox="1"/>
              <p:nvPr/>
            </p:nvSpPr>
            <p:spPr>
              <a:xfrm>
                <a:off x="3894666" y="2556933"/>
                <a:ext cx="1340432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IN" sz="2000" dirty="0">
                    <a:solidFill>
                      <a:srgbClr val="00B0F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Rajasthan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BC24A59-2C02-4055-8D96-7D19E8E1853E}"/>
                  </a:ext>
                </a:extLst>
              </p:cNvPr>
              <p:cNvSpPr txBox="1"/>
              <p:nvPr/>
            </p:nvSpPr>
            <p:spPr>
              <a:xfrm>
                <a:off x="3742266" y="3429000"/>
                <a:ext cx="1024639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IN" sz="2000" dirty="0">
                    <a:solidFill>
                      <a:srgbClr val="00B0F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Gujarat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8277B955-CC21-480E-B4C3-64A6ED2FFE74}"/>
                  </a:ext>
                </a:extLst>
              </p:cNvPr>
              <p:cNvSpPr txBox="1"/>
              <p:nvPr/>
            </p:nvSpPr>
            <p:spPr>
              <a:xfrm>
                <a:off x="4834638" y="3164527"/>
                <a:ext cx="1140056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IN" sz="2000" dirty="0">
                    <a:solidFill>
                      <a:srgbClr val="00B0F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Madhya</a:t>
                </a:r>
              </a:p>
              <a:p>
                <a:pPr algn="ctr"/>
                <a:r>
                  <a:rPr lang="en-IN" sz="2000" dirty="0">
                    <a:solidFill>
                      <a:srgbClr val="00B0F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Pradesh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D24A27F5-9440-4306-B5DF-3035C2C64CD0}"/>
                  </a:ext>
                </a:extLst>
              </p:cNvPr>
              <p:cNvSpPr txBox="1"/>
              <p:nvPr/>
            </p:nvSpPr>
            <p:spPr>
              <a:xfrm>
                <a:off x="3901346" y="4878329"/>
                <a:ext cx="668773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IN" sz="2000" dirty="0">
                    <a:solidFill>
                      <a:srgbClr val="00B0F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Goa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C7DB0781-E60A-41AB-BBD8-E5D730A39A90}"/>
                  </a:ext>
                </a:extLst>
              </p:cNvPr>
              <p:cNvSpPr txBox="1"/>
              <p:nvPr/>
            </p:nvSpPr>
            <p:spPr>
              <a:xfrm>
                <a:off x="4245761" y="5259821"/>
                <a:ext cx="1353256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IN" sz="2000" dirty="0">
                    <a:solidFill>
                      <a:srgbClr val="00B0F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Karnataka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E26A6767-9B59-41AC-A549-0968EF3EBC5E}"/>
                  </a:ext>
                </a:extLst>
              </p:cNvPr>
              <p:cNvSpPr txBox="1"/>
              <p:nvPr/>
            </p:nvSpPr>
            <p:spPr>
              <a:xfrm>
                <a:off x="5763101" y="4570553"/>
                <a:ext cx="1140056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IN" sz="2000" dirty="0">
                    <a:solidFill>
                      <a:srgbClr val="00B0F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Andhra</a:t>
                </a:r>
              </a:p>
              <a:p>
                <a:pPr algn="ctr"/>
                <a:r>
                  <a:rPr lang="en-IN" sz="2000" dirty="0">
                    <a:solidFill>
                      <a:srgbClr val="00B0F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Pradesh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FA6297B3-BDA9-4845-8D1E-E37E43651AAD}"/>
                  </a:ext>
                </a:extLst>
              </p:cNvPr>
              <p:cNvSpPr txBox="1"/>
              <p:nvPr/>
            </p:nvSpPr>
            <p:spPr>
              <a:xfrm>
                <a:off x="6333129" y="3332620"/>
                <a:ext cx="1382110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IN" sz="2000" dirty="0">
                    <a:solidFill>
                      <a:srgbClr val="00B0F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Jharkhand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09CCE8E-F76D-43E2-8630-BCCC07418989}"/>
                  </a:ext>
                </a:extLst>
              </p:cNvPr>
              <p:cNvSpPr txBox="1"/>
              <p:nvPr/>
            </p:nvSpPr>
            <p:spPr>
              <a:xfrm>
                <a:off x="5993333" y="3592746"/>
                <a:ext cx="1638590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IN" sz="2000" dirty="0">
                    <a:solidFill>
                      <a:srgbClr val="00B0F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Chhattisgarh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AD5C8B04-627C-4642-A425-2FC5B3E09CC0}"/>
                  </a:ext>
                </a:extLst>
              </p:cNvPr>
              <p:cNvSpPr txBox="1"/>
              <p:nvPr/>
            </p:nvSpPr>
            <p:spPr>
              <a:xfrm>
                <a:off x="6226092" y="3881883"/>
                <a:ext cx="997389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IN" sz="2000" dirty="0">
                    <a:solidFill>
                      <a:srgbClr val="00B0F0"/>
                    </a:solidFill>
                    <a:latin typeface="Helvetica" panose="020B0604020202020204" pitchFamily="34" charset="0"/>
                    <a:cs typeface="Helvetica" panose="020B0604020202020204" pitchFamily="34" charset="0"/>
                  </a:rPr>
                  <a:t>Odisha</a:t>
                </a:r>
              </a:p>
            </p:txBody>
          </p:sp>
        </p:grpSp>
        <p:pic>
          <p:nvPicPr>
            <p:cNvPr id="35" name="Picture 34">
              <a:extLst>
                <a:ext uri="{FF2B5EF4-FFF2-40B4-BE49-F238E27FC236}">
                  <a16:creationId xmlns:a16="http://schemas.microsoft.com/office/drawing/2014/main" id="{B934FB8D-5B08-4B1D-B9F5-CCE4B81E27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955" t="2590" r="2496" b="87088"/>
            <a:stretch/>
          </p:blipFill>
          <p:spPr>
            <a:xfrm>
              <a:off x="9837019" y="697401"/>
              <a:ext cx="2489101" cy="13145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229444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3991-73DA-42F2-8886-079318F9A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4427"/>
            <a:ext cx="10515600" cy="1765116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Outline of NFM&amp;MIN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FDAD-5F62-4D55-9DA2-13BECF0F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5907"/>
            <a:ext cx="10515600" cy="5114260"/>
          </a:xfrm>
        </p:spPr>
        <p:txBody>
          <a:bodyPr>
            <a:normAutofit/>
          </a:bodyPr>
          <a:lstStyle/>
          <a:p>
            <a:r>
              <a:rPr lang="en-IN" dirty="0"/>
              <a:t>Three strands: positive economics, international good practices, normative economics</a:t>
            </a:r>
          </a:p>
          <a:p>
            <a:r>
              <a:rPr lang="en-IN" dirty="0"/>
              <a:t>India lags behind</a:t>
            </a:r>
          </a:p>
          <a:p>
            <a:r>
              <a:rPr lang="en-IN" dirty="0"/>
              <a:t>Mining sectors – linkages with other sectors of the economy</a:t>
            </a:r>
          </a:p>
          <a:p>
            <a:r>
              <a:rPr lang="en-IN" dirty="0"/>
              <a:t>Post-leasing clearance mechanism to improve mining regulation</a:t>
            </a:r>
          </a:p>
          <a:p>
            <a:r>
              <a:rPr lang="en-IN" dirty="0"/>
              <a:t>Brookings India – Sustainable State Mining Attractiveness Index</a:t>
            </a:r>
          </a:p>
          <a:p>
            <a:r>
              <a:rPr lang="en-IN" b="1" dirty="0"/>
              <a:t>Critical Minerals Supply Chain – India needs to assert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357334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3991-73DA-42F2-8886-079318F9A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4427"/>
            <a:ext cx="10515600" cy="1765116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Critical Minerals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FDAD-5F62-4D55-9DA2-13BECF0F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5907"/>
            <a:ext cx="10515600" cy="5114260"/>
          </a:xfrm>
        </p:spPr>
        <p:txBody>
          <a:bodyPr>
            <a:normAutofit lnSpcReduction="10000"/>
          </a:bodyPr>
          <a:lstStyle/>
          <a:p>
            <a:r>
              <a:rPr lang="en-IN" dirty="0"/>
              <a:t>Economic importance and the supply-side risks</a:t>
            </a:r>
          </a:p>
          <a:p>
            <a:r>
              <a:rPr lang="en-IN" dirty="0"/>
              <a:t>Even if a mineral is used in small quantities in a high-value-add sector</a:t>
            </a:r>
          </a:p>
          <a:p>
            <a:r>
              <a:rPr lang="en-IN" dirty="0"/>
              <a:t>Highly complex global supply chains</a:t>
            </a:r>
          </a:p>
          <a:p>
            <a:r>
              <a:rPr lang="en-IN" dirty="0"/>
              <a:t>China produces 63% of world’s output of rare earth elements (REEs)</a:t>
            </a:r>
          </a:p>
          <a:p>
            <a:r>
              <a:rPr lang="en-IN" dirty="0"/>
              <a:t>More than 70% of cobalt is mined in the Democratic Republic of Congo, with China having a majority ownership of these mines</a:t>
            </a:r>
          </a:p>
          <a:p>
            <a:r>
              <a:rPr lang="en-IN" dirty="0"/>
              <a:t>Australia produces 55% of world’s lithium with China as its major importer</a:t>
            </a:r>
          </a:p>
          <a:p>
            <a:r>
              <a:rPr lang="en-IN" dirty="0"/>
              <a:t>South Africa mines 72% of world’s platinum output </a:t>
            </a:r>
          </a:p>
        </p:txBody>
      </p:sp>
    </p:spTree>
    <p:extLst>
      <p:ext uri="{BB962C8B-B14F-4D97-AF65-F5344CB8AC3E}">
        <p14:creationId xmlns:p14="http://schemas.microsoft.com/office/powerpoint/2010/main" val="24881097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3991-73DA-42F2-8886-079318F9A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Mining Reforms: Atmanirbhar Bharat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FDAD-5F62-4D55-9DA2-13BECF0F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5907"/>
            <a:ext cx="10515600" cy="5114260"/>
          </a:xfrm>
        </p:spPr>
        <p:txBody>
          <a:bodyPr>
            <a:normAutofit/>
          </a:bodyPr>
          <a:lstStyle/>
          <a:p>
            <a:pPr lvl="0"/>
            <a:r>
              <a:rPr lang="en-IN" dirty="0"/>
              <a:t>Introduction of a seamless composite exploration-cum-mining-cum-production regime</a:t>
            </a:r>
          </a:p>
          <a:p>
            <a:pPr lvl="0"/>
            <a:r>
              <a:rPr lang="en-IN" dirty="0"/>
              <a:t>500 mining blocks would be offered through an open and transparent auction process</a:t>
            </a:r>
          </a:p>
          <a:p>
            <a:pPr lvl="0"/>
            <a:r>
              <a:rPr lang="en-IN" dirty="0"/>
              <a:t>Introduce joint auction of bauxite and coal mineral blocks to enhance the aluminium industry’s competitiveness</a:t>
            </a:r>
          </a:p>
          <a:p>
            <a:pPr lvl="0"/>
            <a:r>
              <a:rPr lang="en-IN" dirty="0"/>
              <a:t>Remove distinction between captive and non-captive mines</a:t>
            </a:r>
          </a:p>
          <a:p>
            <a:pPr lvl="0"/>
            <a:r>
              <a:rPr lang="en-IN" dirty="0"/>
              <a:t>Commercial mining in coal sector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567890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3991-73DA-42F2-8886-079318F9A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Mining Reforms: Atmanirbhar Bharat</a:t>
            </a:r>
            <a:br>
              <a:rPr lang="en-IN" b="1" dirty="0">
                <a:solidFill>
                  <a:srgbClr val="002060"/>
                </a:solidFill>
              </a:rPr>
            </a:br>
            <a:r>
              <a:rPr lang="en-IN" b="1" dirty="0">
                <a:solidFill>
                  <a:srgbClr val="002060"/>
                </a:solidFill>
              </a:rPr>
              <a:t>New Horizons of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FDAD-5F62-4D55-9DA2-13BECF0F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0455"/>
            <a:ext cx="10515600" cy="4869711"/>
          </a:xfrm>
        </p:spPr>
        <p:txBody>
          <a:bodyPr>
            <a:normAutofit/>
          </a:bodyPr>
          <a:lstStyle/>
          <a:p>
            <a:pPr lvl="0"/>
            <a:r>
              <a:rPr lang="en-IN" dirty="0"/>
              <a:t>Incentives shall be provided for promotion of “New Champion Sectors” including manufacturing of solar photovoltaic (PV) and advanced cell battery storage. </a:t>
            </a:r>
          </a:p>
          <a:p>
            <a:pPr lvl="0"/>
            <a:r>
              <a:rPr lang="en-IN" dirty="0"/>
              <a:t>Initiatives in sectors such as mining, defence production, aircraft maintenance, civil aviation, space activities, power and atomic energy</a:t>
            </a:r>
          </a:p>
          <a:p>
            <a:pPr lvl="0"/>
            <a:r>
              <a:rPr lang="en-IN" dirty="0"/>
              <a:t>KABIL – Khanij Bidesh India Ltd. – NALCO, HCL, and MECL (2019)</a:t>
            </a:r>
          </a:p>
          <a:p>
            <a:pPr lvl="0"/>
            <a:r>
              <a:rPr lang="en-IN" dirty="0"/>
              <a:t>Investments needed in solar panels, lithium batteries, solar charging infrastructure and other advanced technologies in India</a:t>
            </a:r>
          </a:p>
        </p:txBody>
      </p:sp>
    </p:spTree>
    <p:extLst>
      <p:ext uri="{BB962C8B-B14F-4D97-AF65-F5344CB8AC3E}">
        <p14:creationId xmlns:p14="http://schemas.microsoft.com/office/powerpoint/2010/main" val="9540209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3991-73DA-42F2-8886-079318F9A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4427"/>
            <a:ext cx="10515600" cy="1765116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Mining Vision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FDAD-5F62-4D55-9DA2-13BECF0F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5907"/>
            <a:ext cx="10515600" cy="51142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dirty="0"/>
              <a:t>“A globally competitive and self-reliant sustainable mining hub, India must ensure mineral security for the 21</a:t>
            </a:r>
            <a:r>
              <a:rPr lang="en-IN" baseline="30000" dirty="0"/>
              <a:t>st</a:t>
            </a:r>
            <a:r>
              <a:rPr lang="en-IN" dirty="0"/>
              <a:t> century, provide inter-generationally optimum resources to the states’ exchequers and adequate returns to the mining companies, rely on state-of-the-art technology and create additional jobs, while ensuring environmental sustainability and welfare of the affected communities.”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7356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1177925"/>
          </a:xfrm>
          <a:prstGeom prst="rect">
            <a:avLst/>
          </a:prstGeom>
          <a:solidFill>
            <a:srgbClr val="1B436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77788" y="0"/>
            <a:ext cx="5500687" cy="762000"/>
          </a:xfrm>
          <a:prstGeom prst="rect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4400" dirty="0">
                <a:latin typeface="Georgia" panose="02040502050405020303" pitchFamily="18" charset="0"/>
              </a:rPr>
              <a:t>BROOKINGS INDIA</a:t>
            </a:r>
          </a:p>
        </p:txBody>
      </p:sp>
      <p:sp>
        <p:nvSpPr>
          <p:cNvPr id="7" name="Rectangle 6"/>
          <p:cNvSpPr/>
          <p:nvPr/>
        </p:nvSpPr>
        <p:spPr>
          <a:xfrm>
            <a:off x="261938" y="750888"/>
            <a:ext cx="3838575" cy="427037"/>
          </a:xfrm>
          <a:prstGeom prst="rect">
            <a:avLst/>
          </a:prstGeom>
          <a:solidFill>
            <a:srgbClr val="1B4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600" dirty="0">
                <a:latin typeface="Georgia" panose="02040502050405020303" pitchFamily="18" charset="0"/>
              </a:rPr>
              <a:t>QUALITY. INDEPENDENCE. IMPACT</a:t>
            </a:r>
          </a:p>
        </p:txBody>
      </p:sp>
      <p:pic>
        <p:nvPicPr>
          <p:cNvPr id="8" name="Picture 5" descr="brookings_india_logo2.JPG">
            <a:extLst>
              <a:ext uri="{FF2B5EF4-FFF2-40B4-BE49-F238E27FC236}">
                <a16:creationId xmlns:a16="http://schemas.microsoft.com/office/drawing/2014/main" id="{2ABE2A15-0D9A-46B3-B487-1574BECDF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0" y="6411913"/>
            <a:ext cx="2484438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EFA7409D-8411-46C3-BA90-988276B07F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002060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203033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62FEB57-5E82-421F-BD1F-E947D442B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Work Program –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FB91E-0D09-462D-A7B8-98764964F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44009"/>
            <a:ext cx="10953308" cy="5248866"/>
          </a:xfrm>
        </p:spPr>
        <p:txBody>
          <a:bodyPr>
            <a:normAutofit fontScale="77500" lnSpcReduction="20000"/>
          </a:bodyPr>
          <a:lstStyle/>
          <a:p>
            <a:r>
              <a:rPr lang="en-IN" sz="2800" dirty="0"/>
              <a:t>Advisory Council constituted with representation from various stakeholders</a:t>
            </a:r>
          </a:p>
          <a:p>
            <a:pPr lvl="1"/>
            <a:r>
              <a:rPr lang="en-AU" sz="2800" b="1" i="1" dirty="0"/>
              <a:t>Suman Bery</a:t>
            </a:r>
            <a:r>
              <a:rPr lang="en-AU" sz="2800" dirty="0"/>
              <a:t>: Non-resident Fellow, Bruegel – The Brussels-based economic think tank</a:t>
            </a:r>
            <a:endParaRPr lang="en-IN" sz="2800" dirty="0"/>
          </a:p>
          <a:p>
            <a:pPr lvl="1"/>
            <a:r>
              <a:rPr lang="en-AU" sz="2800" b="1" i="1" dirty="0"/>
              <a:t>Arun Kumar</a:t>
            </a:r>
            <a:r>
              <a:rPr lang="en-AU" sz="2800" dirty="0"/>
              <a:t>: Board of Petronet LNG Ltd and former Secretary, Ministry of Mines</a:t>
            </a:r>
            <a:endParaRPr lang="en-IN" sz="2800" dirty="0"/>
          </a:p>
          <a:p>
            <a:pPr lvl="1"/>
            <a:r>
              <a:rPr lang="en-AU" sz="2800" b="1" i="1" dirty="0"/>
              <a:t>Vikram Singh Mehta</a:t>
            </a:r>
            <a:r>
              <a:rPr lang="en-AU" sz="2800" dirty="0"/>
              <a:t>: Chairman, Brookings India</a:t>
            </a:r>
            <a:endParaRPr lang="en-IN" sz="2800" dirty="0"/>
          </a:p>
          <a:p>
            <a:pPr lvl="1"/>
            <a:r>
              <a:rPr lang="en-AU" sz="2800" b="1" i="1" dirty="0"/>
              <a:t>Ajit Ranade</a:t>
            </a:r>
            <a:r>
              <a:rPr lang="en-AU" sz="2800" dirty="0"/>
              <a:t>: President and Chief Economist, Aditya Birla Group</a:t>
            </a:r>
            <a:endParaRPr lang="en-IN" sz="2800" dirty="0"/>
          </a:p>
          <a:p>
            <a:pPr lvl="1"/>
            <a:r>
              <a:rPr lang="en-AU" sz="2800" b="1" i="1" dirty="0"/>
              <a:t>Rajiv Shekhar</a:t>
            </a:r>
            <a:r>
              <a:rPr lang="en-AU" sz="2800" dirty="0"/>
              <a:t>: Professor and Director, IIT (ISM), Dhanbad</a:t>
            </a:r>
            <a:endParaRPr lang="en-IN" sz="2800" dirty="0"/>
          </a:p>
          <a:p>
            <a:r>
              <a:rPr lang="en-IN" sz="2800" dirty="0"/>
              <a:t>Discussions with stakeholders, experts, international institutes</a:t>
            </a:r>
          </a:p>
          <a:p>
            <a:r>
              <a:rPr lang="en-IN" sz="2800" dirty="0"/>
              <a:t>Outputs include commentary briefs, papers, case studies, and reports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6491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62FEB57-5E82-421F-BD1F-E947D442B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Work Programme – Research Agenda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58C1AE2-F05D-4A89-B30A-EB93D720425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IN" dirty="0"/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BE77D82F-D3C2-496C-945A-1C29D3FD316B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3017520"/>
          <a:ext cx="10515600" cy="31594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9ED657F7-4E1C-406E-9EAE-D6E1B1A82879}"/>
              </a:ext>
            </a:extLst>
          </p:cNvPr>
          <p:cNvSpPr txBox="1">
            <a:spLocks/>
          </p:cNvSpPr>
          <p:nvPr/>
        </p:nvSpPr>
        <p:spPr>
          <a:xfrm>
            <a:off x="838200" y="1847531"/>
            <a:ext cx="10515600" cy="11699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IN" dirty="0"/>
              <a:t>A comprehensive socio-economic analysis of the Non-Fuel Minerals and Mining Sector in India with an aim to influence policy</a:t>
            </a:r>
          </a:p>
        </p:txBody>
      </p:sp>
    </p:spTree>
    <p:extLst>
      <p:ext uri="{BB962C8B-B14F-4D97-AF65-F5344CB8AC3E}">
        <p14:creationId xmlns:p14="http://schemas.microsoft.com/office/powerpoint/2010/main" val="1015938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3991-73DA-42F2-8886-079318F9A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Work Programme – Positive Economics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AC7AB4B-FB29-47B2-A52B-511D4238D175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5E5E4383-C06F-442A-B668-048562826EDD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515600" cy="561975"/>
          </a:xfrm>
          <a:prstGeom prst="rect">
            <a:avLst/>
          </a:prstGeom>
        </p:spPr>
        <p:txBody>
          <a:bodyPr vert="horz" lIns="91440" tIns="45720" rIns="91440" bIns="45720" numCol="2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IN" dirty="0"/>
              <a:t>Topics of study include:</a:t>
            </a:r>
          </a:p>
        </p:txBody>
      </p:sp>
    </p:spTree>
    <p:extLst>
      <p:ext uri="{BB962C8B-B14F-4D97-AF65-F5344CB8AC3E}">
        <p14:creationId xmlns:p14="http://schemas.microsoft.com/office/powerpoint/2010/main" val="3864921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EBE44-27B4-4017-884F-7C6C1A184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Work Programme – International Good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2FD14-94B4-4C03-B4C5-2BAA0AE8E31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dirty="0"/>
              <a:t>What are the experiences of other mining countries:</a:t>
            </a:r>
          </a:p>
          <a:p>
            <a:pPr>
              <a:lnSpc>
                <a:spcPct val="150000"/>
              </a:lnSpc>
            </a:pPr>
            <a:r>
              <a:rPr lang="en-IN" dirty="0"/>
              <a:t>Advanced economies – Australia and Canada</a:t>
            </a:r>
          </a:p>
          <a:p>
            <a:pPr>
              <a:lnSpc>
                <a:spcPct val="150000"/>
              </a:lnSpc>
            </a:pPr>
            <a:r>
              <a:rPr lang="en-IN" dirty="0"/>
              <a:t>Developing economies – Chile, Mexico, Brazil, South Africa</a:t>
            </a:r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C8B2B816-02AF-42A1-9151-4708742954A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602262"/>
            <a:ext cx="5181600" cy="279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541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D6C9A-0059-4FDE-9F2D-9BFF8838C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Work Programme – Normative Economics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EDE0F5B-ED77-4357-AC68-1AB45FAA8B2E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2387599"/>
          <a:ext cx="10515600" cy="378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3151ACE-A445-45D4-A868-F750761CA898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515600" cy="561975"/>
          </a:xfrm>
          <a:prstGeom prst="rect">
            <a:avLst/>
          </a:prstGeom>
        </p:spPr>
        <p:txBody>
          <a:bodyPr vert="horz" lIns="91440" tIns="45720" rIns="91440" bIns="45720" numCol="2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02060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IN" dirty="0"/>
              <a:t>Topics of study include:</a:t>
            </a:r>
          </a:p>
        </p:txBody>
      </p:sp>
    </p:spTree>
    <p:extLst>
      <p:ext uri="{BB962C8B-B14F-4D97-AF65-F5344CB8AC3E}">
        <p14:creationId xmlns:p14="http://schemas.microsoft.com/office/powerpoint/2010/main" val="3410706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53991-73DA-42F2-8886-079318F9A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74427"/>
            <a:ext cx="10515600" cy="1765116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002060"/>
                </a:solidFill>
              </a:rPr>
              <a:t>Outline of NFM&amp;MIN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6FDAD-5F62-4D55-9DA2-13BECF0F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5907"/>
            <a:ext cx="10515600" cy="5114260"/>
          </a:xfrm>
        </p:spPr>
        <p:txBody>
          <a:bodyPr>
            <a:normAutofit/>
          </a:bodyPr>
          <a:lstStyle/>
          <a:p>
            <a:r>
              <a:rPr lang="en-IN" dirty="0"/>
              <a:t>Three strands: positive economics, international good practices, normative economics</a:t>
            </a:r>
          </a:p>
          <a:p>
            <a:r>
              <a:rPr lang="en-IN" b="1" dirty="0"/>
              <a:t>India lags behind</a:t>
            </a:r>
          </a:p>
          <a:p>
            <a:r>
              <a:rPr lang="en-IN" dirty="0"/>
              <a:t>Mining sectors – linkages with other sectors of the economy</a:t>
            </a:r>
          </a:p>
          <a:p>
            <a:r>
              <a:rPr lang="en-IN" dirty="0"/>
              <a:t>Post-leasing clearance mechanism to improve mining regulation</a:t>
            </a:r>
          </a:p>
          <a:p>
            <a:r>
              <a:rPr lang="en-IN" dirty="0"/>
              <a:t>Brookings India – Sustainable State Mining Attractiveness Index</a:t>
            </a:r>
          </a:p>
          <a:p>
            <a:r>
              <a:rPr lang="en-IN" dirty="0"/>
              <a:t>Critical Minerals Supply Chain – India needs to assert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1695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5FBFA60F21814E9CF8F50531489F39" ma:contentTypeVersion="13" ma:contentTypeDescription="Create a new document." ma:contentTypeScope="" ma:versionID="9b11ab0bb7e90d9e13c1a8a76182bdb7">
  <xsd:schema xmlns:xsd="http://www.w3.org/2001/XMLSchema" xmlns:xs="http://www.w3.org/2001/XMLSchema" xmlns:p="http://schemas.microsoft.com/office/2006/metadata/properties" xmlns:ns3="7797839b-cda2-46c2-8629-d69b17d0aa93" xmlns:ns4="cf61056e-78f3-45f0-a217-4f00412cf5e7" targetNamespace="http://schemas.microsoft.com/office/2006/metadata/properties" ma:root="true" ma:fieldsID="2696668e3979cc1135541c01f4cf0f88" ns3:_="" ns4:_="">
    <xsd:import namespace="7797839b-cda2-46c2-8629-d69b17d0aa93"/>
    <xsd:import namespace="cf61056e-78f3-45f0-a217-4f00412cf5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97839b-cda2-46c2-8629-d69b17d0aa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61056e-78f3-45f0-a217-4f00412cf5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2969D8-6009-44BD-9512-F0EA66435EA4}">
  <ds:schemaRefs>
    <ds:schemaRef ds:uri="7797839b-cda2-46c2-8629-d69b17d0aa93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cf61056e-78f3-45f0-a217-4f00412cf5e7"/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111FD98-1763-4265-AF52-C827829C28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B7E699C-1490-401A-915A-38E8550A16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97839b-cda2-46c2-8629-d69b17d0aa93"/>
    <ds:schemaRef ds:uri="cf61056e-78f3-45f0-a217-4f00412cf5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3865</TotalTime>
  <Words>2229</Words>
  <Application>Microsoft Office PowerPoint</Application>
  <PresentationFormat>Widescreen</PresentationFormat>
  <Paragraphs>381</Paragraphs>
  <Slides>35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Arial</vt:lpstr>
      <vt:lpstr>Calibri</vt:lpstr>
      <vt:lpstr>Georgia</vt:lpstr>
      <vt:lpstr>Helvetica</vt:lpstr>
      <vt:lpstr>Wingdings</vt:lpstr>
      <vt:lpstr>Office Theme</vt:lpstr>
      <vt:lpstr>Non-Fuel Minerals and Mining in India Presentation to The Office of the Principal Accountant General (Audit), Bihar  Outline of the Work Brookings Institution India Center, New Delhi September 23, 2019</vt:lpstr>
      <vt:lpstr>Outline of NFM&amp;MIN Work</vt:lpstr>
      <vt:lpstr>PowerPoint Presentation</vt:lpstr>
      <vt:lpstr>Work Program – Activities</vt:lpstr>
      <vt:lpstr>Work Programme – Research Agenda</vt:lpstr>
      <vt:lpstr>Work Programme – Positive Economics</vt:lpstr>
      <vt:lpstr>Work Programme – International Good Practices</vt:lpstr>
      <vt:lpstr>Work Programme – Normative Economics</vt:lpstr>
      <vt:lpstr>Outline of NFM&amp;MIN Work</vt:lpstr>
      <vt:lpstr>Importance of the Non-Fuel Mining Sector in India’s Economy</vt:lpstr>
      <vt:lpstr>India’s Potential to Convert Resources to Reserves</vt:lpstr>
      <vt:lpstr>Number of Exploration Companies and Exploration Budget: 2015</vt:lpstr>
      <vt:lpstr>Fraser Index: India lags behind</vt:lpstr>
      <vt:lpstr>Outline of NFM&amp;MIN Work</vt:lpstr>
      <vt:lpstr>Input-Output Transactions Table India 2015-16</vt:lpstr>
      <vt:lpstr>Input-Output Transactions Table India 2015-16</vt:lpstr>
      <vt:lpstr>Output Multipliers</vt:lpstr>
      <vt:lpstr>GVA Multipliers</vt:lpstr>
      <vt:lpstr>Outline of NFM&amp;MIN Work</vt:lpstr>
      <vt:lpstr>Regulating the mining sector: Key areas and authorities</vt:lpstr>
      <vt:lpstr>Post mine leasing: Major clearances and permits</vt:lpstr>
      <vt:lpstr>Issues with the current clearance and permit mechanism</vt:lpstr>
      <vt:lpstr>Issues with compliance monitoring</vt:lpstr>
      <vt:lpstr>Issues Impeding the Growth of the Sector: Community Engagement</vt:lpstr>
      <vt:lpstr>Outline of NFM&amp;MIN Work</vt:lpstr>
      <vt:lpstr>Brookings India State Sustainable Mining Attractiveness Index (BI-SSMAI)</vt:lpstr>
      <vt:lpstr>Brookings India State Sustainable Mining Attractiveness Index (BI-SSMAI)</vt:lpstr>
      <vt:lpstr>Evaluation Parameters – Pillars of BI-SSMAI</vt:lpstr>
      <vt:lpstr>Study Areas of BI-SSMAI</vt:lpstr>
      <vt:lpstr>Outline of NFM&amp;MIN Work</vt:lpstr>
      <vt:lpstr>Critical Minerals</vt:lpstr>
      <vt:lpstr>Mining Reforms: Atmanirbhar Bharat</vt:lpstr>
      <vt:lpstr>Mining Reforms: Atmanirbhar Bharat New Horizons of Growth</vt:lpstr>
      <vt:lpstr>Mining Vision Statement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Government’s Mineral Resolution</dc:title>
  <dc:creator>dipeshconsults@hotmail.com</dc:creator>
  <cp:lastModifiedBy>Rajesh Chadha</cp:lastModifiedBy>
  <cp:revision>258</cp:revision>
  <dcterms:created xsi:type="dcterms:W3CDTF">2019-06-24T09:30:21Z</dcterms:created>
  <dcterms:modified xsi:type="dcterms:W3CDTF">2020-06-24T12:14:49Z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0x010100AE5FBFA60F21814E9CF8F50531489F39</vt:lpwstr>
  </property>
</Properties>
</file>