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sldIdLst>
    <p:sldId id="256" r:id="rId5"/>
    <p:sldId id="260" r:id="rId6"/>
    <p:sldId id="261" r:id="rId7"/>
    <p:sldId id="262" r:id="rId8"/>
    <p:sldId id="263" r:id="rId9"/>
    <p:sldId id="257" r:id="rId10"/>
    <p:sldId id="264" r:id="rId11"/>
    <p:sldId id="265" r:id="rId12"/>
    <p:sldId id="259" r:id="rId13"/>
    <p:sldId id="266" r:id="rId14"/>
    <p:sldId id="267" r:id="rId15"/>
    <p:sldId id="271" r:id="rId16"/>
    <p:sldId id="268" r:id="rId17"/>
    <p:sldId id="269" r:id="rId18"/>
    <p:sldId id="273" r:id="rId19"/>
    <p:sldId id="272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cf.princeton.edu/event-directory/covid19_15/" TargetMode="External"/><Relationship Id="rId2" Type="http://schemas.openxmlformats.org/officeDocument/2006/relationships/hyperlink" Target="https://www.brookings.edu/wp-content/uploads/2020/06/WP64_Liang-English_FINAL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cs typeface="Calibri Light"/>
              </a:rPr>
              <a:t>Corporate Debt Overhang and Credit Policy: Discussion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6353" y="3843177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Ben S. Bernanke</a:t>
            </a:r>
          </a:p>
          <a:p>
            <a:r>
              <a:rPr lang="en-US">
                <a:cs typeface="Calibri"/>
              </a:rPr>
              <a:t>Brookings Institution</a:t>
            </a:r>
          </a:p>
          <a:p>
            <a:r>
              <a:rPr lang="en-US">
                <a:cs typeface="Calibri"/>
              </a:rPr>
              <a:t>June 25, 2020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4FEE1-21F8-4966-A58C-1C58185C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Assessment: Classic LOLR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A94F-9FD6-48BD-97FA-5C03778CC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>
                <a:cs typeface="Calibri"/>
              </a:rPr>
              <a:t>Relieved some stress for money market mutual funds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cs typeface="Calibri"/>
              </a:rPr>
              <a:t>Provided dollars globally</a:t>
            </a:r>
          </a:p>
          <a:p>
            <a:pPr>
              <a:lnSpc>
                <a:spcPct val="150000"/>
              </a:lnSpc>
            </a:pPr>
            <a:r>
              <a:rPr lang="en-US">
                <a:cs typeface="Calibri"/>
              </a:rPr>
              <a:t>But runs not a big issue in this episode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5E840-4798-4E62-B6AE-33675DB12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67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D961-2B6D-4FF7-8049-01682B86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>
                <a:cs typeface="Calibri Light"/>
              </a:rPr>
              <a:t>Assessment: Credit backstops for public markets (large firms)</a:t>
            </a:r>
            <a:endParaRPr lang="en-US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7F415-490C-40A4-8F31-A035632C5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>
                <a:cs typeface="Calibri"/>
              </a:rPr>
              <a:t>Announcement effects have restored IG corporate bond market</a:t>
            </a:r>
          </a:p>
          <a:p>
            <a:pPr>
              <a:lnSpc>
                <a:spcPct val="100000"/>
              </a:lnSpc>
            </a:pP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Is it enough to get good results?  I see bankruptcy costs as relatively high: </a:t>
            </a:r>
          </a:p>
          <a:p>
            <a:pPr lvl="1"/>
            <a:r>
              <a:rPr lang="en-US" dirty="0">
                <a:ea typeface="+mn-lt"/>
                <a:cs typeface="+mn-lt"/>
              </a:rPr>
              <a:t>Overloaded courts, possible DIP shortage, delays/admin costs 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Breaking implicit contracts (workers, customer, suppliers); intangibles </a:t>
            </a:r>
            <a:endParaRPr lang="en-US" dirty="0">
              <a:cs typeface="Calibri"/>
            </a:endParaRPr>
          </a:p>
          <a:p>
            <a:pPr lvl="1"/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The duration of the pandemic and its economic implications are highly uncertain</a:t>
            </a:r>
          </a:p>
          <a:p>
            <a:endParaRPr lang="en-US" dirty="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dirty="0">
                <a:ea typeface="+mn-lt"/>
                <a:cs typeface="+mn-lt"/>
              </a:rPr>
              <a:t>Forcing bankruptcies prematurely, before there is greater clarity, seems likely to be inefficient 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BE626-0822-44CD-9A41-97831FBE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95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B053E-3664-4C16-B575-6E406751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Alternative strategies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F84E1-8744-4BEB-8D95-12C7992D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Stein et al.:  Government should take subordinated position, e.g., preferred plus warrants. Gives company more time to determine viability, in exchange for some taxpayer upside</a:t>
            </a: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  <a:p>
            <a:r>
              <a:rPr lang="en-US">
                <a:ea typeface="+mn-lt"/>
                <a:cs typeface="+mn-lt"/>
              </a:rPr>
              <a:t>Metrick: Staple subsidized business interruption insurance to loans, invoked in shutdown or based on biomedical indicators.  Separates ordinary business risk from undiversifiable pandemic risk </a:t>
            </a:r>
            <a:endParaRPr lang="en-US"/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29AF2-83CD-485B-AE3C-9FB7894C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86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73459-95AE-4F54-AC71-D00F0A5D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Assessment: Credit backstops for SMEs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CE0F9-B4B4-4AAF-A96B-8760286BF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>
                <a:cs typeface="Calibri"/>
              </a:rPr>
              <a:t>Bankruptcy costs high/potential for scarring and AD externalities</a:t>
            </a:r>
          </a:p>
          <a:p>
            <a:pPr marL="0" indent="0">
              <a:lnSpc>
                <a:spcPct val="100000"/>
              </a:lnSpc>
              <a:buNone/>
            </a:pPr>
            <a:endParaRPr lang="en-US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>
                <a:cs typeface="Calibri"/>
              </a:rPr>
              <a:t>Need to assist short-term survival while allowing longer-term redeployment of resources</a:t>
            </a:r>
          </a:p>
          <a:p>
            <a:pPr marL="0" indent="0">
              <a:lnSpc>
                <a:spcPct val="100000"/>
              </a:lnSpc>
              <a:buNone/>
            </a:pPr>
            <a:endParaRPr lang="en-US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>
                <a:cs typeface="Calibri"/>
              </a:rPr>
              <a:t>Not clear Main Street program will help enough borrowers with significant option value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64995-4234-4A08-9CDF-BB3D3F31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98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0C24B-96FE-4D9C-9981-0B10454B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Alternative models for lending to SMEs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7CABB-8772-4722-9D69-49DDF557D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>
                <a:cs typeface="Calibri" panose="020F0502020204030204"/>
              </a:rPr>
              <a:t>Subsidized funding for lending (ECB)</a:t>
            </a:r>
            <a:endParaRPr lang="en-US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>
                <a:cs typeface="Calibri" panose="020F0502020204030204"/>
              </a:rPr>
              <a:t>Make Main Street more generous to banks and borrowers (English and Liang)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>
                <a:cs typeface="Calibri" panose="020F0502020204030204"/>
              </a:rPr>
              <a:t>PPP/tax credits/grants</a:t>
            </a:r>
          </a:p>
          <a:p>
            <a:pPr marL="0" indent="0">
              <a:buNone/>
            </a:pPr>
            <a:endParaRPr lang="en-US"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C9E5B-DD60-418B-B01E-95E678F85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18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BB8D6-4D93-4375-B3B0-D3EF2D04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Conclusions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63F30-AAC5-4F1F-A025-934E1BA3F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Fed has gone well beyond Bagehot.  Justified by circumstances but will require new doctrines and new thinking about role </a:t>
            </a:r>
            <a:r>
              <a:rPr lang="en-US">
                <a:ea typeface="+mn-lt"/>
                <a:cs typeface="+mn-lt"/>
              </a:rPr>
              <a:t>of central bank.</a:t>
            </a:r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Fed has so far succeeded as market maker and financial lender of last resort </a:t>
            </a:r>
            <a:endParaRPr lang="en-US" dirty="0">
              <a:cs typeface="Calibri" panose="020F0502020204030204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Fed/Treasury backstop of credit markets has normalized IG markets 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Forcing large-firm bankruptcies is still likely to be inefficient until there is greater clarity 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SMEs are likely to need more grants or concessional finance for a time to protect option value 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669DB-D325-42F1-A9CD-F8CD22F11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95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51A1F-31ED-44FA-A7CA-DC0249A42D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Appendix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8D39C8-FE26-4C71-9BFD-F804CA97CC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8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ABA7-D6DE-4879-89B8-29D25A5D1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References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5FDE7-61B8-4D26-B344-F77AC2CC5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62" y="168653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>
              <a:buNone/>
            </a:pPr>
            <a:r>
              <a:rPr lang="en-US">
                <a:ea typeface="+mn-lt"/>
                <a:cs typeface="+mn-lt"/>
              </a:rPr>
              <a:t>English, William and J. Nellie Liang (2020). "Designing the Main Street Lending Program: Challenges and Options," Hutchins Center Working Paper #64. </a:t>
            </a:r>
            <a:r>
              <a:rPr lang="en-US">
                <a:ea typeface="+mn-lt"/>
                <a:cs typeface="+mn-lt"/>
                <a:hlinkClick r:id="rId2"/>
              </a:rPr>
              <a:t>https://www.brookings.edu/wp-content/uploads/2020/06/WP64_Liang-English_FINAL.pdf</a:t>
            </a:r>
            <a:endParaRPr lang="en-US"/>
          </a:p>
          <a:p>
            <a:pPr marL="457200" lvl="1">
              <a:buNone/>
            </a:pPr>
            <a:endParaRPr lang="en-US">
              <a:ea typeface="+mn-lt"/>
              <a:cs typeface="+mn-lt"/>
            </a:endParaRPr>
          </a:p>
          <a:p>
            <a:pPr marL="457200" lvl="1">
              <a:buNone/>
            </a:pPr>
            <a:r>
              <a:rPr lang="en-US">
                <a:ea typeface="+mn-lt"/>
                <a:cs typeface="+mn-lt"/>
              </a:rPr>
              <a:t>Metrick, Andrew (2020). “Proposal for Dual-Trigger Insurance + Loan (DTIL) Program,” mimeo, Yale University, June 9, 2020. </a:t>
            </a:r>
            <a:endParaRPr lang="en-US"/>
          </a:p>
          <a:p>
            <a:pPr marL="457200" lvl="1">
              <a:buNone/>
            </a:pPr>
            <a:endParaRPr lang="en-US" i="1">
              <a:cs typeface="Calibri"/>
            </a:endParaRPr>
          </a:p>
          <a:p>
            <a:pPr marL="457200" lvl="1">
              <a:buNone/>
            </a:pPr>
            <a:r>
              <a:rPr lang="en-US">
                <a:ea typeface="+mn-lt"/>
                <a:cs typeface="+mn-lt"/>
              </a:rPr>
              <a:t>Stein, Jeremy, Sam Hanson, Adi </a:t>
            </a:r>
            <a:r>
              <a:rPr lang="en-US" err="1">
                <a:ea typeface="+mn-lt"/>
                <a:cs typeface="+mn-lt"/>
              </a:rPr>
              <a:t>Sunderam</a:t>
            </a:r>
            <a:r>
              <a:rPr lang="en-US">
                <a:ea typeface="+mn-lt"/>
                <a:cs typeface="+mn-lt"/>
              </a:rPr>
              <a:t>, and Eric Zwick (2020). “An Evaluation of the Fed-Treasury Credit Programs,” Bendheim Center webinar. </a:t>
            </a:r>
            <a:r>
              <a:rPr lang="en-US">
                <a:ea typeface="+mn-lt"/>
                <a:cs typeface="+mn-lt"/>
                <a:hlinkClick r:id="rId3"/>
              </a:rPr>
              <a:t>https://bcf.princeton.edu/event-directory/covid19_15/</a:t>
            </a:r>
            <a:r>
              <a:rPr lang="en-US">
                <a:ea typeface="+mn-lt"/>
                <a:cs typeface="+mn-lt"/>
              </a:rPr>
              <a:t>  </a:t>
            </a:r>
            <a:endParaRPr lang="en-US"/>
          </a:p>
          <a:p>
            <a:pPr marL="457200" lvl="1">
              <a:buNone/>
            </a:pP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89C01-3343-4270-BB74-AC5E6698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6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5C1B5-2295-49FD-A6FE-666D7BCE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Fed interventions: Beyond Bagehot with new doctrines and new tools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2D85B-6FD2-4A30-B764-13978D6B0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cs typeface="Calibri" panose="020F0502020204030204"/>
              </a:rPr>
              <a:t>Market maker of last resort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cs typeface="Calibri" panose="020F0502020204030204"/>
              </a:rPr>
              <a:t>Classic LOLR to financial institutions (Bagehot)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>
                <a:cs typeface="Calibri" panose="020F0502020204030204"/>
              </a:rPr>
              <a:t>Backstopping credit markets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7A0FE-8C4D-41B6-AD7B-26D6B27E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D5E51-D337-4CFC-A2A5-679FBC06A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Market maker of last resort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031AC-5E87-4393-9B71-B1580B0E2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Buyer of last resort when limits on capital or risk tolerance inhibit normal market-making or arbitrage by private actors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Examples: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Repo market (September 2019)  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Treasury market (March 2020)</a:t>
            </a:r>
          </a:p>
          <a:p>
            <a:pPr marL="1428750" lvl="2" indent="-514350">
              <a:buAutoNum type="arabicPeriod"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0FBFD-2BA1-46D9-9DD0-3FE983C06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8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07A72-7969-485A-9DF3-ABA50E205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Classic lender of last resort (Bagehot)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256D4-E387-4FA1-937C-01B7CA8D7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Lending freely against collateral to financial institutions suffering liquidity pressures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Examples: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Discount window (but no TAF this time!)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Primary dealer credit facility (13(3))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Money market liquidity facility (13(3), Treasury)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Currency swaps (global LOLR of dollars)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FF461-5AE2-4DC8-B793-2B2B452A7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93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0D10-287A-4BEA-892D-D3B8CB91E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Backstopping credit markets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9F112-6FF5-46F7-92D6-884CE2C7F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Standing ready to lend directly to ultimate borrowers</a:t>
            </a:r>
          </a:p>
          <a:p>
            <a:r>
              <a:rPr lang="en-US" dirty="0">
                <a:cs typeface="Calibri"/>
              </a:rPr>
              <a:t>Backstop cuts off left tail/bad equilibria, makes private lenders comfortable about re-entering; or, if necessary, provides credit directly.  </a:t>
            </a:r>
            <a:r>
              <a:rPr lang="en-US" i="1" dirty="0">
                <a:cs typeface="Calibri"/>
              </a:rPr>
              <a:t>Not</a:t>
            </a:r>
            <a:r>
              <a:rPr lang="en-US" dirty="0">
                <a:cs typeface="Calibri"/>
              </a:rPr>
              <a:t> QE, can work without actual lending (Draghi, OMT)</a:t>
            </a:r>
          </a:p>
          <a:p>
            <a:r>
              <a:rPr lang="en-US" dirty="0">
                <a:cs typeface="Calibri"/>
              </a:rPr>
              <a:t>Why not have Treasury lend directly?</a:t>
            </a:r>
          </a:p>
          <a:p>
            <a:pPr lvl="1"/>
            <a:r>
              <a:rPr lang="en-US" dirty="0">
                <a:cs typeface="Calibri"/>
              </a:rPr>
              <a:t>Fed expertise, connection to banks and markets, non-partisan standing</a:t>
            </a:r>
          </a:p>
          <a:p>
            <a:r>
              <a:rPr lang="en-US" dirty="0">
                <a:cs typeface="Calibri"/>
              </a:rPr>
              <a:t>Examples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Facilities for corporate loans/bonds/commercial paper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Main Street lending facility</a:t>
            </a:r>
          </a:p>
          <a:p>
            <a:pPr marL="971550" lvl="1" indent="-514350">
              <a:buAutoNum type="arabicPeriod"/>
            </a:pPr>
            <a:r>
              <a:rPr lang="en-US" dirty="0">
                <a:cs typeface="Calibri"/>
              </a:rPr>
              <a:t>Municipal lending facility</a:t>
            </a:r>
          </a:p>
          <a:p>
            <a:pPr marL="971550" lvl="1" indent="-514350">
              <a:buAutoNum type="arabicPeriod"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574FE-45A9-47D1-AE58-23C448B30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7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6BCBE7-F39D-4C0B-9030-104864591287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0A6696-80B5-463F-9B6B-60B015F9CF26}"/>
              </a:ext>
            </a:extLst>
          </p:cNvPr>
          <p:cNvSpPr txBox="1"/>
          <p:nvPr/>
        </p:nvSpPr>
        <p:spPr>
          <a:xfrm>
            <a:off x="685568" y="279500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</p:txBody>
      </p:sp>
      <p:pic>
        <p:nvPicPr>
          <p:cNvPr id="2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540954C-8C7A-4DDA-B820-9F67D7005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570" y="1100867"/>
            <a:ext cx="9699618" cy="493727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743757-7D7A-4632-B37F-59DF647AB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8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A8B1029-7E8F-4360-A140-E1A402990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53" y="1673442"/>
            <a:ext cx="9991492" cy="351111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8371A7-EC92-4237-A43D-133BA37D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59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338C4-FA12-402D-BE3F-2F056C3E6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Assessment: Market maker of last resort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E4EA-19F9-4E38-ACB9-CC312B660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>
                <a:cs typeface="Calibri"/>
              </a:rPr>
              <a:t>Successfully calmed market breakdown of March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cs typeface="Calibri"/>
              </a:rPr>
              <a:t>Treasury, MBS purchases will ultimately be part of QE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E5A00-360E-4973-956F-8F166C976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77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87A4D10-E0CB-499A-A10F-5436AA4CE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278" y="512112"/>
            <a:ext cx="8016586" cy="583103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ED9F92-EC15-40D0-8174-E49233CE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94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2" ma:contentTypeDescription="Create a new document." ma:contentTypeScope="" ma:versionID="af9888256906d13216f81b2d283d67ab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5330b6a98a5d0d7b2b6142c4eaa72374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CDC75C-C6B0-4EA8-A33D-24D08049924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7464CE-F7AA-48C9-A2DF-ED6F12C5740D}"/>
</file>

<file path=customXml/itemProps3.xml><?xml version="1.0" encoding="utf-8"?>
<ds:datastoreItem xmlns:ds="http://schemas.openxmlformats.org/officeDocument/2006/customXml" ds:itemID="{B3E7E10C-7B5E-4981-8C05-B449DA65CF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447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Corporate Debt Overhang and Credit Policy: Discussion</vt:lpstr>
      <vt:lpstr>Fed interventions: Beyond Bagehot with new doctrines and new tools</vt:lpstr>
      <vt:lpstr>Market maker of last resort</vt:lpstr>
      <vt:lpstr>Classic lender of last resort (Bagehot)</vt:lpstr>
      <vt:lpstr>Backstopping credit markets</vt:lpstr>
      <vt:lpstr>PowerPoint Presentation</vt:lpstr>
      <vt:lpstr>PowerPoint Presentation</vt:lpstr>
      <vt:lpstr>Assessment: Market maker of last resort</vt:lpstr>
      <vt:lpstr>PowerPoint Presentation</vt:lpstr>
      <vt:lpstr>Assessment: Classic LOLR</vt:lpstr>
      <vt:lpstr>Assessment: Credit backstops for public markets (large firms)</vt:lpstr>
      <vt:lpstr>Alternative strategies</vt:lpstr>
      <vt:lpstr>Assessment: Credit backstops for SMEs</vt:lpstr>
      <vt:lpstr>Alternative models for lending to SMEs</vt:lpstr>
      <vt:lpstr>Conclusions</vt:lpstr>
      <vt:lpstr>Appendix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Dr. Bernanke</cp:lastModifiedBy>
  <cp:revision>15</cp:revision>
  <dcterms:created xsi:type="dcterms:W3CDTF">2020-06-15T13:06:43Z</dcterms:created>
  <dcterms:modified xsi:type="dcterms:W3CDTF">2020-06-24T21:05:26Z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