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1" r:id="rId3"/>
    <p:sldId id="285" r:id="rId4"/>
    <p:sldId id="308" r:id="rId5"/>
    <p:sldId id="259" r:id="rId6"/>
    <p:sldId id="299" r:id="rId7"/>
    <p:sldId id="270" r:id="rId8"/>
    <p:sldId id="300" r:id="rId9"/>
    <p:sldId id="301" r:id="rId10"/>
    <p:sldId id="321" r:id="rId11"/>
    <p:sldId id="310" r:id="rId12"/>
    <p:sldId id="309" r:id="rId13"/>
    <p:sldId id="314" r:id="rId14"/>
    <p:sldId id="313" r:id="rId15"/>
    <p:sldId id="312" r:id="rId16"/>
    <p:sldId id="322" r:id="rId17"/>
    <p:sldId id="320" r:id="rId18"/>
    <p:sldId id="319" r:id="rId19"/>
    <p:sldId id="318" r:id="rId20"/>
    <p:sldId id="316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D72F0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79A6A-D16F-484D-B845-8711066E0E4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F309-D4E4-4BE7-B556-CB2C8651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F062-41FF-4EB2-AB1F-9BCDA4920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173BE-9B72-42A8-AC8F-971E5D563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1266-BF0D-4B69-BB9D-64A4101D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5A8E3-8926-4B83-A00C-44A558E7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9B16-BB45-476B-A24B-B1D4F86D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0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6F55-2780-48C7-901C-48FDCE07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8D49A-542C-48A7-B9BA-E962AA05A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9F1B-C495-4A85-9352-57416EAF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4965-BA80-4446-9B39-5CA7AE83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C61F-DAF8-4DEB-8219-E02EC900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E6199-28CB-4639-8814-844FD5A62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37D26-163F-4645-98BF-23AB3378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BDAFE-A698-4256-A58F-74026483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BCD17-31C0-403D-B5EC-AF0305B0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115B-0714-4411-B867-77B107A2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FD40-32A6-449E-995A-1A13A87D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0BF4-5DAC-477A-A174-002A005B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6914-4ADD-451D-A5E1-918B1993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D750-FCEF-4122-AF80-85070F86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3171-21C0-44FE-A83C-E684E714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E228-0A6E-473E-A58C-DF39241C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420B1-6DB8-4CE6-BEF9-2B04CF3AB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ABF26-5A9D-4ABA-84C1-6EFBD6EF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ED18-082F-4EF0-85CD-DF29A3AB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9A0AF-4FB7-4DFB-BE47-54E81DA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FABB-59C8-48F6-B1EB-4C7E2E0B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020B-FFD4-46F4-9BD0-05FC1239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570E-ED69-473D-91D4-07D64A73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DA63-5562-4B40-AF84-734A5BFA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3C35-8ACC-4751-A731-C9D24B99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70E69-4EE2-40D6-860A-D6337FE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6555-F3E7-4606-A4AE-975DE5A3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7553-5312-4F6A-A996-AA1FEDC98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8BB84-ADF3-44AB-9373-5C97BD147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CDDCB-558B-4776-9980-FE2EA11D6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D41EC-3A8F-45F5-8A52-6D994E41D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D44D5-1D23-40B6-8FFC-DE188441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ADCE6-116C-412E-A9BE-30982D0C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97D95-677E-45CA-BD8C-E54A0832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8A27-BA15-4144-8B24-3520B5CF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6B3E5-D9A9-4F48-8AFA-A8E4BDB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18057-94CE-43E3-A949-11092DDF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6531C-4722-4C16-871D-0980D087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EF990-34CD-45DA-815B-F8E06D2B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DCE4F-260C-43C4-9B15-1CB19ED5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6E8BA-E80E-4FD2-A174-AAAFF77D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3243-1367-4459-BEA8-93AA790A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21814-5C36-4827-8F9E-58925F051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19414-7C8C-4CE3-A9EA-43FEF156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5F800-1F52-490E-8A66-748E3188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ED51-3197-4330-AB54-1B10E650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8A058-D416-4F96-B408-AD3D780C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1403-60AA-4DC0-90DA-01A3E0E8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29C66-643A-42A5-B423-69E30F18A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43E1E-27F9-428E-AD09-D3A70F3B1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268E-1D14-4EBD-88F6-B138FBE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0F0D6-0D7F-4385-9745-6F6C753A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4426-DC8E-4571-8D97-A0805BC9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BC2B0-9F83-4F1B-BCDF-2025509A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A978-B766-479F-AFC0-B67568F7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E103-00E7-4AB3-925C-806D69003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589F-DA23-4A5E-AA04-2500BF76DF6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51A3-2A2B-49FA-986F-3FA8AA9C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E66C-B80C-4C3A-877B-97ED30D96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BEA2-4CE1-413E-953E-1541132B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FAC7-3B2F-4DCF-B228-BAA6328E1027}"/>
              </a:ext>
            </a:extLst>
          </p:cNvPr>
          <p:cNvSpPr txBox="1"/>
          <p:nvPr/>
        </p:nvSpPr>
        <p:spPr>
          <a:xfrm>
            <a:off x="657809" y="1802980"/>
            <a:ext cx="10876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00000"/>
                </a:solidFill>
              </a:rPr>
              <a:t>Policies for a Second Wave</a:t>
            </a:r>
          </a:p>
          <a:p>
            <a:pPr algn="ctr"/>
            <a:endParaRPr lang="en-US" sz="3600" b="1" dirty="0">
              <a:solidFill>
                <a:srgbClr val="B00000"/>
              </a:solidFill>
            </a:endParaRPr>
          </a:p>
          <a:p>
            <a:pPr lvl="0" algn="ctr"/>
            <a:r>
              <a:rPr lang="en-US" sz="2600" dirty="0">
                <a:solidFill>
                  <a:prstClr val="black"/>
                </a:solidFill>
              </a:rPr>
              <a:t>David Baqaee (UCLA Economics), Emmanuel Farhi (Harvard Economics), </a:t>
            </a:r>
          </a:p>
          <a:p>
            <a:pPr lvl="0" algn="ctr"/>
            <a:r>
              <a:rPr lang="en-US" sz="2600" dirty="0">
                <a:solidFill>
                  <a:prstClr val="black"/>
                </a:solidFill>
              </a:rPr>
              <a:t>Michael Mina (Chan School), Jim Stock (Harvard Economics)</a:t>
            </a: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en-US" sz="2200" dirty="0">
                <a:solidFill>
                  <a:prstClr val="black"/>
                </a:solidFill>
              </a:rPr>
              <a:t>with Veronica De Falco, Michael Droste, Adriano Fernandes, Kathryn Holston, Stephanie Kestelman, Edward Kong, Danila Maroz, Chika Okafor, Lingdi Xu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587B8-9B37-4C05-B239-666A69C771BA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200" b="1" i="1" dirty="0">
                <a:solidFill>
                  <a:schemeClr val="bg1"/>
                </a:solidFill>
              </a:rPr>
              <a:t>Brookings Papers on Economic Activity</a:t>
            </a:r>
            <a:r>
              <a:rPr lang="en-US" sz="2200" b="1" dirty="0">
                <a:solidFill>
                  <a:schemeClr val="bg1"/>
                </a:solidFill>
              </a:rPr>
              <a:t> Special Edition: COVID-19 and the Economy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704B7-7F3B-41EC-97A9-C87963616BC6}"/>
              </a:ext>
            </a:extLst>
          </p:cNvPr>
          <p:cNvSpPr txBox="1"/>
          <p:nvPr/>
        </p:nvSpPr>
        <p:spPr>
          <a:xfrm>
            <a:off x="0" y="6433084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200" b="1" dirty="0">
                <a:solidFill>
                  <a:schemeClr val="bg1"/>
                </a:solidFill>
              </a:rPr>
              <a:t>June 25, 2020</a:t>
            </a:r>
          </a:p>
        </p:txBody>
      </p:sp>
    </p:spTree>
    <p:extLst>
      <p:ext uri="{BB962C8B-B14F-4D97-AF65-F5344CB8AC3E}">
        <p14:creationId xmlns:p14="http://schemas.microsoft.com/office/powerpoint/2010/main" val="261299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CF3A7-D57D-481F-A5EB-D6BFEA4B34B8}"/>
              </a:ext>
            </a:extLst>
          </p:cNvPr>
          <p:cNvSpPr txBox="1"/>
          <p:nvPr/>
        </p:nvSpPr>
        <p:spPr>
          <a:xfrm>
            <a:off x="6827676" y="5538083"/>
            <a:ext cx="47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Broad economic shutdown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F3BBB3-739F-45A5-9C02-827222000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1151295"/>
            <a:ext cx="5652881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5373F-23B8-49EC-B665-8F90B090779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Economic NPIs</a:t>
            </a:r>
          </a:p>
        </p:txBody>
      </p:sp>
    </p:spTree>
    <p:extLst>
      <p:ext uri="{BB962C8B-B14F-4D97-AF65-F5344CB8AC3E}">
        <p14:creationId xmlns:p14="http://schemas.microsoft.com/office/powerpoint/2010/main" val="36238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63E7C7-9059-44C3-99E6-B444B22487EF}"/>
              </a:ext>
            </a:extLst>
          </p:cNvPr>
          <p:cNvSpPr txBox="1"/>
          <p:nvPr/>
        </p:nvSpPr>
        <p:spPr>
          <a:xfrm>
            <a:off x="6827676" y="5538083"/>
            <a:ext cx="47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Require working from home if 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FD32A1-798C-4A70-B1BB-97E90A6BB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5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E6D7F8-69C3-4298-ADA8-9CA14602A7F2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Economic NPIs</a:t>
            </a:r>
          </a:p>
        </p:txBody>
      </p:sp>
    </p:spTree>
    <p:extLst>
      <p:ext uri="{BB962C8B-B14F-4D97-AF65-F5344CB8AC3E}">
        <p14:creationId xmlns:p14="http://schemas.microsoft.com/office/powerpoint/2010/main" val="122309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E09D68-464D-4350-8D04-C1FA17C2CF8E}"/>
              </a:ext>
            </a:extLst>
          </p:cNvPr>
          <p:cNvSpPr txBox="1"/>
          <p:nvPr/>
        </p:nvSpPr>
        <p:spPr>
          <a:xfrm>
            <a:off x="6522822" y="5532120"/>
            <a:ext cx="518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Prioritize sectors with highest marginal GDP-to-Risk</a:t>
            </a:r>
          </a:p>
          <a:p>
            <a:endParaRPr lang="en-US" b="1" dirty="0"/>
          </a:p>
          <a:p>
            <a:r>
              <a:rPr lang="en-US" i="1" dirty="0"/>
              <a:t>But: our sectoral detail doesn’t go to the level of bars, pro sports, night clubs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63F95-8FB2-42FB-B88E-74A204A70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1161376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C92A33-367C-470F-A436-21DECAE03A59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Economic NPIs</a:t>
            </a:r>
          </a:p>
        </p:txBody>
      </p:sp>
    </p:spTree>
    <p:extLst>
      <p:ext uri="{BB962C8B-B14F-4D97-AF65-F5344CB8AC3E}">
        <p14:creationId xmlns:p14="http://schemas.microsoft.com/office/powerpoint/2010/main" val="255796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A63B8-F6BA-4E4B-ACC1-68F41FADBDB2}"/>
              </a:ext>
            </a:extLst>
          </p:cNvPr>
          <p:cNvSpPr txBox="1"/>
          <p:nvPr/>
        </p:nvSpPr>
        <p:spPr>
          <a:xfrm>
            <a:off x="6522822" y="5522039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 on-site workers age 65+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C7CA6-4B22-4C08-92D7-45C256282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92B07E-A13F-4BB9-8EA1-16E1E668F92C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Economic NPIs</a:t>
            </a:r>
          </a:p>
        </p:txBody>
      </p:sp>
    </p:spTree>
    <p:extLst>
      <p:ext uri="{BB962C8B-B14F-4D97-AF65-F5344CB8AC3E}">
        <p14:creationId xmlns:p14="http://schemas.microsoft.com/office/powerpoint/2010/main" val="130747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CDBD5-7BBF-49C5-B915-B56776C326CD}"/>
              </a:ext>
            </a:extLst>
          </p:cNvPr>
          <p:cNvSpPr txBox="1"/>
          <p:nvPr/>
        </p:nvSpPr>
        <p:spPr>
          <a:xfrm>
            <a:off x="6228525" y="5538083"/>
            <a:ext cx="565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3 economic NPIs (sectoral, WFH, no age 65+ on site)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D2EFF-3B6D-4047-A48B-4F6569D2A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5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08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Non-Economic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81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Non-Economic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798FDF-9467-4EC0-9B20-95D9BD71FB06}"/>
              </a:ext>
            </a:extLst>
          </p:cNvPr>
          <p:cNvSpPr txBox="1"/>
          <p:nvPr/>
        </p:nvSpPr>
        <p:spPr>
          <a:xfrm>
            <a:off x="8126337" y="5522039"/>
            <a:ext cx="233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10032-27B9-4914-B467-172B32A23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36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Non-Economic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0EB76-A524-4F8F-8AC0-CE91502E6694}"/>
              </a:ext>
            </a:extLst>
          </p:cNvPr>
          <p:cNvSpPr txBox="1"/>
          <p:nvPr/>
        </p:nvSpPr>
        <p:spPr>
          <a:xfrm>
            <a:off x="6228525" y="5538083"/>
            <a:ext cx="565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Enhanced protections for age 75+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1A066-DC3C-4D9D-BD83-EABABE59A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21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Non-Economic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C06D4-4F35-474B-99BD-3F53147F0A00}"/>
              </a:ext>
            </a:extLst>
          </p:cNvPr>
          <p:cNvSpPr txBox="1"/>
          <p:nvPr/>
        </p:nvSpPr>
        <p:spPr>
          <a:xfrm>
            <a:off x="8126334" y="5522039"/>
            <a:ext cx="233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10% Quarantine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CA267-C0DB-41D9-989D-55FF23E86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10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Non-Economic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5AF9D-7C90-431F-9BE0-4EAC46A95768}"/>
              </a:ext>
            </a:extLst>
          </p:cNvPr>
          <p:cNvSpPr txBox="1"/>
          <p:nvPr/>
        </p:nvSpPr>
        <p:spPr>
          <a:xfrm>
            <a:off x="6228525" y="5538083"/>
            <a:ext cx="565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Stricter personal protections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54E07-AF55-48FF-B535-AFE9D90C9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5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92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C007442-7E9E-4F20-BF9B-DC33A4CC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24357"/>
            <a:ext cx="6032594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Cases and deaths through June 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FAE42-31A0-4121-9142-4ADE5D80C2C4}"/>
              </a:ext>
            </a:extLst>
          </p:cNvPr>
          <p:cNvSpPr txBox="1"/>
          <p:nvPr/>
        </p:nvSpPr>
        <p:spPr>
          <a:xfrm>
            <a:off x="689309" y="1086762"/>
            <a:ext cx="504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New York, New Jersey, Connecticut, Massachusetts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3C6B2-C05A-4585-9022-DF7A88974BC3}"/>
              </a:ext>
            </a:extLst>
          </p:cNvPr>
          <p:cNvSpPr txBox="1"/>
          <p:nvPr/>
        </p:nvSpPr>
        <p:spPr>
          <a:xfrm>
            <a:off x="8382754" y="1086762"/>
            <a:ext cx="12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Rest of U.S.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20447A76-BBEF-4AB5-A915-45DEAFCE9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05" y="1624357"/>
            <a:ext cx="603259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Non-Economic NPIs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E39F6-146E-4743-A696-110F5BEEA93E}"/>
              </a:ext>
            </a:extLst>
          </p:cNvPr>
          <p:cNvSpPr txBox="1"/>
          <p:nvPr/>
        </p:nvSpPr>
        <p:spPr>
          <a:xfrm>
            <a:off x="6228525" y="5538083"/>
            <a:ext cx="565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three, fast economic reopening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E3C9EA-9570-462D-AFA3-BFF3A5C83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5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34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FAC7-3B2F-4DCF-B228-BAA6328E1027}"/>
              </a:ext>
            </a:extLst>
          </p:cNvPr>
          <p:cNvSpPr txBox="1"/>
          <p:nvPr/>
        </p:nvSpPr>
        <p:spPr>
          <a:xfrm>
            <a:off x="272731" y="1049625"/>
            <a:ext cx="5267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Output loss depends on sectoral shocks; nonlinearities and Keynesian spillovers can exacerbate output losses (Baqaee and Farhi (2020a, b)</a:t>
            </a:r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Cost-benefit analysis?</a:t>
            </a:r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Economic shutdowns are neither necessary nor sufficient to control deaths</a:t>
            </a:r>
          </a:p>
          <a:p>
            <a:pPr marL="742950" lvl="1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If you work, ~half of contacts are made at work</a:t>
            </a:r>
          </a:p>
          <a:p>
            <a:pPr marL="742950" lvl="1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Transmission and contacts in the workplace are the easiest to regulate/control</a:t>
            </a:r>
          </a:p>
          <a:p>
            <a:pPr marL="742950" lvl="1" indent="-28575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But, our modeling isn’t granular enough to address the highest-contact economic activities (bars, nightclubs, pro sports,…)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981A2EB-4B80-4CA9-B2B2-558412E77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28" y="963383"/>
            <a:ext cx="6052614" cy="4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9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 wave appears as  economic and on-economic activity opens up, students return to school, and personal protections relax…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Weekly deaths and slack hours (calibrated to unemployment rate)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F3BBB3-739F-45A5-9C02-827222000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9" y="1316006"/>
            <a:ext cx="565288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37A84-0373-4312-915B-6914F89DE2CB}"/>
              </a:ext>
            </a:extLst>
          </p:cNvPr>
          <p:cNvSpPr txBox="1"/>
          <p:nvPr/>
        </p:nvSpPr>
        <p:spPr>
          <a:xfrm>
            <a:off x="2506532" y="1789343"/>
            <a:ext cx="1684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Unemployment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F516-7834-47D0-9BA5-8FD019763AF5}"/>
              </a:ext>
            </a:extLst>
          </p:cNvPr>
          <p:cNvSpPr txBox="1"/>
          <p:nvPr/>
        </p:nvSpPr>
        <p:spPr>
          <a:xfrm>
            <a:off x="3605605" y="3888877"/>
            <a:ext cx="128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72F0D"/>
                </a:solidFill>
              </a:rPr>
              <a:t>Weekly deaths</a:t>
            </a:r>
          </a:p>
        </p:txBody>
      </p:sp>
    </p:spTree>
    <p:extLst>
      <p:ext uri="{BB962C8B-B14F-4D97-AF65-F5344CB8AC3E}">
        <p14:creationId xmlns:p14="http://schemas.microsoft.com/office/powerpoint/2010/main" val="374206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 wave appears as  economic and on-economic activity opens up, students return to school, and personal protections relax…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CF3A7-D57D-481F-A5EB-D6BFEA4B34B8}"/>
              </a:ext>
            </a:extLst>
          </p:cNvPr>
          <p:cNvSpPr txBox="1"/>
          <p:nvPr/>
        </p:nvSpPr>
        <p:spPr>
          <a:xfrm>
            <a:off x="6593665" y="5532120"/>
            <a:ext cx="544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So, in mid-July, governors require masks in public, personal distancing, testing &amp; quarantine, enhanced protections for the elderly – but leave businesses (largely) open and reopens school in the fall.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5ABEE-F628-4504-AA8F-0D947102AC4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Weekly deaths and slack hours (calibrated to unemployment rate)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F3BBB3-739F-45A5-9C02-827222000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9" y="1316006"/>
            <a:ext cx="5652881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2A3C5C-EB06-41BC-8C22-848075C70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65" y="1275660"/>
            <a:ext cx="565288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37A84-0373-4312-915B-6914F89DE2CB}"/>
              </a:ext>
            </a:extLst>
          </p:cNvPr>
          <p:cNvSpPr txBox="1"/>
          <p:nvPr/>
        </p:nvSpPr>
        <p:spPr>
          <a:xfrm>
            <a:off x="2506532" y="1789343"/>
            <a:ext cx="1684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Unemployment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4F516-7834-47D0-9BA5-8FD019763AF5}"/>
              </a:ext>
            </a:extLst>
          </p:cNvPr>
          <p:cNvSpPr txBox="1"/>
          <p:nvPr/>
        </p:nvSpPr>
        <p:spPr>
          <a:xfrm>
            <a:off x="3605605" y="3888877"/>
            <a:ext cx="128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72F0D"/>
                </a:solidFill>
              </a:rPr>
              <a:t>Weekly deaths</a:t>
            </a:r>
          </a:p>
        </p:txBody>
      </p:sp>
    </p:spTree>
    <p:extLst>
      <p:ext uri="{BB962C8B-B14F-4D97-AF65-F5344CB8AC3E}">
        <p14:creationId xmlns:p14="http://schemas.microsoft.com/office/powerpoint/2010/main" val="40113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FAC7-3B2F-4DCF-B228-BAA6328E1027}"/>
              </a:ext>
            </a:extLst>
          </p:cNvPr>
          <p:cNvSpPr txBox="1"/>
          <p:nvPr/>
        </p:nvSpPr>
        <p:spPr>
          <a:xfrm>
            <a:off x="569945" y="1197620"/>
            <a:ext cx="11052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00000"/>
                </a:solidFill>
              </a:rPr>
              <a:t>This paper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66 sector economic model 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5-age SEIQRD epidemiological model, calibrated + estimated</a:t>
            </a:r>
          </a:p>
          <a:p>
            <a:pPr lvl="1">
              <a:buClr>
                <a:srgbClr val="B00000"/>
              </a:buClr>
            </a:pPr>
            <a:r>
              <a:rPr lang="en-US" dirty="0"/>
              <a:t>	= SIR model with incubation period (exposed), quarantine, and deaths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Time-varying specifications of non-pharmaceutical interventions (NPIs)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Economic NPIs: shutdowns, industry prioritization,…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Non-economic NPIs: testing &amp; isolation, masks,… 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Control rules (decision maker = governor or individual, following CDC guidelines/gating criteria)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sz="2200" b="1" dirty="0">
                <a:solidFill>
                  <a:srgbClr val="B00000"/>
                </a:solidFill>
              </a:rPr>
              <a:t>Recent related papers</a:t>
            </a:r>
            <a:r>
              <a:rPr lang="en-US" b="1" dirty="0">
                <a:solidFill>
                  <a:srgbClr val="B00000"/>
                </a:solidFill>
              </a:rPr>
              <a:t> (economics + SIR)</a:t>
            </a:r>
          </a:p>
          <a:p>
            <a:pPr lvl="1"/>
            <a:r>
              <a:rPr lang="en-US" sz="1600" dirty="0"/>
              <a:t>Acemoglu, Chernozhukov, </a:t>
            </a:r>
            <a:r>
              <a:rPr lang="en-US" sz="1600" dirty="0" err="1"/>
              <a:t>Werning</a:t>
            </a:r>
            <a:r>
              <a:rPr lang="en-US" sz="1600" dirty="0"/>
              <a:t> &amp; </a:t>
            </a:r>
            <a:r>
              <a:rPr lang="en-US" sz="1600" dirty="0" err="1"/>
              <a:t>Whinston</a:t>
            </a:r>
            <a:r>
              <a:rPr lang="en-US" sz="1600" dirty="0"/>
              <a:t> (2020), Alvarez, </a:t>
            </a:r>
            <a:r>
              <a:rPr lang="en-US" sz="1600" dirty="0" err="1"/>
              <a:t>Argente</a:t>
            </a:r>
            <a:r>
              <a:rPr lang="en-US" sz="1600" dirty="0"/>
              <a:t>, and Lippi (2020), </a:t>
            </a:r>
            <a:r>
              <a:rPr lang="en-US" sz="1600" dirty="0" err="1"/>
              <a:t>Aum</a:t>
            </a:r>
            <a:r>
              <a:rPr lang="en-US" sz="1600" dirty="0"/>
              <a:t>, Lee, and Shin (2020), Atkeson (2020a, b), Baqaee and Farhi (2020a, b), Berger, </a:t>
            </a:r>
            <a:r>
              <a:rPr lang="en-US" sz="1600" dirty="0" err="1"/>
              <a:t>Herkenhoff</a:t>
            </a:r>
            <a:r>
              <a:rPr lang="en-US" sz="1600" dirty="0"/>
              <a:t> &amp; </a:t>
            </a:r>
            <a:r>
              <a:rPr lang="en-US" sz="1600" dirty="0" err="1"/>
              <a:t>Mongey</a:t>
            </a:r>
            <a:r>
              <a:rPr lang="en-US" sz="1600" dirty="0"/>
              <a:t> (2020), Bodenstein, </a:t>
            </a:r>
            <a:r>
              <a:rPr lang="en-US" sz="1600" dirty="0" err="1"/>
              <a:t>Crosetti</a:t>
            </a:r>
            <a:r>
              <a:rPr lang="en-US" sz="1600" dirty="0"/>
              <a:t> &amp; Guerrieri (2020), Budish (2020), Eichenbaum, Rebelo &amp; Trabant (2020a, b), </a:t>
            </a:r>
            <a:r>
              <a:rPr lang="en-US" sz="1600" dirty="0" err="1"/>
              <a:t>Farboodi</a:t>
            </a:r>
            <a:r>
              <a:rPr lang="en-US" sz="1600" dirty="0"/>
              <a:t>, </a:t>
            </a:r>
            <a:r>
              <a:rPr lang="en-US" sz="1600" dirty="0" err="1"/>
              <a:t>Jarosch</a:t>
            </a:r>
            <a:r>
              <a:rPr lang="en-US" sz="1600" dirty="0"/>
              <a:t>, and Shimer (2020), Glover, </a:t>
            </a:r>
            <a:r>
              <a:rPr lang="en-US" sz="1600" dirty="0" err="1"/>
              <a:t>Heathcoate</a:t>
            </a:r>
            <a:r>
              <a:rPr lang="en-US" sz="1600" dirty="0"/>
              <a:t>, Krueger &amp; Rios-</a:t>
            </a:r>
            <a:r>
              <a:rPr lang="en-US" sz="1600" dirty="0" err="1"/>
              <a:t>Rull</a:t>
            </a:r>
            <a:r>
              <a:rPr lang="en-US" sz="1600" dirty="0"/>
              <a:t> (2020), Guerrieri, </a:t>
            </a:r>
            <a:r>
              <a:rPr lang="en-US" sz="1600" dirty="0" err="1"/>
              <a:t>Lorenzoni</a:t>
            </a:r>
            <a:r>
              <a:rPr lang="en-US" sz="1600" dirty="0"/>
              <a:t>, Straub &amp; </a:t>
            </a:r>
            <a:r>
              <a:rPr lang="en-US" sz="1600" dirty="0" err="1"/>
              <a:t>Werning</a:t>
            </a:r>
            <a:r>
              <a:rPr lang="en-US" sz="1600" dirty="0"/>
              <a:t> (2020), Jones, Philippon, and </a:t>
            </a:r>
            <a:r>
              <a:rPr lang="en-US" sz="1600" dirty="0" err="1"/>
              <a:t>Venkateswaran</a:t>
            </a:r>
            <a:r>
              <a:rPr lang="en-US" sz="1600" dirty="0"/>
              <a:t> (2020), Krueger, Uhlig, and </a:t>
            </a:r>
            <a:r>
              <a:rPr lang="en-US" sz="1600" dirty="0" err="1"/>
              <a:t>Xie</a:t>
            </a:r>
            <a:r>
              <a:rPr lang="en-US" sz="1600" dirty="0"/>
              <a:t> (2020), Lin and Meissner (2020), Ludvigson, Ma, and Ng (2020), Morris et. al. (2020), Moser and </a:t>
            </a:r>
            <a:r>
              <a:rPr lang="en-US" sz="1600" dirty="0" err="1"/>
              <a:t>Yared</a:t>
            </a:r>
            <a:r>
              <a:rPr lang="en-US" sz="1600" dirty="0"/>
              <a:t> (2020), Mulligan (2020), </a:t>
            </a:r>
            <a:r>
              <a:rPr lang="en-US" sz="1600" dirty="0" err="1"/>
              <a:t>Rampini</a:t>
            </a:r>
            <a:r>
              <a:rPr lang="en-US" sz="1600" dirty="0"/>
              <a:t> (2020), Rio-</a:t>
            </a:r>
            <a:r>
              <a:rPr lang="en-US" sz="1600" dirty="0" err="1"/>
              <a:t>Chanona</a:t>
            </a:r>
            <a:r>
              <a:rPr lang="en-US" sz="1600" dirty="0"/>
              <a:t>, Mealy, Pichler, Lafond &amp; Farmer (2020), Stock (2020),… </a:t>
            </a:r>
          </a:p>
        </p:txBody>
      </p:sp>
    </p:spTree>
    <p:extLst>
      <p:ext uri="{BB962C8B-B14F-4D97-AF65-F5344CB8AC3E}">
        <p14:creationId xmlns:p14="http://schemas.microsoft.com/office/powerpoint/2010/main" val="346465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Model: Age-based SEIQRD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FAC7-3B2F-4DCF-B228-BAA6328E1027}"/>
              </a:ext>
            </a:extLst>
          </p:cNvPr>
          <p:cNvSpPr txBox="1"/>
          <p:nvPr/>
        </p:nvSpPr>
        <p:spPr>
          <a:xfrm>
            <a:off x="278238" y="3062223"/>
            <a:ext cx="10914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00000"/>
                </a:solidFill>
              </a:rPr>
              <a:t>Contact matrix construction – estimation period</a:t>
            </a:r>
          </a:p>
          <a:p>
            <a:endParaRPr lang="en-US" i="1" dirty="0"/>
          </a:p>
          <a:p>
            <a:r>
              <a:rPr lang="en-US" i="1" dirty="0"/>
              <a:t>	</a:t>
            </a:r>
            <a:r>
              <a:rPr lang="en-US" b="1" i="1" dirty="0"/>
              <a:t>Total contacts = contacts at work + contacts at home + contacts at other activities</a:t>
            </a:r>
            <a:endParaRPr lang="en-US" b="1" dirty="0"/>
          </a:p>
          <a:p>
            <a:pPr>
              <a:buClr>
                <a:srgbClr val="B00000"/>
              </a:buClr>
            </a:pPr>
            <a:endParaRPr lang="en-US" dirty="0"/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Baseline contact matrices: European (</a:t>
            </a:r>
            <a:r>
              <a:rPr lang="en-US" dirty="0" err="1"/>
              <a:t>Polymod</a:t>
            </a:r>
            <a:r>
              <a:rPr lang="en-US" dirty="0"/>
              <a:t>), reweighted for US demographics (Mossong et al (2017)) + age distribution of workers by sector (ACS) + Mongey-</a:t>
            </a:r>
            <a:r>
              <a:rPr lang="en-US" dirty="0" err="1"/>
              <a:t>Pilossoph</a:t>
            </a:r>
            <a:r>
              <a:rPr lang="en-US" dirty="0"/>
              <a:t>-Weinberg (2020) personal proximity index by sector</a:t>
            </a:r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Measurable time variation: capacity to work from home (</a:t>
            </a:r>
            <a:r>
              <a:rPr lang="en-US" dirty="0" err="1"/>
              <a:t>Dingel</a:t>
            </a:r>
            <a:r>
              <a:rPr lang="en-US" dirty="0"/>
              <a:t> and Neiman (2020)), estimates of working from home (Bick, Blandin, Mertens (2020)), Google mobility indexes, sectoral hours shocks</a:t>
            </a:r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Unobservable reduction in transmission given contacts: estimated </a:t>
            </a:r>
            <a:r>
              <a:rPr lang="en-US" i="1" dirty="0" err="1"/>
              <a:t>φ</a:t>
            </a:r>
            <a:r>
              <a:rPr lang="en-US" i="1" baseline="-25000" dirty="0" err="1"/>
              <a:t>t</a:t>
            </a:r>
            <a:r>
              <a:rPr lang="en-US" i="1" dirty="0"/>
              <a:t> </a:t>
            </a:r>
            <a:r>
              <a:rPr lang="en-US" dirty="0"/>
              <a:t>factor (flexible functional form)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037D3-8609-438E-B525-336D1AD77054}"/>
              </a:ext>
            </a:extLst>
          </p:cNvPr>
          <p:cNvSpPr txBox="1"/>
          <p:nvPr/>
        </p:nvSpPr>
        <p:spPr>
          <a:xfrm>
            <a:off x="523638" y="776068"/>
            <a:ext cx="4072438" cy="194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>
                <a:solidFill>
                  <a:srgbClr val="B00000"/>
                </a:solidFill>
              </a:rPr>
              <a:t>Contact matrices</a:t>
            </a:r>
            <a:r>
              <a:rPr lang="en-US" b="1" dirty="0">
                <a:solidFill>
                  <a:srgbClr val="B00000"/>
                </a:solidFill>
              </a:rPr>
              <a:t>	</a:t>
            </a:r>
            <a:r>
              <a:rPr lang="en-US" dirty="0"/>
              <a:t>75+</a:t>
            </a:r>
          </a:p>
          <a:p>
            <a:pPr>
              <a:lnSpc>
                <a:spcPct val="130000"/>
              </a:lnSpc>
            </a:pPr>
            <a:r>
              <a:rPr lang="en-US" dirty="0"/>
              <a:t>			64-75</a:t>
            </a:r>
          </a:p>
          <a:p>
            <a:pPr>
              <a:lnSpc>
                <a:spcPct val="130000"/>
              </a:lnSpc>
            </a:pPr>
            <a:r>
              <a:rPr lang="en-US" i="1" dirty="0"/>
              <a:t>C</a:t>
            </a:r>
            <a:r>
              <a:rPr lang="en-US" i="1" baseline="-25000" dirty="0"/>
              <a:t>ab</a:t>
            </a:r>
            <a:r>
              <a:rPr lang="en-US" dirty="0"/>
              <a:t>: age </a:t>
            </a:r>
            <a:r>
              <a:rPr lang="en-US" i="1" dirty="0"/>
              <a:t>a</a:t>
            </a:r>
            <a:r>
              <a:rPr lang="en-US" dirty="0"/>
              <a:t> meets age </a:t>
            </a:r>
            <a:r>
              <a:rPr lang="en-US" i="1" dirty="0"/>
              <a:t>b</a:t>
            </a:r>
            <a:r>
              <a:rPr lang="en-US" dirty="0"/>
              <a:t> 	45-64</a:t>
            </a:r>
          </a:p>
          <a:p>
            <a:pPr>
              <a:lnSpc>
                <a:spcPct val="130000"/>
              </a:lnSpc>
            </a:pPr>
            <a:r>
              <a:rPr lang="en-US" dirty="0"/>
              <a:t>			20-44</a:t>
            </a:r>
          </a:p>
          <a:p>
            <a:pPr>
              <a:lnSpc>
                <a:spcPct val="130000"/>
              </a:lnSpc>
            </a:pPr>
            <a:r>
              <a:rPr lang="en-US" dirty="0"/>
              <a:t>			0-19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59D9A-6256-4CDE-ACA3-123CA8689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3" b="7674"/>
          <a:stretch/>
        </p:blipFill>
        <p:spPr>
          <a:xfrm>
            <a:off x="4061681" y="547727"/>
            <a:ext cx="7693460" cy="244944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6F67ADD-A3E7-4C69-92C2-D2C853D44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70729"/>
              </p:ext>
            </p:extLst>
          </p:nvPr>
        </p:nvGraphicFramePr>
        <p:xfrm>
          <a:off x="1279619" y="6081932"/>
          <a:ext cx="7226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4" imgW="7226280" imgH="622080" progId="Equation.DSMT4">
                  <p:embed/>
                </p:oleObj>
              </mc:Choice>
              <mc:Fallback>
                <p:oleObj name="Equation" r:id="rId4" imgW="72262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9619" y="6081932"/>
                        <a:ext cx="7226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63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47BAF5D-9FB7-4F0F-BB47-E42BF4761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3"/>
          <a:stretch/>
        </p:blipFill>
        <p:spPr bwMode="auto">
          <a:xfrm>
            <a:off x="5421857" y="2089144"/>
            <a:ext cx="6749568" cy="4357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Model: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7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208E4C-E3AD-4AC0-BAFF-BC00198821A8}"/>
              </a:ext>
            </a:extLst>
          </p:cNvPr>
          <p:cNvSpPr/>
          <p:nvPr/>
        </p:nvSpPr>
        <p:spPr>
          <a:xfrm>
            <a:off x="265285" y="827260"/>
            <a:ext cx="113074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00000"/>
              </a:buClr>
            </a:pPr>
            <a:r>
              <a:rPr lang="en-US" sz="2200" b="1" dirty="0">
                <a:solidFill>
                  <a:srgbClr val="B00000"/>
                </a:solidFill>
              </a:rPr>
              <a:t>Other model parameters from the epidemiological literature: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Latency, infectious rates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Transmission rates involving children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Age-dependent infection-fatality rate (IFR) profile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B3BF9D-12A8-4A18-AC70-439F37019CC9}"/>
              </a:ext>
            </a:extLst>
          </p:cNvPr>
          <p:cNvSpPr/>
          <p:nvPr/>
        </p:nvSpPr>
        <p:spPr>
          <a:xfrm>
            <a:off x="265284" y="2761644"/>
            <a:ext cx="52211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00000"/>
              </a:buClr>
            </a:pPr>
            <a:r>
              <a:rPr lang="en-US" sz="2200" b="1" dirty="0">
                <a:solidFill>
                  <a:srgbClr val="B00000"/>
                </a:solidFill>
              </a:rPr>
              <a:t>Estimation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Fit to 7-day MA of US deaths, March 15 – June 12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Specify population IFR 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0.6% for base case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Estimate initial infections and adult transmission rate (</a:t>
            </a:r>
            <a:r>
              <a:rPr lang="el-GR" dirty="0"/>
              <a:t>β</a:t>
            </a:r>
            <a:r>
              <a:rPr lang="en-US" dirty="0"/>
              <a:t>)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in effect this estimates path of R0</a:t>
            </a:r>
            <a:endParaRPr lang="en-US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67B4CF-AB7D-42B0-B028-F891B3378D39}"/>
              </a:ext>
            </a:extLst>
          </p:cNvPr>
          <p:cNvSpPr txBox="1"/>
          <p:nvPr/>
        </p:nvSpPr>
        <p:spPr>
          <a:xfrm>
            <a:off x="7787688" y="4166143"/>
            <a:ext cx="2194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SEIQRD model estimate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671082-F9C2-48D9-88C0-A1A70DD5AEAF}"/>
              </a:ext>
            </a:extLst>
          </p:cNvPr>
          <p:cNvSpPr txBox="1"/>
          <p:nvPr/>
        </p:nvSpPr>
        <p:spPr>
          <a:xfrm>
            <a:off x="6279357" y="5137312"/>
            <a:ext cx="2255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Nonparametric estimate</a:t>
            </a:r>
          </a:p>
        </p:txBody>
      </p:sp>
    </p:spTree>
    <p:extLst>
      <p:ext uri="{BB962C8B-B14F-4D97-AF65-F5344CB8AC3E}">
        <p14:creationId xmlns:p14="http://schemas.microsoft.com/office/powerpoint/2010/main" val="408980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Simulations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163B47-B3D9-4B0A-8C22-9E5BDD1F0896}"/>
              </a:ext>
            </a:extLst>
          </p:cNvPr>
          <p:cNvSpPr/>
          <p:nvPr/>
        </p:nvSpPr>
        <p:spPr>
          <a:xfrm>
            <a:off x="265284" y="487025"/>
            <a:ext cx="108043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00000"/>
              </a:buClr>
            </a:pPr>
            <a:r>
              <a:rPr lang="en-US" sz="2200" b="1" dirty="0">
                <a:solidFill>
                  <a:srgbClr val="B00000"/>
                </a:solidFill>
              </a:rPr>
              <a:t>Control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Decision-maker decides to go back to work, or not, based on unemployment rate, daily deaths, and 14-day decline in daily death rate (CDC guidelines + aversion to unemployment)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Two “governors”: fast and slow</a:t>
            </a:r>
          </a:p>
          <a:p>
            <a:pPr>
              <a:buClr>
                <a:srgbClr val="B00000"/>
              </a:buClr>
            </a:pPr>
            <a:endParaRPr lang="en-US" dirty="0"/>
          </a:p>
          <a:p>
            <a:pPr>
              <a:buClr>
                <a:srgbClr val="B00000"/>
              </a:buClr>
            </a:pPr>
            <a:r>
              <a:rPr lang="en-US" sz="2200" b="1" dirty="0">
                <a:solidFill>
                  <a:srgbClr val="B00000"/>
                </a:solidFill>
              </a:rPr>
              <a:t>NPIs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00000"/>
                </a:solidFill>
              </a:rPr>
              <a:t>Economic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Economic shutdown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Sectoral reopening prioritizing certain sectors by GDP-to-Risk index: 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Everyone who can, works from home </a:t>
            </a:r>
          </a:p>
          <a:p>
            <a:pPr marL="1257300" lvl="2" indent="-342900">
              <a:buClr>
                <a:srgbClr val="B0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Bick, Blandin, Mertens (2020): 35% of workforce worked from home in mid-May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Workers age 65+ either work from home, or don’t work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00000"/>
                </a:solidFill>
              </a:rPr>
              <a:t>Non-economic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Open school in the fall, or not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Masks &amp; social distancing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Additional protections for the elderly (CMS guidelines+)</a:t>
            </a:r>
          </a:p>
          <a:p>
            <a:pPr marL="800100" lvl="1" indent="-342900">
              <a:buClr>
                <a:srgbClr val="B00000"/>
              </a:buClr>
              <a:buFont typeface="Arial" panose="020B0604020202020204" pitchFamily="34" charset="0"/>
              <a:buChar char="•"/>
            </a:pPr>
            <a:r>
              <a:rPr lang="en-US" dirty="0"/>
              <a:t>Quarantine (testing and self-isolation)</a:t>
            </a:r>
          </a:p>
          <a:p>
            <a:pPr marL="1257300" lvl="2" indent="-342900">
              <a:buClr>
                <a:srgbClr val="B0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Baseline: 5% quarantine rate</a:t>
            </a:r>
          </a:p>
          <a:p>
            <a:pPr marL="1257300" lvl="2" indent="-342900">
              <a:buClr>
                <a:srgbClr val="B00000"/>
              </a:buClr>
              <a:buFont typeface="Courier New" panose="02070309020205020404" pitchFamily="49" charset="0"/>
              <a:buChar char="o"/>
            </a:pPr>
            <a:r>
              <a:rPr lang="en-US" dirty="0"/>
              <a:t>Alternative: 10% quarantine rate</a:t>
            </a:r>
          </a:p>
          <a:p>
            <a:pPr marL="1257300" lvl="2" indent="-342900">
              <a:buClr>
                <a:srgbClr val="B00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B00000"/>
              </a:buClr>
            </a:pPr>
            <a:r>
              <a:rPr lang="en-US" sz="2200" b="1" dirty="0">
                <a:solidFill>
                  <a:srgbClr val="B00000"/>
                </a:solidFill>
              </a:rPr>
              <a:t>Output (GDP)</a:t>
            </a:r>
          </a:p>
          <a:p>
            <a:pPr marL="342900" indent="-342900">
              <a:buClr>
                <a:srgbClr val="B00000"/>
              </a:buClr>
              <a:buFont typeface="Wingdings" panose="05000000000000000000" pitchFamily="2" charset="2"/>
              <a:buChar char="§"/>
            </a:pPr>
            <a:r>
              <a:rPr lang="en-US" dirty="0"/>
              <a:t>Business sector output computed from labor by sector and income shares (Hulten’s theorem)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A13598-A000-4FCD-B545-E77646936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925699"/>
              </p:ext>
            </p:extLst>
          </p:nvPr>
        </p:nvGraphicFramePr>
        <p:xfrm>
          <a:off x="7564177" y="2846994"/>
          <a:ext cx="252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2527200" imgH="342720" progId="Equation.DSMT4">
                  <p:embed/>
                </p:oleObj>
              </mc:Choice>
              <mc:Fallback>
                <p:oleObj name="Equation" r:id="rId3" imgW="2527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64177" y="2846994"/>
                        <a:ext cx="2527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96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4E186-25FC-448C-AE13-A7060921A05B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solidFill>
            <a:srgbClr val="B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solidFill>
                  <a:schemeClr val="bg1"/>
                </a:solidFill>
              </a:rPr>
              <a:t>Model simulation: Second wave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8F725-BCC8-4F48-974C-24DBF8C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EA2-4CE1-413E-953E-1541132B3424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FEDB3-281B-4830-85B3-5806EA17F8F3}"/>
              </a:ext>
            </a:extLst>
          </p:cNvPr>
          <p:cNvSpPr txBox="1"/>
          <p:nvPr/>
        </p:nvSpPr>
        <p:spPr>
          <a:xfrm>
            <a:off x="779980" y="5532120"/>
            <a:ext cx="51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Baseline + limited business shutdowns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D30A-566F-4ABA-85B2-6F10DD0BC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" y="1151295"/>
            <a:ext cx="565288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5373F-23B8-49EC-B665-8F90B0907798}"/>
              </a:ext>
            </a:extLst>
          </p:cNvPr>
          <p:cNvSpPr txBox="1"/>
          <p:nvPr/>
        </p:nvSpPr>
        <p:spPr>
          <a:xfrm>
            <a:off x="2018179" y="658003"/>
            <a:ext cx="8725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B00000"/>
                </a:solidFill>
              </a:rPr>
              <a:t>Economic NPIs</a:t>
            </a:r>
          </a:p>
        </p:txBody>
      </p:sp>
    </p:spTree>
    <p:extLst>
      <p:ext uri="{BB962C8B-B14F-4D97-AF65-F5344CB8AC3E}">
        <p14:creationId xmlns:p14="http://schemas.microsoft.com/office/powerpoint/2010/main" val="375645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C40BFDE90924297CAFCA0B6E887BA" ma:contentTypeVersion="12" ma:contentTypeDescription="Create a new document." ma:contentTypeScope="" ma:versionID="af9888256906d13216f81b2d283d67ab">
  <xsd:schema xmlns:xsd="http://www.w3.org/2001/XMLSchema" xmlns:xs="http://www.w3.org/2001/XMLSchema" xmlns:p="http://schemas.microsoft.com/office/2006/metadata/properties" xmlns:ns2="9e5414a2-bcb2-40ca-b598-7fcbf922a641" xmlns:ns3="8bdebe45-587c-4cf0-9ae0-93c028cb9196" targetNamespace="http://schemas.microsoft.com/office/2006/metadata/properties" ma:root="true" ma:fieldsID="5330b6a98a5d0d7b2b6142c4eaa72374" ns2:_="" ns3:_="">
    <xsd:import namespace="9e5414a2-bcb2-40ca-b598-7fcbf922a641"/>
    <xsd:import namespace="8bdebe45-587c-4cf0-9ae0-93c028cb9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14a2-bcb2-40ca-b598-7fcbf922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be45-587c-4cf0-9ae0-93c028cb9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702FA-2680-4D7B-BB0A-FA8AB1174029}"/>
</file>

<file path=customXml/itemProps2.xml><?xml version="1.0" encoding="utf-8"?>
<ds:datastoreItem xmlns:ds="http://schemas.openxmlformats.org/officeDocument/2006/customXml" ds:itemID="{28DC1959-743D-4C55-9A16-09CF14019D5E}"/>
</file>

<file path=customXml/itemProps3.xml><?xml version="1.0" encoding="utf-8"?>
<ds:datastoreItem xmlns:ds="http://schemas.openxmlformats.org/officeDocument/2006/customXml" ds:itemID="{B8345B39-FD5F-4B0B-99A1-AA33287DE50F}"/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787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391</cp:revision>
  <dcterms:created xsi:type="dcterms:W3CDTF">2020-04-09T09:29:04Z</dcterms:created>
  <dcterms:modified xsi:type="dcterms:W3CDTF">2020-06-25T12:45:25Z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0x010100018C40BFDE90924297CAFCA0B6E887BA</vt:lpwstr>
  </property>
</Properties>
</file>