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drawings/drawing6.xml" ContentType="application/vnd.openxmlformats-officedocument.drawingml.chartshapes+xml"/>
  <Override PartName="/ppt/drawings/drawing1.xml" ContentType="application/vnd.openxmlformats-officedocument.drawingml.chartshapes+xml"/>
  <Override PartName="/ppt/drawings/drawing5.xml" ContentType="application/vnd.openxmlformats-officedocument.drawingml.chartshapes+xml"/>
  <Override PartName="/ppt/drawings/drawing4.xml" ContentType="application/vnd.openxmlformats-officedocument.drawingml.chartshapes+xml"/>
  <Override PartName="/ppt/drawings/drawing2.xml" ContentType="application/vnd.openxmlformats-officedocument.drawingml.chartshapes+xml"/>
  <Override PartName="/ppt/drawings/drawing3.xml" ContentType="application/vnd.openxmlformats-officedocument.drawingml.chartshapes+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8.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Layouts/slideLayout10.xml" ContentType="application/vnd.openxmlformats-officedocument.presentationml.slideLayou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theme/theme2.xml" ContentType="application/vnd.openxmlformats-officedocument.theme+xml"/>
  <Override PartName="/ppt/charts/chart3.xml" ContentType="application/vnd.openxmlformats-officedocument.drawingml.chart+xml"/>
  <Override PartName="/ppt/charts/colors11.xml" ContentType="application/vnd.ms-office.chartcolorstyle+xml"/>
  <Override PartName="/ppt/charts/style11.xml" ContentType="application/vnd.ms-office.chartstyle+xml"/>
  <Override PartName="/ppt/charts/chart12.xml" ContentType="application/vnd.openxmlformats-officedocument.drawingml.chart+xml"/>
  <Override PartName="/ppt/charts/colors10.xml" ContentType="application/vnd.ms-office.chartcolorstyle+xml"/>
  <Override PartName="/ppt/charts/style10.xml" ContentType="application/vnd.ms-office.chartstyle+xml"/>
  <Override PartName="/ppt/charts/chart11.xml" ContentType="application/vnd.openxmlformats-officedocument.drawingml.chart+xml"/>
  <Override PartName="/ppt/charts/colors9.xml" ContentType="application/vnd.ms-office.chartcolorstyle+xml"/>
  <Override PartName="/ppt/charts/style9.xml" ContentType="application/vnd.ms-office.chartstyle+xml"/>
  <Override PartName="/ppt/charts/style1.xml" ContentType="application/vnd.ms-office.chartstyle+xml"/>
  <Override PartName="/ppt/charts/colors8.xml" ContentType="application/vnd.ms-office.chartcolorstyle+xml"/>
  <Override PartName="/ppt/theme/theme1.xml" ContentType="application/vnd.openxmlformats-officedocument.theme+xml"/>
  <Override PartName="/ppt/charts/style8.xml" ContentType="application/vnd.ms-office.chartstyle+xml"/>
  <Override PartName="/ppt/charts/chart9.xml" ContentType="application/vnd.openxmlformats-officedocument.drawingml.chart+xml"/>
  <Override PartName="/ppt/notesMasters/notesMaster1.xml" ContentType="application/vnd.openxmlformats-officedocument.presentationml.notesMaster+xml"/>
  <Override PartName="/ppt/charts/colors7.xml" ContentType="application/vnd.ms-office.chartcolorstyle+xml"/>
  <Override PartName="/ppt/charts/style7.xml" ContentType="application/vnd.ms-office.chartstyle+xml"/>
  <Override PartName="/ppt/charts/chart8.xml" ContentType="application/vnd.openxmlformats-officedocument.drawingml.chart+xml"/>
  <Override PartName="/ppt/charts/colors1.xml" ContentType="application/vnd.ms-office.chartcolorstyle+xml"/>
  <Override PartName="/ppt/charts/colors6.xml" ContentType="application/vnd.ms-office.chartcolorstyle+xml"/>
  <Override PartName="/ppt/charts/style6.xml" ContentType="application/vnd.ms-office.chartstyle+xml"/>
  <Override PartName="/ppt/charts/chart7.xml" ContentType="application/vnd.openxmlformats-officedocument.drawingml.chart+xml"/>
  <Override PartName="/ppt/charts/colors5.xml" ContentType="application/vnd.ms-office.chartcolorstyle+xml"/>
  <Override PartName="/ppt/charts/style5.xml" ContentType="application/vnd.ms-office.chartstyle+xml"/>
  <Override PartName="/ppt/charts/chart6.xml" ContentType="application/vnd.openxmlformats-officedocument.drawingml.chart+xml"/>
  <Override PartName="/ppt/charts/colors4.xml" ContentType="application/vnd.ms-office.chartcolorstyle+xml"/>
  <Override PartName="/ppt/charts/style4.xml" ContentType="application/vnd.ms-office.chartstyle+xml"/>
  <Override PartName="/ppt/charts/chart5.xml" ContentType="application/vnd.openxmlformats-officedocument.drawingml.chart+xml"/>
  <Override PartName="/ppt/charts/chart2.xml" ContentType="application/vnd.openxmlformats-officedocument.drawingml.chart+xml"/>
  <Override PartName="/ppt/charts/colors3.xml" ContentType="application/vnd.ms-office.chartcolorstyle+xml"/>
  <Override PartName="/ppt/charts/style3.xml" ContentType="application/vnd.ms-office.chartstyle+xml"/>
  <Override PartName="/ppt/charts/chart4.xml" ContentType="application/vnd.openxmlformats-officedocument.drawingml.chart+xml"/>
  <Override PartName="/ppt/charts/colors2.xml" ContentType="application/vnd.ms-office.chartcolorstyle+xml"/>
  <Override PartName="/ppt/charts/style2.xml" ContentType="application/vnd.ms-office.chartstyle+xml"/>
  <Override PartName="/ppt/charts/chart1.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98" r:id="rId3"/>
    <p:sldId id="263" r:id="rId4"/>
    <p:sldId id="306" r:id="rId5"/>
    <p:sldId id="308" r:id="rId6"/>
    <p:sldId id="309" r:id="rId7"/>
    <p:sldId id="292" r:id="rId8"/>
    <p:sldId id="311" r:id="rId9"/>
    <p:sldId id="312" r:id="rId10"/>
    <p:sldId id="285" r:id="rId11"/>
    <p:sldId id="313" r:id="rId12"/>
    <p:sldId id="314" r:id="rId13"/>
    <p:sldId id="315" r:id="rId14"/>
    <p:sldId id="262" r:id="rId15"/>
    <p:sldId id="310" r:id="rId16"/>
    <p:sldId id="296" r:id="rId17"/>
    <p:sldId id="30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84" autoAdjust="0"/>
    <p:restoredTop sz="83132"/>
  </p:normalViewPr>
  <p:slideViewPr>
    <p:cSldViewPr snapToGrid="0" snapToObjects="1">
      <p:cViewPr>
        <p:scale>
          <a:sx n="100" d="100"/>
          <a:sy n="100" d="100"/>
        </p:scale>
        <p:origin x="-40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Users/dws410/Dropbox/Bitler-Hoynes-Schanzenbach-BPEA/Data/DTS/weekly_spending.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Users/dws410/Dropbox/Bitler-Hoynes-Schanzenbach-BPEA/Data/covid_impact_ui.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file:////Users/dws410/Dropbox/Bitler-Hoynes-Schanzenbach-BPEA/Data/covid_impact_ui.xlsx" TargetMode="External"/><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oleObject" Target="file:////Users/dws410/Dropbox/Bitler-Hoynes-Schanzenbach-BPEA/Data/covid_impact_ui.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Users/dws410/Box/abby-diane/covid/pulse/Pulse_Households.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Users\dws410\Box\abby-diane\covid\data%20work\BPEA\emergency%20food_cp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file:////Users/dws410/Box/abby-diane/covid/data%20work/BPEA/mental%20health.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oleObject" Target="file:////Users/dws410/Downloads/pua_pebt_over_time_graphics.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5.xml"/></Relationships>
</file>

<file path=ppt/charts/_rels/chart6.xml.rels><?xml version="1.0" encoding="UTF-8" standalone="yes"?>
<Relationships xmlns="http://schemas.openxmlformats.org/package/2006/relationships"><Relationship Id="rId3" Type="http://schemas.openxmlformats.org/officeDocument/2006/relationships/oleObject" Target="file:////Users/dws410/Downloads/pua_pebt_over_time_graphics.xlsx" TargetMode="External"/><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file:////Users/dws410/Dropbox/Bitler-Hoynes-Schanzenbach-BPEA/Data/snap%20info%20from%20states/national_caseload.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6.xml"/></Relationships>
</file>

<file path=ppt/charts/_rels/chart8.xml.rels><?xml version="1.0" encoding="UTF-8" standalone="yes"?>
<Relationships xmlns="http://schemas.openxmlformats.org/package/2006/relationships"><Relationship Id="rId3" Type="http://schemas.openxmlformats.org/officeDocument/2006/relationships/oleObject" Target="file:////Users/dws410/Dropbox/Bitler-Hoynes-Schanzenbach-BPEA/Data/covid_impact_ui.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Users/dws410/Dropbox/Bitler-Hoynes-Schanzenbach-BPEA/Data/covid_impact_ui.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Cumulative new spending per week, Billions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2"/>
          <c:order val="0"/>
          <c:tx>
            <c:v>Relief payments</c:v>
          </c:tx>
          <c:spPr>
            <a:solidFill>
              <a:schemeClr val="accent6"/>
            </a:solidFill>
            <a:ln>
              <a:noFill/>
            </a:ln>
            <a:effectLst/>
          </c:spPr>
          <c:invertIfNegative val="0"/>
          <c:cat>
            <c:strRef>
              <c:f>cumulative!$B$13:$B$26</c:f>
              <c:strCache>
                <c:ptCount val="14"/>
                <c:pt idx="0">
                  <c:v>20-Mar</c:v>
                </c:pt>
                <c:pt idx="1">
                  <c:v>27-Mar</c:v>
                </c:pt>
                <c:pt idx="2">
                  <c:v>3-Apr</c:v>
                </c:pt>
                <c:pt idx="3">
                  <c:v>10-Apr</c:v>
                </c:pt>
                <c:pt idx="4">
                  <c:v>17-Apr</c:v>
                </c:pt>
                <c:pt idx="5">
                  <c:v>24-Apr</c:v>
                </c:pt>
                <c:pt idx="6">
                  <c:v>1-May</c:v>
                </c:pt>
                <c:pt idx="7">
                  <c:v>8-May</c:v>
                </c:pt>
                <c:pt idx="8">
                  <c:v>15-May</c:v>
                </c:pt>
                <c:pt idx="9">
                  <c:v>22-May</c:v>
                </c:pt>
                <c:pt idx="10">
                  <c:v>29-May</c:v>
                </c:pt>
                <c:pt idx="11">
                  <c:v>5-Jun</c:v>
                </c:pt>
                <c:pt idx="12">
                  <c:v>12-Jun</c:v>
                </c:pt>
                <c:pt idx="13">
                  <c:v>19-Jun</c:v>
                </c:pt>
              </c:strCache>
            </c:strRef>
          </c:cat>
          <c:val>
            <c:numRef>
              <c:f>cumulative!$E$13:$E$26</c:f>
              <c:numCache>
                <c:formatCode>0.00</c:formatCode>
                <c:ptCount val="14"/>
                <c:pt idx="0">
                  <c:v>0</c:v>
                </c:pt>
                <c:pt idx="1">
                  <c:v>0</c:v>
                </c:pt>
                <c:pt idx="2">
                  <c:v>0</c:v>
                </c:pt>
                <c:pt idx="3">
                  <c:v>0</c:v>
                </c:pt>
                <c:pt idx="4">
                  <c:v>130.77803995599999</c:v>
                </c:pt>
                <c:pt idx="5">
                  <c:v>122.40063395599999</c:v>
                </c:pt>
                <c:pt idx="6">
                  <c:v>151.06158395599999</c:v>
                </c:pt>
                <c:pt idx="7">
                  <c:v>161.97242395599997</c:v>
                </c:pt>
                <c:pt idx="8">
                  <c:v>177.45044395599999</c:v>
                </c:pt>
                <c:pt idx="9">
                  <c:v>179.97800695599997</c:v>
                </c:pt>
                <c:pt idx="10">
                  <c:v>187.02852295599996</c:v>
                </c:pt>
                <c:pt idx="11">
                  <c:v>190.19872595599998</c:v>
                </c:pt>
                <c:pt idx="12">
                  <c:v>191.18520995599997</c:v>
                </c:pt>
                <c:pt idx="13">
                  <c:v>192.12417865599997</c:v>
                </c:pt>
              </c:numCache>
            </c:numRef>
          </c:val>
          <c:extLst>
            <c:ext xmlns:c16="http://schemas.microsoft.com/office/drawing/2014/chart" uri="{C3380CC4-5D6E-409C-BE32-E72D297353CC}">
              <c16:uniqueId val="{00000000-7558-B845-B8FD-097EAB1B3269}"/>
            </c:ext>
          </c:extLst>
        </c:ser>
        <c:ser>
          <c:idx val="1"/>
          <c:order val="1"/>
          <c:tx>
            <c:v>UI</c:v>
          </c:tx>
          <c:spPr>
            <a:solidFill>
              <a:schemeClr val="accent2"/>
            </a:solidFill>
            <a:ln>
              <a:noFill/>
            </a:ln>
            <a:effectLst/>
          </c:spPr>
          <c:invertIfNegative val="0"/>
          <c:cat>
            <c:strRef>
              <c:f>cumulative!$B$13:$B$26</c:f>
              <c:strCache>
                <c:ptCount val="14"/>
                <c:pt idx="0">
                  <c:v>20-Mar</c:v>
                </c:pt>
                <c:pt idx="1">
                  <c:v>27-Mar</c:v>
                </c:pt>
                <c:pt idx="2">
                  <c:v>3-Apr</c:v>
                </c:pt>
                <c:pt idx="3">
                  <c:v>10-Apr</c:v>
                </c:pt>
                <c:pt idx="4">
                  <c:v>17-Apr</c:v>
                </c:pt>
                <c:pt idx="5">
                  <c:v>24-Apr</c:v>
                </c:pt>
                <c:pt idx="6">
                  <c:v>1-May</c:v>
                </c:pt>
                <c:pt idx="7">
                  <c:v>8-May</c:v>
                </c:pt>
                <c:pt idx="8">
                  <c:v>15-May</c:v>
                </c:pt>
                <c:pt idx="9">
                  <c:v>22-May</c:v>
                </c:pt>
                <c:pt idx="10">
                  <c:v>29-May</c:v>
                </c:pt>
                <c:pt idx="11">
                  <c:v>5-Jun</c:v>
                </c:pt>
                <c:pt idx="12">
                  <c:v>12-Jun</c:v>
                </c:pt>
                <c:pt idx="13">
                  <c:v>19-Jun</c:v>
                </c:pt>
              </c:strCache>
            </c:strRef>
          </c:cat>
          <c:val>
            <c:numRef>
              <c:f>cumulative!$D$13:$D$26</c:f>
              <c:numCache>
                <c:formatCode>0.00</c:formatCode>
                <c:ptCount val="14"/>
                <c:pt idx="0">
                  <c:v>0.48621439000000005</c:v>
                </c:pt>
                <c:pt idx="1">
                  <c:v>0.73389799</c:v>
                </c:pt>
                <c:pt idx="2">
                  <c:v>2.2483939899999998</c:v>
                </c:pt>
                <c:pt idx="3">
                  <c:v>5.8214899899999999</c:v>
                </c:pt>
                <c:pt idx="4">
                  <c:v>16.373979989999999</c:v>
                </c:pt>
                <c:pt idx="5">
                  <c:v>31.119279989999999</c:v>
                </c:pt>
                <c:pt idx="6">
                  <c:v>49.38435999</c:v>
                </c:pt>
                <c:pt idx="7">
                  <c:v>71.310169989999991</c:v>
                </c:pt>
                <c:pt idx="8">
                  <c:v>95.289059989999998</c:v>
                </c:pt>
                <c:pt idx="9">
                  <c:v>117.85497998999999</c:v>
                </c:pt>
                <c:pt idx="10">
                  <c:v>139.53992998999999</c:v>
                </c:pt>
                <c:pt idx="11">
                  <c:v>163.56151998999999</c:v>
                </c:pt>
                <c:pt idx="12">
                  <c:v>188.17185198999999</c:v>
                </c:pt>
                <c:pt idx="13">
                  <c:v>209.87619569</c:v>
                </c:pt>
              </c:numCache>
            </c:numRef>
          </c:val>
          <c:extLst>
            <c:ext xmlns:c16="http://schemas.microsoft.com/office/drawing/2014/chart" uri="{C3380CC4-5D6E-409C-BE32-E72D297353CC}">
              <c16:uniqueId val="{00000001-7558-B845-B8FD-097EAB1B3269}"/>
            </c:ext>
          </c:extLst>
        </c:ser>
        <c:ser>
          <c:idx val="0"/>
          <c:order val="2"/>
          <c:tx>
            <c:v>SNAP</c:v>
          </c:tx>
          <c:spPr>
            <a:solidFill>
              <a:schemeClr val="accent1"/>
            </a:solidFill>
            <a:ln>
              <a:noFill/>
            </a:ln>
            <a:effectLst/>
          </c:spPr>
          <c:invertIfNegative val="0"/>
          <c:cat>
            <c:strRef>
              <c:f>cumulative!$B$13:$B$26</c:f>
              <c:strCache>
                <c:ptCount val="14"/>
                <c:pt idx="0">
                  <c:v>20-Mar</c:v>
                </c:pt>
                <c:pt idx="1">
                  <c:v>27-Mar</c:v>
                </c:pt>
                <c:pt idx="2">
                  <c:v>3-Apr</c:v>
                </c:pt>
                <c:pt idx="3">
                  <c:v>10-Apr</c:v>
                </c:pt>
                <c:pt idx="4">
                  <c:v>17-Apr</c:v>
                </c:pt>
                <c:pt idx="5">
                  <c:v>24-Apr</c:v>
                </c:pt>
                <c:pt idx="6">
                  <c:v>1-May</c:v>
                </c:pt>
                <c:pt idx="7">
                  <c:v>8-May</c:v>
                </c:pt>
                <c:pt idx="8">
                  <c:v>15-May</c:v>
                </c:pt>
                <c:pt idx="9">
                  <c:v>22-May</c:v>
                </c:pt>
                <c:pt idx="10">
                  <c:v>29-May</c:v>
                </c:pt>
                <c:pt idx="11">
                  <c:v>5-Jun</c:v>
                </c:pt>
                <c:pt idx="12">
                  <c:v>12-Jun</c:v>
                </c:pt>
                <c:pt idx="13">
                  <c:v>19-Jun</c:v>
                </c:pt>
              </c:strCache>
            </c:strRef>
          </c:cat>
          <c:val>
            <c:numRef>
              <c:f>cumulative!$C$13:$C$26</c:f>
              <c:numCache>
                <c:formatCode>0.00</c:formatCode>
                <c:ptCount val="14"/>
                <c:pt idx="0">
                  <c:v>0</c:v>
                </c:pt>
                <c:pt idx="1">
                  <c:v>0</c:v>
                </c:pt>
                <c:pt idx="2">
                  <c:v>0</c:v>
                </c:pt>
                <c:pt idx="3">
                  <c:v>0.10564559999999985</c:v>
                </c:pt>
                <c:pt idx="4">
                  <c:v>0.68607529999999983</c:v>
                </c:pt>
                <c:pt idx="5">
                  <c:v>1.3651025999999997</c:v>
                </c:pt>
                <c:pt idx="6">
                  <c:v>2.0169892999999997</c:v>
                </c:pt>
                <c:pt idx="7">
                  <c:v>2.5135790999999998</c:v>
                </c:pt>
                <c:pt idx="8">
                  <c:v>3.3379658000000001</c:v>
                </c:pt>
                <c:pt idx="9">
                  <c:v>4.3353798999999995</c:v>
                </c:pt>
                <c:pt idx="10">
                  <c:v>5.5917588999999994</c:v>
                </c:pt>
                <c:pt idx="11">
                  <c:v>6.4948096999999994</c:v>
                </c:pt>
                <c:pt idx="12">
                  <c:v>7.470387699999999</c:v>
                </c:pt>
                <c:pt idx="13">
                  <c:v>8.3585516999999996</c:v>
                </c:pt>
              </c:numCache>
            </c:numRef>
          </c:val>
          <c:extLst>
            <c:ext xmlns:c16="http://schemas.microsoft.com/office/drawing/2014/chart" uri="{C3380CC4-5D6E-409C-BE32-E72D297353CC}">
              <c16:uniqueId val="{00000002-7558-B845-B8FD-097EAB1B3269}"/>
            </c:ext>
          </c:extLst>
        </c:ser>
        <c:dLbls>
          <c:showLegendKey val="0"/>
          <c:showVal val="0"/>
          <c:showCatName val="0"/>
          <c:showSerName val="0"/>
          <c:showPercent val="0"/>
          <c:showBubbleSize val="0"/>
        </c:dLbls>
        <c:gapWidth val="219"/>
        <c:overlap val="100"/>
        <c:axId val="2002415952"/>
        <c:axId val="1997379408"/>
      </c:barChart>
      <c:catAx>
        <c:axId val="20024159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997379408"/>
        <c:crosses val="autoZero"/>
        <c:auto val="1"/>
        <c:lblAlgn val="ctr"/>
        <c:lblOffset val="100"/>
        <c:noMultiLvlLbl val="0"/>
      </c:catAx>
      <c:valAx>
        <c:axId val="19973794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Cumulative new spending per week, billions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02415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Report receiving Unemployment Insurance, </a:t>
            </a:r>
          </a:p>
          <a:p>
            <a:pPr>
              <a:defRPr sz="1600"/>
            </a:pPr>
            <a:r>
              <a:rPr lang="en-US" sz="1600" dirty="0"/>
              <a:t>Furloughed Workers 5/30-6/8</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stacked_bar!$F$3</c:f>
              <c:strCache>
                <c:ptCount val="1"/>
                <c:pt idx="0">
                  <c:v>ui</c:v>
                </c:pt>
              </c:strCache>
            </c:strRef>
          </c:tx>
          <c:spPr>
            <a:solidFill>
              <a:srgbClr val="007FD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stacked_bar!$A$4:$A$6</c:f>
              <c:strCache>
                <c:ptCount val="3"/>
                <c:pt idx="0">
                  <c:v>&lt;=HS</c:v>
                </c:pt>
                <c:pt idx="1">
                  <c:v>Some coll</c:v>
                </c:pt>
                <c:pt idx="2">
                  <c:v>BA +</c:v>
                </c:pt>
              </c:strCache>
            </c:strRef>
          </c:cat>
          <c:val>
            <c:numRef>
              <c:f>stacked_bar!$F$4:$F$6</c:f>
              <c:numCache>
                <c:formatCode>0%</c:formatCode>
                <c:ptCount val="3"/>
                <c:pt idx="0">
                  <c:v>0.42399999999999999</c:v>
                </c:pt>
                <c:pt idx="1">
                  <c:v>0.55299999999999994</c:v>
                </c:pt>
                <c:pt idx="2">
                  <c:v>0.51670000000000005</c:v>
                </c:pt>
              </c:numCache>
            </c:numRef>
          </c:val>
          <c:extLst>
            <c:ext xmlns:c16="http://schemas.microsoft.com/office/drawing/2014/chart" uri="{C3380CC4-5D6E-409C-BE32-E72D297353CC}">
              <c16:uniqueId val="{00000000-A8E0-C240-997C-51668227C79B}"/>
            </c:ext>
          </c:extLst>
        </c:ser>
        <c:dLbls>
          <c:showLegendKey val="0"/>
          <c:showVal val="0"/>
          <c:showCatName val="0"/>
          <c:showSerName val="0"/>
          <c:showPercent val="0"/>
          <c:showBubbleSize val="0"/>
        </c:dLbls>
        <c:gapWidth val="100"/>
        <c:overlap val="-27"/>
        <c:axId val="221309807"/>
        <c:axId val="1381714752"/>
      </c:barChart>
      <c:catAx>
        <c:axId val="221309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381714752"/>
        <c:crosses val="autoZero"/>
        <c:auto val="1"/>
        <c:lblAlgn val="ctr"/>
        <c:lblOffset val="100"/>
        <c:noMultiLvlLbl val="0"/>
      </c:catAx>
      <c:valAx>
        <c:axId val="138171475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21309807"/>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Rec'd UI, Furloughed</a:t>
            </a:r>
            <a:r>
              <a:rPr lang="en-US" sz="1600" baseline="0"/>
              <a:t> Workers</a:t>
            </a:r>
            <a:endParaRPr lang="en-US" sz="160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weekly!$B$3</c:f>
              <c:strCache>
                <c:ptCount val="1"/>
                <c:pt idx="0">
                  <c:v>Week 1</c:v>
                </c:pt>
              </c:strCache>
            </c:strRef>
          </c:tx>
          <c:spPr>
            <a:solidFill>
              <a:srgbClr val="008656"/>
            </a:solidFill>
            <a:ln>
              <a:noFill/>
            </a:ln>
            <a:effectLst/>
          </c:spPr>
          <c:invertIfNegative val="0"/>
          <c:cat>
            <c:strRef>
              <c:f>weekly!$A$4:$A$6</c:f>
              <c:strCache>
                <c:ptCount val="3"/>
                <c:pt idx="0">
                  <c:v>&lt;=HS</c:v>
                </c:pt>
                <c:pt idx="1">
                  <c:v>Some College</c:v>
                </c:pt>
                <c:pt idx="2">
                  <c:v>BA+</c:v>
                </c:pt>
              </c:strCache>
            </c:strRef>
          </c:cat>
          <c:val>
            <c:numRef>
              <c:f>weekly!$B$4:$B$6</c:f>
              <c:numCache>
                <c:formatCode>0%</c:formatCode>
                <c:ptCount val="3"/>
                <c:pt idx="0">
                  <c:v>0.29306939999999998</c:v>
                </c:pt>
                <c:pt idx="1">
                  <c:v>0.19018679999999999</c:v>
                </c:pt>
                <c:pt idx="2">
                  <c:v>0.2034233</c:v>
                </c:pt>
              </c:numCache>
            </c:numRef>
          </c:val>
          <c:extLst>
            <c:ext xmlns:c16="http://schemas.microsoft.com/office/drawing/2014/chart" uri="{C3380CC4-5D6E-409C-BE32-E72D297353CC}">
              <c16:uniqueId val="{00000000-9753-C948-BFDD-565554D7497C}"/>
            </c:ext>
          </c:extLst>
        </c:ser>
        <c:ser>
          <c:idx val="1"/>
          <c:order val="1"/>
          <c:tx>
            <c:strRef>
              <c:f>weekly!$C$3</c:f>
              <c:strCache>
                <c:ptCount val="1"/>
                <c:pt idx="0">
                  <c:v>Week 2</c:v>
                </c:pt>
              </c:strCache>
            </c:strRef>
          </c:tx>
          <c:spPr>
            <a:solidFill>
              <a:srgbClr val="D9C86C"/>
            </a:solidFill>
            <a:ln>
              <a:noFill/>
            </a:ln>
            <a:effectLst/>
          </c:spPr>
          <c:invertIfNegative val="0"/>
          <c:cat>
            <c:strRef>
              <c:f>weekly!$A$4:$A$6</c:f>
              <c:strCache>
                <c:ptCount val="3"/>
                <c:pt idx="0">
                  <c:v>&lt;=HS</c:v>
                </c:pt>
                <c:pt idx="1">
                  <c:v>Some College</c:v>
                </c:pt>
                <c:pt idx="2">
                  <c:v>BA+</c:v>
                </c:pt>
              </c:strCache>
            </c:strRef>
          </c:cat>
          <c:val>
            <c:numRef>
              <c:f>weekly!$C$4:$C$6</c:f>
              <c:numCache>
                <c:formatCode>0%</c:formatCode>
                <c:ptCount val="3"/>
                <c:pt idx="0">
                  <c:v>0.2400408</c:v>
                </c:pt>
                <c:pt idx="1">
                  <c:v>0.35285040000000001</c:v>
                </c:pt>
                <c:pt idx="2">
                  <c:v>0.38985799999999998</c:v>
                </c:pt>
              </c:numCache>
            </c:numRef>
          </c:val>
          <c:extLst>
            <c:ext xmlns:c16="http://schemas.microsoft.com/office/drawing/2014/chart" uri="{C3380CC4-5D6E-409C-BE32-E72D297353CC}">
              <c16:uniqueId val="{00000001-9753-C948-BFDD-565554D7497C}"/>
            </c:ext>
          </c:extLst>
        </c:ser>
        <c:ser>
          <c:idx val="2"/>
          <c:order val="2"/>
          <c:tx>
            <c:strRef>
              <c:f>weekly!$D$3</c:f>
              <c:strCache>
                <c:ptCount val="1"/>
                <c:pt idx="0">
                  <c:v>Week 3</c:v>
                </c:pt>
              </c:strCache>
            </c:strRef>
          </c:tx>
          <c:spPr>
            <a:solidFill>
              <a:srgbClr val="007FD5"/>
            </a:solidFill>
            <a:ln>
              <a:noFill/>
            </a:ln>
            <a:effectLst/>
          </c:spPr>
          <c:invertIfNegative val="0"/>
          <c:cat>
            <c:strRef>
              <c:f>weekly!$A$4:$A$6</c:f>
              <c:strCache>
                <c:ptCount val="3"/>
                <c:pt idx="0">
                  <c:v>&lt;=HS</c:v>
                </c:pt>
                <c:pt idx="1">
                  <c:v>Some College</c:v>
                </c:pt>
                <c:pt idx="2">
                  <c:v>BA+</c:v>
                </c:pt>
              </c:strCache>
            </c:strRef>
          </c:cat>
          <c:val>
            <c:numRef>
              <c:f>weekly!$D$4:$D$6</c:f>
              <c:numCache>
                <c:formatCode>0%</c:formatCode>
                <c:ptCount val="3"/>
                <c:pt idx="0">
                  <c:v>0.4246973</c:v>
                </c:pt>
                <c:pt idx="1">
                  <c:v>0.55925539999999996</c:v>
                </c:pt>
                <c:pt idx="2">
                  <c:v>0.51695820000000003</c:v>
                </c:pt>
              </c:numCache>
            </c:numRef>
          </c:val>
          <c:extLst>
            <c:ext xmlns:c16="http://schemas.microsoft.com/office/drawing/2014/chart" uri="{C3380CC4-5D6E-409C-BE32-E72D297353CC}">
              <c16:uniqueId val="{00000002-9753-C948-BFDD-565554D7497C}"/>
            </c:ext>
          </c:extLst>
        </c:ser>
        <c:dLbls>
          <c:showLegendKey val="0"/>
          <c:showVal val="0"/>
          <c:showCatName val="0"/>
          <c:showSerName val="0"/>
          <c:showPercent val="0"/>
          <c:showBubbleSize val="0"/>
        </c:dLbls>
        <c:gapWidth val="219"/>
        <c:overlap val="-27"/>
        <c:axId val="1381305232"/>
        <c:axId val="1381245568"/>
      </c:barChart>
      <c:catAx>
        <c:axId val="1381305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381245568"/>
        <c:crosses val="autoZero"/>
        <c:auto val="1"/>
        <c:lblAlgn val="ctr"/>
        <c:lblOffset val="100"/>
        <c:noMultiLvlLbl val="0"/>
      </c:catAx>
      <c:valAx>
        <c:axId val="138124556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381305232"/>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California Administrative Data:</a:t>
            </a:r>
          </a:p>
          <a:p>
            <a:pPr>
              <a:defRPr sz="1600"/>
            </a:pPr>
            <a:r>
              <a:rPr lang="en-US" sz="1600"/>
              <a:t>% of Initial Claims Paid (3/15-5/9)</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till!$B$1</c:f>
              <c:strCache>
                <c:ptCount val="1"/>
                <c:pt idx="0">
                  <c:v>% of initial claims paid</c:v>
                </c:pt>
              </c:strCache>
            </c:strRef>
          </c:tx>
          <c:spPr>
            <a:solidFill>
              <a:srgbClr val="0D2D6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till!$A$2:$A$4</c:f>
              <c:strCache>
                <c:ptCount val="3"/>
                <c:pt idx="0">
                  <c:v>&lt;=HS</c:v>
                </c:pt>
                <c:pt idx="1">
                  <c:v>Some College</c:v>
                </c:pt>
                <c:pt idx="2">
                  <c:v>BA+</c:v>
                </c:pt>
              </c:strCache>
            </c:strRef>
          </c:cat>
          <c:val>
            <c:numRef>
              <c:f>till!$B$2:$B$4</c:f>
              <c:numCache>
                <c:formatCode>0%</c:formatCode>
                <c:ptCount val="3"/>
                <c:pt idx="0">
                  <c:v>0.64</c:v>
                </c:pt>
                <c:pt idx="1">
                  <c:v>0.72499999999999998</c:v>
                </c:pt>
                <c:pt idx="2">
                  <c:v>0.71</c:v>
                </c:pt>
              </c:numCache>
            </c:numRef>
          </c:val>
          <c:extLst>
            <c:ext xmlns:c16="http://schemas.microsoft.com/office/drawing/2014/chart" uri="{C3380CC4-5D6E-409C-BE32-E72D297353CC}">
              <c16:uniqueId val="{00000000-8F17-644A-9DD3-125DD1C187FA}"/>
            </c:ext>
          </c:extLst>
        </c:ser>
        <c:dLbls>
          <c:showLegendKey val="0"/>
          <c:showVal val="0"/>
          <c:showCatName val="0"/>
          <c:showSerName val="0"/>
          <c:showPercent val="0"/>
          <c:showBubbleSize val="0"/>
        </c:dLbls>
        <c:gapWidth val="100"/>
        <c:overlap val="-27"/>
        <c:axId val="1429919424"/>
        <c:axId val="1429921056"/>
      </c:barChart>
      <c:catAx>
        <c:axId val="1429919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29921056"/>
        <c:crosses val="autoZero"/>
        <c:auto val="1"/>
        <c:lblAlgn val="ctr"/>
        <c:lblOffset val="100"/>
        <c:noMultiLvlLbl val="0"/>
      </c:catAx>
      <c:valAx>
        <c:axId val="142992105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429919424"/>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a:t>Food Insecurity</a:t>
            </a:r>
            <a:endParaRPr lang="en-US"/>
          </a:p>
        </c:rich>
      </c:tx>
      <c:overlay val="0"/>
      <c:spPr>
        <a:noFill/>
        <a:ln>
          <a:noFill/>
        </a:ln>
        <a:effectLst/>
      </c:spPr>
    </c:title>
    <c:autoTitleDeleted val="0"/>
    <c:plotArea>
      <c:layout/>
      <c:lineChart>
        <c:grouping val="standard"/>
        <c:varyColors val="0"/>
        <c:ser>
          <c:idx val="1"/>
          <c:order val="0"/>
          <c:spPr>
            <a:ln>
              <a:solidFill>
                <a:srgbClr val="D8581B"/>
              </a:solidFill>
            </a:ln>
          </c:spPr>
          <c:marker>
            <c:symbol val="none"/>
          </c:marker>
          <c:cat>
            <c:numRef>
              <c:f>newfig_wkids!$A$10:$A$18</c:f>
              <c:numCache>
                <c:formatCode>General</c:formatCode>
                <c:ptCount val="9"/>
                <c:pt idx="0">
                  <c:v>2012</c:v>
                </c:pt>
                <c:pt idx="1">
                  <c:v>2013</c:v>
                </c:pt>
                <c:pt idx="2">
                  <c:v>2014</c:v>
                </c:pt>
                <c:pt idx="3">
                  <c:v>2015</c:v>
                </c:pt>
                <c:pt idx="4">
                  <c:v>2016</c:v>
                </c:pt>
                <c:pt idx="5">
                  <c:v>2017</c:v>
                </c:pt>
                <c:pt idx="6">
                  <c:v>2018</c:v>
                </c:pt>
                <c:pt idx="7">
                  <c:v>2019</c:v>
                </c:pt>
                <c:pt idx="8">
                  <c:v>2020</c:v>
                </c:pt>
              </c:numCache>
            </c:numRef>
          </c:cat>
          <c:val>
            <c:numRef>
              <c:f>newfig_wkids!$B$10:$B$18</c:f>
              <c:numCache>
                <c:formatCode>0.0%</c:formatCode>
                <c:ptCount val="9"/>
                <c:pt idx="0">
                  <c:v>0.14657800000000001</c:v>
                </c:pt>
                <c:pt idx="1">
                  <c:v>0.130997</c:v>
                </c:pt>
                <c:pt idx="2">
                  <c:v>0.13259799999999999</c:v>
                </c:pt>
                <c:pt idx="3">
                  <c:v>0.112342</c:v>
                </c:pt>
                <c:pt idx="4">
                  <c:v>0.11550000000000001</c:v>
                </c:pt>
                <c:pt idx="5">
                  <c:v>0.103739</c:v>
                </c:pt>
                <c:pt idx="6">
                  <c:v>9.7372E-2</c:v>
                </c:pt>
                <c:pt idx="8">
                  <c:v>9.3852000000000005E-2</c:v>
                </c:pt>
              </c:numCache>
            </c:numRef>
          </c:val>
          <c:smooth val="0"/>
          <c:extLst>
            <c:ext xmlns:c16="http://schemas.microsoft.com/office/drawing/2014/chart" uri="{C3380CC4-5D6E-409C-BE32-E72D297353CC}">
              <c16:uniqueId val="{00000000-5FD9-C743-902C-41C6CF801578}"/>
            </c:ext>
          </c:extLst>
        </c:ser>
        <c:ser>
          <c:idx val="6"/>
          <c:order val="1"/>
          <c:spPr>
            <a:ln>
              <a:solidFill>
                <a:srgbClr val="D8581B"/>
              </a:solidFill>
              <a:prstDash val="sysDot"/>
            </a:ln>
          </c:spPr>
          <c:marker>
            <c:symbol val="none"/>
          </c:marker>
          <c:dPt>
            <c:idx val="8"/>
            <c:marker>
              <c:symbol val="square"/>
              <c:size val="10"/>
              <c:spPr>
                <a:solidFill>
                  <a:srgbClr val="D8581B"/>
                </a:solidFill>
                <a:ln w="25400">
                  <a:solidFill>
                    <a:srgbClr val="D8581B"/>
                  </a:solidFill>
                </a:ln>
                <a:effectLst/>
              </c:spPr>
            </c:marker>
            <c:bubble3D val="0"/>
            <c:extLst>
              <c:ext xmlns:c16="http://schemas.microsoft.com/office/drawing/2014/chart" uri="{C3380CC4-5D6E-409C-BE32-E72D297353CC}">
                <c16:uniqueId val="{00000001-5FD9-C743-902C-41C6CF801578}"/>
              </c:ext>
            </c:extLst>
          </c:dPt>
          <c:dLbls>
            <c:dLbl>
              <c:idx val="8"/>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FD9-C743-902C-41C6CF80157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numRef>
              <c:f>newfig_wkids!$A$10:$A$18</c:f>
              <c:numCache>
                <c:formatCode>General</c:formatCode>
                <c:ptCount val="9"/>
                <c:pt idx="0">
                  <c:v>2012</c:v>
                </c:pt>
                <c:pt idx="1">
                  <c:v>2013</c:v>
                </c:pt>
                <c:pt idx="2">
                  <c:v>2014</c:v>
                </c:pt>
                <c:pt idx="3">
                  <c:v>2015</c:v>
                </c:pt>
                <c:pt idx="4">
                  <c:v>2016</c:v>
                </c:pt>
                <c:pt idx="5">
                  <c:v>2017</c:v>
                </c:pt>
                <c:pt idx="6">
                  <c:v>2018</c:v>
                </c:pt>
                <c:pt idx="7">
                  <c:v>2019</c:v>
                </c:pt>
                <c:pt idx="8">
                  <c:v>2020</c:v>
                </c:pt>
              </c:numCache>
            </c:numRef>
          </c:cat>
          <c:val>
            <c:numRef>
              <c:f>newfig_wkids!$C$10:$C$18</c:f>
              <c:numCache>
                <c:formatCode>General</c:formatCode>
                <c:ptCount val="9"/>
                <c:pt idx="6">
                  <c:v>9.7372E-2</c:v>
                </c:pt>
                <c:pt idx="7">
                  <c:v>9.5612000000000003E-2</c:v>
                </c:pt>
                <c:pt idx="8" formatCode="0.0%">
                  <c:v>9.3852000000000005E-2</c:v>
                </c:pt>
              </c:numCache>
            </c:numRef>
          </c:val>
          <c:smooth val="0"/>
          <c:extLst>
            <c:ext xmlns:c16="http://schemas.microsoft.com/office/drawing/2014/chart" uri="{C3380CC4-5D6E-409C-BE32-E72D297353CC}">
              <c16:uniqueId val="{00000002-5FD9-C743-902C-41C6CF801578}"/>
            </c:ext>
          </c:extLst>
        </c:ser>
        <c:ser>
          <c:idx val="8"/>
          <c:order val="2"/>
          <c:spPr>
            <a:ln w="28575" cap="rnd">
              <a:solidFill>
                <a:schemeClr val="accent6"/>
              </a:solidFill>
              <a:round/>
            </a:ln>
            <a:effectLst/>
          </c:spPr>
          <c:marker>
            <c:symbol val="circle"/>
            <c:size val="10"/>
            <c:spPr>
              <a:solidFill>
                <a:srgbClr val="EF553F"/>
              </a:solidFill>
              <a:ln>
                <a:solidFill>
                  <a:srgbClr val="EF553F"/>
                </a:solidFill>
              </a:ln>
            </c:spPr>
          </c:marker>
          <c:dPt>
            <c:idx val="8"/>
            <c:marker>
              <c:spPr>
                <a:solidFill>
                  <a:srgbClr val="EF553F"/>
                </a:solidFill>
                <a:ln w="9525">
                  <a:solidFill>
                    <a:srgbClr val="EF553F"/>
                  </a:solidFill>
                </a:ln>
                <a:effectLst/>
              </c:spPr>
            </c:marker>
            <c:bubble3D val="0"/>
            <c:extLst>
              <c:ext xmlns:c16="http://schemas.microsoft.com/office/drawing/2014/chart" uri="{C3380CC4-5D6E-409C-BE32-E72D297353CC}">
                <c16:uniqueId val="{00000003-5FD9-C743-902C-41C6CF801578}"/>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newfig_wkids!$A$10:$A$18</c:f>
              <c:numCache>
                <c:formatCode>General</c:formatCode>
                <c:ptCount val="9"/>
                <c:pt idx="0">
                  <c:v>2012</c:v>
                </c:pt>
                <c:pt idx="1">
                  <c:v>2013</c:v>
                </c:pt>
                <c:pt idx="2">
                  <c:v>2014</c:v>
                </c:pt>
                <c:pt idx="3">
                  <c:v>2015</c:v>
                </c:pt>
                <c:pt idx="4">
                  <c:v>2016</c:v>
                </c:pt>
                <c:pt idx="5">
                  <c:v>2017</c:v>
                </c:pt>
                <c:pt idx="6">
                  <c:v>2018</c:v>
                </c:pt>
                <c:pt idx="7">
                  <c:v>2019</c:v>
                </c:pt>
                <c:pt idx="8">
                  <c:v>2020</c:v>
                </c:pt>
              </c:numCache>
            </c:numRef>
          </c:cat>
          <c:val>
            <c:numRef>
              <c:f>newfig_wkids!$F$10:$F$18</c:f>
              <c:numCache>
                <c:formatCode>General</c:formatCode>
                <c:ptCount val="9"/>
                <c:pt idx="8" formatCode="0.0%">
                  <c:v>0.29499999999999998</c:v>
                </c:pt>
              </c:numCache>
            </c:numRef>
          </c:val>
          <c:smooth val="0"/>
          <c:extLst>
            <c:ext xmlns:c16="http://schemas.microsoft.com/office/drawing/2014/chart" uri="{C3380CC4-5D6E-409C-BE32-E72D297353CC}">
              <c16:uniqueId val="{00000004-5FD9-C743-902C-41C6CF801578}"/>
            </c:ext>
          </c:extLst>
        </c:ser>
        <c:ser>
          <c:idx val="0"/>
          <c:order val="3"/>
          <c:marker>
            <c:symbol val="none"/>
          </c:marker>
          <c:val>
            <c:numRef>
              <c:f>newfig_overall!$B$10:$B$18</c:f>
              <c:numCache>
                <c:formatCode>General</c:formatCode>
                <c:ptCount val="9"/>
                <c:pt idx="0">
                  <c:v>0.117343</c:v>
                </c:pt>
                <c:pt idx="1">
                  <c:v>0.105716</c:v>
                </c:pt>
                <c:pt idx="2">
                  <c:v>0.10698299999999999</c:v>
                </c:pt>
                <c:pt idx="3">
                  <c:v>9.6973000000000004E-2</c:v>
                </c:pt>
                <c:pt idx="4">
                  <c:v>9.4945000000000002E-2</c:v>
                </c:pt>
                <c:pt idx="5">
                  <c:v>9.1925999999999994E-2</c:v>
                </c:pt>
                <c:pt idx="6">
                  <c:v>8.8458999999999996E-2</c:v>
                </c:pt>
              </c:numCache>
            </c:numRef>
          </c:val>
          <c:smooth val="0"/>
          <c:extLst>
            <c:ext xmlns:c16="http://schemas.microsoft.com/office/drawing/2014/chart" uri="{C3380CC4-5D6E-409C-BE32-E72D297353CC}">
              <c16:uniqueId val="{00000005-5FD9-C743-902C-41C6CF801578}"/>
            </c:ext>
          </c:extLst>
        </c:ser>
        <c:ser>
          <c:idx val="2"/>
          <c:order val="4"/>
          <c:spPr>
            <a:ln>
              <a:solidFill>
                <a:srgbClr val="0070C0"/>
              </a:solidFill>
              <a:prstDash val="sysDot"/>
            </a:ln>
          </c:spPr>
          <c:marker>
            <c:symbol val="none"/>
          </c:marker>
          <c:dPt>
            <c:idx val="8"/>
            <c:marker>
              <c:symbol val="square"/>
              <c:size val="10"/>
              <c:spPr>
                <a:solidFill>
                  <a:srgbClr val="0070C0"/>
                </a:solidFill>
                <a:ln>
                  <a:solidFill>
                    <a:srgbClr val="0070C0"/>
                  </a:solidFill>
                </a:ln>
              </c:spPr>
            </c:marker>
            <c:bubble3D val="0"/>
            <c:extLst>
              <c:ext xmlns:c16="http://schemas.microsoft.com/office/drawing/2014/chart" uri="{C3380CC4-5D6E-409C-BE32-E72D297353CC}">
                <c16:uniqueId val="{00000006-5FD9-C743-902C-41C6CF801578}"/>
              </c:ext>
            </c:extLst>
          </c:dPt>
          <c:dLbls>
            <c:dLbl>
              <c:idx val="8"/>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FD9-C743-902C-41C6CF80157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val>
            <c:numRef>
              <c:f>newfig_overall!$C$10:$C$18</c:f>
              <c:numCache>
                <c:formatCode>General</c:formatCode>
                <c:ptCount val="9"/>
                <c:pt idx="6">
                  <c:v>8.8458999999999996E-2</c:v>
                </c:pt>
                <c:pt idx="7">
                  <c:v>8.6694500000000008E-2</c:v>
                </c:pt>
                <c:pt idx="8" formatCode="0.0%">
                  <c:v>8.4930000000000005E-2</c:v>
                </c:pt>
              </c:numCache>
            </c:numRef>
          </c:val>
          <c:smooth val="0"/>
          <c:extLst>
            <c:ext xmlns:c16="http://schemas.microsoft.com/office/drawing/2014/chart" uri="{C3380CC4-5D6E-409C-BE32-E72D297353CC}">
              <c16:uniqueId val="{00000007-5FD9-C743-902C-41C6CF801578}"/>
            </c:ext>
          </c:extLst>
        </c:ser>
        <c:ser>
          <c:idx val="3"/>
          <c:order val="5"/>
          <c:marker>
            <c:symbol val="circle"/>
            <c:size val="10"/>
          </c:marker>
          <c:dPt>
            <c:idx val="8"/>
            <c:marker>
              <c:spPr>
                <a:solidFill>
                  <a:srgbClr val="0070C0"/>
                </a:solidFill>
                <a:ln>
                  <a:solidFill>
                    <a:srgbClr val="0070C0"/>
                  </a:solidFill>
                </a:ln>
              </c:spPr>
            </c:marker>
            <c:bubble3D val="0"/>
            <c:extLst>
              <c:ext xmlns:c16="http://schemas.microsoft.com/office/drawing/2014/chart" uri="{C3380CC4-5D6E-409C-BE32-E72D297353CC}">
                <c16:uniqueId val="{00000008-5FD9-C743-902C-41C6CF801578}"/>
              </c:ext>
            </c:extLst>
          </c:dPt>
          <c:dLbls>
            <c:dLbl>
              <c:idx val="8"/>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FD9-C743-902C-41C6CF801578}"/>
                </c:ext>
              </c:extLst>
            </c:dLbl>
            <c:spPr>
              <a:noFill/>
              <a:ln>
                <a:noFill/>
              </a:ln>
              <a:effectLst/>
            </c:spPr>
            <c:txPr>
              <a:bodyPr wrap="square" lIns="38100" tIns="19050" rIns="38100" bIns="19050" anchor="ctr">
                <a:spAutoFit/>
              </a:bodyPr>
              <a:lstStyle/>
              <a:p>
                <a:pPr>
                  <a:defRPr sz="1200"/>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val>
            <c:numRef>
              <c:f>newfig_overall!$F$10:$F$18</c:f>
              <c:numCache>
                <c:formatCode>General</c:formatCode>
                <c:ptCount val="9"/>
                <c:pt idx="8" formatCode="0.0%">
                  <c:v>0.23</c:v>
                </c:pt>
              </c:numCache>
            </c:numRef>
          </c:val>
          <c:smooth val="0"/>
          <c:extLst>
            <c:ext xmlns:c16="http://schemas.microsoft.com/office/drawing/2014/chart" uri="{C3380CC4-5D6E-409C-BE32-E72D297353CC}">
              <c16:uniqueId val="{00000009-5FD9-C743-902C-41C6CF801578}"/>
            </c:ext>
          </c:extLst>
        </c:ser>
        <c:dLbls>
          <c:showLegendKey val="0"/>
          <c:showVal val="0"/>
          <c:showCatName val="0"/>
          <c:showSerName val="0"/>
          <c:showPercent val="0"/>
          <c:showBubbleSize val="0"/>
        </c:dLbls>
        <c:smooth val="0"/>
        <c:axId val="488121135"/>
        <c:axId val="226263503"/>
      </c:lineChart>
      <c:catAx>
        <c:axId val="488121135"/>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26263503"/>
        <c:crosses val="autoZero"/>
        <c:auto val="1"/>
        <c:lblAlgn val="ctr"/>
        <c:lblOffset val="100"/>
        <c:tickLblSkip val="2"/>
        <c:noMultiLvlLbl val="0"/>
      </c:catAx>
      <c:valAx>
        <c:axId val="226263503"/>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US" b="0"/>
                  <a:t>%</a:t>
                </a:r>
                <a:r>
                  <a:rPr lang="en-US" b="0" baseline="0"/>
                  <a:t> food insecure</a:t>
                </a:r>
                <a:endParaRPr lang="en-US" b="0"/>
              </a:p>
            </c:rich>
          </c:tx>
          <c:overlay val="0"/>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88121135"/>
        <c:crosses val="autoZero"/>
        <c:crossBetween val="between"/>
        <c:majorUnit val="0.1"/>
      </c:valAx>
      <c:spPr>
        <a:noFill/>
        <a:ln w="25400">
          <a:noFill/>
        </a:ln>
      </c:spPr>
    </c:plotArea>
    <c:plotVisOnly val="1"/>
    <c:dispBlanksAs val="gap"/>
    <c:showDLblsOverMax val="0"/>
    <c:extLst/>
  </c:chart>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Received Food at a Food Pantry or Church</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'[emergency food_cps.xlsx]bar chart'!$A$2</c:f>
              <c:strCache>
                <c:ptCount val="1"/>
                <c:pt idx="0">
                  <c:v>2018</c:v>
                </c:pt>
              </c:strCache>
            </c:strRef>
          </c:tx>
          <c:spPr>
            <a:solidFill>
              <a:srgbClr val="007FD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'[emergency food_cps.xlsx]bar chart'!$B$1:$C$1</c:f>
              <c:strCache>
                <c:ptCount val="2"/>
                <c:pt idx="0">
                  <c:v>  </c:v>
                </c:pt>
                <c:pt idx="1">
                  <c:v>  </c:v>
                </c:pt>
              </c:strCache>
            </c:strRef>
          </c:cat>
          <c:val>
            <c:numRef>
              <c:f>'[emergency food_cps.xlsx]bar chart'!$B$2:$C$2</c:f>
              <c:numCache>
                <c:formatCode>0.0%</c:formatCode>
                <c:ptCount val="2"/>
                <c:pt idx="0">
                  <c:v>2.1202100000000002E-2</c:v>
                </c:pt>
                <c:pt idx="1">
                  <c:v>2.2582399999999999E-2</c:v>
                </c:pt>
              </c:numCache>
            </c:numRef>
          </c:val>
          <c:extLst>
            <c:ext xmlns:c16="http://schemas.microsoft.com/office/drawing/2014/chart" uri="{C3380CC4-5D6E-409C-BE32-E72D297353CC}">
              <c16:uniqueId val="{00000000-EFE0-E64A-B583-77770356BF18}"/>
            </c:ext>
          </c:extLst>
        </c:ser>
        <c:ser>
          <c:idx val="1"/>
          <c:order val="1"/>
          <c:tx>
            <c:strRef>
              <c:f>'[emergency food_cps.xlsx]bar chart'!$A$3</c:f>
              <c:strCache>
                <c:ptCount val="1"/>
                <c:pt idx="0">
                  <c:v>Apr-Jun '20</c:v>
                </c:pt>
              </c:strCache>
            </c:strRef>
          </c:tx>
          <c:spPr>
            <a:solidFill>
              <a:srgbClr val="008656"/>
            </a:solidFill>
            <a:ln>
              <a:noFill/>
            </a:ln>
            <a:effectLst/>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FE0-E64A-B583-77770356BF18}"/>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FE0-E64A-B583-77770356BF1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'[emergency food_cps.xlsx]bar chart'!$B$1:$C$1</c:f>
              <c:strCache>
                <c:ptCount val="2"/>
                <c:pt idx="0">
                  <c:v>  </c:v>
                </c:pt>
                <c:pt idx="1">
                  <c:v>  </c:v>
                </c:pt>
              </c:strCache>
            </c:strRef>
          </c:cat>
          <c:val>
            <c:numRef>
              <c:f>'[emergency food_cps.xlsx]bar chart'!$B$3:$C$3</c:f>
              <c:numCache>
                <c:formatCode>0.0%</c:formatCode>
                <c:ptCount val="2"/>
                <c:pt idx="0">
                  <c:v>6.8000000000000005E-2</c:v>
                </c:pt>
                <c:pt idx="1">
                  <c:v>8.3000000000000004E-2</c:v>
                </c:pt>
              </c:numCache>
            </c:numRef>
          </c:val>
          <c:extLst>
            <c:ext xmlns:c16="http://schemas.microsoft.com/office/drawing/2014/chart" uri="{C3380CC4-5D6E-409C-BE32-E72D297353CC}">
              <c16:uniqueId val="{00000003-EFE0-E64A-B583-77770356BF18}"/>
            </c:ext>
          </c:extLst>
        </c:ser>
        <c:dLbls>
          <c:showLegendKey val="0"/>
          <c:showVal val="0"/>
          <c:showCatName val="0"/>
          <c:showSerName val="0"/>
          <c:showPercent val="0"/>
          <c:showBubbleSize val="0"/>
        </c:dLbls>
        <c:gapWidth val="100"/>
        <c:overlap val="-27"/>
        <c:axId val="1997632048"/>
        <c:axId val="1977457888"/>
      </c:barChart>
      <c:catAx>
        <c:axId val="19976320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77457888"/>
        <c:crosses val="autoZero"/>
        <c:auto val="1"/>
        <c:lblAlgn val="ctr"/>
        <c:lblOffset val="100"/>
        <c:noMultiLvlLbl val="0"/>
      </c:catAx>
      <c:valAx>
        <c:axId val="197745788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97632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Share</a:t>
            </a:r>
            <a:r>
              <a:rPr lang="en-US" baseline="0"/>
              <a:t> of adults reporting mental health issues weekly in the April-May CHHPS and 2017-2018 NHANES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6296545115047576E-2"/>
          <c:y val="0.24735305062292545"/>
          <c:w val="0.89609994171054841"/>
          <c:h val="0.41354926097375821"/>
        </c:manualLayout>
      </c:layout>
      <c:barChart>
        <c:barDir val="col"/>
        <c:grouping val="clustered"/>
        <c:varyColors val="0"/>
        <c:ser>
          <c:idx val="1"/>
          <c:order val="0"/>
          <c:tx>
            <c:v>NHANES 2017-2018</c:v>
          </c:tx>
          <c:spPr>
            <a:solidFill>
              <a:srgbClr val="007FD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'figures weekly'!$G$2:$I$2</c:f>
              <c:strCache>
                <c:ptCount val="3"/>
                <c:pt idx="0">
                  <c:v>Had little interest in doing things</c:v>
                </c:pt>
                <c:pt idx="1">
                  <c:v>Felt down, depressed or hopeless</c:v>
                </c:pt>
                <c:pt idx="2">
                  <c:v>Felt nervous, anxious or worried</c:v>
                </c:pt>
              </c:strCache>
            </c:strRef>
          </c:cat>
          <c:val>
            <c:numRef>
              <c:f>'figures weekly'!$G$5:$I$5</c:f>
              <c:numCache>
                <c:formatCode>0.0%</c:formatCode>
                <c:ptCount val="3"/>
                <c:pt idx="0">
                  <c:v>0.24472569999999999</c:v>
                </c:pt>
                <c:pt idx="1">
                  <c:v>0.2340141</c:v>
                </c:pt>
                <c:pt idx="2">
                  <c:v>0.33805229999999997</c:v>
                </c:pt>
              </c:numCache>
            </c:numRef>
          </c:val>
          <c:extLst>
            <c:ext xmlns:c16="http://schemas.microsoft.com/office/drawing/2014/chart" uri="{C3380CC4-5D6E-409C-BE32-E72D297353CC}">
              <c16:uniqueId val="{00000000-B622-1246-B2F9-7CA58BF3BE16}"/>
            </c:ext>
          </c:extLst>
        </c:ser>
        <c:ser>
          <c:idx val="0"/>
          <c:order val="1"/>
          <c:tx>
            <c:v>CHHPS April 23-May 26</c:v>
          </c:tx>
          <c:spPr>
            <a:solidFill>
              <a:srgbClr val="008656"/>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'figures weekly'!$G$2:$I$2</c:f>
              <c:strCache>
                <c:ptCount val="3"/>
                <c:pt idx="0">
                  <c:v>Had little interest in doing things</c:v>
                </c:pt>
                <c:pt idx="1">
                  <c:v>Felt down, depressed or hopeless</c:v>
                </c:pt>
                <c:pt idx="2">
                  <c:v>Felt nervous, anxious or worried</c:v>
                </c:pt>
              </c:strCache>
            </c:strRef>
          </c:cat>
          <c:val>
            <c:numRef>
              <c:f>'figures weekly'!$B$5:$D$5</c:f>
              <c:numCache>
                <c:formatCode>0.0%</c:formatCode>
                <c:ptCount val="3"/>
                <c:pt idx="0">
                  <c:v>0.53434289999999995</c:v>
                </c:pt>
                <c:pt idx="1">
                  <c:v>0.50268769999999996</c:v>
                </c:pt>
                <c:pt idx="2">
                  <c:v>0.6617712</c:v>
                </c:pt>
              </c:numCache>
            </c:numRef>
          </c:val>
          <c:extLst>
            <c:ext xmlns:c16="http://schemas.microsoft.com/office/drawing/2014/chart" uri="{C3380CC4-5D6E-409C-BE32-E72D297353CC}">
              <c16:uniqueId val="{00000001-B622-1246-B2F9-7CA58BF3BE16}"/>
            </c:ext>
          </c:extLst>
        </c:ser>
        <c:dLbls>
          <c:dLblPos val="outEnd"/>
          <c:showLegendKey val="0"/>
          <c:showVal val="1"/>
          <c:showCatName val="0"/>
          <c:showSerName val="0"/>
          <c:showPercent val="0"/>
          <c:showBubbleSize val="0"/>
        </c:dLbls>
        <c:gapWidth val="219"/>
        <c:overlap val="-27"/>
        <c:axId val="709843072"/>
        <c:axId val="690431408"/>
      </c:barChart>
      <c:catAx>
        <c:axId val="70984307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690431408"/>
        <c:crosses val="autoZero"/>
        <c:auto val="1"/>
        <c:lblAlgn val="ctr"/>
        <c:lblOffset val="100"/>
        <c:noMultiLvlLbl val="0"/>
      </c:catAx>
      <c:valAx>
        <c:axId val="69043140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9843072"/>
        <c:crosses val="autoZero"/>
        <c:crossBetween val="between"/>
      </c:valAx>
      <c:spPr>
        <a:noFill/>
        <a:ln>
          <a:noFill/>
        </a:ln>
        <a:effectLst/>
      </c:spPr>
    </c:plotArea>
    <c:legend>
      <c:legendPos val="b"/>
      <c:layout>
        <c:manualLayout>
          <c:xMode val="edge"/>
          <c:yMode val="edge"/>
          <c:x val="0.24768215453620368"/>
          <c:y val="0.79174701933524849"/>
          <c:w val="0.59293689919876702"/>
          <c:h val="6.8366402214846023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Share of NSLP Children in States Disbursing</a:t>
            </a:r>
            <a:r>
              <a:rPr lang="en-US" baseline="0"/>
              <a:t> P-EBT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PEBT!$E$1</c:f>
              <c:strCache>
                <c:ptCount val="1"/>
                <c:pt idx="0">
                  <c:v>disbursed to non-snap households</c:v>
                </c:pt>
              </c:strCache>
            </c:strRef>
          </c:tx>
          <c:spPr>
            <a:ln w="28575" cap="rnd">
              <a:solidFill>
                <a:schemeClr val="accent1"/>
              </a:solidFill>
              <a:round/>
            </a:ln>
            <a:effectLst/>
          </c:spPr>
          <c:marker>
            <c:symbol val="none"/>
          </c:marker>
          <c:cat>
            <c:numRef>
              <c:f>PEBT!$D$2:$D$172</c:f>
              <c:numCache>
                <c:formatCode>m/d/yy</c:formatCode>
                <c:ptCount val="17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pt idx="31">
                  <c:v>43922</c:v>
                </c:pt>
                <c:pt idx="32">
                  <c:v>43923</c:v>
                </c:pt>
                <c:pt idx="33">
                  <c:v>43924</c:v>
                </c:pt>
                <c:pt idx="34">
                  <c:v>43925</c:v>
                </c:pt>
                <c:pt idx="35">
                  <c:v>43926</c:v>
                </c:pt>
                <c:pt idx="36">
                  <c:v>43927</c:v>
                </c:pt>
                <c:pt idx="37">
                  <c:v>43928</c:v>
                </c:pt>
                <c:pt idx="38">
                  <c:v>43929</c:v>
                </c:pt>
                <c:pt idx="39">
                  <c:v>43930</c:v>
                </c:pt>
                <c:pt idx="40">
                  <c:v>43931</c:v>
                </c:pt>
                <c:pt idx="41">
                  <c:v>43932</c:v>
                </c:pt>
                <c:pt idx="42">
                  <c:v>43933</c:v>
                </c:pt>
                <c:pt idx="43">
                  <c:v>43934</c:v>
                </c:pt>
                <c:pt idx="44">
                  <c:v>43935</c:v>
                </c:pt>
                <c:pt idx="45">
                  <c:v>43936</c:v>
                </c:pt>
                <c:pt idx="46">
                  <c:v>43937</c:v>
                </c:pt>
                <c:pt idx="47">
                  <c:v>43938</c:v>
                </c:pt>
                <c:pt idx="48">
                  <c:v>43939</c:v>
                </c:pt>
                <c:pt idx="49">
                  <c:v>43940</c:v>
                </c:pt>
                <c:pt idx="50">
                  <c:v>43941</c:v>
                </c:pt>
                <c:pt idx="51">
                  <c:v>43942</c:v>
                </c:pt>
                <c:pt idx="52">
                  <c:v>43943</c:v>
                </c:pt>
                <c:pt idx="53">
                  <c:v>43944</c:v>
                </c:pt>
                <c:pt idx="54">
                  <c:v>43945</c:v>
                </c:pt>
                <c:pt idx="55">
                  <c:v>43946</c:v>
                </c:pt>
                <c:pt idx="56">
                  <c:v>43947</c:v>
                </c:pt>
                <c:pt idx="57">
                  <c:v>43948</c:v>
                </c:pt>
                <c:pt idx="58">
                  <c:v>43949</c:v>
                </c:pt>
                <c:pt idx="59">
                  <c:v>43950</c:v>
                </c:pt>
                <c:pt idx="60">
                  <c:v>43951</c:v>
                </c:pt>
                <c:pt idx="61">
                  <c:v>43952</c:v>
                </c:pt>
                <c:pt idx="62">
                  <c:v>43953</c:v>
                </c:pt>
                <c:pt idx="63">
                  <c:v>43954</c:v>
                </c:pt>
                <c:pt idx="64">
                  <c:v>43955</c:v>
                </c:pt>
                <c:pt idx="65">
                  <c:v>43956</c:v>
                </c:pt>
                <c:pt idx="66">
                  <c:v>43957</c:v>
                </c:pt>
                <c:pt idx="67">
                  <c:v>43958</c:v>
                </c:pt>
                <c:pt idx="68">
                  <c:v>43959</c:v>
                </c:pt>
                <c:pt idx="69">
                  <c:v>43960</c:v>
                </c:pt>
                <c:pt idx="70">
                  <c:v>43961</c:v>
                </c:pt>
                <c:pt idx="71">
                  <c:v>43962</c:v>
                </c:pt>
                <c:pt idx="72">
                  <c:v>43963</c:v>
                </c:pt>
                <c:pt idx="73">
                  <c:v>43964</c:v>
                </c:pt>
                <c:pt idx="74">
                  <c:v>43965</c:v>
                </c:pt>
                <c:pt idx="75">
                  <c:v>43966</c:v>
                </c:pt>
                <c:pt idx="76">
                  <c:v>43967</c:v>
                </c:pt>
                <c:pt idx="77">
                  <c:v>43968</c:v>
                </c:pt>
                <c:pt idx="78">
                  <c:v>43969</c:v>
                </c:pt>
                <c:pt idx="79">
                  <c:v>43970</c:v>
                </c:pt>
                <c:pt idx="80">
                  <c:v>43971</c:v>
                </c:pt>
                <c:pt idx="81">
                  <c:v>43972</c:v>
                </c:pt>
                <c:pt idx="82">
                  <c:v>43973</c:v>
                </c:pt>
                <c:pt idx="83">
                  <c:v>43974</c:v>
                </c:pt>
                <c:pt idx="84">
                  <c:v>43975</c:v>
                </c:pt>
                <c:pt idx="85">
                  <c:v>43976</c:v>
                </c:pt>
                <c:pt idx="86">
                  <c:v>43977</c:v>
                </c:pt>
                <c:pt idx="87">
                  <c:v>43978</c:v>
                </c:pt>
                <c:pt idx="88">
                  <c:v>43979</c:v>
                </c:pt>
                <c:pt idx="89">
                  <c:v>43980</c:v>
                </c:pt>
                <c:pt idx="90">
                  <c:v>43981</c:v>
                </c:pt>
                <c:pt idx="91">
                  <c:v>43982</c:v>
                </c:pt>
                <c:pt idx="92">
                  <c:v>43983</c:v>
                </c:pt>
                <c:pt idx="93">
                  <c:v>43984</c:v>
                </c:pt>
                <c:pt idx="94">
                  <c:v>43985</c:v>
                </c:pt>
                <c:pt idx="95">
                  <c:v>43986</c:v>
                </c:pt>
                <c:pt idx="96">
                  <c:v>43987</c:v>
                </c:pt>
                <c:pt idx="97">
                  <c:v>43988</c:v>
                </c:pt>
                <c:pt idx="98">
                  <c:v>43989</c:v>
                </c:pt>
                <c:pt idx="99">
                  <c:v>43990</c:v>
                </c:pt>
                <c:pt idx="100">
                  <c:v>43991</c:v>
                </c:pt>
                <c:pt idx="101">
                  <c:v>43992</c:v>
                </c:pt>
                <c:pt idx="102">
                  <c:v>43993</c:v>
                </c:pt>
                <c:pt idx="103">
                  <c:v>43994</c:v>
                </c:pt>
                <c:pt idx="104">
                  <c:v>43995</c:v>
                </c:pt>
                <c:pt idx="105">
                  <c:v>43996</c:v>
                </c:pt>
                <c:pt idx="106">
                  <c:v>43997</c:v>
                </c:pt>
                <c:pt idx="107">
                  <c:v>43998</c:v>
                </c:pt>
                <c:pt idx="108">
                  <c:v>43999</c:v>
                </c:pt>
                <c:pt idx="109">
                  <c:v>44000</c:v>
                </c:pt>
                <c:pt idx="110">
                  <c:v>44001</c:v>
                </c:pt>
                <c:pt idx="111">
                  <c:v>44002</c:v>
                </c:pt>
                <c:pt idx="112">
                  <c:v>44003</c:v>
                </c:pt>
                <c:pt idx="113">
                  <c:v>44004</c:v>
                </c:pt>
                <c:pt idx="114">
                  <c:v>44005</c:v>
                </c:pt>
                <c:pt idx="115">
                  <c:v>44006</c:v>
                </c:pt>
                <c:pt idx="116">
                  <c:v>44007</c:v>
                </c:pt>
                <c:pt idx="117">
                  <c:v>44008</c:v>
                </c:pt>
                <c:pt idx="118">
                  <c:v>44009</c:v>
                </c:pt>
                <c:pt idx="119">
                  <c:v>44010</c:v>
                </c:pt>
                <c:pt idx="120">
                  <c:v>44011</c:v>
                </c:pt>
                <c:pt idx="121">
                  <c:v>44012</c:v>
                </c:pt>
                <c:pt idx="122">
                  <c:v>44013</c:v>
                </c:pt>
                <c:pt idx="123">
                  <c:v>44014</c:v>
                </c:pt>
                <c:pt idx="124">
                  <c:v>44015</c:v>
                </c:pt>
                <c:pt idx="125">
                  <c:v>44016</c:v>
                </c:pt>
                <c:pt idx="126">
                  <c:v>44017</c:v>
                </c:pt>
                <c:pt idx="127">
                  <c:v>44018</c:v>
                </c:pt>
                <c:pt idx="128">
                  <c:v>44019</c:v>
                </c:pt>
                <c:pt idx="129">
                  <c:v>44020</c:v>
                </c:pt>
                <c:pt idx="130">
                  <c:v>44021</c:v>
                </c:pt>
                <c:pt idx="131">
                  <c:v>44022</c:v>
                </c:pt>
                <c:pt idx="132">
                  <c:v>44023</c:v>
                </c:pt>
                <c:pt idx="133">
                  <c:v>44024</c:v>
                </c:pt>
                <c:pt idx="134">
                  <c:v>44025</c:v>
                </c:pt>
                <c:pt idx="135">
                  <c:v>44026</c:v>
                </c:pt>
                <c:pt idx="136">
                  <c:v>44027</c:v>
                </c:pt>
                <c:pt idx="137">
                  <c:v>44028</c:v>
                </c:pt>
                <c:pt idx="138">
                  <c:v>44029</c:v>
                </c:pt>
                <c:pt idx="139">
                  <c:v>44030</c:v>
                </c:pt>
                <c:pt idx="140">
                  <c:v>44031</c:v>
                </c:pt>
                <c:pt idx="141">
                  <c:v>44032</c:v>
                </c:pt>
                <c:pt idx="142">
                  <c:v>44033</c:v>
                </c:pt>
                <c:pt idx="143">
                  <c:v>44034</c:v>
                </c:pt>
                <c:pt idx="144">
                  <c:v>44035</c:v>
                </c:pt>
                <c:pt idx="145">
                  <c:v>44036</c:v>
                </c:pt>
                <c:pt idx="146">
                  <c:v>44037</c:v>
                </c:pt>
                <c:pt idx="147">
                  <c:v>44038</c:v>
                </c:pt>
                <c:pt idx="148">
                  <c:v>44039</c:v>
                </c:pt>
                <c:pt idx="149">
                  <c:v>44040</c:v>
                </c:pt>
                <c:pt idx="150">
                  <c:v>44041</c:v>
                </c:pt>
                <c:pt idx="151">
                  <c:v>44042</c:v>
                </c:pt>
                <c:pt idx="152">
                  <c:v>44043</c:v>
                </c:pt>
                <c:pt idx="153">
                  <c:v>44044</c:v>
                </c:pt>
                <c:pt idx="154">
                  <c:v>44045</c:v>
                </c:pt>
                <c:pt idx="155">
                  <c:v>44046</c:v>
                </c:pt>
                <c:pt idx="156">
                  <c:v>44047</c:v>
                </c:pt>
                <c:pt idx="157">
                  <c:v>44048</c:v>
                </c:pt>
                <c:pt idx="158">
                  <c:v>44049</c:v>
                </c:pt>
                <c:pt idx="159">
                  <c:v>44050</c:v>
                </c:pt>
                <c:pt idx="160">
                  <c:v>44051</c:v>
                </c:pt>
                <c:pt idx="161">
                  <c:v>44052</c:v>
                </c:pt>
                <c:pt idx="162">
                  <c:v>44053</c:v>
                </c:pt>
                <c:pt idx="163">
                  <c:v>44054</c:v>
                </c:pt>
                <c:pt idx="164">
                  <c:v>44055</c:v>
                </c:pt>
                <c:pt idx="165">
                  <c:v>44056</c:v>
                </c:pt>
                <c:pt idx="166">
                  <c:v>44057</c:v>
                </c:pt>
                <c:pt idx="167">
                  <c:v>44058</c:v>
                </c:pt>
                <c:pt idx="168">
                  <c:v>44059</c:v>
                </c:pt>
                <c:pt idx="169">
                  <c:v>44060</c:v>
                </c:pt>
                <c:pt idx="170">
                  <c:v>44061</c:v>
                </c:pt>
              </c:numCache>
            </c:numRef>
          </c:cat>
          <c:val>
            <c:numRef>
              <c:f>PEBT!$E$2:$E$172</c:f>
              <c:numCache>
                <c:formatCode>0%</c:formatCode>
                <c:ptCount val="17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2.2095059999999999E-4</c:v>
                </c:pt>
                <c:pt idx="51">
                  <c:v>4.4190119999999998E-4</c:v>
                </c:pt>
                <c:pt idx="52">
                  <c:v>6.6285179999999995E-4</c:v>
                </c:pt>
                <c:pt idx="53">
                  <c:v>8.8380239999999997E-4</c:v>
                </c:pt>
                <c:pt idx="54">
                  <c:v>1.1047531E-3</c:v>
                </c:pt>
                <c:pt idx="55">
                  <c:v>1.3257036999999999E-3</c:v>
                </c:pt>
                <c:pt idx="56">
                  <c:v>1.5466543000000001E-3</c:v>
                </c:pt>
                <c:pt idx="57">
                  <c:v>1.7676049E-3</c:v>
                </c:pt>
                <c:pt idx="58">
                  <c:v>1.9885555000000001E-3</c:v>
                </c:pt>
                <c:pt idx="59">
                  <c:v>2.2095061E-3</c:v>
                </c:pt>
                <c:pt idx="60">
                  <c:v>3.8157178E-3</c:v>
                </c:pt>
                <c:pt idx="61">
                  <c:v>9.3373941000000002E-3</c:v>
                </c:pt>
                <c:pt idx="62">
                  <c:v>1.46381199E-2</c:v>
                </c:pt>
                <c:pt idx="63">
                  <c:v>2.07142347E-2</c:v>
                </c:pt>
                <c:pt idx="64">
                  <c:v>2.67903494E-2</c:v>
                </c:pt>
                <c:pt idx="65">
                  <c:v>3.2996560000000001E-2</c:v>
                </c:pt>
                <c:pt idx="66">
                  <c:v>3.9202770499999998E-2</c:v>
                </c:pt>
                <c:pt idx="67">
                  <c:v>4.5408981100000002E-2</c:v>
                </c:pt>
                <c:pt idx="68">
                  <c:v>4.7699726900000003E-2</c:v>
                </c:pt>
                <c:pt idx="69">
                  <c:v>5.0678382600000002E-2</c:v>
                </c:pt>
                <c:pt idx="70">
                  <c:v>5.3657038300000001E-2</c:v>
                </c:pt>
                <c:pt idx="71">
                  <c:v>5.6635694E-2</c:v>
                </c:pt>
                <c:pt idx="72">
                  <c:v>6.0459605600000001E-2</c:v>
                </c:pt>
                <c:pt idx="73">
                  <c:v>6.4283517200000001E-2</c:v>
                </c:pt>
                <c:pt idx="74">
                  <c:v>6.81074287E-2</c:v>
                </c:pt>
                <c:pt idx="75">
                  <c:v>7.23235713E-2</c:v>
                </c:pt>
                <c:pt idx="76">
                  <c:v>7.6667099500000002E-2</c:v>
                </c:pt>
                <c:pt idx="77">
                  <c:v>8.1152580700000004E-2</c:v>
                </c:pt>
                <c:pt idx="78">
                  <c:v>8.5638061900000007E-2</c:v>
                </c:pt>
                <c:pt idx="79">
                  <c:v>9.0123543099999995E-2</c:v>
                </c:pt>
                <c:pt idx="80">
                  <c:v>9.4609024400000005E-2</c:v>
                </c:pt>
                <c:pt idx="81">
                  <c:v>0.10447219269999999</c:v>
                </c:pt>
                <c:pt idx="82">
                  <c:v>0.11587236400000001</c:v>
                </c:pt>
                <c:pt idx="83">
                  <c:v>0.12727253529999999</c:v>
                </c:pt>
                <c:pt idx="84">
                  <c:v>0.1386727066</c:v>
                </c:pt>
                <c:pt idx="85">
                  <c:v>0.1479122279</c:v>
                </c:pt>
                <c:pt idx="86">
                  <c:v>0.15715174909999999</c:v>
                </c:pt>
                <c:pt idx="87">
                  <c:v>0.16639127040000001</c:v>
                </c:pt>
                <c:pt idx="88">
                  <c:v>0.1754888386</c:v>
                </c:pt>
                <c:pt idx="89">
                  <c:v>0.1848660775</c:v>
                </c:pt>
                <c:pt idx="90">
                  <c:v>0.1941132206</c:v>
                </c:pt>
                <c:pt idx="91">
                  <c:v>0.20336036360000001</c:v>
                </c:pt>
                <c:pt idx="92">
                  <c:v>0.21539836649999999</c:v>
                </c:pt>
                <c:pt idx="93">
                  <c:v>0.2274363694</c:v>
                </c:pt>
                <c:pt idx="94">
                  <c:v>0.23878646240000001</c:v>
                </c:pt>
                <c:pt idx="95">
                  <c:v>0.25013655540000002</c:v>
                </c:pt>
                <c:pt idx="96">
                  <c:v>0.26244807619999999</c:v>
                </c:pt>
                <c:pt idx="97">
                  <c:v>0.27346342229999998</c:v>
                </c:pt>
                <c:pt idx="98">
                  <c:v>0.28935210020000002</c:v>
                </c:pt>
                <c:pt idx="99">
                  <c:v>0.30880918680000002</c:v>
                </c:pt>
                <c:pt idx="100">
                  <c:v>0.32787404250000002</c:v>
                </c:pt>
                <c:pt idx="101">
                  <c:v>0.34740104900000002</c:v>
                </c:pt>
                <c:pt idx="102">
                  <c:v>0.3655711848</c:v>
                </c:pt>
                <c:pt idx="103">
                  <c:v>0.3837413207</c:v>
                </c:pt>
                <c:pt idx="104">
                  <c:v>0.3967276273</c:v>
                </c:pt>
                <c:pt idx="105">
                  <c:v>0.409713934</c:v>
                </c:pt>
                <c:pt idx="106">
                  <c:v>0.42536600549999998</c:v>
                </c:pt>
                <c:pt idx="107">
                  <c:v>0.4413537266</c:v>
                </c:pt>
                <c:pt idx="108">
                  <c:v>0.45716246640000002</c:v>
                </c:pt>
                <c:pt idx="109">
                  <c:v>0.47297120619999999</c:v>
                </c:pt>
                <c:pt idx="110">
                  <c:v>0.48916795709999999</c:v>
                </c:pt>
                <c:pt idx="111">
                  <c:v>0.505364708</c:v>
                </c:pt>
                <c:pt idx="112">
                  <c:v>0.52336487919999997</c:v>
                </c:pt>
                <c:pt idx="113">
                  <c:v>0.54136505040000005</c:v>
                </c:pt>
                <c:pt idx="114">
                  <c:v>0.55936522160000002</c:v>
                </c:pt>
                <c:pt idx="115">
                  <c:v>0.57736539269999998</c:v>
                </c:pt>
                <c:pt idx="116">
                  <c:v>0.59536556389999995</c:v>
                </c:pt>
                <c:pt idx="117">
                  <c:v>0.61336573510000003</c:v>
                </c:pt>
                <c:pt idx="118">
                  <c:v>0.62993241749999995</c:v>
                </c:pt>
                <c:pt idx="119">
                  <c:v>0.64649909989999998</c:v>
                </c:pt>
                <c:pt idx="120">
                  <c:v>0.66306578220000001</c:v>
                </c:pt>
                <c:pt idx="121">
                  <c:v>0.68044566920000005</c:v>
                </c:pt>
                <c:pt idx="122">
                  <c:v>0.69388978619999997</c:v>
                </c:pt>
                <c:pt idx="123">
                  <c:v>0.70246057139999996</c:v>
                </c:pt>
                <c:pt idx="124">
                  <c:v>0.71103135660000005</c:v>
                </c:pt>
                <c:pt idx="125">
                  <c:v>0.71960214180000004</c:v>
                </c:pt>
                <c:pt idx="126">
                  <c:v>0.72740937939999994</c:v>
                </c:pt>
                <c:pt idx="127">
                  <c:v>0.73521661699999996</c:v>
                </c:pt>
                <c:pt idx="128">
                  <c:v>0.74302385469999999</c:v>
                </c:pt>
                <c:pt idx="129">
                  <c:v>0.7508310923</c:v>
                </c:pt>
                <c:pt idx="130">
                  <c:v>0.75797177260000004</c:v>
                </c:pt>
                <c:pt idx="131">
                  <c:v>0.76381048900000004</c:v>
                </c:pt>
                <c:pt idx="132">
                  <c:v>0.76964920550000004</c:v>
                </c:pt>
                <c:pt idx="133">
                  <c:v>0.77548792190000004</c:v>
                </c:pt>
                <c:pt idx="134">
                  <c:v>0.78132663830000004</c:v>
                </c:pt>
                <c:pt idx="135">
                  <c:v>0.78677734369999996</c:v>
                </c:pt>
                <c:pt idx="136">
                  <c:v>0.79348052710000005</c:v>
                </c:pt>
                <c:pt idx="137">
                  <c:v>0.79958046279999995</c:v>
                </c:pt>
                <c:pt idx="138">
                  <c:v>0.80568039859999996</c:v>
                </c:pt>
                <c:pt idx="139">
                  <c:v>0.81178033439999997</c:v>
                </c:pt>
                <c:pt idx="140">
                  <c:v>0.81788027009999997</c:v>
                </c:pt>
                <c:pt idx="141">
                  <c:v>0.82398020589999998</c:v>
                </c:pt>
                <c:pt idx="142">
                  <c:v>0.8300801417</c:v>
                </c:pt>
                <c:pt idx="143">
                  <c:v>0.83584442780000001</c:v>
                </c:pt>
                <c:pt idx="144">
                  <c:v>0.84160871400000004</c:v>
                </c:pt>
                <c:pt idx="145">
                  <c:v>0.84737300019999995</c:v>
                </c:pt>
                <c:pt idx="146">
                  <c:v>0.8517170503</c:v>
                </c:pt>
                <c:pt idx="147">
                  <c:v>0.85606110040000005</c:v>
                </c:pt>
                <c:pt idx="148">
                  <c:v>0.86040515039999999</c:v>
                </c:pt>
                <c:pt idx="149">
                  <c:v>0.86474920050000004</c:v>
                </c:pt>
                <c:pt idx="150">
                  <c:v>0.86909325059999998</c:v>
                </c:pt>
                <c:pt idx="151">
                  <c:v>0.87343730070000003</c:v>
                </c:pt>
                <c:pt idx="152">
                  <c:v>0.87624434780000005</c:v>
                </c:pt>
                <c:pt idx="153">
                  <c:v>0.87905139480000005</c:v>
                </c:pt>
                <c:pt idx="154">
                  <c:v>0.88185844189999996</c:v>
                </c:pt>
                <c:pt idx="155">
                  <c:v>0.88466548899999997</c:v>
                </c:pt>
                <c:pt idx="156">
                  <c:v>0.88747253599999998</c:v>
                </c:pt>
                <c:pt idx="157">
                  <c:v>0.89027958309999999</c:v>
                </c:pt>
                <c:pt idx="158">
                  <c:v>0.8930866301</c:v>
                </c:pt>
                <c:pt idx="159">
                  <c:v>0.89589367720000002</c:v>
                </c:pt>
                <c:pt idx="160">
                  <c:v>0.89750055159999997</c:v>
                </c:pt>
                <c:pt idx="161">
                  <c:v>0.89910742590000003</c:v>
                </c:pt>
                <c:pt idx="162">
                  <c:v>0.90071430029999999</c:v>
                </c:pt>
                <c:pt idx="163">
                  <c:v>0.90232117460000005</c:v>
                </c:pt>
                <c:pt idx="164">
                  <c:v>0.90392804900000001</c:v>
                </c:pt>
                <c:pt idx="165">
                  <c:v>0.90553492339999997</c:v>
                </c:pt>
                <c:pt idx="166">
                  <c:v>0.90714179770000003</c:v>
                </c:pt>
                <c:pt idx="167">
                  <c:v>0.90874867209999999</c:v>
                </c:pt>
                <c:pt idx="168">
                  <c:v>0.90910306839999999</c:v>
                </c:pt>
                <c:pt idx="169">
                  <c:v>0.9094574648</c:v>
                </c:pt>
                <c:pt idx="170">
                  <c:v>0.90981186110000001</c:v>
                </c:pt>
              </c:numCache>
            </c:numRef>
          </c:val>
          <c:smooth val="0"/>
          <c:extLst>
            <c:ext xmlns:c16="http://schemas.microsoft.com/office/drawing/2014/chart" uri="{C3380CC4-5D6E-409C-BE32-E72D297353CC}">
              <c16:uniqueId val="{00000000-793F-1D42-BCD2-29244A7804BC}"/>
            </c:ext>
          </c:extLst>
        </c:ser>
        <c:ser>
          <c:idx val="1"/>
          <c:order val="1"/>
          <c:tx>
            <c:strRef>
              <c:f>PEBT!$F$1</c:f>
              <c:strCache>
                <c:ptCount val="1"/>
                <c:pt idx="0">
                  <c:v>disbursed to snap households</c:v>
                </c:pt>
              </c:strCache>
            </c:strRef>
          </c:tx>
          <c:spPr>
            <a:ln w="28575" cap="rnd">
              <a:solidFill>
                <a:schemeClr val="accent2"/>
              </a:solidFill>
              <a:round/>
            </a:ln>
            <a:effectLst/>
          </c:spPr>
          <c:marker>
            <c:symbol val="none"/>
          </c:marker>
          <c:dLbls>
            <c:dLbl>
              <c:idx val="17"/>
              <c:layout>
                <c:manualLayout>
                  <c:x val="-0.11280487804878049"/>
                  <c:y val="-0.1088158262132127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a:t>Families</a:t>
                    </a:r>
                    <a:r>
                      <a:rPr lang="en-US" baseline="0"/>
                      <a:t> First Act Passed</a:t>
                    </a:r>
                    <a:endParaRPr lang="en-US"/>
                  </a:p>
                </c:rich>
              </c:tx>
              <c:spPr>
                <a:noFill/>
                <a:ln w="12700">
                  <a:solidFill>
                    <a:schemeClr val="tx1"/>
                  </a:solid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0741869918699188"/>
                      <c:h val="4.2505910165484627E-2"/>
                    </c:manualLayout>
                  </c15:layout>
                  <c15:showDataLabelsRange val="0"/>
                </c:ext>
                <c:ext xmlns:c16="http://schemas.microsoft.com/office/drawing/2014/chart" uri="{C3380CC4-5D6E-409C-BE32-E72D297353CC}">
                  <c16:uniqueId val="{00000001-793F-1D42-BCD2-29244A7804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PEBT!$D$2:$D$172</c:f>
              <c:numCache>
                <c:formatCode>m/d/yy</c:formatCode>
                <c:ptCount val="17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pt idx="31">
                  <c:v>43922</c:v>
                </c:pt>
                <c:pt idx="32">
                  <c:v>43923</c:v>
                </c:pt>
                <c:pt idx="33">
                  <c:v>43924</c:v>
                </c:pt>
                <c:pt idx="34">
                  <c:v>43925</c:v>
                </c:pt>
                <c:pt idx="35">
                  <c:v>43926</c:v>
                </c:pt>
                <c:pt idx="36">
                  <c:v>43927</c:v>
                </c:pt>
                <c:pt idx="37">
                  <c:v>43928</c:v>
                </c:pt>
                <c:pt idx="38">
                  <c:v>43929</c:v>
                </c:pt>
                <c:pt idx="39">
                  <c:v>43930</c:v>
                </c:pt>
                <c:pt idx="40">
                  <c:v>43931</c:v>
                </c:pt>
                <c:pt idx="41">
                  <c:v>43932</c:v>
                </c:pt>
                <c:pt idx="42">
                  <c:v>43933</c:v>
                </c:pt>
                <c:pt idx="43">
                  <c:v>43934</c:v>
                </c:pt>
                <c:pt idx="44">
                  <c:v>43935</c:v>
                </c:pt>
                <c:pt idx="45">
                  <c:v>43936</c:v>
                </c:pt>
                <c:pt idx="46">
                  <c:v>43937</c:v>
                </c:pt>
                <c:pt idx="47">
                  <c:v>43938</c:v>
                </c:pt>
                <c:pt idx="48">
                  <c:v>43939</c:v>
                </c:pt>
                <c:pt idx="49">
                  <c:v>43940</c:v>
                </c:pt>
                <c:pt idx="50">
                  <c:v>43941</c:v>
                </c:pt>
                <c:pt idx="51">
                  <c:v>43942</c:v>
                </c:pt>
                <c:pt idx="52">
                  <c:v>43943</c:v>
                </c:pt>
                <c:pt idx="53">
                  <c:v>43944</c:v>
                </c:pt>
                <c:pt idx="54">
                  <c:v>43945</c:v>
                </c:pt>
                <c:pt idx="55">
                  <c:v>43946</c:v>
                </c:pt>
                <c:pt idx="56">
                  <c:v>43947</c:v>
                </c:pt>
                <c:pt idx="57">
                  <c:v>43948</c:v>
                </c:pt>
                <c:pt idx="58">
                  <c:v>43949</c:v>
                </c:pt>
                <c:pt idx="59">
                  <c:v>43950</c:v>
                </c:pt>
                <c:pt idx="60">
                  <c:v>43951</c:v>
                </c:pt>
                <c:pt idx="61">
                  <c:v>43952</c:v>
                </c:pt>
                <c:pt idx="62">
                  <c:v>43953</c:v>
                </c:pt>
                <c:pt idx="63">
                  <c:v>43954</c:v>
                </c:pt>
                <c:pt idx="64">
                  <c:v>43955</c:v>
                </c:pt>
                <c:pt idx="65">
                  <c:v>43956</c:v>
                </c:pt>
                <c:pt idx="66">
                  <c:v>43957</c:v>
                </c:pt>
                <c:pt idx="67">
                  <c:v>43958</c:v>
                </c:pt>
                <c:pt idx="68">
                  <c:v>43959</c:v>
                </c:pt>
                <c:pt idx="69">
                  <c:v>43960</c:v>
                </c:pt>
                <c:pt idx="70">
                  <c:v>43961</c:v>
                </c:pt>
                <c:pt idx="71">
                  <c:v>43962</c:v>
                </c:pt>
                <c:pt idx="72">
                  <c:v>43963</c:v>
                </c:pt>
                <c:pt idx="73">
                  <c:v>43964</c:v>
                </c:pt>
                <c:pt idx="74">
                  <c:v>43965</c:v>
                </c:pt>
                <c:pt idx="75">
                  <c:v>43966</c:v>
                </c:pt>
                <c:pt idx="76">
                  <c:v>43967</c:v>
                </c:pt>
                <c:pt idx="77">
                  <c:v>43968</c:v>
                </c:pt>
                <c:pt idx="78">
                  <c:v>43969</c:v>
                </c:pt>
                <c:pt idx="79">
                  <c:v>43970</c:v>
                </c:pt>
                <c:pt idx="80">
                  <c:v>43971</c:v>
                </c:pt>
                <c:pt idx="81">
                  <c:v>43972</c:v>
                </c:pt>
                <c:pt idx="82">
                  <c:v>43973</c:v>
                </c:pt>
                <c:pt idx="83">
                  <c:v>43974</c:v>
                </c:pt>
                <c:pt idx="84">
                  <c:v>43975</c:v>
                </c:pt>
                <c:pt idx="85">
                  <c:v>43976</c:v>
                </c:pt>
                <c:pt idx="86">
                  <c:v>43977</c:v>
                </c:pt>
                <c:pt idx="87">
                  <c:v>43978</c:v>
                </c:pt>
                <c:pt idx="88">
                  <c:v>43979</c:v>
                </c:pt>
                <c:pt idx="89">
                  <c:v>43980</c:v>
                </c:pt>
                <c:pt idx="90">
                  <c:v>43981</c:v>
                </c:pt>
                <c:pt idx="91">
                  <c:v>43982</c:v>
                </c:pt>
                <c:pt idx="92">
                  <c:v>43983</c:v>
                </c:pt>
                <c:pt idx="93">
                  <c:v>43984</c:v>
                </c:pt>
                <c:pt idx="94">
                  <c:v>43985</c:v>
                </c:pt>
                <c:pt idx="95">
                  <c:v>43986</c:v>
                </c:pt>
                <c:pt idx="96">
                  <c:v>43987</c:v>
                </c:pt>
                <c:pt idx="97">
                  <c:v>43988</c:v>
                </c:pt>
                <c:pt idx="98">
                  <c:v>43989</c:v>
                </c:pt>
                <c:pt idx="99">
                  <c:v>43990</c:v>
                </c:pt>
                <c:pt idx="100">
                  <c:v>43991</c:v>
                </c:pt>
                <c:pt idx="101">
                  <c:v>43992</c:v>
                </c:pt>
                <c:pt idx="102">
                  <c:v>43993</c:v>
                </c:pt>
                <c:pt idx="103">
                  <c:v>43994</c:v>
                </c:pt>
                <c:pt idx="104">
                  <c:v>43995</c:v>
                </c:pt>
                <c:pt idx="105">
                  <c:v>43996</c:v>
                </c:pt>
                <c:pt idx="106">
                  <c:v>43997</c:v>
                </c:pt>
                <c:pt idx="107">
                  <c:v>43998</c:v>
                </c:pt>
                <c:pt idx="108">
                  <c:v>43999</c:v>
                </c:pt>
                <c:pt idx="109">
                  <c:v>44000</c:v>
                </c:pt>
                <c:pt idx="110">
                  <c:v>44001</c:v>
                </c:pt>
                <c:pt idx="111">
                  <c:v>44002</c:v>
                </c:pt>
                <c:pt idx="112">
                  <c:v>44003</c:v>
                </c:pt>
                <c:pt idx="113">
                  <c:v>44004</c:v>
                </c:pt>
                <c:pt idx="114">
                  <c:v>44005</c:v>
                </c:pt>
                <c:pt idx="115">
                  <c:v>44006</c:v>
                </c:pt>
                <c:pt idx="116">
                  <c:v>44007</c:v>
                </c:pt>
                <c:pt idx="117">
                  <c:v>44008</c:v>
                </c:pt>
                <c:pt idx="118">
                  <c:v>44009</c:v>
                </c:pt>
                <c:pt idx="119">
                  <c:v>44010</c:v>
                </c:pt>
                <c:pt idx="120">
                  <c:v>44011</c:v>
                </c:pt>
                <c:pt idx="121">
                  <c:v>44012</c:v>
                </c:pt>
                <c:pt idx="122">
                  <c:v>44013</c:v>
                </c:pt>
                <c:pt idx="123">
                  <c:v>44014</c:v>
                </c:pt>
                <c:pt idx="124">
                  <c:v>44015</c:v>
                </c:pt>
                <c:pt idx="125">
                  <c:v>44016</c:v>
                </c:pt>
                <c:pt idx="126">
                  <c:v>44017</c:v>
                </c:pt>
                <c:pt idx="127">
                  <c:v>44018</c:v>
                </c:pt>
                <c:pt idx="128">
                  <c:v>44019</c:v>
                </c:pt>
                <c:pt idx="129">
                  <c:v>44020</c:v>
                </c:pt>
                <c:pt idx="130">
                  <c:v>44021</c:v>
                </c:pt>
                <c:pt idx="131">
                  <c:v>44022</c:v>
                </c:pt>
                <c:pt idx="132">
                  <c:v>44023</c:v>
                </c:pt>
                <c:pt idx="133">
                  <c:v>44024</c:v>
                </c:pt>
                <c:pt idx="134">
                  <c:v>44025</c:v>
                </c:pt>
                <c:pt idx="135">
                  <c:v>44026</c:v>
                </c:pt>
                <c:pt idx="136">
                  <c:v>44027</c:v>
                </c:pt>
                <c:pt idx="137">
                  <c:v>44028</c:v>
                </c:pt>
                <c:pt idx="138">
                  <c:v>44029</c:v>
                </c:pt>
                <c:pt idx="139">
                  <c:v>44030</c:v>
                </c:pt>
                <c:pt idx="140">
                  <c:v>44031</c:v>
                </c:pt>
                <c:pt idx="141">
                  <c:v>44032</c:v>
                </c:pt>
                <c:pt idx="142">
                  <c:v>44033</c:v>
                </c:pt>
                <c:pt idx="143">
                  <c:v>44034</c:v>
                </c:pt>
                <c:pt idx="144">
                  <c:v>44035</c:v>
                </c:pt>
                <c:pt idx="145">
                  <c:v>44036</c:v>
                </c:pt>
                <c:pt idx="146">
                  <c:v>44037</c:v>
                </c:pt>
                <c:pt idx="147">
                  <c:v>44038</c:v>
                </c:pt>
                <c:pt idx="148">
                  <c:v>44039</c:v>
                </c:pt>
                <c:pt idx="149">
                  <c:v>44040</c:v>
                </c:pt>
                <c:pt idx="150">
                  <c:v>44041</c:v>
                </c:pt>
                <c:pt idx="151">
                  <c:v>44042</c:v>
                </c:pt>
                <c:pt idx="152">
                  <c:v>44043</c:v>
                </c:pt>
                <c:pt idx="153">
                  <c:v>44044</c:v>
                </c:pt>
                <c:pt idx="154">
                  <c:v>44045</c:v>
                </c:pt>
                <c:pt idx="155">
                  <c:v>44046</c:v>
                </c:pt>
                <c:pt idx="156">
                  <c:v>44047</c:v>
                </c:pt>
                <c:pt idx="157">
                  <c:v>44048</c:v>
                </c:pt>
                <c:pt idx="158">
                  <c:v>44049</c:v>
                </c:pt>
                <c:pt idx="159">
                  <c:v>44050</c:v>
                </c:pt>
                <c:pt idx="160">
                  <c:v>44051</c:v>
                </c:pt>
                <c:pt idx="161">
                  <c:v>44052</c:v>
                </c:pt>
                <c:pt idx="162">
                  <c:v>44053</c:v>
                </c:pt>
                <c:pt idx="163">
                  <c:v>44054</c:v>
                </c:pt>
                <c:pt idx="164">
                  <c:v>44055</c:v>
                </c:pt>
                <c:pt idx="165">
                  <c:v>44056</c:v>
                </c:pt>
                <c:pt idx="166">
                  <c:v>44057</c:v>
                </c:pt>
                <c:pt idx="167">
                  <c:v>44058</c:v>
                </c:pt>
                <c:pt idx="168">
                  <c:v>44059</c:v>
                </c:pt>
                <c:pt idx="169">
                  <c:v>44060</c:v>
                </c:pt>
                <c:pt idx="170">
                  <c:v>44061</c:v>
                </c:pt>
              </c:numCache>
            </c:numRef>
          </c:cat>
          <c:val>
            <c:numRef>
              <c:f>PEBT!$F$2:$F$172</c:f>
              <c:numCache>
                <c:formatCode>0%</c:formatCode>
                <c:ptCount val="17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5.7997279999999997E-3</c:v>
                </c:pt>
                <c:pt idx="51">
                  <c:v>8.9480480000000001E-3</c:v>
                </c:pt>
                <c:pt idx="52">
                  <c:v>1.2096368999999999E-2</c:v>
                </c:pt>
                <c:pt idx="53">
                  <c:v>1.7165725E-2</c:v>
                </c:pt>
                <c:pt idx="54">
                  <c:v>2.2235082E-2</c:v>
                </c:pt>
                <c:pt idx="55">
                  <c:v>2.7304438E-2</c:v>
                </c:pt>
                <c:pt idx="56">
                  <c:v>3.2373794999999997E-2</c:v>
                </c:pt>
                <c:pt idx="57">
                  <c:v>5.4640899999999999E-2</c:v>
                </c:pt>
                <c:pt idx="58">
                  <c:v>5.9710256000000003E-2</c:v>
                </c:pt>
                <c:pt idx="59">
                  <c:v>6.4779613E-2</c:v>
                </c:pt>
                <c:pt idx="60">
                  <c:v>6.9848968999999997E-2</c:v>
                </c:pt>
                <c:pt idx="61">
                  <c:v>7.8251572000000005E-2</c:v>
                </c:pt>
                <c:pt idx="62">
                  <c:v>8.6654174E-2</c:v>
                </c:pt>
                <c:pt idx="63">
                  <c:v>0.112115335</c:v>
                </c:pt>
                <c:pt idx="64">
                  <c:v>0.118596902</c:v>
                </c:pt>
                <c:pt idx="65">
                  <c:v>0.125078469</c:v>
                </c:pt>
                <c:pt idx="66">
                  <c:v>0.13156003499999999</c:v>
                </c:pt>
                <c:pt idx="67">
                  <c:v>0.13804160200000001</c:v>
                </c:pt>
                <c:pt idx="68">
                  <c:v>0.13804160200000001</c:v>
                </c:pt>
                <c:pt idx="69">
                  <c:v>0.138331115</c:v>
                </c:pt>
                <c:pt idx="70">
                  <c:v>0.13927110700000001</c:v>
                </c:pt>
                <c:pt idx="71">
                  <c:v>0.149656385</c:v>
                </c:pt>
                <c:pt idx="72">
                  <c:v>0.17046925600000001</c:v>
                </c:pt>
                <c:pt idx="73">
                  <c:v>0.191282128</c:v>
                </c:pt>
                <c:pt idx="74">
                  <c:v>0.21209500000000001</c:v>
                </c:pt>
                <c:pt idx="75">
                  <c:v>0.234847783</c:v>
                </c:pt>
                <c:pt idx="76">
                  <c:v>0.25978562799999999</c:v>
                </c:pt>
                <c:pt idx="77">
                  <c:v>0.284865427</c:v>
                </c:pt>
                <c:pt idx="78">
                  <c:v>0.30946579000000002</c:v>
                </c:pt>
                <c:pt idx="79">
                  <c:v>0.33632380299999998</c:v>
                </c:pt>
                <c:pt idx="80">
                  <c:v>0.36347199600000002</c:v>
                </c:pt>
                <c:pt idx="81">
                  <c:v>0.39522564799999998</c:v>
                </c:pt>
                <c:pt idx="82">
                  <c:v>0.43037154599999999</c:v>
                </c:pt>
                <c:pt idx="83">
                  <c:v>0.44432778699999997</c:v>
                </c:pt>
                <c:pt idx="84">
                  <c:v>0.46798430400000002</c:v>
                </c:pt>
                <c:pt idx="85">
                  <c:v>0.481940545</c:v>
                </c:pt>
                <c:pt idx="86">
                  <c:v>0.498238334</c:v>
                </c:pt>
                <c:pt idx="87">
                  <c:v>0.512351059</c:v>
                </c:pt>
                <c:pt idx="88">
                  <c:v>0.52632183200000004</c:v>
                </c:pt>
                <c:pt idx="89">
                  <c:v>0.54029260400000001</c:v>
                </c:pt>
                <c:pt idx="90">
                  <c:v>0.57266900399999998</c:v>
                </c:pt>
                <c:pt idx="91">
                  <c:v>0.58380243399999998</c:v>
                </c:pt>
                <c:pt idx="92">
                  <c:v>0.60179754699999999</c:v>
                </c:pt>
                <c:pt idx="93">
                  <c:v>0.613264688</c:v>
                </c:pt>
                <c:pt idx="94">
                  <c:v>0.62473182999999999</c:v>
                </c:pt>
                <c:pt idx="95">
                  <c:v>0.636953031</c:v>
                </c:pt>
                <c:pt idx="96">
                  <c:v>0.64917423299999999</c:v>
                </c:pt>
                <c:pt idx="97">
                  <c:v>0.66068945000000001</c:v>
                </c:pt>
                <c:pt idx="98">
                  <c:v>0.67285282800000001</c:v>
                </c:pt>
                <c:pt idx="99">
                  <c:v>0.67815482800000004</c:v>
                </c:pt>
                <c:pt idx="100">
                  <c:v>0.68345682699999999</c:v>
                </c:pt>
                <c:pt idx="101">
                  <c:v>0.70784751599999995</c:v>
                </c:pt>
                <c:pt idx="102">
                  <c:v>0.71314951599999998</c:v>
                </c:pt>
                <c:pt idx="103">
                  <c:v>0.72044090999999999</c:v>
                </c:pt>
                <c:pt idx="104">
                  <c:v>0.72401150599999997</c:v>
                </c:pt>
                <c:pt idx="105">
                  <c:v>0.72758210199999995</c:v>
                </c:pt>
                <c:pt idx="106">
                  <c:v>0.73580301699999995</c:v>
                </c:pt>
                <c:pt idx="107">
                  <c:v>0.74435958199999996</c:v>
                </c:pt>
                <c:pt idx="108">
                  <c:v>0.75273716499999999</c:v>
                </c:pt>
                <c:pt idx="109">
                  <c:v>0.760466588</c:v>
                </c:pt>
                <c:pt idx="110">
                  <c:v>0.76819601100000001</c:v>
                </c:pt>
                <c:pt idx="111">
                  <c:v>0.775925435</c:v>
                </c:pt>
                <c:pt idx="112">
                  <c:v>0.78365485800000001</c:v>
                </c:pt>
                <c:pt idx="113">
                  <c:v>0.79138428100000002</c:v>
                </c:pt>
                <c:pt idx="114">
                  <c:v>0.79712430899999998</c:v>
                </c:pt>
                <c:pt idx="115">
                  <c:v>0.80211027800000001</c:v>
                </c:pt>
                <c:pt idx="116">
                  <c:v>0.80709624700000004</c:v>
                </c:pt>
                <c:pt idx="117">
                  <c:v>0.81111260200000002</c:v>
                </c:pt>
                <c:pt idx="118">
                  <c:v>0.81512895699999999</c:v>
                </c:pt>
                <c:pt idx="119">
                  <c:v>0.81914531099999999</c:v>
                </c:pt>
                <c:pt idx="120">
                  <c:v>0.82316166599999996</c:v>
                </c:pt>
                <c:pt idx="121">
                  <c:v>0.83040583000000001</c:v>
                </c:pt>
                <c:pt idx="122">
                  <c:v>0.833969289</c:v>
                </c:pt>
                <c:pt idx="123">
                  <c:v>0.83753274799999999</c:v>
                </c:pt>
                <c:pt idx="124">
                  <c:v>0.84109620699999998</c:v>
                </c:pt>
                <c:pt idx="125">
                  <c:v>0.84465966599999998</c:v>
                </c:pt>
                <c:pt idx="126">
                  <c:v>0.84822312499999997</c:v>
                </c:pt>
                <c:pt idx="127">
                  <c:v>0.85178658299999999</c:v>
                </c:pt>
                <c:pt idx="128">
                  <c:v>0.85535004199999998</c:v>
                </c:pt>
                <c:pt idx="129">
                  <c:v>0.85891350099999997</c:v>
                </c:pt>
                <c:pt idx="130">
                  <c:v>0.86247695999999996</c:v>
                </c:pt>
                <c:pt idx="131">
                  <c:v>0.86604041899999995</c:v>
                </c:pt>
                <c:pt idx="132">
                  <c:v>0.86637606899999997</c:v>
                </c:pt>
                <c:pt idx="133">
                  <c:v>0.86671171800000002</c:v>
                </c:pt>
                <c:pt idx="134">
                  <c:v>0.86704736800000004</c:v>
                </c:pt>
                <c:pt idx="135">
                  <c:v>0.86738301699999998</c:v>
                </c:pt>
                <c:pt idx="136">
                  <c:v>0.87136223899999998</c:v>
                </c:pt>
                <c:pt idx="137">
                  <c:v>0.87534146099999999</c:v>
                </c:pt>
                <c:pt idx="138">
                  <c:v>0.87932068299999999</c:v>
                </c:pt>
                <c:pt idx="139">
                  <c:v>0.883299905</c:v>
                </c:pt>
                <c:pt idx="140">
                  <c:v>0.887279127</c:v>
                </c:pt>
                <c:pt idx="141">
                  <c:v>0.89125834900000001</c:v>
                </c:pt>
                <c:pt idx="142">
                  <c:v>0.89523757100000001</c:v>
                </c:pt>
                <c:pt idx="143">
                  <c:v>0.89888114399999997</c:v>
                </c:pt>
                <c:pt idx="144">
                  <c:v>0.90252471599999995</c:v>
                </c:pt>
                <c:pt idx="145">
                  <c:v>0.90616828900000002</c:v>
                </c:pt>
                <c:pt idx="146">
                  <c:v>0.909811861</c:v>
                </c:pt>
                <c:pt idx="147">
                  <c:v>0.909811861</c:v>
                </c:pt>
                <c:pt idx="148">
                  <c:v>0.909811861</c:v>
                </c:pt>
                <c:pt idx="149">
                  <c:v>0.909811861</c:v>
                </c:pt>
                <c:pt idx="150">
                  <c:v>0.909811861</c:v>
                </c:pt>
                <c:pt idx="151">
                  <c:v>0.909811861</c:v>
                </c:pt>
                <c:pt idx="152">
                  <c:v>0.909811861</c:v>
                </c:pt>
                <c:pt idx="153">
                  <c:v>0.909811861</c:v>
                </c:pt>
                <c:pt idx="154">
                  <c:v>0.909811861</c:v>
                </c:pt>
                <c:pt idx="155">
                  <c:v>0.909811861</c:v>
                </c:pt>
                <c:pt idx="156">
                  <c:v>0.909811861</c:v>
                </c:pt>
                <c:pt idx="157">
                  <c:v>0.909811861</c:v>
                </c:pt>
                <c:pt idx="158">
                  <c:v>0.909811861</c:v>
                </c:pt>
                <c:pt idx="159">
                  <c:v>0.909811861</c:v>
                </c:pt>
                <c:pt idx="160">
                  <c:v>0.909811861</c:v>
                </c:pt>
                <c:pt idx="161">
                  <c:v>0.909811861</c:v>
                </c:pt>
                <c:pt idx="162">
                  <c:v>0.909811861</c:v>
                </c:pt>
                <c:pt idx="163">
                  <c:v>0.909811861</c:v>
                </c:pt>
                <c:pt idx="164">
                  <c:v>0.909811861</c:v>
                </c:pt>
                <c:pt idx="165">
                  <c:v>0.909811861</c:v>
                </c:pt>
                <c:pt idx="166">
                  <c:v>0.909811861</c:v>
                </c:pt>
                <c:pt idx="167">
                  <c:v>0.909811861</c:v>
                </c:pt>
                <c:pt idx="168">
                  <c:v>0.909811861</c:v>
                </c:pt>
                <c:pt idx="169">
                  <c:v>0.909811861</c:v>
                </c:pt>
                <c:pt idx="170">
                  <c:v>0.909811861</c:v>
                </c:pt>
              </c:numCache>
            </c:numRef>
          </c:val>
          <c:smooth val="0"/>
          <c:extLst>
            <c:ext xmlns:c16="http://schemas.microsoft.com/office/drawing/2014/chart" uri="{C3380CC4-5D6E-409C-BE32-E72D297353CC}">
              <c16:uniqueId val="{00000002-793F-1D42-BCD2-29244A7804BC}"/>
            </c:ext>
          </c:extLst>
        </c:ser>
        <c:ser>
          <c:idx val="2"/>
          <c:order val="2"/>
          <c:tx>
            <c:strRef>
              <c:f>PEBT!$G$1</c:f>
              <c:strCache>
                <c:ptCount val="1"/>
                <c:pt idx="0">
                  <c:v>target</c:v>
                </c:pt>
              </c:strCache>
            </c:strRef>
          </c:tx>
          <c:spPr>
            <a:ln w="38100" cap="rnd">
              <a:solidFill>
                <a:srgbClr val="FF0000"/>
              </a:solidFill>
              <a:round/>
            </a:ln>
            <a:effectLst/>
          </c:spPr>
          <c:marker>
            <c:symbol val="none"/>
          </c:marker>
          <c:cat>
            <c:numRef>
              <c:f>PEBT!$D$2:$D$172</c:f>
              <c:numCache>
                <c:formatCode>m/d/yy</c:formatCode>
                <c:ptCount val="17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pt idx="31">
                  <c:v>43922</c:v>
                </c:pt>
                <c:pt idx="32">
                  <c:v>43923</c:v>
                </c:pt>
                <c:pt idx="33">
                  <c:v>43924</c:v>
                </c:pt>
                <c:pt idx="34">
                  <c:v>43925</c:v>
                </c:pt>
                <c:pt idx="35">
                  <c:v>43926</c:v>
                </c:pt>
                <c:pt idx="36">
                  <c:v>43927</c:v>
                </c:pt>
                <c:pt idx="37">
                  <c:v>43928</c:v>
                </c:pt>
                <c:pt idx="38">
                  <c:v>43929</c:v>
                </c:pt>
                <c:pt idx="39">
                  <c:v>43930</c:v>
                </c:pt>
                <c:pt idx="40">
                  <c:v>43931</c:v>
                </c:pt>
                <c:pt idx="41">
                  <c:v>43932</c:v>
                </c:pt>
                <c:pt idx="42">
                  <c:v>43933</c:v>
                </c:pt>
                <c:pt idx="43">
                  <c:v>43934</c:v>
                </c:pt>
                <c:pt idx="44">
                  <c:v>43935</c:v>
                </c:pt>
                <c:pt idx="45">
                  <c:v>43936</c:v>
                </c:pt>
                <c:pt idx="46">
                  <c:v>43937</c:v>
                </c:pt>
                <c:pt idx="47">
                  <c:v>43938</c:v>
                </c:pt>
                <c:pt idx="48">
                  <c:v>43939</c:v>
                </c:pt>
                <c:pt idx="49">
                  <c:v>43940</c:v>
                </c:pt>
                <c:pt idx="50">
                  <c:v>43941</c:v>
                </c:pt>
                <c:pt idx="51">
                  <c:v>43942</c:v>
                </c:pt>
                <c:pt idx="52">
                  <c:v>43943</c:v>
                </c:pt>
                <c:pt idx="53">
                  <c:v>43944</c:v>
                </c:pt>
                <c:pt idx="54">
                  <c:v>43945</c:v>
                </c:pt>
                <c:pt idx="55">
                  <c:v>43946</c:v>
                </c:pt>
                <c:pt idx="56">
                  <c:v>43947</c:v>
                </c:pt>
                <c:pt idx="57">
                  <c:v>43948</c:v>
                </c:pt>
                <c:pt idx="58">
                  <c:v>43949</c:v>
                </c:pt>
                <c:pt idx="59">
                  <c:v>43950</c:v>
                </c:pt>
                <c:pt idx="60">
                  <c:v>43951</c:v>
                </c:pt>
                <c:pt idx="61">
                  <c:v>43952</c:v>
                </c:pt>
                <c:pt idx="62">
                  <c:v>43953</c:v>
                </c:pt>
                <c:pt idx="63">
                  <c:v>43954</c:v>
                </c:pt>
                <c:pt idx="64">
                  <c:v>43955</c:v>
                </c:pt>
                <c:pt idx="65">
                  <c:v>43956</c:v>
                </c:pt>
                <c:pt idx="66">
                  <c:v>43957</c:v>
                </c:pt>
                <c:pt idx="67">
                  <c:v>43958</c:v>
                </c:pt>
                <c:pt idx="68">
                  <c:v>43959</c:v>
                </c:pt>
                <c:pt idx="69">
                  <c:v>43960</c:v>
                </c:pt>
                <c:pt idx="70">
                  <c:v>43961</c:v>
                </c:pt>
                <c:pt idx="71">
                  <c:v>43962</c:v>
                </c:pt>
                <c:pt idx="72">
                  <c:v>43963</c:v>
                </c:pt>
                <c:pt idx="73">
                  <c:v>43964</c:v>
                </c:pt>
                <c:pt idx="74">
                  <c:v>43965</c:v>
                </c:pt>
                <c:pt idx="75">
                  <c:v>43966</c:v>
                </c:pt>
                <c:pt idx="76">
                  <c:v>43967</c:v>
                </c:pt>
                <c:pt idx="77">
                  <c:v>43968</c:v>
                </c:pt>
                <c:pt idx="78">
                  <c:v>43969</c:v>
                </c:pt>
                <c:pt idx="79">
                  <c:v>43970</c:v>
                </c:pt>
                <c:pt idx="80">
                  <c:v>43971</c:v>
                </c:pt>
                <c:pt idx="81">
                  <c:v>43972</c:v>
                </c:pt>
                <c:pt idx="82">
                  <c:v>43973</c:v>
                </c:pt>
                <c:pt idx="83">
                  <c:v>43974</c:v>
                </c:pt>
                <c:pt idx="84">
                  <c:v>43975</c:v>
                </c:pt>
                <c:pt idx="85">
                  <c:v>43976</c:v>
                </c:pt>
                <c:pt idx="86">
                  <c:v>43977</c:v>
                </c:pt>
                <c:pt idx="87">
                  <c:v>43978</c:v>
                </c:pt>
                <c:pt idx="88">
                  <c:v>43979</c:v>
                </c:pt>
                <c:pt idx="89">
                  <c:v>43980</c:v>
                </c:pt>
                <c:pt idx="90">
                  <c:v>43981</c:v>
                </c:pt>
                <c:pt idx="91">
                  <c:v>43982</c:v>
                </c:pt>
                <c:pt idx="92">
                  <c:v>43983</c:v>
                </c:pt>
                <c:pt idx="93">
                  <c:v>43984</c:v>
                </c:pt>
                <c:pt idx="94">
                  <c:v>43985</c:v>
                </c:pt>
                <c:pt idx="95">
                  <c:v>43986</c:v>
                </c:pt>
                <c:pt idx="96">
                  <c:v>43987</c:v>
                </c:pt>
                <c:pt idx="97">
                  <c:v>43988</c:v>
                </c:pt>
                <c:pt idx="98">
                  <c:v>43989</c:v>
                </c:pt>
                <c:pt idx="99">
                  <c:v>43990</c:v>
                </c:pt>
                <c:pt idx="100">
                  <c:v>43991</c:v>
                </c:pt>
                <c:pt idx="101">
                  <c:v>43992</c:v>
                </c:pt>
                <c:pt idx="102">
                  <c:v>43993</c:v>
                </c:pt>
                <c:pt idx="103">
                  <c:v>43994</c:v>
                </c:pt>
                <c:pt idx="104">
                  <c:v>43995</c:v>
                </c:pt>
                <c:pt idx="105">
                  <c:v>43996</c:v>
                </c:pt>
                <c:pt idx="106">
                  <c:v>43997</c:v>
                </c:pt>
                <c:pt idx="107">
                  <c:v>43998</c:v>
                </c:pt>
                <c:pt idx="108">
                  <c:v>43999</c:v>
                </c:pt>
                <c:pt idx="109">
                  <c:v>44000</c:v>
                </c:pt>
                <c:pt idx="110">
                  <c:v>44001</c:v>
                </c:pt>
                <c:pt idx="111">
                  <c:v>44002</c:v>
                </c:pt>
                <c:pt idx="112">
                  <c:v>44003</c:v>
                </c:pt>
                <c:pt idx="113">
                  <c:v>44004</c:v>
                </c:pt>
                <c:pt idx="114">
                  <c:v>44005</c:v>
                </c:pt>
                <c:pt idx="115">
                  <c:v>44006</c:v>
                </c:pt>
                <c:pt idx="116">
                  <c:v>44007</c:v>
                </c:pt>
                <c:pt idx="117">
                  <c:v>44008</c:v>
                </c:pt>
                <c:pt idx="118">
                  <c:v>44009</c:v>
                </c:pt>
                <c:pt idx="119">
                  <c:v>44010</c:v>
                </c:pt>
                <c:pt idx="120">
                  <c:v>44011</c:v>
                </c:pt>
                <c:pt idx="121">
                  <c:v>44012</c:v>
                </c:pt>
                <c:pt idx="122">
                  <c:v>44013</c:v>
                </c:pt>
                <c:pt idx="123">
                  <c:v>44014</c:v>
                </c:pt>
                <c:pt idx="124">
                  <c:v>44015</c:v>
                </c:pt>
                <c:pt idx="125">
                  <c:v>44016</c:v>
                </c:pt>
                <c:pt idx="126">
                  <c:v>44017</c:v>
                </c:pt>
                <c:pt idx="127">
                  <c:v>44018</c:v>
                </c:pt>
                <c:pt idx="128">
                  <c:v>44019</c:v>
                </c:pt>
                <c:pt idx="129">
                  <c:v>44020</c:v>
                </c:pt>
                <c:pt idx="130">
                  <c:v>44021</c:v>
                </c:pt>
                <c:pt idx="131">
                  <c:v>44022</c:v>
                </c:pt>
                <c:pt idx="132">
                  <c:v>44023</c:v>
                </c:pt>
                <c:pt idx="133">
                  <c:v>44024</c:v>
                </c:pt>
                <c:pt idx="134">
                  <c:v>44025</c:v>
                </c:pt>
                <c:pt idx="135">
                  <c:v>44026</c:v>
                </c:pt>
                <c:pt idx="136">
                  <c:v>44027</c:v>
                </c:pt>
                <c:pt idx="137">
                  <c:v>44028</c:v>
                </c:pt>
                <c:pt idx="138">
                  <c:v>44029</c:v>
                </c:pt>
                <c:pt idx="139">
                  <c:v>44030</c:v>
                </c:pt>
                <c:pt idx="140">
                  <c:v>44031</c:v>
                </c:pt>
                <c:pt idx="141">
                  <c:v>44032</c:v>
                </c:pt>
                <c:pt idx="142">
                  <c:v>44033</c:v>
                </c:pt>
                <c:pt idx="143">
                  <c:v>44034</c:v>
                </c:pt>
                <c:pt idx="144">
                  <c:v>44035</c:v>
                </c:pt>
                <c:pt idx="145">
                  <c:v>44036</c:v>
                </c:pt>
                <c:pt idx="146">
                  <c:v>44037</c:v>
                </c:pt>
                <c:pt idx="147">
                  <c:v>44038</c:v>
                </c:pt>
                <c:pt idx="148">
                  <c:v>44039</c:v>
                </c:pt>
                <c:pt idx="149">
                  <c:v>44040</c:v>
                </c:pt>
                <c:pt idx="150">
                  <c:v>44041</c:v>
                </c:pt>
                <c:pt idx="151">
                  <c:v>44042</c:v>
                </c:pt>
                <c:pt idx="152">
                  <c:v>44043</c:v>
                </c:pt>
                <c:pt idx="153">
                  <c:v>44044</c:v>
                </c:pt>
                <c:pt idx="154">
                  <c:v>44045</c:v>
                </c:pt>
                <c:pt idx="155">
                  <c:v>44046</c:v>
                </c:pt>
                <c:pt idx="156">
                  <c:v>44047</c:v>
                </c:pt>
                <c:pt idx="157">
                  <c:v>44048</c:v>
                </c:pt>
                <c:pt idx="158">
                  <c:v>44049</c:v>
                </c:pt>
                <c:pt idx="159">
                  <c:v>44050</c:v>
                </c:pt>
                <c:pt idx="160">
                  <c:v>44051</c:v>
                </c:pt>
                <c:pt idx="161">
                  <c:v>44052</c:v>
                </c:pt>
                <c:pt idx="162">
                  <c:v>44053</c:v>
                </c:pt>
                <c:pt idx="163">
                  <c:v>44054</c:v>
                </c:pt>
                <c:pt idx="164">
                  <c:v>44055</c:v>
                </c:pt>
                <c:pt idx="165">
                  <c:v>44056</c:v>
                </c:pt>
                <c:pt idx="166">
                  <c:v>44057</c:v>
                </c:pt>
                <c:pt idx="167">
                  <c:v>44058</c:v>
                </c:pt>
                <c:pt idx="168">
                  <c:v>44059</c:v>
                </c:pt>
                <c:pt idx="169">
                  <c:v>44060</c:v>
                </c:pt>
                <c:pt idx="170">
                  <c:v>44061</c:v>
                </c:pt>
              </c:numCache>
            </c:numRef>
          </c:cat>
          <c:val>
            <c:numRef>
              <c:f>PEBT!$G$2:$G$172</c:f>
              <c:numCache>
                <c:formatCode>0%</c:formatCode>
                <c:ptCount val="171"/>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numCache>
            </c:numRef>
          </c:val>
          <c:smooth val="0"/>
          <c:extLst>
            <c:ext xmlns:c16="http://schemas.microsoft.com/office/drawing/2014/chart" uri="{C3380CC4-5D6E-409C-BE32-E72D297353CC}">
              <c16:uniqueId val="{00000003-793F-1D42-BCD2-29244A7804BC}"/>
            </c:ext>
          </c:extLst>
        </c:ser>
        <c:dLbls>
          <c:showLegendKey val="0"/>
          <c:showVal val="0"/>
          <c:showCatName val="0"/>
          <c:showSerName val="0"/>
          <c:showPercent val="0"/>
          <c:showBubbleSize val="0"/>
        </c:dLbls>
        <c:smooth val="0"/>
        <c:axId val="1022291792"/>
        <c:axId val="1022057232"/>
      </c:lineChart>
      <c:dateAx>
        <c:axId val="1022291792"/>
        <c:scaling>
          <c:orientation val="minMax"/>
          <c:max val="44007"/>
          <c:min val="43891"/>
        </c:scaling>
        <c:delete val="0"/>
        <c:axPos val="b"/>
        <c:numFmt formatCode="m/d/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2057232"/>
        <c:crosses val="autoZero"/>
        <c:auto val="1"/>
        <c:lblOffset val="100"/>
        <c:baseTimeUnit val="days"/>
        <c:majorUnit val="14"/>
        <c:majorTimeUnit val="days"/>
        <c:minorUnit val="7"/>
        <c:minorTimeUnit val="days"/>
      </c:dateAx>
      <c:valAx>
        <c:axId val="102205723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22917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Share of February</a:t>
            </a:r>
            <a:r>
              <a:rPr lang="en-US" baseline="0"/>
              <a:t> Labor Force in States Disbursing PUA</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PUA!$B$1</c:f>
              <c:strCache>
                <c:ptCount val="1"/>
                <c:pt idx="0">
                  <c:v>Share</c:v>
                </c:pt>
              </c:strCache>
            </c:strRef>
          </c:tx>
          <c:spPr>
            <a:ln w="25400" cap="rnd">
              <a:solidFill>
                <a:schemeClr val="accent1"/>
              </a:solidFill>
              <a:round/>
            </a:ln>
            <a:effectLst/>
          </c:spPr>
          <c:marker>
            <c:symbol val="none"/>
          </c:marker>
          <c:cat>
            <c:numRef>
              <c:f>PUA!$A$2:$A$9</c:f>
              <c:numCache>
                <c:formatCode>m/d/yy</c:formatCode>
                <c:ptCount val="8"/>
                <c:pt idx="0">
                  <c:v>43932</c:v>
                </c:pt>
                <c:pt idx="1">
                  <c:v>43939</c:v>
                </c:pt>
                <c:pt idx="2">
                  <c:v>43946</c:v>
                </c:pt>
                <c:pt idx="3">
                  <c:v>43953</c:v>
                </c:pt>
                <c:pt idx="4">
                  <c:v>43960</c:v>
                </c:pt>
                <c:pt idx="5">
                  <c:v>43967</c:v>
                </c:pt>
                <c:pt idx="6">
                  <c:v>43974</c:v>
                </c:pt>
                <c:pt idx="7">
                  <c:v>43981</c:v>
                </c:pt>
              </c:numCache>
            </c:numRef>
          </c:cat>
          <c:val>
            <c:numRef>
              <c:f>PUA!$B$2:$B$9</c:f>
              <c:numCache>
                <c:formatCode>0%</c:formatCode>
                <c:ptCount val="8"/>
                <c:pt idx="0" formatCode="General">
                  <c:v>0</c:v>
                </c:pt>
                <c:pt idx="1">
                  <c:v>0.30775068</c:v>
                </c:pt>
                <c:pt idx="2">
                  <c:v>0.56259079999999995</c:v>
                </c:pt>
                <c:pt idx="3">
                  <c:v>0.62946194</c:v>
                </c:pt>
                <c:pt idx="4">
                  <c:v>0.75537023999999997</c:v>
                </c:pt>
                <c:pt idx="5">
                  <c:v>0.80713279999999998</c:v>
                </c:pt>
                <c:pt idx="6">
                  <c:v>0.84749211999999996</c:v>
                </c:pt>
                <c:pt idx="7">
                  <c:v>0.85004535000000003</c:v>
                </c:pt>
              </c:numCache>
            </c:numRef>
          </c:val>
          <c:smooth val="0"/>
          <c:extLst>
            <c:ext xmlns:c16="http://schemas.microsoft.com/office/drawing/2014/chart" uri="{C3380CC4-5D6E-409C-BE32-E72D297353CC}">
              <c16:uniqueId val="{00000000-09CB-2542-9337-ED223BA4EA1F}"/>
            </c:ext>
          </c:extLst>
        </c:ser>
        <c:ser>
          <c:idx val="1"/>
          <c:order val="1"/>
          <c:tx>
            <c:strRef>
              <c:f>PUA!$C$1</c:f>
              <c:strCache>
                <c:ptCount val="1"/>
                <c:pt idx="0">
                  <c:v>Target</c:v>
                </c:pt>
              </c:strCache>
            </c:strRef>
          </c:tx>
          <c:spPr>
            <a:ln w="31750" cap="rnd">
              <a:solidFill>
                <a:srgbClr val="FF0000"/>
              </a:solidFill>
              <a:round/>
            </a:ln>
            <a:effectLst/>
          </c:spPr>
          <c:marker>
            <c:symbol val="none"/>
          </c:marker>
          <c:cat>
            <c:numRef>
              <c:f>PUA!$A$2:$A$9</c:f>
              <c:numCache>
                <c:formatCode>m/d/yy</c:formatCode>
                <c:ptCount val="8"/>
                <c:pt idx="0">
                  <c:v>43932</c:v>
                </c:pt>
                <c:pt idx="1">
                  <c:v>43939</c:v>
                </c:pt>
                <c:pt idx="2">
                  <c:v>43946</c:v>
                </c:pt>
                <c:pt idx="3">
                  <c:v>43953</c:v>
                </c:pt>
                <c:pt idx="4">
                  <c:v>43960</c:v>
                </c:pt>
                <c:pt idx="5">
                  <c:v>43967</c:v>
                </c:pt>
                <c:pt idx="6">
                  <c:v>43974</c:v>
                </c:pt>
                <c:pt idx="7">
                  <c:v>43981</c:v>
                </c:pt>
              </c:numCache>
            </c:numRef>
          </c:cat>
          <c:val>
            <c:numRef>
              <c:f>PUA!$C$2:$C$9</c:f>
              <c:numCache>
                <c:formatCode>0%</c:formatCode>
                <c:ptCount val="8"/>
                <c:pt idx="0" formatCode="General">
                  <c:v>1</c:v>
                </c:pt>
                <c:pt idx="1">
                  <c:v>1</c:v>
                </c:pt>
                <c:pt idx="2">
                  <c:v>1</c:v>
                </c:pt>
                <c:pt idx="3">
                  <c:v>1</c:v>
                </c:pt>
                <c:pt idx="4">
                  <c:v>1</c:v>
                </c:pt>
                <c:pt idx="5">
                  <c:v>1</c:v>
                </c:pt>
                <c:pt idx="6">
                  <c:v>1</c:v>
                </c:pt>
                <c:pt idx="7">
                  <c:v>1</c:v>
                </c:pt>
              </c:numCache>
            </c:numRef>
          </c:val>
          <c:smooth val="0"/>
          <c:extLst>
            <c:ext xmlns:c16="http://schemas.microsoft.com/office/drawing/2014/chart" uri="{C3380CC4-5D6E-409C-BE32-E72D297353CC}">
              <c16:uniqueId val="{00000001-09CB-2542-9337-ED223BA4EA1F}"/>
            </c:ext>
          </c:extLst>
        </c:ser>
        <c:dLbls>
          <c:showLegendKey val="0"/>
          <c:showVal val="0"/>
          <c:showCatName val="0"/>
          <c:showSerName val="0"/>
          <c:showPercent val="0"/>
          <c:showBubbleSize val="0"/>
        </c:dLbls>
        <c:smooth val="0"/>
        <c:axId val="1015827840"/>
        <c:axId val="1021697264"/>
      </c:lineChart>
      <c:dateAx>
        <c:axId val="1015827840"/>
        <c:scaling>
          <c:orientation val="minMax"/>
        </c:scaling>
        <c:delete val="0"/>
        <c:axPos val="b"/>
        <c:numFmt formatCode="m/d/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1697264"/>
        <c:crosses val="autoZero"/>
        <c:auto val="1"/>
        <c:lblOffset val="100"/>
        <c:baseTimeUnit val="days"/>
        <c:majorUnit val="7"/>
        <c:majorTimeUnit val="days"/>
        <c:minorUnit val="7"/>
        <c:minorTimeUnit val="days"/>
      </c:dateAx>
      <c:valAx>
        <c:axId val="102169726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58278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Increase in SNAP Spending, Participation, </a:t>
            </a:r>
          </a:p>
          <a:p>
            <a:pPr>
              <a:defRPr/>
            </a:pPr>
            <a:r>
              <a:rPr lang="en-US"/>
              <a:t>by Month since</a:t>
            </a:r>
            <a:r>
              <a:rPr lang="en-US" baseline="0"/>
              <a:t> Business Cycle Peak</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v>Caseload</c:v>
          </c:tx>
          <c:spPr>
            <a:ln w="28575" cap="rnd">
              <a:solidFill>
                <a:schemeClr val="accent2"/>
              </a:solidFill>
              <a:prstDash val="sysDot"/>
              <a:round/>
            </a:ln>
            <a:effectLst/>
          </c:spPr>
          <c:marker>
            <c:symbol val="none"/>
          </c:marker>
          <c:cat>
            <c:numRef>
              <c:f>'no UR'!$A$16:$A$28</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'no UR'!$E$16:$E$28</c:f>
              <c:numCache>
                <c:formatCode>0.0%</c:formatCode>
                <c:ptCount val="13"/>
                <c:pt idx="0" formatCode="General">
                  <c:v>0</c:v>
                </c:pt>
                <c:pt idx="1">
                  <c:v>7.118980085975446E-3</c:v>
                </c:pt>
                <c:pt idx="2">
                  <c:v>5.9144751073596513E-3</c:v>
                </c:pt>
                <c:pt idx="3">
                  <c:v>1.4054615131702475E-2</c:v>
                </c:pt>
                <c:pt idx="4">
                  <c:v>2.1260721540329097E-2</c:v>
                </c:pt>
                <c:pt idx="5">
                  <c:v>3.1381141365051102E-2</c:v>
                </c:pt>
                <c:pt idx="6">
                  <c:v>4.1050739069298015E-2</c:v>
                </c:pt>
                <c:pt idx="7">
                  <c:v>5.3949488057997375E-2</c:v>
                </c:pt>
                <c:pt idx="8">
                  <c:v>6.840924424159267E-2</c:v>
                </c:pt>
                <c:pt idx="9">
                  <c:v>0.14595437355881891</c:v>
                </c:pt>
                <c:pt idx="10">
                  <c:v>0.1262077731286062</c:v>
                </c:pt>
                <c:pt idx="11">
                  <c:v>0.12777571829554923</c:v>
                </c:pt>
                <c:pt idx="12">
                  <c:v>0.15269063319730525</c:v>
                </c:pt>
              </c:numCache>
            </c:numRef>
          </c:val>
          <c:smooth val="0"/>
          <c:extLst>
            <c:ext xmlns:c16="http://schemas.microsoft.com/office/drawing/2014/chart" uri="{C3380CC4-5D6E-409C-BE32-E72D297353CC}">
              <c16:uniqueId val="{00000000-A333-FF44-82E2-8E93A380E94D}"/>
            </c:ext>
          </c:extLst>
        </c:ser>
        <c:ser>
          <c:idx val="1"/>
          <c:order val="1"/>
          <c:tx>
            <c:v>Spending</c:v>
          </c:tx>
          <c:spPr>
            <a:ln w="28575" cap="rnd">
              <a:solidFill>
                <a:schemeClr val="accent6"/>
              </a:solidFill>
              <a:prstDash val="sysDot"/>
              <a:round/>
            </a:ln>
            <a:effectLst/>
          </c:spPr>
          <c:marker>
            <c:symbol val="none"/>
          </c:marker>
          <c:cat>
            <c:numRef>
              <c:f>'no UR'!$A$16:$A$28</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'no UR'!$I$16:$I$28</c:f>
              <c:numCache>
                <c:formatCode>0.0%</c:formatCode>
                <c:ptCount val="13"/>
                <c:pt idx="0" formatCode="General">
                  <c:v>0</c:v>
                </c:pt>
                <c:pt idx="1">
                  <c:v>-3.6743787786320814E-3</c:v>
                </c:pt>
                <c:pt idx="2">
                  <c:v>-3.5162096558920553E-3</c:v>
                </c:pt>
                <c:pt idx="3">
                  <c:v>8.9322095737003337E-3</c:v>
                </c:pt>
                <c:pt idx="4">
                  <c:v>1.7625194211382533E-2</c:v>
                </c:pt>
                <c:pt idx="5">
                  <c:v>2.9496310197734799E-2</c:v>
                </c:pt>
                <c:pt idx="6">
                  <c:v>3.9793619247240564E-2</c:v>
                </c:pt>
                <c:pt idx="7">
                  <c:v>6.025577516977787E-2</c:v>
                </c:pt>
                <c:pt idx="8">
                  <c:v>7.0075499145283215E-2</c:v>
                </c:pt>
                <c:pt idx="9">
                  <c:v>0.20666161743409761</c:v>
                </c:pt>
                <c:pt idx="10">
                  <c:v>0.32574671639869668</c:v>
                </c:pt>
                <c:pt idx="11">
                  <c:v>0.2768395711244962</c:v>
                </c:pt>
                <c:pt idx="12">
                  <c:v>0.30826359251377689</c:v>
                </c:pt>
              </c:numCache>
            </c:numRef>
          </c:val>
          <c:smooth val="0"/>
          <c:extLst>
            <c:ext xmlns:c16="http://schemas.microsoft.com/office/drawing/2014/chart" uri="{C3380CC4-5D6E-409C-BE32-E72D297353CC}">
              <c16:uniqueId val="{00000001-A333-FF44-82E2-8E93A380E94D}"/>
            </c:ext>
          </c:extLst>
        </c:ser>
        <c:ser>
          <c:idx val="2"/>
          <c:order val="2"/>
          <c:tx>
            <c:v>Spending</c:v>
          </c:tx>
          <c:spPr>
            <a:ln w="28575" cap="rnd">
              <a:solidFill>
                <a:schemeClr val="accent6"/>
              </a:solidFill>
              <a:round/>
            </a:ln>
            <a:effectLst/>
          </c:spPr>
          <c:marker>
            <c:symbol val="none"/>
          </c:marker>
          <c:cat>
            <c:numRef>
              <c:f>'no UR'!$A$16:$A$28</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'no UR'!$M$71:$M$75</c:f>
              <c:numCache>
                <c:formatCode>0%</c:formatCode>
                <c:ptCount val="5"/>
                <c:pt idx="0">
                  <c:v>0</c:v>
                </c:pt>
                <c:pt idx="1">
                  <c:v>0.10425963488843815</c:v>
                </c:pt>
                <c:pt idx="2">
                  <c:v>0.44300202839756597</c:v>
                </c:pt>
                <c:pt idx="3">
                  <c:v>0.72961460446247473</c:v>
                </c:pt>
                <c:pt idx="4">
                  <c:v>0.88007567135830356</c:v>
                </c:pt>
              </c:numCache>
            </c:numRef>
          </c:val>
          <c:smooth val="0"/>
          <c:extLst>
            <c:ext xmlns:c16="http://schemas.microsoft.com/office/drawing/2014/chart" uri="{C3380CC4-5D6E-409C-BE32-E72D297353CC}">
              <c16:uniqueId val="{00000002-A333-FF44-82E2-8E93A380E94D}"/>
            </c:ext>
          </c:extLst>
        </c:ser>
        <c:ser>
          <c:idx val="3"/>
          <c:order val="3"/>
          <c:tx>
            <c:v>Caseload</c:v>
          </c:tx>
          <c:spPr>
            <a:ln w="28575" cap="rnd">
              <a:solidFill>
                <a:schemeClr val="accent2"/>
              </a:solidFill>
              <a:round/>
            </a:ln>
            <a:effectLst/>
          </c:spPr>
          <c:marker>
            <c:symbol val="none"/>
          </c:marker>
          <c:cat>
            <c:numRef>
              <c:f>'no UR'!$A$16:$A$28</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'no UR'!$E$71:$E$74</c:f>
              <c:numCache>
                <c:formatCode>General</c:formatCode>
                <c:ptCount val="4"/>
                <c:pt idx="0">
                  <c:v>0</c:v>
                </c:pt>
                <c:pt idx="1">
                  <c:v>1.1856285141079503E-2</c:v>
                </c:pt>
                <c:pt idx="2">
                  <c:v>0.1225916989241369</c:v>
                </c:pt>
                <c:pt idx="3">
                  <c:v>0.20240462819735305</c:v>
                </c:pt>
              </c:numCache>
            </c:numRef>
          </c:val>
          <c:smooth val="0"/>
          <c:extLst>
            <c:ext xmlns:c16="http://schemas.microsoft.com/office/drawing/2014/chart" uri="{C3380CC4-5D6E-409C-BE32-E72D297353CC}">
              <c16:uniqueId val="{00000003-A333-FF44-82E2-8E93A380E94D}"/>
            </c:ext>
          </c:extLst>
        </c:ser>
        <c:dLbls>
          <c:showLegendKey val="0"/>
          <c:showVal val="0"/>
          <c:showCatName val="0"/>
          <c:showSerName val="0"/>
          <c:showPercent val="0"/>
          <c:showBubbleSize val="0"/>
        </c:dLbls>
        <c:smooth val="0"/>
        <c:axId val="2070800432"/>
        <c:axId val="2070044384"/>
      </c:lineChart>
      <c:catAx>
        <c:axId val="2070800432"/>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Months since business cycle peak</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70044384"/>
        <c:crosses val="autoZero"/>
        <c:auto val="1"/>
        <c:lblAlgn val="ctr"/>
        <c:lblOffset val="100"/>
        <c:noMultiLvlLbl val="0"/>
      </c:catAx>
      <c:valAx>
        <c:axId val="20700443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Percent increase in SNAP participants,</a:t>
                </a:r>
                <a:r>
                  <a:rPr lang="en-US" sz="1200" baseline="0"/>
                  <a:t> spending</a:t>
                </a:r>
                <a:endParaRPr lang="en-US" sz="1200"/>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070800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Ui_calculator!$B$1</c:f>
              <c:strCache>
                <c:ptCount val="1"/>
                <c:pt idx="0">
                  <c:v>All</c:v>
                </c:pt>
              </c:strCache>
            </c:strRef>
          </c:tx>
          <c:spPr>
            <a:solidFill>
              <a:srgbClr val="007FD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Ui_calculator!$A$2:$A$5</c:f>
              <c:strCache>
                <c:ptCount val="4"/>
                <c:pt idx="0">
                  <c:v>Eligible</c:v>
                </c:pt>
                <c:pt idx="1">
                  <c:v>Some earnings, 
fail work history</c:v>
                </c:pt>
                <c:pt idx="2">
                  <c:v>Self-employed</c:v>
                </c:pt>
                <c:pt idx="3">
                  <c:v>Undocumented</c:v>
                </c:pt>
              </c:strCache>
            </c:strRef>
          </c:cat>
          <c:val>
            <c:numRef>
              <c:f>Ui_calculator!$B$2:$B$5</c:f>
              <c:numCache>
                <c:formatCode>0%</c:formatCode>
                <c:ptCount val="4"/>
                <c:pt idx="0">
                  <c:v>0.87</c:v>
                </c:pt>
                <c:pt idx="1">
                  <c:v>0.05</c:v>
                </c:pt>
                <c:pt idx="2">
                  <c:v>0.04</c:v>
                </c:pt>
                <c:pt idx="3">
                  <c:v>0.04</c:v>
                </c:pt>
              </c:numCache>
            </c:numRef>
          </c:val>
          <c:extLst>
            <c:ext xmlns:c16="http://schemas.microsoft.com/office/drawing/2014/chart" uri="{C3380CC4-5D6E-409C-BE32-E72D297353CC}">
              <c16:uniqueId val="{00000000-C8D5-874F-8C36-E4E9325F46EE}"/>
            </c:ext>
          </c:extLst>
        </c:ser>
        <c:ser>
          <c:idx val="1"/>
          <c:order val="1"/>
          <c:tx>
            <c:strRef>
              <c:f>Ui_calculator!$C$1</c:f>
              <c:strCache>
                <c:ptCount val="1"/>
                <c:pt idx="0">
                  <c:v>Income &lt;200% FPL</c:v>
                </c:pt>
              </c:strCache>
            </c:strRef>
          </c:tx>
          <c:spPr>
            <a:solidFill>
              <a:srgbClr val="00865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Ui_calculator!$A$2:$A$5</c:f>
              <c:strCache>
                <c:ptCount val="4"/>
                <c:pt idx="0">
                  <c:v>Eligible</c:v>
                </c:pt>
                <c:pt idx="1">
                  <c:v>Some earnings, 
fail work history</c:v>
                </c:pt>
                <c:pt idx="2">
                  <c:v>Self-employed</c:v>
                </c:pt>
                <c:pt idx="3">
                  <c:v>Undocumented</c:v>
                </c:pt>
              </c:strCache>
            </c:strRef>
          </c:cat>
          <c:val>
            <c:numRef>
              <c:f>Ui_calculator!$C$2:$C$5</c:f>
              <c:numCache>
                <c:formatCode>0%</c:formatCode>
                <c:ptCount val="4"/>
                <c:pt idx="0">
                  <c:v>0.77</c:v>
                </c:pt>
                <c:pt idx="1">
                  <c:v>0.08</c:v>
                </c:pt>
                <c:pt idx="2">
                  <c:v>0.05</c:v>
                </c:pt>
                <c:pt idx="3">
                  <c:v>0.1</c:v>
                </c:pt>
              </c:numCache>
            </c:numRef>
          </c:val>
          <c:extLst>
            <c:ext xmlns:c16="http://schemas.microsoft.com/office/drawing/2014/chart" uri="{C3380CC4-5D6E-409C-BE32-E72D297353CC}">
              <c16:uniqueId val="{00000001-C8D5-874F-8C36-E4E9325F46EE}"/>
            </c:ext>
          </c:extLst>
        </c:ser>
        <c:ser>
          <c:idx val="2"/>
          <c:order val="2"/>
          <c:tx>
            <c:strRef>
              <c:f>Ui_calculator!$D$1</c:f>
              <c:strCache>
                <c:ptCount val="1"/>
                <c:pt idx="0">
                  <c:v>Income &lt;100% FPL</c:v>
                </c:pt>
              </c:strCache>
            </c:strRef>
          </c:tx>
          <c:spPr>
            <a:solidFill>
              <a:srgbClr val="D9C86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Ui_calculator!$A$2:$A$5</c:f>
              <c:strCache>
                <c:ptCount val="4"/>
                <c:pt idx="0">
                  <c:v>Eligible</c:v>
                </c:pt>
                <c:pt idx="1">
                  <c:v>Some earnings, 
fail work history</c:v>
                </c:pt>
                <c:pt idx="2">
                  <c:v>Self-employed</c:v>
                </c:pt>
                <c:pt idx="3">
                  <c:v>Undocumented</c:v>
                </c:pt>
              </c:strCache>
            </c:strRef>
          </c:cat>
          <c:val>
            <c:numRef>
              <c:f>Ui_calculator!$D$2:$D$5</c:f>
              <c:numCache>
                <c:formatCode>0%</c:formatCode>
                <c:ptCount val="4"/>
                <c:pt idx="0">
                  <c:v>0.63</c:v>
                </c:pt>
                <c:pt idx="1">
                  <c:v>0.17</c:v>
                </c:pt>
                <c:pt idx="2">
                  <c:v>7.0000000000000007E-2</c:v>
                </c:pt>
                <c:pt idx="3">
                  <c:v>0.14000000000000001</c:v>
                </c:pt>
              </c:numCache>
            </c:numRef>
          </c:val>
          <c:extLst>
            <c:ext xmlns:c16="http://schemas.microsoft.com/office/drawing/2014/chart" uri="{C3380CC4-5D6E-409C-BE32-E72D297353CC}">
              <c16:uniqueId val="{00000002-C8D5-874F-8C36-E4E9325F46EE}"/>
            </c:ext>
          </c:extLst>
        </c:ser>
        <c:dLbls>
          <c:showLegendKey val="0"/>
          <c:showVal val="0"/>
          <c:showCatName val="0"/>
          <c:showSerName val="0"/>
          <c:showPercent val="0"/>
          <c:showBubbleSize val="0"/>
        </c:dLbls>
        <c:gapWidth val="100"/>
        <c:overlap val="-27"/>
        <c:axId val="2101836272"/>
        <c:axId val="2101763104"/>
      </c:barChart>
      <c:catAx>
        <c:axId val="210183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101763104"/>
        <c:crosses val="autoZero"/>
        <c:auto val="1"/>
        <c:lblAlgn val="ctr"/>
        <c:lblOffset val="100"/>
        <c:noMultiLvlLbl val="0"/>
      </c:catAx>
      <c:valAx>
        <c:axId val="2101763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101836272"/>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t>Receipt of Unemployment Insurance, </a:t>
            </a:r>
          </a:p>
          <a:p>
            <a:pPr>
              <a:defRPr/>
            </a:pPr>
            <a:r>
              <a:rPr lang="en-US" sz="1800" dirty="0"/>
              <a:t>Short-term Unemployed in Great Recession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0"/>
          <c:tx>
            <c:strRef>
              <c:f>sipp_stacked_bar!$M$1</c:f>
              <c:strCache>
                <c:ptCount val="1"/>
                <c:pt idx="0">
                  <c:v>Great Recession</c:v>
                </c:pt>
              </c:strCache>
            </c:strRef>
          </c:tx>
          <c:spPr>
            <a:solidFill>
              <a:srgbClr val="58B94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sipp_stacked_bar!$K$2:$K$4</c:f>
              <c:strCache>
                <c:ptCount val="3"/>
                <c:pt idx="0">
                  <c:v>&lt;=HS</c:v>
                </c:pt>
                <c:pt idx="1">
                  <c:v>Some college</c:v>
                </c:pt>
                <c:pt idx="2">
                  <c:v>BA+</c:v>
                </c:pt>
              </c:strCache>
            </c:strRef>
          </c:cat>
          <c:val>
            <c:numRef>
              <c:f>sipp_stacked_bar!$M$2:$M$4</c:f>
              <c:numCache>
                <c:formatCode>0%</c:formatCode>
                <c:ptCount val="3"/>
                <c:pt idx="0">
                  <c:v>0.29000000000000004</c:v>
                </c:pt>
                <c:pt idx="1">
                  <c:v>0.37</c:v>
                </c:pt>
                <c:pt idx="2">
                  <c:v>0.47</c:v>
                </c:pt>
              </c:numCache>
            </c:numRef>
          </c:val>
          <c:extLst>
            <c:ext xmlns:c16="http://schemas.microsoft.com/office/drawing/2014/chart" uri="{C3380CC4-5D6E-409C-BE32-E72D297353CC}">
              <c16:uniqueId val="{00000000-8650-D14C-A2CF-E3B94CD0B8E8}"/>
            </c:ext>
          </c:extLst>
        </c:ser>
        <c:dLbls>
          <c:showLegendKey val="0"/>
          <c:showVal val="0"/>
          <c:showCatName val="0"/>
          <c:showSerName val="0"/>
          <c:showPercent val="0"/>
          <c:showBubbleSize val="0"/>
        </c:dLbls>
        <c:gapWidth val="100"/>
        <c:overlap val="-27"/>
        <c:axId val="1387510512"/>
        <c:axId val="1387535632"/>
      </c:barChart>
      <c:catAx>
        <c:axId val="1387510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387535632"/>
        <c:crosses val="autoZero"/>
        <c:auto val="1"/>
        <c:lblAlgn val="ctr"/>
        <c:lblOffset val="100"/>
        <c:noMultiLvlLbl val="0"/>
      </c:catAx>
      <c:valAx>
        <c:axId val="138753563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387510512"/>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0.10077</cdr:x>
      <cdr:y>0.61059</cdr:y>
    </cdr:from>
    <cdr:to>
      <cdr:x>0.22608</cdr:x>
      <cdr:y>0.74853</cdr:y>
    </cdr:to>
    <cdr:sp macro="" textlink="">
      <cdr:nvSpPr>
        <cdr:cNvPr id="2" name="TextBox 1">
          <a:extLst xmlns:a="http://schemas.openxmlformats.org/drawingml/2006/main">
            <a:ext uri="{FF2B5EF4-FFF2-40B4-BE49-F238E27FC236}">
              <a16:creationId xmlns:a16="http://schemas.microsoft.com/office/drawing/2014/main" id="{F76274C6-47AE-BF4A-9188-BC76183C781D}"/>
            </a:ext>
          </a:extLst>
        </cdr:cNvPr>
        <cdr:cNvSpPr txBox="1"/>
      </cdr:nvSpPr>
      <cdr:spPr>
        <a:xfrm xmlns:a="http://schemas.openxmlformats.org/drawingml/2006/main">
          <a:off x="621946" y="2975769"/>
          <a:ext cx="773465" cy="6723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100" dirty="0"/>
            <a:t>CARES Act Passed</a:t>
          </a:r>
        </a:p>
      </cdr:txBody>
    </cdr:sp>
  </cdr:relSizeAnchor>
  <cdr:relSizeAnchor xmlns:cdr="http://schemas.openxmlformats.org/drawingml/2006/chartDrawing">
    <cdr:from>
      <cdr:x>0.14789</cdr:x>
      <cdr:y>0.70333</cdr:y>
    </cdr:from>
    <cdr:to>
      <cdr:x>0.14789</cdr:x>
      <cdr:y>0.78727</cdr:y>
    </cdr:to>
    <cdr:cxnSp macro="">
      <cdr:nvCxnSpPr>
        <cdr:cNvPr id="4" name="Straight Arrow Connector 3">
          <a:extLst xmlns:a="http://schemas.openxmlformats.org/drawingml/2006/main">
            <a:ext uri="{FF2B5EF4-FFF2-40B4-BE49-F238E27FC236}">
              <a16:creationId xmlns:a16="http://schemas.microsoft.com/office/drawing/2014/main" id="{A826248E-F70C-994F-B1FC-5EED2CD9C9BF}"/>
            </a:ext>
          </a:extLst>
        </cdr:cNvPr>
        <cdr:cNvCxnSpPr/>
      </cdr:nvCxnSpPr>
      <cdr:spPr>
        <a:xfrm xmlns:a="http://schemas.openxmlformats.org/drawingml/2006/main">
          <a:off x="912812" y="3427780"/>
          <a:ext cx="0" cy="409092"/>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0.6856</cdr:x>
      <cdr:y>0.09712</cdr:y>
    </cdr:from>
    <cdr:to>
      <cdr:x>0.8398</cdr:x>
      <cdr:y>0.29565</cdr:y>
    </cdr:to>
    <cdr:sp macro="" textlink="">
      <cdr:nvSpPr>
        <cdr:cNvPr id="2" name="TextBox 1">
          <a:extLst xmlns:a="http://schemas.openxmlformats.org/drawingml/2006/main">
            <a:ext uri="{FF2B5EF4-FFF2-40B4-BE49-F238E27FC236}">
              <a16:creationId xmlns:a16="http://schemas.microsoft.com/office/drawing/2014/main" id="{C2165208-6C32-684C-B2F7-A6FA6F6C2429}"/>
            </a:ext>
          </a:extLst>
        </cdr:cNvPr>
        <cdr:cNvSpPr txBox="1"/>
      </cdr:nvSpPr>
      <cdr:spPr>
        <a:xfrm xmlns:a="http://schemas.openxmlformats.org/drawingml/2006/main">
          <a:off x="4231674" y="473335"/>
          <a:ext cx="951753" cy="96756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100" dirty="0"/>
            <a:t>Post-COVID average (actual)</a:t>
          </a:r>
        </a:p>
      </cdr:txBody>
    </cdr:sp>
  </cdr:relSizeAnchor>
  <cdr:relSizeAnchor xmlns:cdr="http://schemas.openxmlformats.org/drawingml/2006/chartDrawing">
    <cdr:from>
      <cdr:x>0.8458</cdr:x>
      <cdr:y>0.75339</cdr:y>
    </cdr:from>
    <cdr:to>
      <cdr:x>1</cdr:x>
      <cdr:y>0.95191</cdr:y>
    </cdr:to>
    <cdr:sp macro="" textlink="">
      <cdr:nvSpPr>
        <cdr:cNvPr id="4" name="TextBox 1">
          <a:extLst xmlns:a="http://schemas.openxmlformats.org/drawingml/2006/main">
            <a:ext uri="{FF2B5EF4-FFF2-40B4-BE49-F238E27FC236}">
              <a16:creationId xmlns:a16="http://schemas.microsoft.com/office/drawing/2014/main" id="{CE204482-5EC4-CA41-817E-25F965CA4934}"/>
            </a:ext>
          </a:extLst>
        </cdr:cNvPr>
        <cdr:cNvSpPr txBox="1"/>
      </cdr:nvSpPr>
      <cdr:spPr>
        <a:xfrm xmlns:a="http://schemas.openxmlformats.org/drawingml/2006/main">
          <a:off x="5993846" y="2621633"/>
          <a:ext cx="1092754" cy="69080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a:t>Feb. 2020 (predicted)</a:t>
          </a:r>
        </a:p>
      </cdr:txBody>
    </cdr:sp>
  </cdr:relSizeAnchor>
  <cdr:relSizeAnchor xmlns:cdr="http://schemas.openxmlformats.org/drawingml/2006/chartDrawing">
    <cdr:from>
      <cdr:x>0.31592</cdr:x>
      <cdr:y>0.68696</cdr:y>
    </cdr:from>
    <cdr:to>
      <cdr:x>0.59498</cdr:x>
      <cdr:y>0.87591</cdr:y>
    </cdr:to>
    <cdr:sp macro="" textlink="">
      <cdr:nvSpPr>
        <cdr:cNvPr id="6" name="TextBox 1">
          <a:extLst xmlns:a="http://schemas.openxmlformats.org/drawingml/2006/main">
            <a:ext uri="{FF2B5EF4-FFF2-40B4-BE49-F238E27FC236}">
              <a16:creationId xmlns:a16="http://schemas.microsoft.com/office/drawing/2014/main" id="{3C3045E1-DFEE-5649-8716-741C46A5847C}"/>
            </a:ext>
          </a:extLst>
        </cdr:cNvPr>
        <cdr:cNvSpPr txBox="1"/>
      </cdr:nvSpPr>
      <cdr:spPr>
        <a:xfrm xmlns:a="http://schemas.openxmlformats.org/drawingml/2006/main">
          <a:off x="2238769" y="2390492"/>
          <a:ext cx="1977631" cy="6575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a:t>HH overall</a:t>
          </a:r>
        </a:p>
        <a:p xmlns:a="http://schemas.openxmlformats.org/drawingml/2006/main">
          <a:pPr algn="ctr"/>
          <a:r>
            <a:rPr lang="en-US" sz="1100"/>
            <a:t>Food insecure past 30 days, NHIS</a:t>
          </a:r>
        </a:p>
      </cdr:txBody>
    </cdr:sp>
  </cdr:relSizeAnchor>
  <cdr:relSizeAnchor xmlns:cdr="http://schemas.openxmlformats.org/drawingml/2006/chartDrawing">
    <cdr:from>
      <cdr:x>0.16</cdr:x>
      <cdr:y>0.39499</cdr:y>
    </cdr:from>
    <cdr:to>
      <cdr:x>0.41935</cdr:x>
      <cdr:y>0.66788</cdr:y>
    </cdr:to>
    <cdr:sp macro="" textlink="">
      <cdr:nvSpPr>
        <cdr:cNvPr id="11" name="TextBox 1">
          <a:extLst xmlns:a="http://schemas.openxmlformats.org/drawingml/2006/main">
            <a:ext uri="{FF2B5EF4-FFF2-40B4-BE49-F238E27FC236}">
              <a16:creationId xmlns:a16="http://schemas.microsoft.com/office/drawing/2014/main" id="{3C3045E1-DFEE-5649-8716-741C46A5847C}"/>
            </a:ext>
          </a:extLst>
        </cdr:cNvPr>
        <cdr:cNvSpPr txBox="1"/>
      </cdr:nvSpPr>
      <cdr:spPr>
        <a:xfrm xmlns:a="http://schemas.openxmlformats.org/drawingml/2006/main">
          <a:off x="1133869" y="1374492"/>
          <a:ext cx="1837931" cy="9496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a:t>HH w/children</a:t>
          </a:r>
        </a:p>
        <a:p xmlns:a="http://schemas.openxmlformats.org/drawingml/2006/main">
          <a:pPr algn="ctr"/>
          <a:r>
            <a:rPr lang="en-US" sz="1100"/>
            <a:t>Food insecure past 30 days, NHIS</a:t>
          </a:r>
        </a:p>
      </cdr:txBody>
    </cdr:sp>
  </cdr:relSizeAnchor>
  <cdr:relSizeAnchor xmlns:cdr="http://schemas.openxmlformats.org/drawingml/2006/chartDrawing">
    <cdr:from>
      <cdr:x>0.77546</cdr:x>
      <cdr:y>0.05537</cdr:y>
    </cdr:from>
    <cdr:to>
      <cdr:x>0.91538</cdr:x>
      <cdr:y>0.11531</cdr:y>
    </cdr:to>
    <cdr:sp macro="" textlink="">
      <cdr:nvSpPr>
        <cdr:cNvPr id="3" name="TextBox 2">
          <a:extLst xmlns:a="http://schemas.openxmlformats.org/drawingml/2006/main">
            <a:ext uri="{FF2B5EF4-FFF2-40B4-BE49-F238E27FC236}">
              <a16:creationId xmlns:a16="http://schemas.microsoft.com/office/drawing/2014/main" id="{7FF286C1-5597-2C41-B36F-838CF4E47B30}"/>
            </a:ext>
          </a:extLst>
        </cdr:cNvPr>
        <cdr:cNvSpPr txBox="1"/>
      </cdr:nvSpPr>
      <cdr:spPr>
        <a:xfrm xmlns:a="http://schemas.openxmlformats.org/drawingml/2006/main">
          <a:off x="4786312" y="269875"/>
          <a:ext cx="863600" cy="2921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w/children</a:t>
          </a:r>
        </a:p>
      </cdr:txBody>
    </cdr:sp>
  </cdr:relSizeAnchor>
  <cdr:relSizeAnchor xmlns:cdr="http://schemas.openxmlformats.org/drawingml/2006/chartDrawing">
    <cdr:from>
      <cdr:x>0.80221</cdr:x>
      <cdr:y>0.23779</cdr:y>
    </cdr:from>
    <cdr:to>
      <cdr:x>0.94213</cdr:x>
      <cdr:y>0.29772</cdr:y>
    </cdr:to>
    <cdr:sp macro="" textlink="">
      <cdr:nvSpPr>
        <cdr:cNvPr id="8" name="TextBox 1">
          <a:extLst xmlns:a="http://schemas.openxmlformats.org/drawingml/2006/main">
            <a:ext uri="{FF2B5EF4-FFF2-40B4-BE49-F238E27FC236}">
              <a16:creationId xmlns:a16="http://schemas.microsoft.com/office/drawing/2014/main" id="{D2DC6130-B4C3-B145-833E-7E6B69BFB15E}"/>
            </a:ext>
          </a:extLst>
        </cdr:cNvPr>
        <cdr:cNvSpPr txBox="1"/>
      </cdr:nvSpPr>
      <cdr:spPr>
        <a:xfrm xmlns:a="http://schemas.openxmlformats.org/drawingml/2006/main">
          <a:off x="4951412" y="1158875"/>
          <a:ext cx="863600" cy="2921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overall</a:t>
          </a:r>
        </a:p>
      </cdr:txBody>
    </cdr:sp>
  </cdr:relSizeAnchor>
</c:userShapes>
</file>

<file path=ppt/drawings/drawing3.xml><?xml version="1.0" encoding="utf-8"?>
<c:userShapes xmlns:c="http://schemas.openxmlformats.org/drawingml/2006/chart">
  <cdr:relSizeAnchor xmlns:cdr="http://schemas.openxmlformats.org/drawingml/2006/chartDrawing">
    <cdr:from>
      <cdr:x>0.23963</cdr:x>
      <cdr:y>0.89873</cdr:y>
    </cdr:from>
    <cdr:to>
      <cdr:x>0.37327</cdr:x>
      <cdr:y>0.96745</cdr:y>
    </cdr:to>
    <cdr:sp macro="" textlink="">
      <cdr:nvSpPr>
        <cdr:cNvPr id="2" name="TextBox 1">
          <a:extLst xmlns:a="http://schemas.openxmlformats.org/drawingml/2006/main">
            <a:ext uri="{FF2B5EF4-FFF2-40B4-BE49-F238E27FC236}">
              <a16:creationId xmlns:a16="http://schemas.microsoft.com/office/drawing/2014/main" id="{3EED4E07-C3E1-1941-B67B-4FB82C13AA03}"/>
            </a:ext>
          </a:extLst>
        </cdr:cNvPr>
        <cdr:cNvSpPr txBox="1"/>
      </cdr:nvSpPr>
      <cdr:spPr>
        <a:xfrm xmlns:a="http://schemas.openxmlformats.org/drawingml/2006/main">
          <a:off x="1320800" y="3155950"/>
          <a:ext cx="736600" cy="2413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a:t>Overall</a:t>
          </a:r>
        </a:p>
      </cdr:txBody>
    </cdr:sp>
  </cdr:relSizeAnchor>
  <cdr:relSizeAnchor xmlns:cdr="http://schemas.openxmlformats.org/drawingml/2006/chartDrawing">
    <cdr:from>
      <cdr:x>0.67051</cdr:x>
      <cdr:y>0.90054</cdr:y>
    </cdr:from>
    <cdr:to>
      <cdr:x>0.84793</cdr:x>
      <cdr:y>0.97107</cdr:y>
    </cdr:to>
    <cdr:sp macro="" textlink="">
      <cdr:nvSpPr>
        <cdr:cNvPr id="3" name="TextBox 1">
          <a:extLst xmlns:a="http://schemas.openxmlformats.org/drawingml/2006/main">
            <a:ext uri="{FF2B5EF4-FFF2-40B4-BE49-F238E27FC236}">
              <a16:creationId xmlns:a16="http://schemas.microsoft.com/office/drawing/2014/main" id="{8E517366-81C7-AB4E-A2FE-1A55863D1AE2}"/>
            </a:ext>
          </a:extLst>
        </cdr:cNvPr>
        <cdr:cNvSpPr txBox="1"/>
      </cdr:nvSpPr>
      <cdr:spPr>
        <a:xfrm xmlns:a="http://schemas.openxmlformats.org/drawingml/2006/main">
          <a:off x="3695700" y="3162300"/>
          <a:ext cx="977900" cy="24765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a:t>w/Children</a:t>
          </a:r>
        </a:p>
      </cdr:txBody>
    </cdr:sp>
  </cdr:relSizeAnchor>
  <cdr:relSizeAnchor xmlns:cdr="http://schemas.openxmlformats.org/drawingml/2006/chartDrawing">
    <cdr:from>
      <cdr:x>0.30415</cdr:x>
      <cdr:y>0.83002</cdr:y>
    </cdr:from>
    <cdr:to>
      <cdr:x>0.48387</cdr:x>
      <cdr:y>0.90235</cdr:y>
    </cdr:to>
    <cdr:sp macro="" textlink="">
      <cdr:nvSpPr>
        <cdr:cNvPr id="4" name="TextBox 3">
          <a:extLst xmlns:a="http://schemas.openxmlformats.org/drawingml/2006/main">
            <a:ext uri="{FF2B5EF4-FFF2-40B4-BE49-F238E27FC236}">
              <a16:creationId xmlns:a16="http://schemas.microsoft.com/office/drawing/2014/main" id="{B027A23E-F46A-2D49-A4A0-2F2277BFDD28}"/>
            </a:ext>
          </a:extLst>
        </cdr:cNvPr>
        <cdr:cNvSpPr txBox="1"/>
      </cdr:nvSpPr>
      <cdr:spPr>
        <a:xfrm xmlns:a="http://schemas.openxmlformats.org/drawingml/2006/main">
          <a:off x="1676400" y="2914650"/>
          <a:ext cx="990600" cy="25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a:t>Apr-Jun '20</a:t>
          </a:r>
        </a:p>
      </cdr:txBody>
    </cdr:sp>
  </cdr:relSizeAnchor>
  <cdr:relSizeAnchor xmlns:cdr="http://schemas.openxmlformats.org/drawingml/2006/chartDrawing">
    <cdr:from>
      <cdr:x>0.14286</cdr:x>
      <cdr:y>0.82821</cdr:y>
    </cdr:from>
    <cdr:to>
      <cdr:x>0.30184</cdr:x>
      <cdr:y>0.90416</cdr:y>
    </cdr:to>
    <cdr:sp macro="" textlink="">
      <cdr:nvSpPr>
        <cdr:cNvPr id="5" name="TextBox 1">
          <a:extLst xmlns:a="http://schemas.openxmlformats.org/drawingml/2006/main">
            <a:ext uri="{FF2B5EF4-FFF2-40B4-BE49-F238E27FC236}">
              <a16:creationId xmlns:a16="http://schemas.microsoft.com/office/drawing/2014/main" id="{84A23F9F-8B0B-264B-9963-0C6A89D3FA0F}"/>
            </a:ext>
          </a:extLst>
        </cdr:cNvPr>
        <cdr:cNvSpPr txBox="1"/>
      </cdr:nvSpPr>
      <cdr:spPr>
        <a:xfrm xmlns:a="http://schemas.openxmlformats.org/drawingml/2006/main">
          <a:off x="787400" y="2908300"/>
          <a:ext cx="876300" cy="2667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a:t>Dec</a:t>
          </a:r>
          <a:r>
            <a:rPr lang="en-US" sz="1200" baseline="0"/>
            <a:t> 2018</a:t>
          </a:r>
          <a:endParaRPr lang="en-US" sz="1200"/>
        </a:p>
      </cdr:txBody>
    </cdr:sp>
  </cdr:relSizeAnchor>
  <cdr:relSizeAnchor xmlns:cdr="http://schemas.openxmlformats.org/drawingml/2006/chartDrawing">
    <cdr:from>
      <cdr:x>0.75806</cdr:x>
      <cdr:y>0.8264</cdr:y>
    </cdr:from>
    <cdr:to>
      <cdr:x>0.93779</cdr:x>
      <cdr:y>0.89873</cdr:y>
    </cdr:to>
    <cdr:sp macro="" textlink="">
      <cdr:nvSpPr>
        <cdr:cNvPr id="6" name="TextBox 1">
          <a:extLst xmlns:a="http://schemas.openxmlformats.org/drawingml/2006/main">
            <a:ext uri="{FF2B5EF4-FFF2-40B4-BE49-F238E27FC236}">
              <a16:creationId xmlns:a16="http://schemas.microsoft.com/office/drawing/2014/main" id="{FE3B3040-5A15-4840-BEFE-EC0F921EDD3E}"/>
            </a:ext>
          </a:extLst>
        </cdr:cNvPr>
        <cdr:cNvSpPr txBox="1"/>
      </cdr:nvSpPr>
      <cdr:spPr>
        <a:xfrm xmlns:a="http://schemas.openxmlformats.org/drawingml/2006/main">
          <a:off x="4178300" y="2901950"/>
          <a:ext cx="990600" cy="254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a:t>Apr-Jun '20</a:t>
          </a:r>
        </a:p>
      </cdr:txBody>
    </cdr:sp>
  </cdr:relSizeAnchor>
  <cdr:relSizeAnchor xmlns:cdr="http://schemas.openxmlformats.org/drawingml/2006/chartDrawing">
    <cdr:from>
      <cdr:x>0.59677</cdr:x>
      <cdr:y>0.82459</cdr:y>
    </cdr:from>
    <cdr:to>
      <cdr:x>0.75576</cdr:x>
      <cdr:y>0.90054</cdr:y>
    </cdr:to>
    <cdr:sp macro="" textlink="">
      <cdr:nvSpPr>
        <cdr:cNvPr id="7" name="TextBox 1">
          <a:extLst xmlns:a="http://schemas.openxmlformats.org/drawingml/2006/main">
            <a:ext uri="{FF2B5EF4-FFF2-40B4-BE49-F238E27FC236}">
              <a16:creationId xmlns:a16="http://schemas.microsoft.com/office/drawing/2014/main" id="{5ECB01B4-CAAF-FE47-B9C2-90AADB503D9D}"/>
            </a:ext>
          </a:extLst>
        </cdr:cNvPr>
        <cdr:cNvSpPr txBox="1"/>
      </cdr:nvSpPr>
      <cdr:spPr>
        <a:xfrm xmlns:a="http://schemas.openxmlformats.org/drawingml/2006/main">
          <a:off x="3289300" y="2895600"/>
          <a:ext cx="876300" cy="2667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a:t>Dec</a:t>
          </a:r>
          <a:r>
            <a:rPr lang="en-US" sz="1200" baseline="0"/>
            <a:t> 2018</a:t>
          </a:r>
          <a:endParaRPr lang="en-US" sz="120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0.84121</cdr:y>
    </cdr:from>
    <cdr:to>
      <cdr:x>1</cdr:x>
      <cdr:y>1</cdr:y>
    </cdr:to>
    <cdr:sp macro="" textlink="">
      <cdr:nvSpPr>
        <cdr:cNvPr id="2" name="TextBox 1">
          <a:extLst xmlns:a="http://schemas.openxmlformats.org/drawingml/2006/main">
            <a:ext uri="{FF2B5EF4-FFF2-40B4-BE49-F238E27FC236}">
              <a16:creationId xmlns:a16="http://schemas.microsoft.com/office/drawing/2014/main" id="{8BD2CA05-23D3-C24F-A79F-267BB69D380C}"/>
            </a:ext>
          </a:extLst>
        </cdr:cNvPr>
        <cdr:cNvSpPr txBox="1"/>
      </cdr:nvSpPr>
      <cdr:spPr>
        <a:xfrm xmlns:a="http://schemas.openxmlformats.org/drawingml/2006/main">
          <a:off x="0" y="2825750"/>
          <a:ext cx="5060950" cy="5334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dirty="0">
              <a:solidFill>
                <a:schemeClr val="tx1">
                  <a:lumMod val="65000"/>
                  <a:lumOff val="35000"/>
                </a:schemeClr>
              </a:solidFill>
            </a:rPr>
            <a:t>Note: The NHANES asks about the last two weeks fo</a:t>
          </a:r>
          <a:r>
            <a:rPr lang="en-US" sz="900" baseline="0" dirty="0">
              <a:solidFill>
                <a:schemeClr val="tx1">
                  <a:lumMod val="65000"/>
                  <a:lumOff val="35000"/>
                </a:schemeClr>
              </a:solidFill>
            </a:rPr>
            <a:t>r having "little interest in doing things" and feeling "down, depressed or hopeless," and asks about the last year for feeling anxious, nervous, or worried. The CHHPS asks these questions about the last week. </a:t>
          </a:r>
          <a:endParaRPr lang="en-US" sz="900" dirty="0">
            <a:solidFill>
              <a:schemeClr val="tx1">
                <a:lumMod val="65000"/>
                <a:lumOff val="35000"/>
              </a:schemeClr>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0.61011</cdr:x>
      <cdr:y>0.26578</cdr:y>
    </cdr:from>
    <cdr:to>
      <cdr:x>0.82442</cdr:x>
      <cdr:y>0.47135</cdr:y>
    </cdr:to>
    <cdr:sp macro="" textlink="">
      <cdr:nvSpPr>
        <cdr:cNvPr id="2" name="TextBox 1">
          <a:extLst xmlns:a="http://schemas.openxmlformats.org/drawingml/2006/main">
            <a:ext uri="{FF2B5EF4-FFF2-40B4-BE49-F238E27FC236}">
              <a16:creationId xmlns:a16="http://schemas.microsoft.com/office/drawing/2014/main" id="{DA190790-2B3D-454D-A129-7E11DDF6C364}"/>
            </a:ext>
          </a:extLst>
        </cdr:cNvPr>
        <cdr:cNvSpPr txBox="1"/>
      </cdr:nvSpPr>
      <cdr:spPr>
        <a:xfrm xmlns:a="http://schemas.openxmlformats.org/drawingml/2006/main">
          <a:off x="3162301" y="979289"/>
          <a:ext cx="1110824" cy="7574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2"/>
              </a:solidFill>
            </a:rPr>
            <a:t>Disbursed</a:t>
          </a:r>
          <a:r>
            <a:rPr lang="en-US" sz="1100" baseline="0" dirty="0">
              <a:solidFill>
                <a:schemeClr val="accent2"/>
              </a:solidFill>
            </a:rPr>
            <a:t> to</a:t>
          </a:r>
        </a:p>
        <a:p xmlns:a="http://schemas.openxmlformats.org/drawingml/2006/main">
          <a:r>
            <a:rPr lang="en-US" sz="1100" baseline="0" dirty="0">
              <a:solidFill>
                <a:schemeClr val="accent2"/>
              </a:solidFill>
            </a:rPr>
            <a:t>SNAP families</a:t>
          </a:r>
        </a:p>
      </cdr:txBody>
    </cdr:sp>
  </cdr:relSizeAnchor>
  <cdr:relSizeAnchor xmlns:cdr="http://schemas.openxmlformats.org/drawingml/2006/chartDrawing">
    <cdr:from>
      <cdr:x>0.77291</cdr:x>
      <cdr:y>0.77378</cdr:y>
    </cdr:from>
    <cdr:to>
      <cdr:x>0.97006</cdr:x>
      <cdr:y>0.89914</cdr:y>
    </cdr:to>
    <cdr:sp macro="" textlink="">
      <cdr:nvSpPr>
        <cdr:cNvPr id="3" name="TextBox 1">
          <a:extLst xmlns:a="http://schemas.openxmlformats.org/drawingml/2006/main">
            <a:ext uri="{FF2B5EF4-FFF2-40B4-BE49-F238E27FC236}">
              <a16:creationId xmlns:a16="http://schemas.microsoft.com/office/drawing/2014/main" id="{5B8E599E-912E-E249-B499-196D2F9F899C}"/>
            </a:ext>
          </a:extLst>
        </cdr:cNvPr>
        <cdr:cNvSpPr txBox="1"/>
      </cdr:nvSpPr>
      <cdr:spPr>
        <a:xfrm xmlns:a="http://schemas.openxmlformats.org/drawingml/2006/main">
          <a:off x="4852338" y="4156813"/>
          <a:ext cx="1237743" cy="67347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a:solidFill>
                <a:schemeClr val="accent1"/>
              </a:solidFill>
            </a:rPr>
            <a:t>Disbursed</a:t>
          </a:r>
          <a:r>
            <a:rPr lang="en-US" sz="1100" baseline="0">
              <a:solidFill>
                <a:schemeClr val="accent1"/>
              </a:solidFill>
            </a:rPr>
            <a:t> to </a:t>
          </a:r>
        </a:p>
        <a:p xmlns:a="http://schemas.openxmlformats.org/drawingml/2006/main">
          <a:r>
            <a:rPr lang="en-US" sz="1100" baseline="0">
              <a:solidFill>
                <a:schemeClr val="accent1"/>
              </a:solidFill>
            </a:rPr>
            <a:t>non-SNAP families</a:t>
          </a:r>
        </a:p>
      </cdr:txBody>
    </cdr:sp>
  </cdr:relSizeAnchor>
</c:userShapes>
</file>

<file path=ppt/drawings/drawing6.xml><?xml version="1.0" encoding="utf-8"?>
<c:userShapes xmlns:c="http://schemas.openxmlformats.org/drawingml/2006/chart">
  <cdr:relSizeAnchor xmlns:cdr="http://schemas.openxmlformats.org/drawingml/2006/chartDrawing">
    <cdr:from>
      <cdr:x>0.2412</cdr:x>
      <cdr:y>0.21954</cdr:y>
    </cdr:from>
    <cdr:to>
      <cdr:x>0.40525</cdr:x>
      <cdr:y>0.42654</cdr:y>
    </cdr:to>
    <cdr:sp macro="" textlink="">
      <cdr:nvSpPr>
        <cdr:cNvPr id="2" name="TextBox 1">
          <a:extLst xmlns:a="http://schemas.openxmlformats.org/drawingml/2006/main">
            <a:ext uri="{FF2B5EF4-FFF2-40B4-BE49-F238E27FC236}">
              <a16:creationId xmlns:a16="http://schemas.microsoft.com/office/drawing/2014/main" id="{E07A82B5-C267-5942-B797-96AF495802DA}"/>
            </a:ext>
          </a:extLst>
        </cdr:cNvPr>
        <cdr:cNvSpPr txBox="1"/>
      </cdr:nvSpPr>
      <cdr:spPr>
        <a:xfrm xmlns:a="http://schemas.openxmlformats.org/drawingml/2006/main">
          <a:off x="1488737" y="1069975"/>
          <a:ext cx="1012550" cy="10088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t>Spending, COVID-19</a:t>
          </a:r>
        </a:p>
      </cdr:txBody>
    </cdr:sp>
  </cdr:relSizeAnchor>
  <cdr:relSizeAnchor xmlns:cdr="http://schemas.openxmlformats.org/drawingml/2006/chartDrawing">
    <cdr:from>
      <cdr:x>0.27681</cdr:x>
      <cdr:y>0.63274</cdr:y>
    </cdr:from>
    <cdr:to>
      <cdr:x>0.46545</cdr:x>
      <cdr:y>0.82428</cdr:y>
    </cdr:to>
    <cdr:sp macro="" textlink="">
      <cdr:nvSpPr>
        <cdr:cNvPr id="3" name="TextBox 2">
          <a:extLst xmlns:a="http://schemas.openxmlformats.org/drawingml/2006/main">
            <a:ext uri="{FF2B5EF4-FFF2-40B4-BE49-F238E27FC236}">
              <a16:creationId xmlns:a16="http://schemas.microsoft.com/office/drawing/2014/main" id="{1D761110-46E2-CA4B-A46D-733478C94C27}"/>
            </a:ext>
          </a:extLst>
        </cdr:cNvPr>
        <cdr:cNvSpPr txBox="1"/>
      </cdr:nvSpPr>
      <cdr:spPr>
        <a:xfrm xmlns:a="http://schemas.openxmlformats.org/drawingml/2006/main">
          <a:off x="1708556" y="3083719"/>
          <a:ext cx="1164324" cy="9334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t>Participation, COVID-19 </a:t>
          </a:r>
        </a:p>
      </cdr:txBody>
    </cdr:sp>
  </cdr:relSizeAnchor>
  <cdr:relSizeAnchor xmlns:cdr="http://schemas.openxmlformats.org/drawingml/2006/chartDrawing">
    <cdr:from>
      <cdr:x>0.8144</cdr:x>
      <cdr:y>0.53686</cdr:y>
    </cdr:from>
    <cdr:to>
      <cdr:x>0.98369</cdr:x>
      <cdr:y>0.68431</cdr:y>
    </cdr:to>
    <cdr:sp macro="" textlink="">
      <cdr:nvSpPr>
        <cdr:cNvPr id="4" name="TextBox 1">
          <a:extLst xmlns:a="http://schemas.openxmlformats.org/drawingml/2006/main">
            <a:ext uri="{FF2B5EF4-FFF2-40B4-BE49-F238E27FC236}">
              <a16:creationId xmlns:a16="http://schemas.microsoft.com/office/drawing/2014/main" id="{71E3B71A-2A76-BC47-B50E-5FB2178C5BE7}"/>
            </a:ext>
          </a:extLst>
        </cdr:cNvPr>
        <cdr:cNvSpPr txBox="1"/>
      </cdr:nvSpPr>
      <cdr:spPr>
        <a:xfrm xmlns:a="http://schemas.openxmlformats.org/drawingml/2006/main">
          <a:off x="5026628" y="2616461"/>
          <a:ext cx="1044891" cy="718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t>Spending, Great Rec.</a:t>
          </a:r>
        </a:p>
      </cdr:txBody>
    </cdr:sp>
  </cdr:relSizeAnchor>
  <cdr:relSizeAnchor xmlns:cdr="http://schemas.openxmlformats.org/drawingml/2006/chartDrawing">
    <cdr:from>
      <cdr:x>0.7834</cdr:x>
      <cdr:y>0.67593</cdr:y>
    </cdr:from>
    <cdr:to>
      <cdr:x>0.9805</cdr:x>
      <cdr:y>0.82338</cdr:y>
    </cdr:to>
    <cdr:sp macro="" textlink="">
      <cdr:nvSpPr>
        <cdr:cNvPr id="5" name="TextBox 1">
          <a:extLst xmlns:a="http://schemas.openxmlformats.org/drawingml/2006/main">
            <a:ext uri="{FF2B5EF4-FFF2-40B4-BE49-F238E27FC236}">
              <a16:creationId xmlns:a16="http://schemas.microsoft.com/office/drawing/2014/main" id="{B322B7EF-02A1-3C4D-82E3-63E7E4589013}"/>
            </a:ext>
          </a:extLst>
        </cdr:cNvPr>
        <cdr:cNvSpPr txBox="1"/>
      </cdr:nvSpPr>
      <cdr:spPr>
        <a:xfrm xmlns:a="http://schemas.openxmlformats.org/drawingml/2006/main">
          <a:off x="4835304" y="3294250"/>
          <a:ext cx="1216540" cy="718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t>Participation, Great Rec. </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679E90-9325-1249-8813-0CA055FD77C5}" type="datetimeFigureOut">
              <a:rPr lang="en-US" smtClean="0"/>
              <a:t>6/22/20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0CC96E-B81B-AF49-96EF-A256892D8E56}" type="slidenum">
              <a:rPr lang="en-US" smtClean="0"/>
              <a:t>‹#›</a:t>
            </a:fld>
            <a:endParaRPr lang="en-US"/>
          </a:p>
        </p:txBody>
      </p:sp>
    </p:spTree>
    <p:extLst>
      <p:ext uri="{BB962C8B-B14F-4D97-AF65-F5344CB8AC3E}">
        <p14:creationId xmlns:p14="http://schemas.microsoft.com/office/powerpoint/2010/main" val="3304344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3</a:t>
            </a:fld>
            <a:endParaRPr lang="en-US"/>
          </a:p>
        </p:txBody>
      </p:sp>
    </p:spTree>
    <p:extLst>
      <p:ext uri="{BB962C8B-B14F-4D97-AF65-F5344CB8AC3E}">
        <p14:creationId xmlns:p14="http://schemas.microsoft.com/office/powerpoint/2010/main" val="434180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14</a:t>
            </a:fld>
            <a:endParaRPr lang="en-US"/>
          </a:p>
        </p:txBody>
      </p:sp>
    </p:spTree>
    <p:extLst>
      <p:ext uri="{BB962C8B-B14F-4D97-AF65-F5344CB8AC3E}">
        <p14:creationId xmlns:p14="http://schemas.microsoft.com/office/powerpoint/2010/main" val="78743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16</a:t>
            </a:fld>
            <a:endParaRPr lang="en-US"/>
          </a:p>
        </p:txBody>
      </p:sp>
    </p:spTree>
    <p:extLst>
      <p:ext uri="{BB962C8B-B14F-4D97-AF65-F5344CB8AC3E}">
        <p14:creationId xmlns:p14="http://schemas.microsoft.com/office/powerpoint/2010/main" val="2535816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17</a:t>
            </a:fld>
            <a:endParaRPr lang="en-US"/>
          </a:p>
        </p:txBody>
      </p:sp>
    </p:spTree>
    <p:extLst>
      <p:ext uri="{BB962C8B-B14F-4D97-AF65-F5344CB8AC3E}">
        <p14:creationId xmlns:p14="http://schemas.microsoft.com/office/powerpoint/2010/main" val="2275780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4</a:t>
            </a:fld>
            <a:endParaRPr lang="en-US"/>
          </a:p>
        </p:txBody>
      </p:sp>
    </p:spTree>
    <p:extLst>
      <p:ext uri="{BB962C8B-B14F-4D97-AF65-F5344CB8AC3E}">
        <p14:creationId xmlns:p14="http://schemas.microsoft.com/office/powerpoint/2010/main" val="1363960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6</a:t>
            </a:fld>
            <a:endParaRPr lang="en-US"/>
          </a:p>
        </p:txBody>
      </p:sp>
    </p:spTree>
    <p:extLst>
      <p:ext uri="{BB962C8B-B14F-4D97-AF65-F5344CB8AC3E}">
        <p14:creationId xmlns:p14="http://schemas.microsoft.com/office/powerpoint/2010/main" val="1324422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E80CC96E-B81B-AF49-96EF-A256892D8E56}" type="slidenum">
              <a:rPr lang="en-US" smtClean="0"/>
              <a:t>7</a:t>
            </a:fld>
            <a:endParaRPr lang="en-US"/>
          </a:p>
        </p:txBody>
      </p:sp>
    </p:spTree>
    <p:extLst>
      <p:ext uri="{BB962C8B-B14F-4D97-AF65-F5344CB8AC3E}">
        <p14:creationId xmlns:p14="http://schemas.microsoft.com/office/powerpoint/2010/main" val="3423608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8</a:t>
            </a:fld>
            <a:endParaRPr lang="en-US"/>
          </a:p>
        </p:txBody>
      </p:sp>
    </p:spTree>
    <p:extLst>
      <p:ext uri="{BB962C8B-B14F-4D97-AF65-F5344CB8AC3E}">
        <p14:creationId xmlns:p14="http://schemas.microsoft.com/office/powerpoint/2010/main" val="4141276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9</a:t>
            </a:fld>
            <a:endParaRPr lang="en-US"/>
          </a:p>
        </p:txBody>
      </p:sp>
    </p:spTree>
    <p:extLst>
      <p:ext uri="{BB962C8B-B14F-4D97-AF65-F5344CB8AC3E}">
        <p14:creationId xmlns:p14="http://schemas.microsoft.com/office/powerpoint/2010/main" val="2910634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10</a:t>
            </a:fld>
            <a:endParaRPr lang="en-US"/>
          </a:p>
        </p:txBody>
      </p:sp>
    </p:spTree>
    <p:extLst>
      <p:ext uri="{BB962C8B-B14F-4D97-AF65-F5344CB8AC3E}">
        <p14:creationId xmlns:p14="http://schemas.microsoft.com/office/powerpoint/2010/main" val="3624333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12</a:t>
            </a:fld>
            <a:endParaRPr lang="en-US"/>
          </a:p>
        </p:txBody>
      </p:sp>
    </p:spTree>
    <p:extLst>
      <p:ext uri="{BB962C8B-B14F-4D97-AF65-F5344CB8AC3E}">
        <p14:creationId xmlns:p14="http://schemas.microsoft.com/office/powerpoint/2010/main" val="3337159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6E-B81B-AF49-96EF-A256892D8E56}" type="slidenum">
              <a:rPr lang="en-US" smtClean="0"/>
              <a:t>13</a:t>
            </a:fld>
            <a:endParaRPr lang="en-US"/>
          </a:p>
        </p:txBody>
      </p:sp>
    </p:spTree>
    <p:extLst>
      <p:ext uri="{BB962C8B-B14F-4D97-AF65-F5344CB8AC3E}">
        <p14:creationId xmlns:p14="http://schemas.microsoft.com/office/powerpoint/2010/main" val="3917262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0BF5E-860A-1E43-AF04-40F6E22197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24BF14-E831-3942-A24B-0A11FF7B0B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4198BF-763C-CE4C-88F0-156A35600BBF}"/>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5" name="Footer Placeholder 4">
            <a:extLst>
              <a:ext uri="{FF2B5EF4-FFF2-40B4-BE49-F238E27FC236}">
                <a16:creationId xmlns:a16="http://schemas.microsoft.com/office/drawing/2014/main" id="{9476ED94-20F0-FF43-B20B-003432901A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23163-EB5D-694F-9DAF-FD76B2E92310}"/>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4034666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ABA2A-622A-AE47-BF3B-BD22D56F75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F3CF88-2CFA-234E-BC22-B3F9D86B9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7C71C8-2C4A-E349-9FA3-5E17B3AD652E}"/>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5" name="Footer Placeholder 4">
            <a:extLst>
              <a:ext uri="{FF2B5EF4-FFF2-40B4-BE49-F238E27FC236}">
                <a16:creationId xmlns:a16="http://schemas.microsoft.com/office/drawing/2014/main" id="{351B2D5F-31A8-1941-8E6C-C5A8C5158B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D88F8-2B55-B444-823A-89BC49579217}"/>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3059776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799297-190F-5241-B8CC-3DCD7757B3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2E8216-5A4E-C245-A452-594460013E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B3F8C2-D94E-6E4B-A2F9-CFDB152E42EC}"/>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5" name="Footer Placeholder 4">
            <a:extLst>
              <a:ext uri="{FF2B5EF4-FFF2-40B4-BE49-F238E27FC236}">
                <a16:creationId xmlns:a16="http://schemas.microsoft.com/office/drawing/2014/main" id="{1B282182-8666-C14B-B95B-776E1C8820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3B8297-1EF6-704C-AE93-1EE2143A817E}"/>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1670112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F692-2452-E14F-BD0F-EC6D47FEBF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A178E3-39CB-4745-93F3-FE56945B8C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7FA573-ABEF-ED4D-98F4-1A1CEBEA677A}"/>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5" name="Footer Placeholder 4">
            <a:extLst>
              <a:ext uri="{FF2B5EF4-FFF2-40B4-BE49-F238E27FC236}">
                <a16:creationId xmlns:a16="http://schemas.microsoft.com/office/drawing/2014/main" id="{081ADB7B-2C04-0745-AADA-EAF3A24611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50711A-EE31-1940-B2C6-C12AD5588DC0}"/>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1579223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EF4C6-F991-2441-B81A-2D329B4F9D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088F0C-FE17-D947-BA1A-4064C84B2D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CFF5F7-245A-A240-8B3C-75A01722D4B6}"/>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5" name="Footer Placeholder 4">
            <a:extLst>
              <a:ext uri="{FF2B5EF4-FFF2-40B4-BE49-F238E27FC236}">
                <a16:creationId xmlns:a16="http://schemas.microsoft.com/office/drawing/2014/main" id="{DB428134-2AED-1240-B894-4ED79ECA99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B5D90-308E-EA49-BE64-E35646FA2B12}"/>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3593172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7C2BA-1344-0746-AC4C-61C4A09946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F5AC53-61E4-8A41-B203-16719DE487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A2AC2E-3114-8F49-854E-91CF624FAA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546070-5652-4E4F-AE9F-D72011665F3C}"/>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6" name="Footer Placeholder 5">
            <a:extLst>
              <a:ext uri="{FF2B5EF4-FFF2-40B4-BE49-F238E27FC236}">
                <a16:creationId xmlns:a16="http://schemas.microsoft.com/office/drawing/2014/main" id="{52F7DE1C-23DD-2941-A8F9-A4756BFBB1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92057B-3B8E-514F-9FFC-688047866767}"/>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990120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85E95-18D7-2944-A9D8-937405891F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94190F-8FCB-584B-896E-436BB73909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34C67A-6A03-E34C-980E-626169983E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5E6367-D981-3A41-B4D3-91D0F30DE3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4889E9-B27D-5D4D-9727-A4BFE9ABF6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F3EB10-95FC-0E48-8D7C-36DB1DACCCE9}"/>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8" name="Footer Placeholder 7">
            <a:extLst>
              <a:ext uri="{FF2B5EF4-FFF2-40B4-BE49-F238E27FC236}">
                <a16:creationId xmlns:a16="http://schemas.microsoft.com/office/drawing/2014/main" id="{545AACAE-69E8-EC49-A8F6-7404E97B71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5383E3-04E2-AC43-988E-B7718585FFB6}"/>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1555671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4388-06F4-CD46-A739-CFDC86614F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B5E956-6985-D945-969A-D311791F643B}"/>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4" name="Footer Placeholder 3">
            <a:extLst>
              <a:ext uri="{FF2B5EF4-FFF2-40B4-BE49-F238E27FC236}">
                <a16:creationId xmlns:a16="http://schemas.microsoft.com/office/drawing/2014/main" id="{7DEFD072-0690-754C-8DA3-65ADE6E9DF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DA0BD0-0885-1F4B-8E96-3FC9DFFCD4B6}"/>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3977971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587EFB-1B2F-B54A-9A42-39EDEE5CFB3C}"/>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3" name="Footer Placeholder 2">
            <a:extLst>
              <a:ext uri="{FF2B5EF4-FFF2-40B4-BE49-F238E27FC236}">
                <a16:creationId xmlns:a16="http://schemas.microsoft.com/office/drawing/2014/main" id="{6C9D57BA-6BC1-F24F-8ADD-21B6F07DC2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0A2104-5CFD-F242-BB64-CDBA56677FBE}"/>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232694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63738-D16C-5141-9957-EEF7A4C1A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60C7EB-7E52-924E-BCA9-2F43E12634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761BB9-3FED-6D40-A70D-FF6A28F4F2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8F706F-9996-E645-A794-F98D5D0F9F01}"/>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6" name="Footer Placeholder 5">
            <a:extLst>
              <a:ext uri="{FF2B5EF4-FFF2-40B4-BE49-F238E27FC236}">
                <a16:creationId xmlns:a16="http://schemas.microsoft.com/office/drawing/2014/main" id="{AB2C7760-66D4-5447-8CDD-3F1289582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28B58F-FD7D-3043-A43A-3D41A8860D1D}"/>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41919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11AAB-A818-4846-8DA1-225C19D114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F9C20E-F77A-9D4C-B05E-0165B314E4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FE01AB-A18D-804E-A331-9DB2AF325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A2B0A6-E694-6A4C-9E08-1A57A8135F0C}"/>
              </a:ext>
            </a:extLst>
          </p:cNvPr>
          <p:cNvSpPr>
            <a:spLocks noGrp="1"/>
          </p:cNvSpPr>
          <p:nvPr>
            <p:ph type="dt" sz="half" idx="10"/>
          </p:nvPr>
        </p:nvSpPr>
        <p:spPr/>
        <p:txBody>
          <a:bodyPr/>
          <a:lstStyle/>
          <a:p>
            <a:fld id="{06437A89-5C9F-3B4F-9548-AE65DB228030}" type="datetimeFigureOut">
              <a:rPr lang="en-US" smtClean="0"/>
              <a:t>6/22/20</a:t>
            </a:fld>
            <a:endParaRPr lang="en-US"/>
          </a:p>
        </p:txBody>
      </p:sp>
      <p:sp>
        <p:nvSpPr>
          <p:cNvPr id="6" name="Footer Placeholder 5">
            <a:extLst>
              <a:ext uri="{FF2B5EF4-FFF2-40B4-BE49-F238E27FC236}">
                <a16:creationId xmlns:a16="http://schemas.microsoft.com/office/drawing/2014/main" id="{AD5CB0C5-82CC-1248-B200-002A40629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8EF369-B040-A843-90F0-57DF1595E5C9}"/>
              </a:ext>
            </a:extLst>
          </p:cNvPr>
          <p:cNvSpPr>
            <a:spLocks noGrp="1"/>
          </p:cNvSpPr>
          <p:nvPr>
            <p:ph type="sldNum" sz="quarter" idx="12"/>
          </p:nvPr>
        </p:nvSpPr>
        <p:spPr/>
        <p:txBody>
          <a:bodyPr/>
          <a:lstStyle/>
          <a:p>
            <a:fld id="{37C25646-08F6-5143-BEB3-63DE81A72952}" type="slidenum">
              <a:rPr lang="en-US" smtClean="0"/>
              <a:t>‹#›</a:t>
            </a:fld>
            <a:endParaRPr lang="en-US"/>
          </a:p>
        </p:txBody>
      </p:sp>
    </p:spTree>
    <p:extLst>
      <p:ext uri="{BB962C8B-B14F-4D97-AF65-F5344CB8AC3E}">
        <p14:creationId xmlns:p14="http://schemas.microsoft.com/office/powerpoint/2010/main" val="295976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EFF8A-E6B5-4A44-B0FB-7D52F07E0C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57DC52-5D1A-B54A-81FC-8D2415092F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4C745-4A31-6048-A4DC-B6257A1AC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37A89-5C9F-3B4F-9548-AE65DB228030}" type="datetimeFigureOut">
              <a:rPr lang="en-US" smtClean="0"/>
              <a:t>6/22/20</a:t>
            </a:fld>
            <a:endParaRPr lang="en-US"/>
          </a:p>
        </p:txBody>
      </p:sp>
      <p:sp>
        <p:nvSpPr>
          <p:cNvPr id="5" name="Footer Placeholder 4">
            <a:extLst>
              <a:ext uri="{FF2B5EF4-FFF2-40B4-BE49-F238E27FC236}">
                <a16:creationId xmlns:a16="http://schemas.microsoft.com/office/drawing/2014/main" id="{0AE5B52B-377A-3B41-A72E-D049B88664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FF5D2F-1CBA-264A-AEF3-77AAE6D5AA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25646-08F6-5143-BEB3-63DE81A72952}" type="slidenum">
              <a:rPr lang="en-US" smtClean="0"/>
              <a:t>‹#›</a:t>
            </a:fld>
            <a:endParaRPr lang="en-US"/>
          </a:p>
        </p:txBody>
      </p:sp>
    </p:spTree>
    <p:extLst>
      <p:ext uri="{BB962C8B-B14F-4D97-AF65-F5344CB8AC3E}">
        <p14:creationId xmlns:p14="http://schemas.microsoft.com/office/powerpoint/2010/main" val="1426867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58C68-C541-E14F-96FC-75A0D6939C95}"/>
              </a:ext>
            </a:extLst>
          </p:cNvPr>
          <p:cNvSpPr>
            <a:spLocks noGrp="1"/>
          </p:cNvSpPr>
          <p:nvPr>
            <p:ph type="ctrTitle"/>
          </p:nvPr>
        </p:nvSpPr>
        <p:spPr/>
        <p:txBody>
          <a:bodyPr/>
          <a:lstStyle/>
          <a:p>
            <a:r>
              <a:rPr lang="en-US" dirty="0"/>
              <a:t>The Social Safety Net in the Wake of COVID-19</a:t>
            </a:r>
          </a:p>
        </p:txBody>
      </p:sp>
      <p:sp>
        <p:nvSpPr>
          <p:cNvPr id="3" name="Subtitle 2">
            <a:extLst>
              <a:ext uri="{FF2B5EF4-FFF2-40B4-BE49-F238E27FC236}">
                <a16:creationId xmlns:a16="http://schemas.microsoft.com/office/drawing/2014/main" id="{82C60C8E-1D8D-9B43-B145-4D9000FF195B}"/>
              </a:ext>
            </a:extLst>
          </p:cNvPr>
          <p:cNvSpPr>
            <a:spLocks noGrp="1"/>
          </p:cNvSpPr>
          <p:nvPr>
            <p:ph type="subTitle" idx="1"/>
          </p:nvPr>
        </p:nvSpPr>
        <p:spPr/>
        <p:txBody>
          <a:bodyPr/>
          <a:lstStyle/>
          <a:p>
            <a:r>
              <a:rPr lang="en-US" dirty="0"/>
              <a:t>Marianne </a:t>
            </a:r>
            <a:r>
              <a:rPr lang="en-US" dirty="0" err="1"/>
              <a:t>Bitler</a:t>
            </a:r>
            <a:r>
              <a:rPr lang="en-US" dirty="0"/>
              <a:t>, UC-Davis</a:t>
            </a:r>
          </a:p>
          <a:p>
            <a:r>
              <a:rPr lang="en-US" dirty="0"/>
              <a:t>Hilary </a:t>
            </a:r>
            <a:r>
              <a:rPr lang="en-US" dirty="0" err="1"/>
              <a:t>Hoynes</a:t>
            </a:r>
            <a:r>
              <a:rPr lang="en-US" dirty="0"/>
              <a:t>, UC-Berkeley</a:t>
            </a:r>
          </a:p>
          <a:p>
            <a:r>
              <a:rPr lang="en-US" dirty="0"/>
              <a:t>Diane </a:t>
            </a:r>
            <a:r>
              <a:rPr lang="en-US" dirty="0" err="1"/>
              <a:t>Schanzenbach</a:t>
            </a:r>
            <a:r>
              <a:rPr lang="en-US" dirty="0"/>
              <a:t>, Northwestern</a:t>
            </a:r>
          </a:p>
        </p:txBody>
      </p:sp>
    </p:spTree>
    <p:extLst>
      <p:ext uri="{BB962C8B-B14F-4D97-AF65-F5344CB8AC3E}">
        <p14:creationId xmlns:p14="http://schemas.microsoft.com/office/powerpoint/2010/main" val="3218285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AC895F-E45F-B14E-B4B8-B174E96D01CC}"/>
              </a:ext>
            </a:extLst>
          </p:cNvPr>
          <p:cNvSpPr>
            <a:spLocks noGrp="1"/>
          </p:cNvSpPr>
          <p:nvPr>
            <p:ph type="title"/>
          </p:nvPr>
        </p:nvSpPr>
        <p:spPr/>
        <p:txBody>
          <a:bodyPr anchor="t">
            <a:normAutofit/>
          </a:bodyPr>
          <a:lstStyle/>
          <a:p>
            <a:r>
              <a:rPr lang="en-US" dirty="0"/>
              <a:t>Survey evidence: fewer low-ed furloughed rec’d UI</a:t>
            </a:r>
          </a:p>
        </p:txBody>
      </p:sp>
      <p:graphicFrame>
        <p:nvGraphicFramePr>
          <p:cNvPr id="8" name="Content Placeholder 7">
            <a:extLst>
              <a:ext uri="{FF2B5EF4-FFF2-40B4-BE49-F238E27FC236}">
                <a16:creationId xmlns:a16="http://schemas.microsoft.com/office/drawing/2014/main" id="{0D80FF4E-9EEA-0A40-86BC-1EBCBD16F37E}"/>
              </a:ext>
            </a:extLst>
          </p:cNvPr>
          <p:cNvGraphicFramePr>
            <a:graphicFrameLocks noGrp="1"/>
          </p:cNvGraphicFramePr>
          <p:nvPr>
            <p:ph idx="1"/>
            <p:extLst>
              <p:ext uri="{D42A27DB-BD31-4B8C-83A1-F6EECF244321}">
                <p14:modId xmlns:p14="http://schemas.microsoft.com/office/powerpoint/2010/main" val="2631609806"/>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a:extLst>
              <a:ext uri="{FF2B5EF4-FFF2-40B4-BE49-F238E27FC236}">
                <a16:creationId xmlns:a16="http://schemas.microsoft.com/office/drawing/2014/main" id="{A437CCA0-F934-BF44-AC30-79E9495F43F0}"/>
              </a:ext>
            </a:extLst>
          </p:cNvPr>
          <p:cNvSpPr>
            <a:spLocks noGrp="1"/>
          </p:cNvSpPr>
          <p:nvPr>
            <p:ph type="body" sz="half" idx="2"/>
          </p:nvPr>
        </p:nvSpPr>
        <p:spPr/>
        <p:txBody>
          <a:bodyPr>
            <a:normAutofit/>
          </a:bodyPr>
          <a:lstStyle/>
          <a:p>
            <a:r>
              <a:rPr lang="en-US" sz="1800" dirty="0"/>
              <a:t>COVID Impact Survey</a:t>
            </a:r>
          </a:p>
          <a:p>
            <a:endParaRPr lang="en-US" sz="1800" dirty="0"/>
          </a:p>
          <a:p>
            <a:r>
              <a:rPr lang="en-US" sz="1800" dirty="0"/>
              <a:t>To be sure, data not perfect:</a:t>
            </a:r>
          </a:p>
          <a:p>
            <a:pPr marL="285750" indent="-285750">
              <a:buFont typeface="Arial" panose="020B0604020202020204" pitchFamily="34" charset="0"/>
              <a:buChar char="•"/>
            </a:pPr>
            <a:r>
              <a:rPr lang="en-US" sz="1800" dirty="0"/>
              <a:t>Modest sample size</a:t>
            </a:r>
          </a:p>
          <a:p>
            <a:pPr marL="285750" indent="-285750">
              <a:buFont typeface="Arial" panose="020B0604020202020204" pitchFamily="34" charset="0"/>
              <a:buChar char="•"/>
            </a:pPr>
            <a:r>
              <a:rPr lang="en-US" sz="1800" dirty="0"/>
              <a:t>UI “received in past 7 days” (some paid out biweekly)</a:t>
            </a:r>
          </a:p>
          <a:p>
            <a:pPr marL="285750" indent="-285750">
              <a:buFont typeface="Arial" panose="020B0604020202020204" pitchFamily="34" charset="0"/>
              <a:buChar char="•"/>
            </a:pPr>
            <a:r>
              <a:rPr lang="en-US" sz="1800" dirty="0"/>
              <a:t>Low response rate</a:t>
            </a:r>
          </a:p>
          <a:p>
            <a:pPr marL="285750" indent="-285750">
              <a:buFont typeface="Arial" panose="020B0604020202020204" pitchFamily="34" charset="0"/>
              <a:buChar char="•"/>
            </a:pPr>
            <a:r>
              <a:rPr lang="en-US" sz="1800" dirty="0"/>
              <a:t>(true for all survey results during COVID-19 era)</a:t>
            </a:r>
          </a:p>
          <a:p>
            <a:endParaRPr lang="en-US" sz="1800" dirty="0"/>
          </a:p>
          <a:p>
            <a:endParaRPr lang="en-US" sz="1800" dirty="0"/>
          </a:p>
        </p:txBody>
      </p:sp>
    </p:spTree>
    <p:extLst>
      <p:ext uri="{BB962C8B-B14F-4D97-AF65-F5344CB8AC3E}">
        <p14:creationId xmlns:p14="http://schemas.microsoft.com/office/powerpoint/2010/main" val="706345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4B535-3E60-B741-94DE-34207364B538}"/>
              </a:ext>
            </a:extLst>
          </p:cNvPr>
          <p:cNvSpPr>
            <a:spLocks noGrp="1"/>
          </p:cNvSpPr>
          <p:nvPr>
            <p:ph type="title"/>
          </p:nvPr>
        </p:nvSpPr>
        <p:spPr/>
        <p:txBody>
          <a:bodyPr/>
          <a:lstStyle/>
          <a:p>
            <a:r>
              <a:rPr lang="en-US" dirty="0"/>
              <a:t>Other aspects of COVID Impact data line up w/priors</a:t>
            </a:r>
          </a:p>
        </p:txBody>
      </p:sp>
      <p:sp>
        <p:nvSpPr>
          <p:cNvPr id="4" name="Text Placeholder 3">
            <a:extLst>
              <a:ext uri="{FF2B5EF4-FFF2-40B4-BE49-F238E27FC236}">
                <a16:creationId xmlns:a16="http://schemas.microsoft.com/office/drawing/2014/main" id="{68F9D3B0-291B-0746-A1EF-1FC533C1DFED}"/>
              </a:ext>
            </a:extLst>
          </p:cNvPr>
          <p:cNvSpPr>
            <a:spLocks noGrp="1"/>
          </p:cNvSpPr>
          <p:nvPr>
            <p:ph type="body" sz="half" idx="2"/>
          </p:nvPr>
        </p:nvSpPr>
        <p:spPr/>
        <p:txBody>
          <a:bodyPr>
            <a:normAutofit/>
          </a:bodyPr>
          <a:lstStyle/>
          <a:p>
            <a:endParaRPr lang="en-US" sz="1800" dirty="0"/>
          </a:p>
          <a:p>
            <a:r>
              <a:rPr lang="en-US" sz="1800" dirty="0"/>
              <a:t>Receipt of UI increases across survey waves (as backlogs clear)</a:t>
            </a:r>
          </a:p>
          <a:p>
            <a:endParaRPr lang="en-US" sz="1800" dirty="0"/>
          </a:p>
          <a:p>
            <a:r>
              <a:rPr lang="en-US" sz="1800" dirty="0"/>
              <a:t>Unemployed workers receiving UI have lower rates of food insecurity</a:t>
            </a:r>
          </a:p>
        </p:txBody>
      </p:sp>
      <p:graphicFrame>
        <p:nvGraphicFramePr>
          <p:cNvPr id="5" name="Content Placeholder 4">
            <a:extLst>
              <a:ext uri="{FF2B5EF4-FFF2-40B4-BE49-F238E27FC236}">
                <a16:creationId xmlns:a16="http://schemas.microsoft.com/office/drawing/2014/main" id="{4434A319-92B9-EA46-8C50-E2A3831F7E04}"/>
              </a:ext>
            </a:extLst>
          </p:cNvPr>
          <p:cNvGraphicFramePr>
            <a:graphicFrameLocks noGrp="1"/>
          </p:cNvGraphicFramePr>
          <p:nvPr>
            <p:ph idx="1"/>
            <p:extLst>
              <p:ext uri="{D42A27DB-BD31-4B8C-83A1-F6EECF244321}">
                <p14:modId xmlns:p14="http://schemas.microsoft.com/office/powerpoint/2010/main" val="4294600597"/>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86729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C5A9FF-731C-C847-A3CB-208B05905CA0}"/>
              </a:ext>
            </a:extLst>
          </p:cNvPr>
          <p:cNvSpPr>
            <a:spLocks noGrp="1"/>
          </p:cNvSpPr>
          <p:nvPr>
            <p:ph type="title"/>
          </p:nvPr>
        </p:nvSpPr>
        <p:spPr/>
        <p:txBody>
          <a:bodyPr/>
          <a:lstStyle/>
          <a:p>
            <a:r>
              <a:rPr lang="en-US" dirty="0"/>
              <a:t>Admin Data: Fewer Low Ed. Initial Claims Paid</a:t>
            </a:r>
          </a:p>
        </p:txBody>
      </p:sp>
      <p:sp>
        <p:nvSpPr>
          <p:cNvPr id="6" name="Text Placeholder 5">
            <a:extLst>
              <a:ext uri="{FF2B5EF4-FFF2-40B4-BE49-F238E27FC236}">
                <a16:creationId xmlns:a16="http://schemas.microsoft.com/office/drawing/2014/main" id="{C3AD0F5F-69CE-584F-970A-DE69718850E2}"/>
              </a:ext>
            </a:extLst>
          </p:cNvPr>
          <p:cNvSpPr>
            <a:spLocks noGrp="1"/>
          </p:cNvSpPr>
          <p:nvPr>
            <p:ph type="body" sz="half" idx="2"/>
          </p:nvPr>
        </p:nvSpPr>
        <p:spPr>
          <a:xfrm>
            <a:off x="839788" y="2209800"/>
            <a:ext cx="3932237" cy="3811588"/>
          </a:xfrm>
        </p:spPr>
        <p:txBody>
          <a:bodyPr>
            <a:normAutofit/>
          </a:bodyPr>
          <a:lstStyle/>
          <a:p>
            <a:r>
              <a:rPr lang="en-US" sz="1800" dirty="0"/>
              <a:t>California UI administrative records (Hedin, </a:t>
            </a:r>
            <a:r>
              <a:rPr lang="en-US" sz="1800" dirty="0" err="1"/>
              <a:t>Schnorr</a:t>
            </a:r>
            <a:r>
              <a:rPr lang="en-US" sz="1800" dirty="0"/>
              <a:t> &amp; von Wachter, CPL)</a:t>
            </a:r>
          </a:p>
          <a:p>
            <a:endParaRPr lang="en-US" sz="1800" dirty="0"/>
          </a:p>
          <a:p>
            <a:r>
              <a:rPr lang="en-US" sz="1800" dirty="0"/>
              <a:t>Initial claims, not people</a:t>
            </a:r>
          </a:p>
          <a:p>
            <a:endParaRPr lang="en-US" sz="1800" dirty="0"/>
          </a:p>
          <a:p>
            <a:r>
              <a:rPr lang="en-US" sz="1800" dirty="0"/>
              <a:t>Initial claims paid at lower rate among low-education group</a:t>
            </a:r>
          </a:p>
          <a:p>
            <a:pPr marL="285750" indent="-285750">
              <a:buFont typeface="Arial" panose="020B0604020202020204" pitchFamily="34" charset="0"/>
              <a:buChar char="•"/>
            </a:pPr>
            <a:r>
              <a:rPr lang="en-US" sz="1800" dirty="0"/>
              <a:t>Includes regular UI + PUA</a:t>
            </a:r>
          </a:p>
          <a:p>
            <a:endParaRPr lang="en-US" sz="1800" dirty="0"/>
          </a:p>
          <a:p>
            <a:r>
              <a:rPr lang="en-US" sz="1800" dirty="0"/>
              <a:t>No info on likelihood of filing initial claims by education</a:t>
            </a:r>
          </a:p>
        </p:txBody>
      </p:sp>
      <p:graphicFrame>
        <p:nvGraphicFramePr>
          <p:cNvPr id="8" name="Content Placeholder 7">
            <a:extLst>
              <a:ext uri="{FF2B5EF4-FFF2-40B4-BE49-F238E27FC236}">
                <a16:creationId xmlns:a16="http://schemas.microsoft.com/office/drawing/2014/main" id="{E65B0CF4-646F-CF4E-BEA5-07B144AAC91D}"/>
              </a:ext>
            </a:extLst>
          </p:cNvPr>
          <p:cNvGraphicFramePr>
            <a:graphicFrameLocks noGrp="1"/>
          </p:cNvGraphicFramePr>
          <p:nvPr>
            <p:ph idx="1"/>
            <p:extLst>
              <p:ext uri="{D42A27DB-BD31-4B8C-83A1-F6EECF244321}">
                <p14:modId xmlns:p14="http://schemas.microsoft.com/office/powerpoint/2010/main" val="2758127076"/>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4579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8FFF2-50F1-EC46-ABA1-A75CAD68D368}"/>
              </a:ext>
            </a:extLst>
          </p:cNvPr>
          <p:cNvSpPr>
            <a:spLocks noGrp="1"/>
          </p:cNvSpPr>
          <p:nvPr>
            <p:ph type="title"/>
          </p:nvPr>
        </p:nvSpPr>
        <p:spPr/>
        <p:txBody>
          <a:bodyPr>
            <a:normAutofit fontScale="90000"/>
          </a:bodyPr>
          <a:lstStyle/>
          <a:p>
            <a:r>
              <a:rPr lang="en-US" dirty="0"/>
              <a:t>Admin Data: UI continuing claims ~60% level of Unemployed</a:t>
            </a:r>
          </a:p>
        </p:txBody>
      </p:sp>
      <p:pic>
        <p:nvPicPr>
          <p:cNvPr id="6" name="Content Placeholder 5" descr="A screenshot of a cell phone&#10;&#10;Description automatically generated">
            <a:extLst>
              <a:ext uri="{FF2B5EF4-FFF2-40B4-BE49-F238E27FC236}">
                <a16:creationId xmlns:a16="http://schemas.microsoft.com/office/drawing/2014/main" id="{10F9F30C-2762-EA42-807E-AFC9E07F94DF}"/>
              </a:ext>
            </a:extLst>
          </p:cNvPr>
          <p:cNvPicPr>
            <a:picLocks noGrp="1" noChangeAspect="1"/>
          </p:cNvPicPr>
          <p:nvPr>
            <p:ph idx="1"/>
          </p:nvPr>
        </p:nvPicPr>
        <p:blipFill>
          <a:blip r:embed="rId3"/>
          <a:stretch>
            <a:fillRect/>
          </a:stretch>
        </p:blipFill>
        <p:spPr>
          <a:xfrm>
            <a:off x="5043488" y="811409"/>
            <a:ext cx="7008812" cy="5043276"/>
          </a:xfrm>
        </p:spPr>
      </p:pic>
      <p:sp>
        <p:nvSpPr>
          <p:cNvPr id="4" name="Text Placeholder 3">
            <a:extLst>
              <a:ext uri="{FF2B5EF4-FFF2-40B4-BE49-F238E27FC236}">
                <a16:creationId xmlns:a16="http://schemas.microsoft.com/office/drawing/2014/main" id="{377833FC-C1CE-7840-AFFE-A9F37E507E24}"/>
              </a:ext>
            </a:extLst>
          </p:cNvPr>
          <p:cNvSpPr>
            <a:spLocks noGrp="1"/>
          </p:cNvSpPr>
          <p:nvPr>
            <p:ph type="body" sz="half" idx="2"/>
          </p:nvPr>
        </p:nvSpPr>
        <p:spPr/>
        <p:txBody>
          <a:bodyPr>
            <a:normAutofit/>
          </a:bodyPr>
          <a:lstStyle/>
          <a:p>
            <a:r>
              <a:rPr lang="en-US" sz="2000" dirty="0"/>
              <a:t>Continuing claims – historically closer to % receiving UI</a:t>
            </a:r>
          </a:p>
          <a:p>
            <a:r>
              <a:rPr lang="en-US" sz="2000" dirty="0"/>
              <a:t>Denominator from CPS (adjust for misclassification):</a:t>
            </a:r>
          </a:p>
          <a:p>
            <a:pPr marL="342900" indent="-342900">
              <a:buFont typeface="Arial" panose="020B0604020202020204" pitchFamily="34" charset="0"/>
              <a:buChar char="•"/>
            </a:pPr>
            <a:r>
              <a:rPr lang="en-US" sz="2000" dirty="0"/>
              <a:t>Unemployed </a:t>
            </a:r>
          </a:p>
          <a:p>
            <a:pPr marL="342900" indent="-342900">
              <a:buFont typeface="Arial" panose="020B0604020202020204" pitchFamily="34" charset="0"/>
              <a:buChar char="•"/>
            </a:pPr>
            <a:r>
              <a:rPr lang="en-US" sz="2000" dirty="0"/>
              <a:t>Y/Y change in Emp not at work</a:t>
            </a:r>
          </a:p>
          <a:p>
            <a:pPr marL="342900" indent="-342900">
              <a:buFont typeface="Arial" panose="020B0604020202020204" pitchFamily="34" charset="0"/>
              <a:buChar char="•"/>
            </a:pPr>
            <a:r>
              <a:rPr lang="en-US" sz="2000" dirty="0"/>
              <a:t>Y/Y change in NILF</a:t>
            </a:r>
          </a:p>
          <a:p>
            <a:r>
              <a:rPr lang="en-US" sz="2000" dirty="0"/>
              <a:t>No covariates available</a:t>
            </a:r>
          </a:p>
          <a:p>
            <a:r>
              <a:rPr lang="en-US" sz="2000" dirty="0"/>
              <a:t>Sum: cause for concern that UI not reaching low income/education</a:t>
            </a:r>
          </a:p>
        </p:txBody>
      </p:sp>
    </p:spTree>
    <p:extLst>
      <p:ext uri="{BB962C8B-B14F-4D97-AF65-F5344CB8AC3E}">
        <p14:creationId xmlns:p14="http://schemas.microsoft.com/office/powerpoint/2010/main" val="3675357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253C4-AFB7-ED4A-B6DF-D6831E34D2DD}"/>
              </a:ext>
            </a:extLst>
          </p:cNvPr>
          <p:cNvSpPr>
            <a:spLocks noGrp="1"/>
          </p:cNvSpPr>
          <p:nvPr>
            <p:ph type="title"/>
          </p:nvPr>
        </p:nvSpPr>
        <p:spPr/>
        <p:txBody>
          <a:bodyPr/>
          <a:lstStyle/>
          <a:p>
            <a:r>
              <a:rPr lang="en-US" dirty="0"/>
              <a:t>Broader Point: Safety net currently not designed for economic downturns</a:t>
            </a:r>
          </a:p>
        </p:txBody>
      </p:sp>
      <p:pic>
        <p:nvPicPr>
          <p:cNvPr id="6" name="Content Placeholder 5">
            <a:extLst>
              <a:ext uri="{FF2B5EF4-FFF2-40B4-BE49-F238E27FC236}">
                <a16:creationId xmlns:a16="http://schemas.microsoft.com/office/drawing/2014/main" id="{07269D04-71BD-1D42-ADBC-FEBABF0212CA}"/>
              </a:ext>
            </a:extLst>
          </p:cNvPr>
          <p:cNvPicPr>
            <a:picLocks noGrp="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6172202" y="1692276"/>
            <a:ext cx="6070600" cy="4351338"/>
          </a:xfrm>
          <a:prstGeom prst="rect">
            <a:avLst/>
          </a:prstGeom>
          <a:noFill/>
          <a:ln>
            <a:noFill/>
          </a:ln>
        </p:spPr>
      </p:pic>
      <p:sp>
        <p:nvSpPr>
          <p:cNvPr id="4" name="Content Placeholder 3">
            <a:extLst>
              <a:ext uri="{FF2B5EF4-FFF2-40B4-BE49-F238E27FC236}">
                <a16:creationId xmlns:a16="http://schemas.microsoft.com/office/drawing/2014/main" id="{0EBFC34B-0B4A-EE49-B676-48BC44F65162}"/>
              </a:ext>
            </a:extLst>
          </p:cNvPr>
          <p:cNvSpPr>
            <a:spLocks noGrp="1"/>
          </p:cNvSpPr>
          <p:nvPr>
            <p:ph sz="half" idx="1"/>
          </p:nvPr>
        </p:nvSpPr>
        <p:spPr/>
        <p:txBody>
          <a:bodyPr>
            <a:normAutofit lnSpcReduction="10000"/>
          </a:bodyPr>
          <a:lstStyle/>
          <a:p>
            <a:r>
              <a:rPr lang="en-US" dirty="0"/>
              <a:t>Shift over 25 years to work-based safety net</a:t>
            </a:r>
          </a:p>
          <a:p>
            <a:pPr lvl="1"/>
            <a:r>
              <a:rPr lang="en-US" dirty="0"/>
              <a:t>Boosts low earnings (EITC)</a:t>
            </a:r>
          </a:p>
          <a:p>
            <a:pPr lvl="1"/>
            <a:r>
              <a:rPr lang="en-US" dirty="0"/>
              <a:t>Little out-of-work payments (TANF)</a:t>
            </a:r>
          </a:p>
          <a:p>
            <a:pPr lvl="1"/>
            <a:r>
              <a:rPr lang="en-US" dirty="0"/>
              <a:t>These are not counter-cyclical</a:t>
            </a:r>
          </a:p>
          <a:p>
            <a:r>
              <a:rPr lang="en-US" dirty="0"/>
              <a:t>UI coverage rates, insurance value low, differs across states</a:t>
            </a:r>
          </a:p>
          <a:p>
            <a:r>
              <a:rPr lang="en-US" dirty="0"/>
              <a:t>Responds less automatically than should; need Congressional action to start</a:t>
            </a:r>
          </a:p>
        </p:txBody>
      </p:sp>
    </p:spTree>
    <p:extLst>
      <p:ext uri="{BB962C8B-B14F-4D97-AF65-F5344CB8AC3E}">
        <p14:creationId xmlns:p14="http://schemas.microsoft.com/office/powerpoint/2010/main" val="4031946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781E-4514-674F-A8A8-F8924FAA02E2}"/>
              </a:ext>
            </a:extLst>
          </p:cNvPr>
          <p:cNvSpPr>
            <a:spLocks noGrp="1"/>
          </p:cNvSpPr>
          <p:nvPr>
            <p:ph type="title"/>
          </p:nvPr>
        </p:nvSpPr>
        <p:spPr/>
        <p:txBody>
          <a:bodyPr/>
          <a:lstStyle/>
          <a:p>
            <a:r>
              <a:rPr lang="en-US" dirty="0"/>
              <a:t>Next steps: Recommendations for Next Relief Package</a:t>
            </a:r>
          </a:p>
        </p:txBody>
      </p:sp>
      <p:sp>
        <p:nvSpPr>
          <p:cNvPr id="3" name="Content Placeholder 2">
            <a:extLst>
              <a:ext uri="{FF2B5EF4-FFF2-40B4-BE49-F238E27FC236}">
                <a16:creationId xmlns:a16="http://schemas.microsoft.com/office/drawing/2014/main" id="{BFD12067-B6DD-384C-909E-F348AE2F715D}"/>
              </a:ext>
            </a:extLst>
          </p:cNvPr>
          <p:cNvSpPr>
            <a:spLocks noGrp="1"/>
          </p:cNvSpPr>
          <p:nvPr>
            <p:ph idx="1"/>
          </p:nvPr>
        </p:nvSpPr>
        <p:spPr/>
        <p:txBody>
          <a:bodyPr/>
          <a:lstStyle/>
          <a:p>
            <a:r>
              <a:rPr lang="en-US" dirty="0"/>
              <a:t>Great need persists despite heroic increases in UI, relief payments</a:t>
            </a:r>
          </a:p>
          <a:p>
            <a:pPr lvl="1"/>
            <a:r>
              <a:rPr lang="en-US" dirty="0"/>
              <a:t>Evidence imperfect</a:t>
            </a:r>
          </a:p>
          <a:p>
            <a:pPr lvl="1"/>
            <a:r>
              <a:rPr lang="en-US" dirty="0"/>
              <a:t>Given what we know about long-term impacts on children exposed to economic shocks, over-reacting less costly than under-reacting</a:t>
            </a:r>
          </a:p>
          <a:p>
            <a:endParaRPr lang="en-US" dirty="0"/>
          </a:p>
          <a:p>
            <a:r>
              <a:rPr lang="en-US" dirty="0"/>
              <a:t>Will be worse if let policy changes expire, revert to regular safety net (inadequate during recessions)</a:t>
            </a:r>
          </a:p>
        </p:txBody>
      </p:sp>
    </p:spTree>
    <p:extLst>
      <p:ext uri="{BB962C8B-B14F-4D97-AF65-F5344CB8AC3E}">
        <p14:creationId xmlns:p14="http://schemas.microsoft.com/office/powerpoint/2010/main" val="2756098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71136-0C78-AE4B-86D1-C39D7963DE75}"/>
              </a:ext>
            </a:extLst>
          </p:cNvPr>
          <p:cNvSpPr>
            <a:spLocks noGrp="1"/>
          </p:cNvSpPr>
          <p:nvPr>
            <p:ph type="title"/>
          </p:nvPr>
        </p:nvSpPr>
        <p:spPr/>
        <p:txBody>
          <a:bodyPr/>
          <a:lstStyle/>
          <a:p>
            <a:r>
              <a:rPr lang="en-US" dirty="0"/>
              <a:t>SNAP &amp; P-EBT</a:t>
            </a:r>
          </a:p>
        </p:txBody>
      </p:sp>
      <p:sp>
        <p:nvSpPr>
          <p:cNvPr id="3" name="Content Placeholder 2">
            <a:extLst>
              <a:ext uri="{FF2B5EF4-FFF2-40B4-BE49-F238E27FC236}">
                <a16:creationId xmlns:a16="http://schemas.microsoft.com/office/drawing/2014/main" id="{09559F59-3000-1246-B159-9AA825940079}"/>
              </a:ext>
            </a:extLst>
          </p:cNvPr>
          <p:cNvSpPr>
            <a:spLocks noGrp="1"/>
          </p:cNvSpPr>
          <p:nvPr>
            <p:ph idx="1"/>
          </p:nvPr>
        </p:nvSpPr>
        <p:spPr/>
        <p:txBody>
          <a:bodyPr>
            <a:normAutofit/>
          </a:bodyPr>
          <a:lstStyle/>
          <a:p>
            <a:r>
              <a:rPr lang="en-US" dirty="0"/>
              <a:t>Extend Emergency Allotments (everyone gets maximum benefits)</a:t>
            </a:r>
          </a:p>
          <a:p>
            <a:pPr lvl="1"/>
            <a:r>
              <a:rPr lang="en-US" dirty="0"/>
              <a:t>End of health emergency is going to turn off EA programs; we need to keep them until the economy improves</a:t>
            </a:r>
          </a:p>
          <a:p>
            <a:r>
              <a:rPr lang="en-US" dirty="0"/>
              <a:t>Increase benefits by 15% across the board</a:t>
            </a:r>
          </a:p>
          <a:p>
            <a:pPr lvl="1"/>
            <a:r>
              <a:rPr lang="en-US" dirty="0"/>
              <a:t>Worst-off SNAP participants receive no extra from EA</a:t>
            </a:r>
          </a:p>
          <a:p>
            <a:pPr lvl="1"/>
            <a:r>
              <a:rPr lang="en-US" dirty="0"/>
              <a:t>Automatically trigger during downturns, persist until the economy gets better</a:t>
            </a:r>
          </a:p>
          <a:p>
            <a:r>
              <a:rPr lang="en-US" dirty="0"/>
              <a:t>Keep paying P-EBT to families w/kids on free school meals</a:t>
            </a:r>
          </a:p>
          <a:p>
            <a:pPr lvl="1"/>
            <a:r>
              <a:rPr lang="en-US" dirty="0"/>
              <a:t>Protection over the summer</a:t>
            </a:r>
          </a:p>
          <a:p>
            <a:pPr lvl="1"/>
            <a:r>
              <a:rPr lang="en-US" dirty="0"/>
              <a:t>Ready for fall if/when more closures</a:t>
            </a:r>
          </a:p>
          <a:p>
            <a:pPr lvl="1"/>
            <a:r>
              <a:rPr lang="en-US" dirty="0"/>
              <a:t>Broader group than served by SNAP alone</a:t>
            </a:r>
          </a:p>
          <a:p>
            <a:endParaRPr lang="en-US" dirty="0"/>
          </a:p>
        </p:txBody>
      </p:sp>
    </p:spTree>
    <p:extLst>
      <p:ext uri="{BB962C8B-B14F-4D97-AF65-F5344CB8AC3E}">
        <p14:creationId xmlns:p14="http://schemas.microsoft.com/office/powerpoint/2010/main" val="3246233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F6C24-455B-6549-8CBC-9AD7D18CBB12}"/>
              </a:ext>
            </a:extLst>
          </p:cNvPr>
          <p:cNvSpPr>
            <a:spLocks noGrp="1"/>
          </p:cNvSpPr>
          <p:nvPr>
            <p:ph type="title"/>
          </p:nvPr>
        </p:nvSpPr>
        <p:spPr/>
        <p:txBody>
          <a:bodyPr/>
          <a:lstStyle/>
          <a:p>
            <a:r>
              <a:rPr lang="en-US" dirty="0"/>
              <a:t>Unemployment Insurance</a:t>
            </a:r>
            <a:br>
              <a:rPr lang="en-US" dirty="0"/>
            </a:br>
            <a:endParaRPr lang="en-US" dirty="0"/>
          </a:p>
        </p:txBody>
      </p:sp>
      <p:sp>
        <p:nvSpPr>
          <p:cNvPr id="3" name="Content Placeholder 2">
            <a:extLst>
              <a:ext uri="{FF2B5EF4-FFF2-40B4-BE49-F238E27FC236}">
                <a16:creationId xmlns:a16="http://schemas.microsoft.com/office/drawing/2014/main" id="{C3362AC2-04EE-4345-B420-B6B63040F239}"/>
              </a:ext>
            </a:extLst>
          </p:cNvPr>
          <p:cNvSpPr>
            <a:spLocks noGrp="1"/>
          </p:cNvSpPr>
          <p:nvPr>
            <p:ph idx="1"/>
          </p:nvPr>
        </p:nvSpPr>
        <p:spPr/>
        <p:txBody>
          <a:bodyPr/>
          <a:lstStyle/>
          <a:p>
            <a:r>
              <a:rPr lang="en-US" dirty="0"/>
              <a:t>Regular payment levels not enough in many states: continue federal top-up</a:t>
            </a:r>
          </a:p>
          <a:p>
            <a:pPr lvl="1"/>
            <a:r>
              <a:rPr lang="en-US" dirty="0"/>
              <a:t>$200/week as suggested in Furman, Geithner, Hubbard &amp; Kearney (2020)</a:t>
            </a:r>
          </a:p>
          <a:p>
            <a:r>
              <a:rPr lang="en-US" b="1" dirty="0"/>
              <a:t>Monitor coverage in real time</a:t>
            </a:r>
            <a:r>
              <a:rPr lang="en-US" dirty="0"/>
              <a:t>: how much will PUA changes improve coverage among low-income unemployed?</a:t>
            </a:r>
          </a:p>
          <a:p>
            <a:pPr lvl="1"/>
            <a:r>
              <a:rPr lang="en-US" dirty="0"/>
              <a:t>Consider more relief payments, targeted to low-income</a:t>
            </a:r>
          </a:p>
          <a:p>
            <a:pPr lvl="1"/>
            <a:r>
              <a:rPr lang="en-US" dirty="0"/>
              <a:t>Mechanisms: recent EITC recipients; SNAP participants; P-EBT recipients</a:t>
            </a:r>
          </a:p>
          <a:p>
            <a:r>
              <a:rPr lang="en-US" dirty="0"/>
              <a:t>When data allow us to carefully assess: structural reform to UI system so provides better insurance to low-income workers</a:t>
            </a:r>
          </a:p>
          <a:p>
            <a:pPr lvl="1"/>
            <a:r>
              <a:rPr lang="en-US" dirty="0"/>
              <a:t>Necessary to sustain a work-based safety net</a:t>
            </a:r>
          </a:p>
        </p:txBody>
      </p:sp>
    </p:spTree>
    <p:extLst>
      <p:ext uri="{BB962C8B-B14F-4D97-AF65-F5344CB8AC3E}">
        <p14:creationId xmlns:p14="http://schemas.microsoft.com/office/powerpoint/2010/main" val="220404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Congress has greatly increased spending during the COVID-19 crisis</a:t>
            </a:r>
          </a:p>
        </p:txBody>
      </p:sp>
      <p:sp>
        <p:nvSpPr>
          <p:cNvPr id="4" name="Text Placeholder 3"/>
          <p:cNvSpPr>
            <a:spLocks noGrp="1"/>
          </p:cNvSpPr>
          <p:nvPr>
            <p:ph type="body" sz="half" idx="2"/>
          </p:nvPr>
        </p:nvSpPr>
        <p:spPr>
          <a:xfrm>
            <a:off x="839788" y="2057400"/>
            <a:ext cx="4343400" cy="4343400"/>
          </a:xfrm>
        </p:spPr>
        <p:txBody>
          <a:bodyPr>
            <a:normAutofit lnSpcReduction="10000"/>
          </a:bodyPr>
          <a:lstStyle/>
          <a:p>
            <a:pPr marL="285750" indent="-285750">
              <a:buFont typeface="Arial" panose="020B0604020202020204" pitchFamily="34" charset="0"/>
              <a:buChar char="•"/>
            </a:pPr>
            <a:r>
              <a:rPr lang="en-US" sz="1800" dirty="0"/>
              <a:t>Relief payments (47% of total)</a:t>
            </a:r>
          </a:p>
          <a:p>
            <a:pPr marL="285750" indent="-285750">
              <a:buFont typeface="Arial" panose="020B0604020202020204" pitchFamily="34" charset="0"/>
              <a:buChar char="•"/>
            </a:pPr>
            <a:r>
              <a:rPr lang="en-US" sz="1800" dirty="0"/>
              <a:t>Unemployment insurance (UI) expansions (51% of total)</a:t>
            </a:r>
          </a:p>
          <a:p>
            <a:pPr marL="742950" lvl="1" indent="-285750">
              <a:buFont typeface="Arial" panose="020B0604020202020204" pitchFamily="34" charset="0"/>
              <a:buChar char="•"/>
            </a:pPr>
            <a:r>
              <a:rPr lang="en-US" sz="1600" dirty="0"/>
              <a:t>Regular UI</a:t>
            </a:r>
          </a:p>
          <a:p>
            <a:pPr marL="742950" lvl="1" indent="-285750">
              <a:buFont typeface="Arial" panose="020B0604020202020204" pitchFamily="34" charset="0"/>
              <a:buChar char="•"/>
            </a:pPr>
            <a:r>
              <a:rPr lang="en-US" sz="1600" dirty="0"/>
              <a:t>$600 weekly top-up</a:t>
            </a:r>
          </a:p>
          <a:p>
            <a:pPr marL="742950" lvl="1" indent="-285750">
              <a:buFont typeface="Arial" panose="020B0604020202020204" pitchFamily="34" charset="0"/>
              <a:buChar char="•"/>
            </a:pPr>
            <a:r>
              <a:rPr lang="en-US" sz="1600" dirty="0"/>
              <a:t>Expanded eligibility under PUA</a:t>
            </a:r>
          </a:p>
          <a:p>
            <a:pPr marL="1200150" lvl="2" indent="-285750">
              <a:buFont typeface="Arial" panose="020B0604020202020204" pitchFamily="34" charset="0"/>
              <a:buChar char="•"/>
            </a:pPr>
            <a:r>
              <a:rPr lang="en-US" sz="1600" dirty="0"/>
              <a:t>Self-employed</a:t>
            </a:r>
          </a:p>
          <a:p>
            <a:pPr marL="1200150" lvl="2" indent="-285750">
              <a:buFont typeface="Arial" panose="020B0604020202020204" pitchFamily="34" charset="0"/>
              <a:buChar char="•"/>
            </a:pPr>
            <a:r>
              <a:rPr lang="en-US" sz="1600" dirty="0"/>
              <a:t>Little work history</a:t>
            </a:r>
          </a:p>
          <a:p>
            <a:pPr marL="285750" indent="-285750">
              <a:buFont typeface="Arial" panose="020B0604020202020204" pitchFamily="34" charset="0"/>
              <a:buChar char="•"/>
            </a:pPr>
            <a:r>
              <a:rPr lang="en-US" sz="1800" dirty="0"/>
              <a:t>USDA payments (2%)</a:t>
            </a:r>
          </a:p>
          <a:p>
            <a:pPr marL="742950" lvl="1" indent="-285750">
              <a:buFont typeface="Arial" panose="020B0604020202020204" pitchFamily="34" charset="0"/>
              <a:buChar char="•"/>
            </a:pPr>
            <a:r>
              <a:rPr lang="en-US" sz="1600" dirty="0"/>
              <a:t>Increase SNAP benefits to maximum benefit for ~60% not already there (Emergency Assistance) ~$160/month</a:t>
            </a:r>
          </a:p>
          <a:p>
            <a:pPr marL="742950" lvl="1" indent="-285750">
              <a:buFont typeface="Arial" panose="020B0604020202020204" pitchFamily="34" charset="0"/>
              <a:buChar char="•"/>
            </a:pPr>
            <a:r>
              <a:rPr lang="en-US" sz="1600" dirty="0"/>
              <a:t>Increase in SNAP participation</a:t>
            </a:r>
          </a:p>
          <a:p>
            <a:pPr marL="742950" lvl="1" indent="-285750">
              <a:buFont typeface="Arial" panose="020B0604020202020204" pitchFamily="34" charset="0"/>
              <a:buChar char="•"/>
            </a:pPr>
            <a:r>
              <a:rPr lang="en-US" sz="1600" dirty="0"/>
              <a:t>Pandemic-EBT providing $ to families that lost access to school meals ~$120/month</a:t>
            </a:r>
          </a:p>
        </p:txBody>
      </p:sp>
      <p:graphicFrame>
        <p:nvGraphicFramePr>
          <p:cNvPr id="13" name="Picture Placeholder 12">
            <a:extLst>
              <a:ext uri="{FF2B5EF4-FFF2-40B4-BE49-F238E27FC236}">
                <a16:creationId xmlns:a16="http://schemas.microsoft.com/office/drawing/2014/main" id="{D9532742-DE6F-2448-806F-C2DE7CBF1D77}"/>
              </a:ext>
            </a:extLst>
          </p:cNvPr>
          <p:cNvGraphicFramePr>
            <a:graphicFrameLocks noGrp="1"/>
          </p:cNvGraphicFramePr>
          <p:nvPr>
            <p:ph type="pic" idx="1"/>
            <p:extLst>
              <p:ext uri="{D42A27DB-BD31-4B8C-83A1-F6EECF244321}">
                <p14:modId xmlns:p14="http://schemas.microsoft.com/office/powerpoint/2010/main" val="3064143246"/>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2"/>
          </a:graphicData>
        </a:graphic>
      </p:graphicFrame>
      <p:sp>
        <p:nvSpPr>
          <p:cNvPr id="15" name="Rectangle 14">
            <a:extLst>
              <a:ext uri="{FF2B5EF4-FFF2-40B4-BE49-F238E27FC236}">
                <a16:creationId xmlns:a16="http://schemas.microsoft.com/office/drawing/2014/main" id="{7BEF9275-436F-B443-B4C8-1ABFB573C585}"/>
              </a:ext>
            </a:extLst>
          </p:cNvPr>
          <p:cNvSpPr/>
          <p:nvPr/>
        </p:nvSpPr>
        <p:spPr>
          <a:xfrm>
            <a:off x="5499100" y="5861050"/>
            <a:ext cx="6096000" cy="400110"/>
          </a:xfrm>
          <a:prstGeom prst="rect">
            <a:avLst/>
          </a:prstGeom>
        </p:spPr>
        <p:txBody>
          <a:bodyPr>
            <a:spAutoFit/>
          </a:bodyPr>
          <a:lstStyle/>
          <a:p>
            <a:r>
              <a:rPr lang="en-US" sz="1000" dirty="0">
                <a:latin typeface="Calibri" panose="020F0502020204030204" pitchFamily="34" charset="0"/>
                <a:ea typeface="Calibri" panose="020F0502020204030204" pitchFamily="34" charset="0"/>
                <a:cs typeface="Times New Roman" panose="02020603050405020304" pitchFamily="18" charset="0"/>
              </a:rPr>
              <a:t>Notes: Authors' tabulations of Daily Treasury Statements through June 19. The 2020 weekly payments are differenced from the same week one year prior.</a:t>
            </a:r>
            <a:r>
              <a:rPr lang="en-US" sz="1000" dirty="0"/>
              <a:t> </a:t>
            </a:r>
          </a:p>
        </p:txBody>
      </p:sp>
    </p:spTree>
    <p:extLst>
      <p:ext uri="{BB962C8B-B14F-4D97-AF65-F5344CB8AC3E}">
        <p14:creationId xmlns:p14="http://schemas.microsoft.com/office/powerpoint/2010/main" val="696146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0BC94F-9254-A344-8210-911F856449E2}"/>
              </a:ext>
            </a:extLst>
          </p:cNvPr>
          <p:cNvSpPr>
            <a:spLocks noGrp="1"/>
          </p:cNvSpPr>
          <p:nvPr>
            <p:ph type="title"/>
          </p:nvPr>
        </p:nvSpPr>
        <p:spPr/>
        <p:txBody>
          <a:bodyPr/>
          <a:lstStyle/>
          <a:p>
            <a:r>
              <a:rPr lang="en-US" dirty="0"/>
              <a:t>Food insecurity has spiked</a:t>
            </a:r>
          </a:p>
        </p:txBody>
      </p:sp>
      <p:sp>
        <p:nvSpPr>
          <p:cNvPr id="6" name="Text Placeholder 5">
            <a:extLst>
              <a:ext uri="{FF2B5EF4-FFF2-40B4-BE49-F238E27FC236}">
                <a16:creationId xmlns:a16="http://schemas.microsoft.com/office/drawing/2014/main" id="{341E93A4-7AE9-8F4F-A467-D2351113FBB1}"/>
              </a:ext>
            </a:extLst>
          </p:cNvPr>
          <p:cNvSpPr>
            <a:spLocks noGrp="1"/>
          </p:cNvSpPr>
          <p:nvPr>
            <p:ph type="body" sz="half" idx="2"/>
          </p:nvPr>
        </p:nvSpPr>
        <p:spPr>
          <a:xfrm>
            <a:off x="839788" y="2057400"/>
            <a:ext cx="4164012" cy="4343400"/>
          </a:xfrm>
        </p:spPr>
        <p:txBody>
          <a:bodyPr>
            <a:normAutofit/>
          </a:bodyPr>
          <a:lstStyle/>
          <a:p>
            <a:r>
              <a:rPr lang="en-US" dirty="0"/>
              <a:t>Food insecurity (FI): survey measure assessing whether households have enough $ for adequate food consumption</a:t>
            </a:r>
          </a:p>
          <a:p>
            <a:r>
              <a:rPr lang="en-US" dirty="0"/>
              <a:t>Companion work assessing comparability of measures in COVID-era surveys to previously collected data</a:t>
            </a:r>
          </a:p>
          <a:p>
            <a:pPr marL="285750" indent="-285750">
              <a:buFont typeface="Arial" panose="020B0604020202020204" pitchFamily="34" charset="0"/>
              <a:buChar char="•"/>
            </a:pPr>
            <a:r>
              <a:rPr lang="en-US" dirty="0"/>
              <a:t>Different specific Q’s asked, time period covered (last week during COVID; last month or year previously)</a:t>
            </a:r>
          </a:p>
          <a:p>
            <a:pPr marL="285750" indent="-285750">
              <a:buFont typeface="Arial" panose="020B0604020202020204" pitchFamily="34" charset="0"/>
              <a:buChar char="•"/>
            </a:pPr>
            <a:r>
              <a:rPr lang="en-US" dirty="0"/>
              <a:t>Last available December 2018</a:t>
            </a:r>
          </a:p>
          <a:p>
            <a:r>
              <a:rPr lang="en-US" dirty="0"/>
              <a:t>FI varies with the UR, project likely FI to February 2020</a:t>
            </a:r>
          </a:p>
          <a:p>
            <a:r>
              <a:rPr lang="en-US" dirty="0"/>
              <a:t>Compare to Census Household Pulse</a:t>
            </a:r>
          </a:p>
          <a:p>
            <a:r>
              <a:rPr lang="en-US" dirty="0"/>
              <a:t>FI </a:t>
            </a:r>
            <a:r>
              <a:rPr lang="en-US" b="1" dirty="0"/>
              <a:t>doubled overall </a:t>
            </a:r>
            <a:r>
              <a:rPr lang="en-US" dirty="0"/>
              <a:t>(blue line, dot)</a:t>
            </a:r>
          </a:p>
          <a:p>
            <a:r>
              <a:rPr lang="en-US" dirty="0"/>
              <a:t>FI </a:t>
            </a:r>
            <a:r>
              <a:rPr lang="en-US" b="1" dirty="0"/>
              <a:t>tripled</a:t>
            </a:r>
            <a:r>
              <a:rPr lang="en-US" dirty="0"/>
              <a:t> in HH’s </a:t>
            </a:r>
            <a:r>
              <a:rPr lang="en-US" b="1" dirty="0"/>
              <a:t>w/children </a:t>
            </a:r>
            <a:r>
              <a:rPr lang="en-US" dirty="0"/>
              <a:t>(orange line, dot)</a:t>
            </a:r>
          </a:p>
          <a:p>
            <a:endParaRPr lang="en-US" dirty="0"/>
          </a:p>
        </p:txBody>
      </p:sp>
      <p:graphicFrame>
        <p:nvGraphicFramePr>
          <p:cNvPr id="8" name="Content Placeholder 7">
            <a:extLst>
              <a:ext uri="{FF2B5EF4-FFF2-40B4-BE49-F238E27FC236}">
                <a16:creationId xmlns:a16="http://schemas.microsoft.com/office/drawing/2014/main" id="{473B9BA9-FD2D-AE4B-8875-738398B00BB6}"/>
              </a:ext>
            </a:extLst>
          </p:cNvPr>
          <p:cNvGraphicFramePr>
            <a:graphicFrameLocks noGrp="1"/>
          </p:cNvGraphicFramePr>
          <p:nvPr>
            <p:ph idx="1"/>
            <p:extLst>
              <p:ext uri="{D42A27DB-BD31-4B8C-83A1-F6EECF244321}">
                <p14:modId xmlns:p14="http://schemas.microsoft.com/office/powerpoint/2010/main" val="3120927655"/>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9109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4E90DC-EF6C-0649-B7F6-364E91B05BBF}"/>
              </a:ext>
            </a:extLst>
          </p:cNvPr>
          <p:cNvSpPr>
            <a:spLocks noGrp="1"/>
          </p:cNvSpPr>
          <p:nvPr>
            <p:ph type="title"/>
          </p:nvPr>
        </p:nvSpPr>
        <p:spPr/>
        <p:txBody>
          <a:bodyPr/>
          <a:lstStyle/>
          <a:p>
            <a:r>
              <a:rPr lang="en-US" dirty="0"/>
              <a:t>Other measures of distress dramatically elevated</a:t>
            </a:r>
          </a:p>
        </p:txBody>
      </p:sp>
      <p:sp>
        <p:nvSpPr>
          <p:cNvPr id="6" name="Text Placeholder 5">
            <a:extLst>
              <a:ext uri="{FF2B5EF4-FFF2-40B4-BE49-F238E27FC236}">
                <a16:creationId xmlns:a16="http://schemas.microsoft.com/office/drawing/2014/main" id="{7913DA2A-A302-064A-9AB5-0E477FA39A97}"/>
              </a:ext>
            </a:extLst>
          </p:cNvPr>
          <p:cNvSpPr>
            <a:spLocks noGrp="1"/>
          </p:cNvSpPr>
          <p:nvPr>
            <p:ph type="body" idx="1"/>
          </p:nvPr>
        </p:nvSpPr>
        <p:spPr/>
        <p:txBody>
          <a:bodyPr/>
          <a:lstStyle/>
          <a:p>
            <a:r>
              <a:rPr lang="en-US" dirty="0"/>
              <a:t>Emergency food use spiked</a:t>
            </a:r>
          </a:p>
        </p:txBody>
      </p:sp>
      <p:graphicFrame>
        <p:nvGraphicFramePr>
          <p:cNvPr id="4" name="Content Placeholder 3">
            <a:extLst>
              <a:ext uri="{FF2B5EF4-FFF2-40B4-BE49-F238E27FC236}">
                <a16:creationId xmlns:a16="http://schemas.microsoft.com/office/drawing/2014/main" id="{8841FB14-705B-274F-AB07-F8F811CBEA81}"/>
              </a:ext>
            </a:extLst>
          </p:cNvPr>
          <p:cNvGraphicFramePr>
            <a:graphicFrameLocks noGrp="1"/>
          </p:cNvGraphicFramePr>
          <p:nvPr>
            <p:ph sz="half" idx="2"/>
            <p:extLst>
              <p:ext uri="{D42A27DB-BD31-4B8C-83A1-F6EECF244321}">
                <p14:modId xmlns:p14="http://schemas.microsoft.com/office/powerpoint/2010/main" val="4145673354"/>
              </p:ext>
            </p:extLst>
          </p:nvPr>
        </p:nvGraphicFramePr>
        <p:xfrm>
          <a:off x="839788" y="2505075"/>
          <a:ext cx="5157787" cy="368458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a:extLst>
              <a:ext uri="{FF2B5EF4-FFF2-40B4-BE49-F238E27FC236}">
                <a16:creationId xmlns:a16="http://schemas.microsoft.com/office/drawing/2014/main" id="{DF338907-4B69-C448-B84F-338BFE0CD079}"/>
              </a:ext>
            </a:extLst>
          </p:cNvPr>
          <p:cNvSpPr>
            <a:spLocks noGrp="1"/>
          </p:cNvSpPr>
          <p:nvPr>
            <p:ph type="body" sz="quarter" idx="3"/>
          </p:nvPr>
        </p:nvSpPr>
        <p:spPr/>
        <p:txBody>
          <a:bodyPr/>
          <a:lstStyle/>
          <a:p>
            <a:r>
              <a:rPr lang="en-US" dirty="0"/>
              <a:t>Doubling in reported mental health problems</a:t>
            </a:r>
          </a:p>
        </p:txBody>
      </p:sp>
      <p:graphicFrame>
        <p:nvGraphicFramePr>
          <p:cNvPr id="12" name="Content Placeholder 11">
            <a:extLst>
              <a:ext uri="{FF2B5EF4-FFF2-40B4-BE49-F238E27FC236}">
                <a16:creationId xmlns:a16="http://schemas.microsoft.com/office/drawing/2014/main" id="{DABB2380-7710-0A4F-A798-6BDCB458581C}"/>
              </a:ext>
            </a:extLst>
          </p:cNvPr>
          <p:cNvGraphicFramePr>
            <a:graphicFrameLocks noGrp="1"/>
          </p:cNvGraphicFramePr>
          <p:nvPr>
            <p:ph sz="quarter" idx="4"/>
            <p:extLst>
              <p:ext uri="{D42A27DB-BD31-4B8C-83A1-F6EECF244321}">
                <p14:modId xmlns:p14="http://schemas.microsoft.com/office/powerpoint/2010/main" val="411285316"/>
              </p:ext>
            </p:extLst>
          </p:nvPr>
        </p:nvGraphicFramePr>
        <p:xfrm>
          <a:off x="6172200" y="2505075"/>
          <a:ext cx="5524500" cy="3987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36579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7380D-777C-684B-BEBB-E040BD3FC329}"/>
              </a:ext>
            </a:extLst>
          </p:cNvPr>
          <p:cNvSpPr>
            <a:spLocks noGrp="1"/>
          </p:cNvSpPr>
          <p:nvPr>
            <p:ph type="title"/>
          </p:nvPr>
        </p:nvSpPr>
        <p:spPr/>
        <p:txBody>
          <a:bodyPr/>
          <a:lstStyle/>
          <a:p>
            <a:r>
              <a:rPr lang="en-US" dirty="0"/>
              <a:t>Why do we see so much need despite so much spending?</a:t>
            </a:r>
          </a:p>
        </p:txBody>
      </p:sp>
      <p:sp>
        <p:nvSpPr>
          <p:cNvPr id="3" name="Content Placeholder 2">
            <a:extLst>
              <a:ext uri="{FF2B5EF4-FFF2-40B4-BE49-F238E27FC236}">
                <a16:creationId xmlns:a16="http://schemas.microsoft.com/office/drawing/2014/main" id="{81709456-75AC-2C4C-9ED3-7C3B392BAA75}"/>
              </a:ext>
            </a:extLst>
          </p:cNvPr>
          <p:cNvSpPr>
            <a:spLocks noGrp="1"/>
          </p:cNvSpPr>
          <p:nvPr>
            <p:ph idx="1"/>
          </p:nvPr>
        </p:nvSpPr>
        <p:spPr/>
        <p:txBody>
          <a:bodyPr/>
          <a:lstStyle/>
          <a:p>
            <a:r>
              <a:rPr lang="en-US" b="1" dirty="0"/>
              <a:t>Timing </a:t>
            </a:r>
            <a:r>
              <a:rPr lang="en-US" dirty="0"/>
              <a:t>of payments delayed</a:t>
            </a:r>
          </a:p>
          <a:p>
            <a:pPr lvl="1"/>
            <a:r>
              <a:rPr lang="en-US" dirty="0"/>
              <a:t>UI systems overloaded; PUA payments slow</a:t>
            </a:r>
          </a:p>
          <a:p>
            <a:pPr lvl="1"/>
            <a:r>
              <a:rPr lang="en-US" dirty="0"/>
              <a:t>P-EBT school meal benefits slow (new program), some coming in July</a:t>
            </a:r>
          </a:p>
          <a:p>
            <a:pPr lvl="1"/>
            <a:r>
              <a:rPr lang="en-US" dirty="0"/>
              <a:t>Low-income families have little savings, access to credit</a:t>
            </a:r>
          </a:p>
          <a:p>
            <a:r>
              <a:rPr lang="en-US" dirty="0"/>
              <a:t>Outside of UI, </a:t>
            </a:r>
            <a:r>
              <a:rPr lang="en-US" b="1" dirty="0"/>
              <a:t>magnitude </a:t>
            </a:r>
            <a:r>
              <a:rPr lang="en-US" dirty="0"/>
              <a:t>of benefit increases are modest</a:t>
            </a:r>
          </a:p>
          <a:p>
            <a:pPr lvl="1"/>
            <a:r>
              <a:rPr lang="en-US" dirty="0"/>
              <a:t>SNAP increases ~$40/week, only for advantaged subset of cases</a:t>
            </a:r>
          </a:p>
          <a:p>
            <a:pPr lvl="1"/>
            <a:r>
              <a:rPr lang="en-US" dirty="0"/>
              <a:t>P-EBT school meal benefits ~$30/week, slow payout</a:t>
            </a:r>
          </a:p>
          <a:p>
            <a:r>
              <a:rPr lang="en-US" dirty="0"/>
              <a:t>Despite expansions, still </a:t>
            </a:r>
            <a:r>
              <a:rPr lang="en-US" b="1" dirty="0"/>
              <a:t>lack of coverage </a:t>
            </a:r>
            <a:r>
              <a:rPr lang="en-US" dirty="0"/>
              <a:t>in Unemployment Insurance</a:t>
            </a:r>
          </a:p>
          <a:p>
            <a:pPr lvl="1"/>
            <a:r>
              <a:rPr lang="en-US" dirty="0"/>
              <a:t>Data incomplete, requires ongoing monitoring</a:t>
            </a:r>
          </a:p>
        </p:txBody>
      </p:sp>
    </p:spTree>
    <p:extLst>
      <p:ext uri="{BB962C8B-B14F-4D97-AF65-F5344CB8AC3E}">
        <p14:creationId xmlns:p14="http://schemas.microsoft.com/office/powerpoint/2010/main" val="3205856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02330-0222-FF48-8669-06B0E5072C14}"/>
              </a:ext>
            </a:extLst>
          </p:cNvPr>
          <p:cNvSpPr>
            <a:spLocks noGrp="1"/>
          </p:cNvSpPr>
          <p:nvPr>
            <p:ph type="title"/>
          </p:nvPr>
        </p:nvSpPr>
        <p:spPr/>
        <p:txBody>
          <a:bodyPr/>
          <a:lstStyle/>
          <a:p>
            <a:r>
              <a:rPr lang="en-US" dirty="0"/>
              <a:t>Payments came with delays</a:t>
            </a:r>
          </a:p>
        </p:txBody>
      </p:sp>
      <p:sp>
        <p:nvSpPr>
          <p:cNvPr id="3" name="Text Placeholder 2">
            <a:extLst>
              <a:ext uri="{FF2B5EF4-FFF2-40B4-BE49-F238E27FC236}">
                <a16:creationId xmlns:a16="http://schemas.microsoft.com/office/drawing/2014/main" id="{5FAF8730-9461-3E43-942B-990D760B9AFD}"/>
              </a:ext>
            </a:extLst>
          </p:cNvPr>
          <p:cNvSpPr>
            <a:spLocks noGrp="1"/>
          </p:cNvSpPr>
          <p:nvPr>
            <p:ph type="body" idx="1"/>
          </p:nvPr>
        </p:nvSpPr>
        <p:spPr/>
        <p:txBody>
          <a:bodyPr>
            <a:normAutofit lnSpcReduction="10000"/>
          </a:bodyPr>
          <a:lstStyle/>
          <a:p>
            <a:r>
              <a:rPr lang="en-US" dirty="0"/>
              <a:t>Pandemic Unemployment Assistance</a:t>
            </a:r>
          </a:p>
          <a:p>
            <a:r>
              <a:rPr lang="en-US" b="0" dirty="0"/>
              <a:t>(self-employed, fail work history test)</a:t>
            </a:r>
          </a:p>
        </p:txBody>
      </p:sp>
      <p:sp>
        <p:nvSpPr>
          <p:cNvPr id="5" name="Text Placeholder 4">
            <a:extLst>
              <a:ext uri="{FF2B5EF4-FFF2-40B4-BE49-F238E27FC236}">
                <a16:creationId xmlns:a16="http://schemas.microsoft.com/office/drawing/2014/main" id="{E39705A0-CB51-EC41-B00A-C6F1E416B892}"/>
              </a:ext>
            </a:extLst>
          </p:cNvPr>
          <p:cNvSpPr>
            <a:spLocks noGrp="1"/>
          </p:cNvSpPr>
          <p:nvPr>
            <p:ph type="body" sz="quarter" idx="3"/>
          </p:nvPr>
        </p:nvSpPr>
        <p:spPr/>
        <p:txBody>
          <a:bodyPr>
            <a:normAutofit lnSpcReduction="10000"/>
          </a:bodyPr>
          <a:lstStyle/>
          <a:p>
            <a:r>
              <a:rPr lang="en-US" dirty="0"/>
              <a:t>Increased SNAP-line spending</a:t>
            </a:r>
          </a:p>
          <a:p>
            <a:r>
              <a:rPr lang="en-US" b="0" dirty="0"/>
              <a:t>(payments for missed school meals)</a:t>
            </a:r>
          </a:p>
        </p:txBody>
      </p:sp>
      <p:graphicFrame>
        <p:nvGraphicFramePr>
          <p:cNvPr id="7" name="Content Placeholder 6">
            <a:extLst>
              <a:ext uri="{FF2B5EF4-FFF2-40B4-BE49-F238E27FC236}">
                <a16:creationId xmlns:a16="http://schemas.microsoft.com/office/drawing/2014/main" id="{E5826F9F-DF7A-FD40-8E9E-5A5CB6605A86}"/>
              </a:ext>
            </a:extLst>
          </p:cNvPr>
          <p:cNvGraphicFramePr>
            <a:graphicFrameLocks noGrp="1"/>
          </p:cNvGraphicFramePr>
          <p:nvPr>
            <p:ph sz="quarter" idx="4"/>
            <p:extLst>
              <p:ext uri="{D42A27DB-BD31-4B8C-83A1-F6EECF244321}">
                <p14:modId xmlns:p14="http://schemas.microsoft.com/office/powerpoint/2010/main" val="1190797354"/>
              </p:ext>
            </p:extLst>
          </p:nvPr>
        </p:nvGraphicFramePr>
        <p:xfrm>
          <a:off x="6172200" y="2505075"/>
          <a:ext cx="5183188" cy="36845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a:extLst>
              <a:ext uri="{FF2B5EF4-FFF2-40B4-BE49-F238E27FC236}">
                <a16:creationId xmlns:a16="http://schemas.microsoft.com/office/drawing/2014/main" id="{54666AAD-F7C4-8C49-89C0-E4ECD73A66AC}"/>
              </a:ext>
            </a:extLst>
          </p:cNvPr>
          <p:cNvGraphicFramePr>
            <a:graphicFrameLocks noGrp="1"/>
          </p:cNvGraphicFramePr>
          <p:nvPr>
            <p:ph sz="half" idx="2"/>
          </p:nvPr>
        </p:nvGraphicFramePr>
        <p:xfrm>
          <a:off x="839788" y="2505075"/>
          <a:ext cx="5157787" cy="36845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08372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B281D-1350-9443-830B-9DD665A87D49}"/>
              </a:ext>
            </a:extLst>
          </p:cNvPr>
          <p:cNvSpPr>
            <a:spLocks noGrp="1"/>
          </p:cNvSpPr>
          <p:nvPr>
            <p:ph type="title"/>
          </p:nvPr>
        </p:nvSpPr>
        <p:spPr/>
        <p:txBody>
          <a:bodyPr anchor="t">
            <a:normAutofit/>
          </a:bodyPr>
          <a:lstStyle/>
          <a:p>
            <a:pPr lvl="1"/>
            <a:r>
              <a:rPr lang="en-US" sz="2800" dirty="0"/>
              <a:t>Despite strong, fast SNAP increases, benefits are modest</a:t>
            </a:r>
          </a:p>
        </p:txBody>
      </p:sp>
      <p:sp>
        <p:nvSpPr>
          <p:cNvPr id="4" name="Text Placeholder 3">
            <a:extLst>
              <a:ext uri="{FF2B5EF4-FFF2-40B4-BE49-F238E27FC236}">
                <a16:creationId xmlns:a16="http://schemas.microsoft.com/office/drawing/2014/main" id="{96E01791-6902-E340-A723-8E830C4AFEC1}"/>
              </a:ext>
            </a:extLst>
          </p:cNvPr>
          <p:cNvSpPr>
            <a:spLocks noGrp="1"/>
          </p:cNvSpPr>
          <p:nvPr>
            <p:ph type="body" sz="half" idx="2"/>
          </p:nvPr>
        </p:nvSpPr>
        <p:spPr>
          <a:xfrm>
            <a:off x="839788" y="2057400"/>
            <a:ext cx="4075112" cy="4343400"/>
          </a:xfrm>
        </p:spPr>
        <p:txBody>
          <a:bodyPr>
            <a:normAutofit lnSpcReduction="10000"/>
          </a:bodyPr>
          <a:lstStyle/>
          <a:p>
            <a:r>
              <a:rPr lang="en-US" dirty="0"/>
              <a:t>Response of SNAP strong</a:t>
            </a:r>
          </a:p>
          <a:p>
            <a:pPr marL="285750" indent="-285750">
              <a:buFont typeface="Arial" panose="020B0604020202020204" pitchFamily="34" charset="0"/>
              <a:buChar char="•"/>
            </a:pPr>
            <a:r>
              <a:rPr lang="en-US" dirty="0"/>
              <a:t>Enrolled newly eligible quickly (+ administrative flexibility)</a:t>
            </a:r>
          </a:p>
          <a:p>
            <a:pPr marL="285750" indent="-285750">
              <a:buFont typeface="Arial" panose="020B0604020202020204" pitchFamily="34" charset="0"/>
              <a:buChar char="•"/>
            </a:pPr>
            <a:r>
              <a:rPr lang="en-US" dirty="0"/>
              <a:t>Increased all caseload to maximum benefit level (EA provision)</a:t>
            </a:r>
          </a:p>
          <a:p>
            <a:pPr marL="742950" lvl="1" indent="-285750">
              <a:buFont typeface="Arial" panose="020B0604020202020204" pitchFamily="34" charset="0"/>
              <a:buChar char="•"/>
            </a:pPr>
            <a:r>
              <a:rPr lang="en-US" dirty="0"/>
              <a:t>Increase of ~$40/week, to 60% of participating HH’s not already receiving maximum benefits</a:t>
            </a:r>
          </a:p>
          <a:p>
            <a:pPr marL="742950" lvl="1" indent="-285750">
              <a:buFont typeface="Arial" panose="020B0604020202020204" pitchFamily="34" charset="0"/>
              <a:buChar char="•"/>
            </a:pPr>
            <a:r>
              <a:rPr lang="en-US" dirty="0"/>
              <a:t>Offsets lost earnings, food vouchers so limited fungibility</a:t>
            </a:r>
          </a:p>
          <a:p>
            <a:pPr marL="742950" lvl="1" indent="-285750">
              <a:buFont typeface="Arial" panose="020B0604020202020204" pitchFamily="34" charset="0"/>
              <a:buChar char="•"/>
            </a:pPr>
            <a:r>
              <a:rPr lang="en-US" dirty="0"/>
              <a:t>No additional benefits to those already at maximum</a:t>
            </a:r>
          </a:p>
          <a:p>
            <a:pPr marL="285750" indent="-285750">
              <a:buFont typeface="Arial" panose="020B0604020202020204" pitchFamily="34" charset="0"/>
              <a:buChar char="•"/>
            </a:pPr>
            <a:r>
              <a:rPr lang="en-US" dirty="0"/>
              <a:t>Can’t do everything through SNAP Room to do more</a:t>
            </a:r>
          </a:p>
          <a:p>
            <a:pPr marL="742950" lvl="1" indent="-285750">
              <a:buFont typeface="Arial" panose="020B0604020202020204" pitchFamily="34" charset="0"/>
              <a:buChar char="•"/>
            </a:pPr>
            <a:r>
              <a:rPr lang="en-US" dirty="0"/>
              <a:t>Some sunsets soon (max ben only through health emergency; P-EBT through school year)</a:t>
            </a:r>
          </a:p>
          <a:p>
            <a:pPr marL="742950" lvl="1" indent="-285750">
              <a:buFont typeface="Arial" panose="020B0604020202020204" pitchFamily="34" charset="0"/>
              <a:buChar char="•"/>
            </a:pPr>
            <a:r>
              <a:rPr lang="en-US" dirty="0"/>
              <a:t>Those at max ben get no more</a:t>
            </a:r>
          </a:p>
        </p:txBody>
      </p:sp>
      <p:graphicFrame>
        <p:nvGraphicFramePr>
          <p:cNvPr id="8" name="Content Placeholder 7">
            <a:extLst>
              <a:ext uri="{FF2B5EF4-FFF2-40B4-BE49-F238E27FC236}">
                <a16:creationId xmlns:a16="http://schemas.microsoft.com/office/drawing/2014/main" id="{529EBB1B-0523-7F4C-9F52-D6101B7B8BC9}"/>
              </a:ext>
            </a:extLst>
          </p:cNvPr>
          <p:cNvGraphicFramePr>
            <a:graphicFrameLocks noGrp="1"/>
          </p:cNvGraphicFramePr>
          <p:nvPr>
            <p:ph idx="1"/>
            <p:extLst>
              <p:ext uri="{D42A27DB-BD31-4B8C-83A1-F6EECF244321}">
                <p14:modId xmlns:p14="http://schemas.microsoft.com/office/powerpoint/2010/main" val="550035947"/>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3317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C64CAE-A6D6-594D-A188-D0371B2E78B2}"/>
              </a:ext>
            </a:extLst>
          </p:cNvPr>
          <p:cNvSpPr>
            <a:spLocks noGrp="1"/>
          </p:cNvSpPr>
          <p:nvPr>
            <p:ph type="title"/>
          </p:nvPr>
        </p:nvSpPr>
        <p:spPr/>
        <p:txBody>
          <a:bodyPr/>
          <a:lstStyle/>
          <a:p>
            <a:r>
              <a:rPr lang="en-US" dirty="0"/>
              <a:t>Worker eligibility for UI, </a:t>
            </a:r>
            <a:r>
              <a:rPr lang="en-US" b="1" dirty="0"/>
              <a:t>pre-CARES Act</a:t>
            </a:r>
          </a:p>
        </p:txBody>
      </p:sp>
      <p:sp>
        <p:nvSpPr>
          <p:cNvPr id="6" name="Text Placeholder 5">
            <a:extLst>
              <a:ext uri="{FF2B5EF4-FFF2-40B4-BE49-F238E27FC236}">
                <a16:creationId xmlns:a16="http://schemas.microsoft.com/office/drawing/2014/main" id="{6BD0E5A5-B1CF-E04C-87AC-8CBD1F015874}"/>
              </a:ext>
            </a:extLst>
          </p:cNvPr>
          <p:cNvSpPr>
            <a:spLocks noGrp="1"/>
          </p:cNvSpPr>
          <p:nvPr>
            <p:ph type="body" sz="half" idx="2"/>
          </p:nvPr>
        </p:nvSpPr>
        <p:spPr/>
        <p:txBody>
          <a:bodyPr>
            <a:normAutofit/>
          </a:bodyPr>
          <a:lstStyle/>
          <a:p>
            <a:r>
              <a:rPr lang="en-US" sz="1800" dirty="0" err="1"/>
              <a:t>Ganong</a:t>
            </a:r>
            <a:r>
              <a:rPr lang="en-US" sz="1800" dirty="0"/>
              <a:t> et al. UI eligibility calculator, 2019 CPS-ASEC</a:t>
            </a:r>
          </a:p>
          <a:p>
            <a:r>
              <a:rPr lang="en-US" sz="1800" dirty="0"/>
              <a:t>Fewer low-income workers eligible:  77% of &lt;=200% FPL; 63% &lt;=100% FPL</a:t>
            </a:r>
          </a:p>
          <a:p>
            <a:r>
              <a:rPr lang="en-US" sz="1800" dirty="0"/>
              <a:t>Some b/c undocumented (no change): 14% of income &lt;=100%</a:t>
            </a:r>
          </a:p>
          <a:p>
            <a:r>
              <a:rPr lang="en-US" sz="1800" dirty="0"/>
              <a:t>Some groups expanded eligibility under PUA (orange box)</a:t>
            </a:r>
          </a:p>
          <a:p>
            <a:pPr marL="285750" indent="-285750">
              <a:buFont typeface="Arial" panose="020B0604020202020204" pitchFamily="34" charset="0"/>
              <a:buChar char="•"/>
            </a:pPr>
            <a:r>
              <a:rPr lang="en-US" sz="1800" dirty="0"/>
              <a:t>Self-employed: 7% poor</a:t>
            </a:r>
          </a:p>
          <a:p>
            <a:pPr marL="285750" indent="-285750">
              <a:buFont typeface="Arial" panose="020B0604020202020204" pitchFamily="34" charset="0"/>
              <a:buChar char="•"/>
            </a:pPr>
            <a:r>
              <a:rPr lang="en-US" sz="1800" dirty="0"/>
              <a:t>Fail work history: 17% poor</a:t>
            </a:r>
          </a:p>
          <a:p>
            <a:r>
              <a:rPr lang="en-US" sz="1800" dirty="0"/>
              <a:t>PUA: 9% overall; 24% poor</a:t>
            </a:r>
          </a:p>
          <a:p>
            <a:endParaRPr lang="en-US" sz="1800" dirty="0"/>
          </a:p>
        </p:txBody>
      </p:sp>
      <p:graphicFrame>
        <p:nvGraphicFramePr>
          <p:cNvPr id="7" name="Content Placeholder 6">
            <a:extLst>
              <a:ext uri="{FF2B5EF4-FFF2-40B4-BE49-F238E27FC236}">
                <a16:creationId xmlns:a16="http://schemas.microsoft.com/office/drawing/2014/main" id="{87ADF309-698E-FE44-81B7-B13BFEC4FE50}"/>
              </a:ext>
            </a:extLst>
          </p:cNvPr>
          <p:cNvGraphicFramePr>
            <a:graphicFrameLocks noGrp="1"/>
          </p:cNvGraphicFramePr>
          <p:nvPr>
            <p:ph idx="1"/>
            <p:extLst>
              <p:ext uri="{D42A27DB-BD31-4B8C-83A1-F6EECF244321}">
                <p14:modId xmlns:p14="http://schemas.microsoft.com/office/powerpoint/2010/main" val="709737038"/>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a:extLst>
              <a:ext uri="{FF2B5EF4-FFF2-40B4-BE49-F238E27FC236}">
                <a16:creationId xmlns:a16="http://schemas.microsoft.com/office/drawing/2014/main" id="{674A4FDF-DCFF-514D-9DEB-31914AFAD0DC}"/>
              </a:ext>
            </a:extLst>
          </p:cNvPr>
          <p:cNvSpPr/>
          <p:nvPr/>
        </p:nvSpPr>
        <p:spPr>
          <a:xfrm>
            <a:off x="7086600" y="3644900"/>
            <a:ext cx="2768600" cy="1828800"/>
          </a:xfrm>
          <a:prstGeom prst="rect">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2863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5E1A-7C83-8042-B83A-2F5CAA1022F7}"/>
              </a:ext>
            </a:extLst>
          </p:cNvPr>
          <p:cNvSpPr>
            <a:spLocks noGrp="1"/>
          </p:cNvSpPr>
          <p:nvPr>
            <p:ph type="title"/>
          </p:nvPr>
        </p:nvSpPr>
        <p:spPr/>
        <p:txBody>
          <a:bodyPr/>
          <a:lstStyle/>
          <a:p>
            <a:r>
              <a:rPr lang="en-US" dirty="0"/>
              <a:t>There is usually a gradient in UI receipt</a:t>
            </a:r>
          </a:p>
        </p:txBody>
      </p:sp>
      <p:sp>
        <p:nvSpPr>
          <p:cNvPr id="4" name="Text Placeholder 3">
            <a:extLst>
              <a:ext uri="{FF2B5EF4-FFF2-40B4-BE49-F238E27FC236}">
                <a16:creationId xmlns:a16="http://schemas.microsoft.com/office/drawing/2014/main" id="{4D994EF3-61DA-4444-BCAE-85A83297237D}"/>
              </a:ext>
            </a:extLst>
          </p:cNvPr>
          <p:cNvSpPr>
            <a:spLocks noGrp="1"/>
          </p:cNvSpPr>
          <p:nvPr>
            <p:ph type="body" sz="half" idx="2"/>
          </p:nvPr>
        </p:nvSpPr>
        <p:spPr/>
        <p:txBody>
          <a:bodyPr>
            <a:normAutofit/>
          </a:bodyPr>
          <a:lstStyle/>
          <a:p>
            <a:endParaRPr lang="en-US" sz="2000" dirty="0"/>
          </a:p>
          <a:p>
            <a:r>
              <a:rPr lang="en-US" sz="2000" dirty="0"/>
              <a:t>UI receipt among short-term unemployed at trough of Great Recession from SIPP</a:t>
            </a:r>
          </a:p>
          <a:p>
            <a:endParaRPr lang="en-US" sz="2000" dirty="0"/>
          </a:p>
          <a:p>
            <a:r>
              <a:rPr lang="en-US" sz="2000" dirty="0"/>
              <a:t>&lt; 1/3 of unemployed workers with low education rec’d UI</a:t>
            </a:r>
          </a:p>
          <a:p>
            <a:r>
              <a:rPr lang="en-US" sz="2000" dirty="0"/>
              <a:t>~half of BA+ unemployed workers</a:t>
            </a:r>
          </a:p>
        </p:txBody>
      </p:sp>
      <p:graphicFrame>
        <p:nvGraphicFramePr>
          <p:cNvPr id="5" name="Content Placeholder 4">
            <a:extLst>
              <a:ext uri="{FF2B5EF4-FFF2-40B4-BE49-F238E27FC236}">
                <a16:creationId xmlns:a16="http://schemas.microsoft.com/office/drawing/2014/main" id="{61C9D477-5B40-DA44-B9C4-999F9DBAFDC1}"/>
              </a:ext>
            </a:extLst>
          </p:cNvPr>
          <p:cNvGraphicFramePr>
            <a:graphicFrameLocks noGrp="1"/>
          </p:cNvGraphicFramePr>
          <p:nvPr>
            <p:ph idx="1"/>
            <p:extLst>
              <p:ext uri="{D42A27DB-BD31-4B8C-83A1-F6EECF244321}">
                <p14:modId xmlns:p14="http://schemas.microsoft.com/office/powerpoint/2010/main" val="2243017051"/>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56726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8C40BFDE90924297CAFCA0B6E887BA" ma:contentTypeVersion="12" ma:contentTypeDescription="Create a new document." ma:contentTypeScope="" ma:versionID="af9888256906d13216f81b2d283d67ab">
  <xsd:schema xmlns:xsd="http://www.w3.org/2001/XMLSchema" xmlns:xs="http://www.w3.org/2001/XMLSchema" xmlns:p="http://schemas.microsoft.com/office/2006/metadata/properties" xmlns:ns2="9e5414a2-bcb2-40ca-b598-7fcbf922a641" xmlns:ns3="8bdebe45-587c-4cf0-9ae0-93c028cb9196" targetNamespace="http://schemas.microsoft.com/office/2006/metadata/properties" ma:root="true" ma:fieldsID="5330b6a98a5d0d7b2b6142c4eaa72374" ns2:_="" ns3:_="">
    <xsd:import namespace="9e5414a2-bcb2-40ca-b598-7fcbf922a641"/>
    <xsd:import namespace="8bdebe45-587c-4cf0-9ae0-93c028cb919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414a2-bcb2-40ca-b598-7fcbf922a6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debe45-587c-4cf0-9ae0-93c028cb919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CB60556-DDA5-480D-B2CA-834D987DCBBC}"/>
</file>

<file path=customXml/itemProps2.xml><?xml version="1.0" encoding="utf-8"?>
<ds:datastoreItem xmlns:ds="http://schemas.openxmlformats.org/officeDocument/2006/customXml" ds:itemID="{38A57B94-E9BC-4278-A5D4-E6F89E24573B}"/>
</file>

<file path=customXml/itemProps3.xml><?xml version="1.0" encoding="utf-8"?>
<ds:datastoreItem xmlns:ds="http://schemas.openxmlformats.org/officeDocument/2006/customXml" ds:itemID="{240D7524-23F8-4177-AC7D-FA6C9DC532D8}"/>
</file>

<file path=docProps/app.xml><?xml version="1.0" encoding="utf-8"?>
<Properties xmlns="http://schemas.openxmlformats.org/officeDocument/2006/extended-properties" xmlns:vt="http://schemas.openxmlformats.org/officeDocument/2006/docPropsVTypes">
  <TotalTime>6839</TotalTime>
  <Words>1356</Words>
  <Application>Microsoft Macintosh PowerPoint</Application>
  <PresentationFormat>Widescreen</PresentationFormat>
  <Paragraphs>192</Paragraphs>
  <Slides>17</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The Social Safety Net in the Wake of COVID-19</vt:lpstr>
      <vt:lpstr>Congress has greatly increased spending during the COVID-19 crisis</vt:lpstr>
      <vt:lpstr>Food insecurity has spiked</vt:lpstr>
      <vt:lpstr>Other measures of distress dramatically elevated</vt:lpstr>
      <vt:lpstr>Why do we see so much need despite so much spending?</vt:lpstr>
      <vt:lpstr>Payments came with delays</vt:lpstr>
      <vt:lpstr>Despite strong, fast SNAP increases, benefits are modest</vt:lpstr>
      <vt:lpstr>Worker eligibility for UI, pre-CARES Act</vt:lpstr>
      <vt:lpstr>There is usually a gradient in UI receipt</vt:lpstr>
      <vt:lpstr>Survey evidence: fewer low-ed furloughed rec’d UI</vt:lpstr>
      <vt:lpstr>Other aspects of COVID Impact data line up w/priors</vt:lpstr>
      <vt:lpstr>Admin Data: Fewer Low Ed. Initial Claims Paid</vt:lpstr>
      <vt:lpstr>Admin Data: UI continuing claims ~60% level of Unemployed</vt:lpstr>
      <vt:lpstr>Broader Point: Safety net currently not designed for economic downturns</vt:lpstr>
      <vt:lpstr>Next steps: Recommendations for Next Relief Package</vt:lpstr>
      <vt:lpstr>SNAP &amp; P-EBT</vt:lpstr>
      <vt:lpstr>Unemployment Insurance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Social Safety Net in the Wake of COVID-19</dc:title>
  <dc:creator>Diane Whitmore Schanzenbach</dc:creator>
  <cp:lastModifiedBy>Diane Whitmore Schanzenbach</cp:lastModifiedBy>
  <cp:revision>300</cp:revision>
  <dcterms:created xsi:type="dcterms:W3CDTF">2020-06-17T22:39:05Z</dcterms:created>
  <dcterms:modified xsi:type="dcterms:W3CDTF">2020-06-25T02:13:37Z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0x010100018C40BFDE90924297CAFCA0B6E887BA</vt:lpwstr>
  </property>
</Properties>
</file>