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olors1.xml" ContentType="application/vnd.ms-office.chartcolor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04" r:id="rId2"/>
    <p:sldId id="405" r:id="rId3"/>
    <p:sldId id="407" r:id="rId4"/>
    <p:sldId id="408" r:id="rId5"/>
    <p:sldId id="406" r:id="rId6"/>
    <p:sldId id="409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1pPr>
    <a:lvl2pPr marL="0" marR="0" indent="3429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2pPr>
    <a:lvl3pPr marL="0" marR="0" indent="6858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3pPr>
    <a:lvl4pPr marL="0" marR="0" indent="10287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4pPr>
    <a:lvl5pPr marL="0" marR="0" indent="13716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5pPr>
    <a:lvl6pPr marL="0" marR="0" indent="17018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6pPr>
    <a:lvl7pPr marL="0" marR="0" indent="20701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7pPr>
    <a:lvl8pPr marL="0" marR="0" indent="24003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8pPr>
    <a:lvl9pPr marL="0" marR="0" indent="2743200" algn="ctr" defTabSz="81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Interstate Regular Comp"/>
        <a:ea typeface="Interstate Regular Comp"/>
        <a:cs typeface="Interstate Regular Comp"/>
        <a:sym typeface="Interstate Regular Comp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Jacobs" initials="JJ" lastIdx="1" clrIdx="0">
    <p:extLst>
      <p:ext uri="{19B8F6BF-5375-455C-9EA6-DF929625EA0E}">
        <p15:presenceInfo xmlns:p15="http://schemas.microsoft.com/office/powerpoint/2012/main" userId="S-1-5-21-941978686-1815096360-3273509800-51668" providerId="AD"/>
      </p:ext>
    </p:extLst>
  </p:cmAuthor>
  <p:cmAuthor id="2" name="Nathan Arnosti" initials="NA" lastIdx="34" clrIdx="1">
    <p:extLst>
      <p:ext uri="{19B8F6BF-5375-455C-9EA6-DF929625EA0E}">
        <p15:presenceInfo xmlns:p15="http://schemas.microsoft.com/office/powerpoint/2012/main" userId="S-1-5-21-941978686-1815096360-3273509800-44010" providerId="AD"/>
      </p:ext>
    </p:extLst>
  </p:cmAuthor>
  <p:cmAuthor id="3" name="Aliya Bhatia" initials="AB" lastIdx="9" clrIdx="2">
    <p:extLst>
      <p:ext uri="{19B8F6BF-5375-455C-9EA6-DF929625EA0E}">
        <p15:presenceInfo xmlns:p15="http://schemas.microsoft.com/office/powerpoint/2012/main" userId="S-1-5-21-941978686-1815096360-3273509800-51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7A"/>
    <a:srgbClr val="006837"/>
    <a:srgbClr val="31A354"/>
    <a:srgbClr val="C2E699"/>
    <a:srgbClr val="FFFFCC"/>
    <a:srgbClr val="D9F0A3"/>
    <a:srgbClr val="14A400"/>
    <a:srgbClr val="06B649"/>
    <a:srgbClr val="A9E9B4"/>
    <a:srgbClr val="F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1521" autoAdjust="0"/>
  </p:normalViewPr>
  <p:slideViewPr>
    <p:cSldViewPr snapToGrid="0">
      <p:cViewPr varScale="1">
        <p:scale>
          <a:sx n="45" d="100"/>
          <a:sy n="45" d="100"/>
        </p:scale>
        <p:origin x="10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79049752013949E-2"/>
          <c:y val="0.1251243923856101"/>
          <c:w val="0.95339788392604041"/>
          <c:h val="0.799822737321370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49.164885926211518</c:v>
                </c:pt>
                <c:pt idx="1">
                  <c:v>50.934201345320353</c:v>
                </c:pt>
                <c:pt idx="2">
                  <c:v>53.102201514771821</c:v>
                </c:pt>
                <c:pt idx="3">
                  <c:v>55.806811383086647</c:v>
                </c:pt>
                <c:pt idx="4">
                  <c:v>57.51651596428497</c:v>
                </c:pt>
                <c:pt idx="5">
                  <c:v>64.998290768413483</c:v>
                </c:pt>
                <c:pt idx="6">
                  <c:v>71.675593613580816</c:v>
                </c:pt>
                <c:pt idx="7">
                  <c:v>77.197469909583575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0B-42D1-9DFD-C5B195E8E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13.911980095850156</c:v>
                </c:pt>
                <c:pt idx="1">
                  <c:v>13.613547175237702</c:v>
                </c:pt>
                <c:pt idx="2">
                  <c:v>14.323146624222169</c:v>
                </c:pt>
                <c:pt idx="3">
                  <c:v>13.229722959343116</c:v>
                </c:pt>
                <c:pt idx="4">
                  <c:v>12.659500871580295</c:v>
                </c:pt>
                <c:pt idx="5">
                  <c:v>12.159944627234967</c:v>
                </c:pt>
                <c:pt idx="6">
                  <c:v>11.053918486144171</c:v>
                </c:pt>
                <c:pt idx="7">
                  <c:v>8.7085149503143064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0B-42D1-9DFD-C5B195E8E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5.2687133463177531</c:v>
                </c:pt>
                <c:pt idx="1">
                  <c:v>5.2213922334906835</c:v>
                </c:pt>
                <c:pt idx="2">
                  <c:v>6.2905134518907779</c:v>
                </c:pt>
                <c:pt idx="3">
                  <c:v>7.3617442511400082</c:v>
                </c:pt>
                <c:pt idx="4">
                  <c:v>7.2126976141608843</c:v>
                </c:pt>
                <c:pt idx="5">
                  <c:v>5.6830590340256517</c:v>
                </c:pt>
                <c:pt idx="6">
                  <c:v>4.8674354146426175</c:v>
                </c:pt>
                <c:pt idx="7">
                  <c:v>4.4209225497382949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0B-42D1-9DFD-C5B195E8EF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25.61167235638116</c:v>
                </c:pt>
                <c:pt idx="1">
                  <c:v>25.17134383643911</c:v>
                </c:pt>
                <c:pt idx="2">
                  <c:v>22.383096689690223</c:v>
                </c:pt>
                <c:pt idx="3">
                  <c:v>20.709597094292601</c:v>
                </c:pt>
                <c:pt idx="4">
                  <c:v>20.2190691377387</c:v>
                </c:pt>
                <c:pt idx="5">
                  <c:v>15.15179523240039</c:v>
                </c:pt>
                <c:pt idx="6">
                  <c:v>10.649159075709441</c:v>
                </c:pt>
                <c:pt idx="7">
                  <c:v>8.3171827829206109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0B-42D1-9DFD-C5B195E8EF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6.0427482752394113</c:v>
                </c:pt>
                <c:pt idx="1">
                  <c:v>5.0595154095121515</c:v>
                </c:pt>
                <c:pt idx="2">
                  <c:v>3.9010417194250087</c:v>
                </c:pt>
                <c:pt idx="3">
                  <c:v>2.8921243121376286</c:v>
                </c:pt>
                <c:pt idx="4">
                  <c:v>2.392216412235153</c:v>
                </c:pt>
                <c:pt idx="5">
                  <c:v>2.0069103379255147</c:v>
                </c:pt>
                <c:pt idx="6">
                  <c:v>1.7538934099229604</c:v>
                </c:pt>
                <c:pt idx="7">
                  <c:v>1.3559098074432172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2D1-9DFD-C5B195E8E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9803344"/>
        <c:axId val="159803904"/>
      </c:barChart>
      <c:catAx>
        <c:axId val="15980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03904"/>
        <c:crosses val="autoZero"/>
        <c:auto val="1"/>
        <c:lblAlgn val="ctr"/>
        <c:lblOffset val="100"/>
        <c:noMultiLvlLbl val="0"/>
      </c:catAx>
      <c:valAx>
        <c:axId val="1598039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0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55438654864124"/>
          <c:y val="1.596893827293832E-2"/>
          <c:w val="0.71599829214305388"/>
          <c:h val="5.8773807727158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79049752013949E-2"/>
          <c:y val="0.1251243923856101"/>
          <c:w val="0.95339788392604041"/>
          <c:h val="0.799822737321370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43.729336242118755</c:v>
                </c:pt>
                <c:pt idx="1">
                  <c:v>46.913468119762882</c:v>
                </c:pt>
                <c:pt idx="2">
                  <c:v>46.487068722179451</c:v>
                </c:pt>
                <c:pt idx="3">
                  <c:v>48.800823441336419</c:v>
                </c:pt>
                <c:pt idx="4">
                  <c:v>52.442935659655838</c:v>
                </c:pt>
                <c:pt idx="5">
                  <c:v>55.78863213553889</c:v>
                </c:pt>
                <c:pt idx="6">
                  <c:v>60.232550885701841</c:v>
                </c:pt>
                <c:pt idx="7">
                  <c:v>70.866523507547953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0B-42D1-9DFD-C5B195E8E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13.850223981146627</c:v>
                </c:pt>
                <c:pt idx="1">
                  <c:v>13.987130987199659</c:v>
                </c:pt>
                <c:pt idx="2">
                  <c:v>13.367189834877518</c:v>
                </c:pt>
                <c:pt idx="3">
                  <c:v>13.328451188511474</c:v>
                </c:pt>
                <c:pt idx="4">
                  <c:v>13.974345264746564</c:v>
                </c:pt>
                <c:pt idx="5">
                  <c:v>12.614373226717367</c:v>
                </c:pt>
                <c:pt idx="6">
                  <c:v>12.107316370863918</c:v>
                </c:pt>
                <c:pt idx="7">
                  <c:v>10.342512926121985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0B-42D1-9DFD-C5B195E8E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6.3443159806058285</c:v>
                </c:pt>
                <c:pt idx="1">
                  <c:v>6.3387719100537874</c:v>
                </c:pt>
                <c:pt idx="2">
                  <c:v>7.3197402602184791</c:v>
                </c:pt>
                <c:pt idx="3">
                  <c:v>8.297452116721205</c:v>
                </c:pt>
                <c:pt idx="4">
                  <c:v>8.2659928678370953</c:v>
                </c:pt>
                <c:pt idx="5">
                  <c:v>7.9699763662917231</c:v>
                </c:pt>
                <c:pt idx="6">
                  <c:v>7.2050260033518017</c:v>
                </c:pt>
                <c:pt idx="7">
                  <c:v>5.2840760908928575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0B-42D1-9DFD-C5B195E8EF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28.449630741805567</c:v>
                </c:pt>
                <c:pt idx="1">
                  <c:v>26.328428790509957</c:v>
                </c:pt>
                <c:pt idx="2">
                  <c:v>27.682637810713363</c:v>
                </c:pt>
                <c:pt idx="3">
                  <c:v>25.454946369051658</c:v>
                </c:pt>
                <c:pt idx="4">
                  <c:v>22.06884834056255</c:v>
                </c:pt>
                <c:pt idx="5">
                  <c:v>21.034750087930579</c:v>
                </c:pt>
                <c:pt idx="6">
                  <c:v>18.315421335942023</c:v>
                </c:pt>
                <c:pt idx="7">
                  <c:v>11.788576326332167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0B-42D1-9DFD-C5B195E8EF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  0 - 9</c:v>
                </c:pt>
                <c:pt idx="1">
                  <c:v>10-19.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7.6264930543232179</c:v>
                </c:pt>
                <c:pt idx="1">
                  <c:v>6.4322001924737107</c:v>
                </c:pt>
                <c:pt idx="2">
                  <c:v>5.1433633720111933</c:v>
                </c:pt>
                <c:pt idx="3">
                  <c:v>4.118326884379246</c:v>
                </c:pt>
                <c:pt idx="4">
                  <c:v>3.247877867197952</c:v>
                </c:pt>
                <c:pt idx="5">
                  <c:v>2.5922681835214409</c:v>
                </c:pt>
                <c:pt idx="6">
                  <c:v>2.1396854041404141</c:v>
                </c:pt>
                <c:pt idx="7">
                  <c:v>1.7183111491050309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2D1-9DFD-C5B195E8E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9271072"/>
        <c:axId val="159271632"/>
      </c:barChart>
      <c:catAx>
        <c:axId val="1592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71632"/>
        <c:crosses val="autoZero"/>
        <c:auto val="1"/>
        <c:lblAlgn val="ctr"/>
        <c:lblOffset val="100"/>
        <c:noMultiLvlLbl val="0"/>
      </c:catAx>
      <c:valAx>
        <c:axId val="1592716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7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55438654864124"/>
          <c:y val="1.596893827293832E-2"/>
          <c:w val="0.71599829214305388"/>
          <c:h val="5.8773807727158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3246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5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5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rcRect b="85972"/>
          <a:stretch>
            <a:fillRect/>
          </a:stretch>
        </p:blipFill>
        <p:spPr>
          <a:xfrm>
            <a:off x="-1938185" y="-348431"/>
            <a:ext cx="28316968" cy="223438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90500" dist="1143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19" name="Metropolitan Policy Program-1.pdf"/>
          <p:cNvPicPr>
            <a:picLocks noChangeAspect="1"/>
          </p:cNvPicPr>
          <p:nvPr/>
        </p:nvPicPr>
        <p:blipFill>
          <a:blip r:embed="rId3">
            <a:extLst/>
          </a:blip>
          <a:srcRect t="269" r="88676" b="2111"/>
          <a:stretch>
            <a:fillRect/>
          </a:stretch>
        </p:blipFill>
        <p:spPr>
          <a:xfrm>
            <a:off x="336837" y="12649200"/>
            <a:ext cx="691863" cy="781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11972925" y="13087350"/>
            <a:ext cx="419100" cy="444500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rcRect b="85972"/>
          <a:stretch>
            <a:fillRect/>
          </a:stretch>
        </p:blipFill>
        <p:spPr>
          <a:xfrm>
            <a:off x="-1938185" y="-348431"/>
            <a:ext cx="28316968" cy="223438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90500" dist="1143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29" name="B_co-brand_Metro_WHT.png"/>
          <p:cNvPicPr>
            <a:picLocks noChangeAspect="1"/>
          </p:cNvPicPr>
          <p:nvPr/>
        </p:nvPicPr>
        <p:blipFill>
          <a:blip r:embed="rId3">
            <a:extLst/>
          </a:blip>
          <a:srcRect r="89714"/>
          <a:stretch>
            <a:fillRect/>
          </a:stretch>
        </p:blipFill>
        <p:spPr>
          <a:xfrm>
            <a:off x="285750" y="12694084"/>
            <a:ext cx="685800" cy="71236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11972925" y="13087350"/>
            <a:ext cx="419100" cy="444500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B_co-brand_Metro_WHT.png"/>
          <p:cNvPicPr>
            <a:picLocks noChangeAspect="1"/>
          </p:cNvPicPr>
          <p:nvPr/>
        </p:nvPicPr>
        <p:blipFill>
          <a:blip r:embed="rId3">
            <a:extLst/>
          </a:blip>
          <a:srcRect r="89714"/>
          <a:stretch>
            <a:fillRect/>
          </a:stretch>
        </p:blipFill>
        <p:spPr>
          <a:xfrm>
            <a:off x="285750" y="12694084"/>
            <a:ext cx="685800" cy="71236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11972925" y="13087350"/>
            <a:ext cx="419100" cy="444500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11972925" y="13087350"/>
            <a:ext cx="419100" cy="444500"/>
          </a:xfrm>
          <a:prstGeom prst="rect">
            <a:avLst/>
          </a:prstGeom>
        </p:spPr>
        <p:txBody>
          <a:bodyPr lIns="76200" tIns="76200" rIns="76200" bIns="76200"/>
          <a:lstStyle>
            <a:lvl1pPr defTabSz="546100"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-283983" y="-155277"/>
            <a:ext cx="25508658" cy="14026554"/>
          </a:xfrm>
          <a:prstGeom prst="rect">
            <a:avLst/>
          </a:prstGeom>
          <a:solidFill>
            <a:srgbClr val="4F81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d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283983" y="-155277"/>
            <a:ext cx="25508658" cy="14026554"/>
          </a:xfrm>
          <a:prstGeom prst="rect">
            <a:avLst/>
          </a:prstGeom>
          <a:solidFill>
            <a:srgbClr val="4F81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-283983" y="-385931"/>
            <a:ext cx="25508658" cy="2348706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-283983" y="-155277"/>
            <a:ext cx="25508658" cy="14026554"/>
          </a:xfrm>
          <a:prstGeom prst="rect">
            <a:avLst/>
          </a:prstGeom>
          <a:solidFill>
            <a:srgbClr val="1845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1" y="12592462"/>
            <a:ext cx="780627" cy="9770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11972925" y="13087350"/>
            <a:ext cx="419100" cy="444500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11995150" y="13144500"/>
            <a:ext cx="393701" cy="419100"/>
          </a:xfrm>
          <a:prstGeom prst="rect">
            <a:avLst/>
          </a:prstGeom>
        </p:spPr>
        <p:txBody>
          <a:bodyPr lIns="76200" tIns="76200" rIns="76200" bIns="76200"/>
          <a:lstStyle>
            <a:lvl1pPr defTabSz="5461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283983" y="-155277"/>
            <a:ext cx="25508658" cy="14026554"/>
          </a:xfrm>
          <a:prstGeom prst="rect">
            <a:avLst/>
          </a:prstGeom>
          <a:solidFill>
            <a:srgbClr val="1845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 defTabSz="8255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895350" y="-76200"/>
            <a:ext cx="25298400" cy="13811250"/>
          </a:xfrm>
          <a:prstGeom prst="rect">
            <a:avLst/>
          </a:prstGeom>
          <a:gradFill>
            <a:gsLst>
              <a:gs pos="29015">
                <a:srgbClr val="E2E7D3"/>
              </a:gs>
              <a:gs pos="59723">
                <a:srgbClr val="E6ECCC"/>
              </a:gs>
              <a:gs pos="100000">
                <a:srgbClr val="E9F0C4"/>
              </a:gs>
            </a:gsLst>
            <a:lin ang="5400000"/>
          </a:gradFill>
          <a:ln w="38100">
            <a:solidFill>
              <a:srgbClr val="000000"/>
            </a:solidFill>
            <a:miter lim="400000"/>
          </a:ln>
        </p:spPr>
        <p:txBody>
          <a:bodyPr lIns="76200" tIns="76200" rIns="76200" bIns="76200" anchor="ctr"/>
          <a:lstStyle/>
          <a:p>
            <a:pPr>
              <a:defRPr sz="5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2381250" y="2305050"/>
            <a:ext cx="19621500" cy="4648200"/>
          </a:xfrm>
          <a:prstGeom prst="rect">
            <a:avLst/>
          </a:prstGeom>
        </p:spPr>
        <p:txBody>
          <a:bodyPr lIns="76200" tIns="76200" rIns="76200" bIns="76200" anchor="b">
            <a:noAutofit/>
          </a:bodyPr>
          <a:lstStyle>
            <a:lvl1pPr defTabSz="819150">
              <a:defRPr sz="1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2381250" y="7067550"/>
            <a:ext cx="19621500" cy="1581150"/>
          </a:xfrm>
          <a:prstGeom prst="rect">
            <a:avLst/>
          </a:prstGeom>
        </p:spPr>
        <p:txBody>
          <a:bodyPr lIns="76200" tIns="76200" rIns="76200" bIns="76200" anchor="t">
            <a:noAutofit/>
          </a:bodyPr>
          <a:lstStyle>
            <a:lvl1pPr marL="0" indent="0" algn="ctr" defTabSz="81915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81915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81915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81915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81915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11957049" y="13011150"/>
            <a:ext cx="469901" cy="508000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37059" y="13081000"/>
            <a:ext cx="297181" cy="385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1pPr>
      <a:lvl2pPr marL="0" marR="0" indent="2286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2pPr>
      <a:lvl3pPr marL="0" marR="0" indent="4572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3pPr>
      <a:lvl4pPr marL="0" marR="0" indent="6858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4pPr>
      <a:lvl5pPr marL="0" marR="0" indent="9144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5pPr>
      <a:lvl6pPr marL="0" marR="0" indent="11430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6pPr>
      <a:lvl7pPr marL="0" marR="0" indent="13716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7pPr>
      <a:lvl8pPr marL="0" marR="0" indent="16002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8pPr>
      <a:lvl9pPr marL="0" marR="0" indent="18288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195412" y="10363585"/>
            <a:ext cx="686868" cy="90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800">
                <a:solidFill>
                  <a:srgbClr val="18457A"/>
                </a:solidFill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29" name="Shape 229"/>
          <p:cNvSpPr/>
          <p:nvPr/>
        </p:nvSpPr>
        <p:spPr>
          <a:xfrm>
            <a:off x="1203759" y="4973397"/>
            <a:ext cx="683478" cy="90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6800">
                <a:solidFill>
                  <a:srgbClr val="18457A"/>
                </a:solidFill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-74743" y="-549633"/>
            <a:ext cx="24526466" cy="18265824"/>
            <a:chOff x="-74743" y="-549633"/>
            <a:chExt cx="24526466" cy="18265824"/>
          </a:xfrm>
        </p:grpSpPr>
        <p:sp>
          <p:nvSpPr>
            <p:cNvPr id="16" name="Shape 708"/>
            <p:cNvSpPr/>
            <p:nvPr/>
          </p:nvSpPr>
          <p:spPr>
            <a:xfrm rot="5400000" flipV="1">
              <a:off x="15502640" y="8767108"/>
              <a:ext cx="17898067" cy="99"/>
            </a:xfrm>
            <a:prstGeom prst="line">
              <a:avLst/>
            </a:prstGeom>
            <a:noFill/>
            <a:ln w="317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19" name="Shape 708"/>
            <p:cNvSpPr/>
            <p:nvPr/>
          </p:nvSpPr>
          <p:spPr>
            <a:xfrm rot="5400000" flipV="1">
              <a:off x="-9023727" y="8399351"/>
              <a:ext cx="17898067" cy="99"/>
            </a:xfrm>
            <a:prstGeom prst="line">
              <a:avLst/>
            </a:prstGeom>
            <a:noFill/>
            <a:ln w="317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</p:grpSp>
      <p:sp>
        <p:nvSpPr>
          <p:cNvPr id="22" name="Shape 289"/>
          <p:cNvSpPr/>
          <p:nvPr/>
        </p:nvSpPr>
        <p:spPr>
          <a:xfrm>
            <a:off x="2852854" y="754260"/>
            <a:ext cx="1963688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sz="6800" dirty="0" smtClean="0"/>
              <a:t>Projected growth for race-ethnic groups</a:t>
            </a:r>
          </a:p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sz="6800" dirty="0" smtClean="0"/>
              <a:t> 2015 – 2060</a:t>
            </a:r>
            <a:endParaRPr sz="6800" dirty="0"/>
          </a:p>
        </p:txBody>
      </p:sp>
      <p:sp>
        <p:nvSpPr>
          <p:cNvPr id="17" name="Shape 289"/>
          <p:cNvSpPr/>
          <p:nvPr/>
        </p:nvSpPr>
        <p:spPr>
          <a:xfrm>
            <a:off x="1882280" y="13037370"/>
            <a:ext cx="1963688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sz="2000" dirty="0" smtClean="0"/>
              <a:t>Source: American Community Survey, 2015, and Census Bureau Projections, released March 2018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6" t="20837" b="7041"/>
          <a:stretch/>
        </p:blipFill>
        <p:spPr>
          <a:xfrm>
            <a:off x="2331720" y="2388757"/>
            <a:ext cx="19705320" cy="105870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478643" y="5919251"/>
            <a:ext cx="166336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96%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0663" y="7657486"/>
            <a:ext cx="166336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37%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9367" y="8469639"/>
            <a:ext cx="166336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14%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5760" y="8978197"/>
            <a:ext cx="166336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-10%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78316" y="5655338"/>
            <a:ext cx="166336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103%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07898" y="2541242"/>
            <a:ext cx="166336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200%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505" y="10159801"/>
            <a:ext cx="4457701" cy="656590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Whites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4906" y="9737235"/>
            <a:ext cx="3234877" cy="2318583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Blacks</a:t>
            </a:r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53613" y="9742921"/>
            <a:ext cx="3248526" cy="256480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American Indians and Alaska Natives</a:t>
            </a:r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2453963" y="9703496"/>
            <a:ext cx="3234877" cy="256480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Hispanics</a:t>
            </a:r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29408" y="9680050"/>
            <a:ext cx="19184186" cy="3265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476319" y="9757925"/>
            <a:ext cx="3234877" cy="256480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Asians</a:t>
            </a:r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8257910" y="9736154"/>
            <a:ext cx="3234877" cy="256480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2+ Races</a:t>
            </a:r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  <a:p>
            <a:pPr marL="0" marR="0" indent="0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33727891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89"/>
          <p:cNvSpPr/>
          <p:nvPr/>
        </p:nvSpPr>
        <p:spPr>
          <a:xfrm>
            <a:off x="2852855" y="1555902"/>
            <a:ext cx="195308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sz="6600" dirty="0" smtClean="0"/>
              <a:t>U.S. race-ethnic profiles by age, 2015</a:t>
            </a:r>
          </a:p>
        </p:txBody>
      </p:sp>
      <p:sp>
        <p:nvSpPr>
          <p:cNvPr id="17" name="Shape 289"/>
          <p:cNvSpPr/>
          <p:nvPr/>
        </p:nvSpPr>
        <p:spPr>
          <a:xfrm>
            <a:off x="1882280" y="13037370"/>
            <a:ext cx="1963688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sz="2000" dirty="0" smtClean="0"/>
              <a:t>Source: American Community Survey, 2015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b="6818"/>
          <a:stretch/>
        </p:blipFill>
        <p:spPr>
          <a:xfrm>
            <a:off x="2651760" y="3001029"/>
            <a:ext cx="18958736" cy="10286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854" y="3891475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85+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670" y="4981058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65 – 84 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853" y="6262302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50 - 64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7073" y="7456760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35 - 49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072" y="8880685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18 -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 34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7072" y="9989281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5 - 17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8323" y="11288435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Under 5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1671" y="3119960"/>
            <a:ext cx="1663365" cy="533479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1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Age</a:t>
            </a:r>
            <a:endParaRPr kumimoji="0" lang="en-US" sz="2800" b="0" i="1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935" y="12433778"/>
            <a:ext cx="1570038" cy="641201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Whites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2896" y="12433777"/>
            <a:ext cx="1463217" cy="641201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Blacks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83677" y="12433776"/>
            <a:ext cx="1715459" cy="641201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Asians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37526" y="12433775"/>
            <a:ext cx="2087640" cy="641201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Hispanics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04413" y="12433772"/>
            <a:ext cx="1913650" cy="641201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2+ races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84200" y="12433773"/>
            <a:ext cx="3792433" cy="641201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Other races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</p:spTree>
    <p:extLst>
      <p:ext uri="{BB962C8B-B14F-4D97-AF65-F5344CB8AC3E}">
        <p14:creationId xmlns:p14="http://schemas.microsoft.com/office/powerpoint/2010/main" val="412656003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80"/>
          <p:cNvSpPr/>
          <p:nvPr/>
        </p:nvSpPr>
        <p:spPr>
          <a:xfrm>
            <a:off x="6163959" y="440631"/>
            <a:ext cx="1302600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dirty="0" smtClean="0"/>
              <a:t>U.S. race-ethnic profiles by age: 2020</a:t>
            </a:r>
            <a:endParaRPr lang="en-US" dirty="0"/>
          </a:p>
        </p:txBody>
      </p:sp>
      <p:sp>
        <p:nvSpPr>
          <p:cNvPr id="33" name="Shape 290"/>
          <p:cNvSpPr/>
          <p:nvPr/>
        </p:nvSpPr>
        <p:spPr>
          <a:xfrm>
            <a:off x="9958182" y="13352306"/>
            <a:ext cx="5651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 algn="l">
              <a:defRPr sz="2000">
                <a:latin typeface="Interstate Light Italic"/>
                <a:ea typeface="Interstate Light Italic"/>
                <a:cs typeface="Interstate Light Italic"/>
                <a:sym typeface="Interstate Light Italic"/>
              </a:defRPr>
            </a:lvl1pPr>
          </a:lstStyle>
          <a:p>
            <a:r>
              <a:rPr lang="en-US" dirty="0"/>
              <a:t>Source: </a:t>
            </a:r>
            <a:r>
              <a:rPr lang="en-US" dirty="0" smtClean="0"/>
              <a:t>Author’s calculations</a:t>
            </a:r>
            <a:endParaRPr lang="en-US" dirty="0"/>
          </a:p>
        </p:txBody>
      </p:sp>
      <p:sp>
        <p:nvSpPr>
          <p:cNvPr id="32" name="Shape 290"/>
          <p:cNvSpPr/>
          <p:nvPr/>
        </p:nvSpPr>
        <p:spPr>
          <a:xfrm>
            <a:off x="20247520" y="12604123"/>
            <a:ext cx="565193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 algn="l">
              <a:defRPr sz="2000">
                <a:latin typeface="Interstate Light Italic"/>
                <a:ea typeface="Interstate Light Italic"/>
                <a:cs typeface="Interstate Light Italic"/>
                <a:sym typeface="Interstate Light Italic"/>
              </a:defRPr>
            </a:lvl1pPr>
          </a:lstStyle>
          <a:p>
            <a:endParaRPr lang="en-US" sz="5000" b="1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4537706" y="2246244"/>
          <a:ext cx="15917024" cy="966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0317350" y="12306605"/>
            <a:ext cx="471921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Age</a:t>
            </a:r>
            <a:r>
              <a:rPr kumimoji="0" lang="en-US" sz="32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 cohort</a:t>
            </a:r>
            <a:endParaRPr kumimoji="0" lang="en-US" sz="32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</p:spTree>
    <p:extLst>
      <p:ext uri="{BB962C8B-B14F-4D97-AF65-F5344CB8AC3E}">
        <p14:creationId xmlns:p14="http://schemas.microsoft.com/office/powerpoint/2010/main" val="325023927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80"/>
          <p:cNvSpPr/>
          <p:nvPr/>
        </p:nvSpPr>
        <p:spPr>
          <a:xfrm>
            <a:off x="6163959" y="440631"/>
            <a:ext cx="1302600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dirty="0" smtClean="0"/>
              <a:t>U.S. race-ethnic profiles by age: 2035</a:t>
            </a:r>
            <a:endParaRPr lang="en-US" dirty="0"/>
          </a:p>
        </p:txBody>
      </p:sp>
      <p:sp>
        <p:nvSpPr>
          <p:cNvPr id="33" name="Shape 290"/>
          <p:cNvSpPr/>
          <p:nvPr/>
        </p:nvSpPr>
        <p:spPr>
          <a:xfrm>
            <a:off x="9958182" y="13352306"/>
            <a:ext cx="5651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 algn="l">
              <a:defRPr sz="2000">
                <a:latin typeface="Interstate Light Italic"/>
                <a:ea typeface="Interstate Light Italic"/>
                <a:cs typeface="Interstate Light Italic"/>
                <a:sym typeface="Interstate Light Italic"/>
              </a:defRPr>
            </a:lvl1pPr>
          </a:lstStyle>
          <a:p>
            <a:r>
              <a:rPr lang="en-US" dirty="0"/>
              <a:t>Source: </a:t>
            </a:r>
            <a:r>
              <a:rPr lang="en-US" dirty="0" smtClean="0"/>
              <a:t>Author’s calculations</a:t>
            </a:r>
            <a:endParaRPr lang="en-US" dirty="0"/>
          </a:p>
        </p:txBody>
      </p:sp>
      <p:sp>
        <p:nvSpPr>
          <p:cNvPr id="32" name="Shape 290"/>
          <p:cNvSpPr/>
          <p:nvPr/>
        </p:nvSpPr>
        <p:spPr>
          <a:xfrm>
            <a:off x="20247520" y="12604123"/>
            <a:ext cx="565193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 algn="l">
              <a:defRPr sz="2000">
                <a:latin typeface="Interstate Light Italic"/>
                <a:ea typeface="Interstate Light Italic"/>
                <a:cs typeface="Interstate Light Italic"/>
                <a:sym typeface="Interstate Light Italic"/>
              </a:defRPr>
            </a:lvl1pPr>
          </a:lstStyle>
          <a:p>
            <a:endParaRPr lang="en-US" sz="5000" b="1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4537706" y="2246244"/>
          <a:ext cx="15917024" cy="966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0317350" y="12306605"/>
            <a:ext cx="4719215" cy="595035"/>
          </a:xfrm>
          <a:prstGeom prst="rect">
            <a:avLst/>
          </a:pr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Age</a:t>
            </a:r>
            <a:r>
              <a:rPr kumimoji="0" lang="en-US" sz="32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rstate Regular Comp"/>
                <a:ea typeface="Interstate Regular Comp"/>
                <a:cs typeface="Interstate Regular Comp"/>
                <a:sym typeface="Interstate Regular Comp"/>
              </a:rPr>
              <a:t> cohort</a:t>
            </a:r>
            <a:endParaRPr kumimoji="0" lang="en-US" sz="32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rstate Regular Comp"/>
              <a:ea typeface="Interstate Regular Comp"/>
              <a:cs typeface="Interstate Regular Comp"/>
              <a:sym typeface="Interstate Regular Comp"/>
            </a:endParaRPr>
          </a:p>
        </p:txBody>
      </p:sp>
    </p:spTree>
    <p:extLst>
      <p:ext uri="{BB962C8B-B14F-4D97-AF65-F5344CB8AC3E}">
        <p14:creationId xmlns:p14="http://schemas.microsoft.com/office/powerpoint/2010/main" val="2084243613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 descr="Figure_Sept24-color 11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9116" r="8252" b="14914"/>
          <a:stretch/>
        </p:blipFill>
        <p:spPr>
          <a:xfrm>
            <a:off x="2215906" y="3064024"/>
            <a:ext cx="15303745" cy="10217001"/>
          </a:xfrm>
          <a:prstGeom prst="rect">
            <a:avLst/>
          </a:prstGeom>
        </p:spPr>
      </p:pic>
      <p:sp>
        <p:nvSpPr>
          <p:cNvPr id="34" name="Shape 680"/>
          <p:cNvSpPr/>
          <p:nvPr/>
        </p:nvSpPr>
        <p:spPr>
          <a:xfrm>
            <a:off x="4075124" y="1340386"/>
            <a:ext cx="1649887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sz="6000" dirty="0" smtClean="0"/>
              <a:t>Counties where groups are overrepresented</a:t>
            </a:r>
          </a:p>
        </p:txBody>
      </p:sp>
      <p:sp>
        <p:nvSpPr>
          <p:cNvPr id="49" name="Shape 363"/>
          <p:cNvSpPr/>
          <p:nvPr/>
        </p:nvSpPr>
        <p:spPr>
          <a:xfrm>
            <a:off x="13448207" y="13400250"/>
            <a:ext cx="1219200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2000">
                <a:latin typeface="Interstate Light Italic"/>
                <a:ea typeface="Interstate Light Italic"/>
                <a:cs typeface="Interstate Light Italic"/>
                <a:sym typeface="Interstate Light Italic"/>
              </a:defRPr>
            </a:lvl1pPr>
          </a:lstStyle>
          <a:p>
            <a:r>
              <a:rPr dirty="0"/>
              <a:t>Source: 2010 U.S. Census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226708" y="5668305"/>
            <a:ext cx="4511844" cy="4775593"/>
            <a:chOff x="20057978" y="5668305"/>
            <a:chExt cx="4511844" cy="4775593"/>
          </a:xfrm>
        </p:grpSpPr>
        <p:sp>
          <p:nvSpPr>
            <p:cNvPr id="14" name="Shape 285"/>
            <p:cNvSpPr/>
            <p:nvPr/>
          </p:nvSpPr>
          <p:spPr>
            <a:xfrm>
              <a:off x="20057978" y="5753831"/>
              <a:ext cx="635000" cy="444501"/>
            </a:xfrm>
            <a:prstGeom prst="rect">
              <a:avLst/>
            </a:prstGeom>
            <a:solidFill>
              <a:srgbClr val="C43D01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16" name="Shape 287"/>
            <p:cNvSpPr/>
            <p:nvPr/>
          </p:nvSpPr>
          <p:spPr>
            <a:xfrm>
              <a:off x="21050250" y="5668305"/>
              <a:ext cx="219075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5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sz="3000" dirty="0" smtClean="0"/>
                <a:t>Blacks</a:t>
              </a:r>
              <a:endParaRPr sz="3000" dirty="0"/>
            </a:p>
          </p:txBody>
        </p:sp>
        <p:sp>
          <p:nvSpPr>
            <p:cNvPr id="18" name="Shape 285"/>
            <p:cNvSpPr/>
            <p:nvPr/>
          </p:nvSpPr>
          <p:spPr>
            <a:xfrm>
              <a:off x="20057978" y="6514409"/>
              <a:ext cx="635000" cy="444501"/>
            </a:xfrm>
            <a:prstGeom prst="rect">
              <a:avLst/>
            </a:prstGeom>
            <a:solidFill>
              <a:srgbClr val="5CA86B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19" name="Shape 287"/>
            <p:cNvSpPr/>
            <p:nvPr/>
          </p:nvSpPr>
          <p:spPr>
            <a:xfrm>
              <a:off x="21050250" y="6418705"/>
              <a:ext cx="219075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5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sz="3000" dirty="0" smtClean="0"/>
                <a:t>Hispanics</a:t>
              </a:r>
              <a:endParaRPr sz="3000" dirty="0"/>
            </a:p>
          </p:txBody>
        </p:sp>
        <p:sp>
          <p:nvSpPr>
            <p:cNvPr id="20" name="Shape 285"/>
            <p:cNvSpPr/>
            <p:nvPr/>
          </p:nvSpPr>
          <p:spPr>
            <a:xfrm>
              <a:off x="20057978" y="7274987"/>
              <a:ext cx="635000" cy="444501"/>
            </a:xfrm>
            <a:prstGeom prst="rect">
              <a:avLst/>
            </a:prstGeom>
            <a:solidFill>
              <a:srgbClr val="4D76B1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21" name="Shape 287"/>
            <p:cNvSpPr/>
            <p:nvPr/>
          </p:nvSpPr>
          <p:spPr>
            <a:xfrm>
              <a:off x="21050250" y="7169104"/>
              <a:ext cx="219075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5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sz="3000" dirty="0" smtClean="0"/>
                <a:t>Asians</a:t>
              </a:r>
              <a:endParaRPr sz="3000" dirty="0"/>
            </a:p>
          </p:txBody>
        </p:sp>
        <p:sp>
          <p:nvSpPr>
            <p:cNvPr id="22" name="Shape 285"/>
            <p:cNvSpPr/>
            <p:nvPr/>
          </p:nvSpPr>
          <p:spPr>
            <a:xfrm>
              <a:off x="20057978" y="8035565"/>
              <a:ext cx="635000" cy="444501"/>
            </a:xfrm>
            <a:prstGeom prst="rect">
              <a:avLst/>
            </a:prstGeom>
            <a:solidFill>
              <a:srgbClr val="88BBCA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23" name="Shape 287"/>
            <p:cNvSpPr/>
            <p:nvPr/>
          </p:nvSpPr>
          <p:spPr>
            <a:xfrm>
              <a:off x="21050250" y="7919503"/>
              <a:ext cx="295275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5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sz="3000" dirty="0" smtClean="0"/>
                <a:t>Other Nonwhite</a:t>
              </a:r>
              <a:endParaRPr sz="3000" dirty="0"/>
            </a:p>
          </p:txBody>
        </p:sp>
        <p:sp>
          <p:nvSpPr>
            <p:cNvPr id="24" name="Shape 285"/>
            <p:cNvSpPr/>
            <p:nvPr/>
          </p:nvSpPr>
          <p:spPr>
            <a:xfrm>
              <a:off x="20057978" y="8796142"/>
              <a:ext cx="635000" cy="444501"/>
            </a:xfrm>
            <a:prstGeom prst="rect">
              <a:avLst/>
            </a:prstGeom>
            <a:solidFill>
              <a:srgbClr val="ADC32B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25" name="Shape 287"/>
            <p:cNvSpPr/>
            <p:nvPr/>
          </p:nvSpPr>
          <p:spPr>
            <a:xfrm>
              <a:off x="21050250" y="8669903"/>
              <a:ext cx="3519572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5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sz="3000" dirty="0" smtClean="0"/>
                <a:t>Two or more groups</a:t>
              </a:r>
              <a:endParaRPr sz="3000" dirty="0"/>
            </a:p>
          </p:txBody>
        </p:sp>
        <p:sp>
          <p:nvSpPr>
            <p:cNvPr id="26" name="Shape 285"/>
            <p:cNvSpPr/>
            <p:nvPr/>
          </p:nvSpPr>
          <p:spPr>
            <a:xfrm>
              <a:off x="20057978" y="9913871"/>
              <a:ext cx="635000" cy="444501"/>
            </a:xfrm>
            <a:prstGeom prst="rect">
              <a:avLst/>
            </a:prstGeom>
            <a:solidFill>
              <a:srgbClr val="EBEBE4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27" name="Shape 287"/>
            <p:cNvSpPr/>
            <p:nvPr/>
          </p:nvSpPr>
          <p:spPr>
            <a:xfrm>
              <a:off x="21050250" y="9828345"/>
              <a:ext cx="219075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5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sz="3000" dirty="0" smtClean="0"/>
                <a:t>None</a:t>
              </a:r>
              <a:endParaRPr sz="3000" dirty="0"/>
            </a:p>
          </p:txBody>
        </p:sp>
      </p:grpSp>
      <p:sp>
        <p:nvSpPr>
          <p:cNvPr id="4" name="Freeform 3"/>
          <p:cNvSpPr/>
          <p:nvPr/>
        </p:nvSpPr>
        <p:spPr>
          <a:xfrm>
            <a:off x="9855200" y="11277600"/>
            <a:ext cx="6238240" cy="1991360"/>
          </a:xfrm>
          <a:custGeom>
            <a:avLst/>
            <a:gdLst>
              <a:gd name="connsiteX0" fmla="*/ 3677920 w 6238240"/>
              <a:gd name="connsiteY0" fmla="*/ 0 h 1991360"/>
              <a:gd name="connsiteX1" fmla="*/ 6238240 w 6238240"/>
              <a:gd name="connsiteY1" fmla="*/ 1300480 h 1991360"/>
              <a:gd name="connsiteX2" fmla="*/ 5608320 w 6238240"/>
              <a:gd name="connsiteY2" fmla="*/ 1930400 h 1991360"/>
              <a:gd name="connsiteX3" fmla="*/ 1666240 w 6238240"/>
              <a:gd name="connsiteY3" fmla="*/ 1991360 h 1991360"/>
              <a:gd name="connsiteX4" fmla="*/ 0 w 6238240"/>
              <a:gd name="connsiteY4" fmla="*/ 1300480 h 1991360"/>
              <a:gd name="connsiteX5" fmla="*/ 528320 w 6238240"/>
              <a:gd name="connsiteY5" fmla="*/ 325120 h 1991360"/>
              <a:gd name="connsiteX6" fmla="*/ 3677920 w 6238240"/>
              <a:gd name="connsiteY6" fmla="*/ 0 h 19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240" h="1991360">
                <a:moveTo>
                  <a:pt x="3677920" y="0"/>
                </a:moveTo>
                <a:lnTo>
                  <a:pt x="6238240" y="1300480"/>
                </a:lnTo>
                <a:lnTo>
                  <a:pt x="5608320" y="1930400"/>
                </a:lnTo>
                <a:lnTo>
                  <a:pt x="1666240" y="1991360"/>
                </a:lnTo>
                <a:lnTo>
                  <a:pt x="0" y="1300480"/>
                </a:lnTo>
                <a:lnTo>
                  <a:pt x="528320" y="325120"/>
                </a:lnTo>
                <a:lnTo>
                  <a:pt x="3677920" y="0"/>
                </a:lnTo>
                <a:close/>
              </a:path>
            </a:pathLst>
          </a:custGeom>
          <a:solidFill>
            <a:srgbClr val="1845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01741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1" descr="Figure_Sept24-color 1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10601" r="6320" b="23503"/>
          <a:stretch/>
        </p:blipFill>
        <p:spPr>
          <a:xfrm>
            <a:off x="1963239" y="3222624"/>
            <a:ext cx="15597052" cy="10058401"/>
          </a:xfrm>
          <a:prstGeom prst="rect">
            <a:avLst/>
          </a:prstGeom>
        </p:spPr>
      </p:pic>
      <p:sp>
        <p:nvSpPr>
          <p:cNvPr id="34" name="Shape 680"/>
          <p:cNvSpPr/>
          <p:nvPr/>
        </p:nvSpPr>
        <p:spPr>
          <a:xfrm>
            <a:off x="1934636" y="1525141"/>
            <a:ext cx="2107147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>
              <a:defRPr sz="6000">
                <a:latin typeface="Interstate Mono"/>
                <a:ea typeface="Interstate Mono"/>
                <a:cs typeface="Interstate Mono"/>
                <a:sym typeface="Interstate Mono"/>
              </a:defRPr>
            </a:pPr>
            <a:r>
              <a:rPr lang="en-US" dirty="0" smtClean="0"/>
              <a:t>Hispanic concentration areas and New Hispanic Destinations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18316892" y="4418760"/>
            <a:ext cx="5189485" cy="7986150"/>
            <a:chOff x="19120453" y="4418760"/>
            <a:chExt cx="5189485" cy="7986150"/>
          </a:xfrm>
        </p:grpSpPr>
        <p:sp>
          <p:nvSpPr>
            <p:cNvPr id="44" name="Shape 682"/>
            <p:cNvSpPr/>
            <p:nvPr/>
          </p:nvSpPr>
          <p:spPr>
            <a:xfrm>
              <a:off x="19989442" y="4418760"/>
              <a:ext cx="4193520" cy="2308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0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dirty="0" smtClean="0"/>
                <a:t>Hispanic Concentration – modest growth</a:t>
              </a:r>
            </a:p>
            <a:p>
              <a:pPr algn="l"/>
              <a:r>
                <a:rPr lang="en-US" sz="2000" i="1" dirty="0" smtClean="0"/>
                <a:t>Hispanics comprise at least 16% of 2010 population and population increased by less than 43% between 2000 &amp; 2010</a:t>
              </a:r>
              <a:endParaRPr sz="2000" i="1" dirty="0"/>
            </a:p>
          </p:txBody>
        </p:sp>
        <p:sp>
          <p:nvSpPr>
            <p:cNvPr id="38" name="Shape 685"/>
            <p:cNvSpPr/>
            <p:nvPr/>
          </p:nvSpPr>
          <p:spPr>
            <a:xfrm>
              <a:off x="19989442" y="7257673"/>
              <a:ext cx="4152141" cy="2308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0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dirty="0" smtClean="0"/>
                <a:t>Hispanic Concentration – fast growth</a:t>
              </a:r>
            </a:p>
            <a:p>
              <a:pPr algn="l"/>
              <a:r>
                <a:rPr lang="en-US" sz="2000" i="1" dirty="0"/>
                <a:t>Hispanics comprise at least 16% of 2010 population and population increased by </a:t>
              </a:r>
              <a:r>
                <a:rPr lang="en-US" sz="2000" i="1" dirty="0" smtClean="0"/>
                <a:t>at least </a:t>
              </a:r>
              <a:r>
                <a:rPr lang="en-US" sz="2000" i="1" dirty="0"/>
                <a:t>43% between 2000 &amp; </a:t>
              </a:r>
              <a:r>
                <a:rPr lang="en-US" sz="2000" i="1" dirty="0" smtClean="0"/>
                <a:t>2010</a:t>
              </a:r>
              <a:endParaRPr lang="en-US" sz="2000" i="1" dirty="0"/>
            </a:p>
          </p:txBody>
        </p:sp>
        <p:sp>
          <p:nvSpPr>
            <p:cNvPr id="40" name="Shape 687"/>
            <p:cNvSpPr/>
            <p:nvPr/>
          </p:nvSpPr>
          <p:spPr>
            <a:xfrm>
              <a:off x="19989442" y="10096586"/>
              <a:ext cx="4320496" cy="2308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 sz="3000">
                  <a:latin typeface="Interstate Mono"/>
                  <a:ea typeface="Interstate Mono"/>
                  <a:cs typeface="Interstate Mono"/>
                  <a:sym typeface="Interstate Mono"/>
                </a:defRPr>
              </a:lvl1pPr>
            </a:lstStyle>
            <a:p>
              <a:pPr algn="l"/>
              <a:r>
                <a:rPr lang="en-US" dirty="0" smtClean="0"/>
                <a:t>New Hispanic destinations</a:t>
              </a:r>
            </a:p>
            <a:p>
              <a:pPr algn="l"/>
              <a:r>
                <a:rPr lang="en-US" sz="2000" i="1" dirty="0"/>
                <a:t>Hispanics comprise </a:t>
              </a:r>
              <a:r>
                <a:rPr lang="en-US" sz="2000" i="1" dirty="0" smtClean="0"/>
                <a:t> less than 16</a:t>
              </a:r>
              <a:r>
                <a:rPr lang="en-US" sz="2000" i="1" dirty="0"/>
                <a:t>% of 2010 population and population increased by </a:t>
              </a:r>
              <a:r>
                <a:rPr lang="en-US" sz="2000" i="1" dirty="0" smtClean="0"/>
                <a:t>at least 86% </a:t>
              </a:r>
              <a:r>
                <a:rPr lang="en-US" sz="2000" i="1" dirty="0"/>
                <a:t>between 2000 &amp; </a:t>
              </a:r>
              <a:r>
                <a:rPr lang="en-US" sz="2000" i="1" dirty="0" smtClean="0"/>
                <a:t>2010</a:t>
              </a:r>
              <a:endParaRPr lang="en-US" sz="2000" i="1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19120453" y="4743595"/>
              <a:ext cx="457200" cy="457200"/>
            </a:xfrm>
            <a:prstGeom prst="ellipse">
              <a:avLst/>
            </a:prstGeom>
            <a:solidFill>
              <a:srgbClr val="DEC817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120453" y="7567024"/>
              <a:ext cx="457200" cy="457200"/>
            </a:xfrm>
            <a:prstGeom prst="ellipse">
              <a:avLst/>
            </a:prstGeom>
            <a:solidFill>
              <a:srgbClr val="96BC38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9120453" y="10390453"/>
              <a:ext cx="457200" cy="457200"/>
            </a:xfrm>
            <a:prstGeom prst="ellipse">
              <a:avLst/>
            </a:prstGeom>
            <a:solidFill>
              <a:srgbClr val="4DA56C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9" name="Shape 363"/>
          <p:cNvSpPr/>
          <p:nvPr/>
        </p:nvSpPr>
        <p:spPr>
          <a:xfrm>
            <a:off x="34714" y="13281025"/>
            <a:ext cx="1219200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2000">
                <a:latin typeface="Interstate Light Italic"/>
                <a:ea typeface="Interstate Light Italic"/>
                <a:cs typeface="Interstate Light Italic"/>
                <a:sym typeface="Interstate Light Italic"/>
              </a:defRPr>
            </a:lvl1pPr>
          </a:lstStyle>
          <a:p>
            <a:r>
              <a:rPr dirty="0"/>
              <a:t>Source: 2010 U.S. Census</a:t>
            </a:r>
          </a:p>
        </p:txBody>
      </p:sp>
    </p:spTree>
    <p:extLst>
      <p:ext uri="{BB962C8B-B14F-4D97-AF65-F5344CB8AC3E}">
        <p14:creationId xmlns:p14="http://schemas.microsoft.com/office/powerpoint/2010/main" val="938524082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1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Interstate Regular Comp"/>
            <a:ea typeface="Interstate Regular Comp"/>
            <a:cs typeface="Interstate Regular Comp"/>
            <a:sym typeface="Interstate Regular Comp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1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Interstate Regular Comp"/>
            <a:ea typeface="Interstate Regular Comp"/>
            <a:cs typeface="Interstate Regular Comp"/>
            <a:sym typeface="Interstate Regular Comp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643B5A6A4C44BBA3A8F98D0082F39" ma:contentTypeVersion="12" ma:contentTypeDescription="Create a new document." ma:contentTypeScope="" ma:versionID="46c7f76d5ccff0c91361f79e2946503a">
  <xsd:schema xmlns:xsd="http://www.w3.org/2001/XMLSchema" xmlns:xs="http://www.w3.org/2001/XMLSchema" xmlns:p="http://schemas.microsoft.com/office/2006/metadata/properties" xmlns:ns2="84732523-58a5-4579-a881-6d7f53a4cb5a" xmlns:ns3="6b527215-b60f-4ba6-940b-57a33948dc70" targetNamespace="http://schemas.microsoft.com/office/2006/metadata/properties" ma:root="true" ma:fieldsID="f79098a3c440b79211ca1a1ac4a62e55" ns2:_="" ns3:_="">
    <xsd:import namespace="84732523-58a5-4579-a881-6d7f53a4cb5a"/>
    <xsd:import namespace="6b527215-b60f-4ba6-940b-57a33948dc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32523-58a5-4579-a881-6d7f53a4c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27215-b60f-4ba6-940b-57a33948d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2EAA6-A24E-4BFD-952D-F527581EB24A}"/>
</file>

<file path=customXml/itemProps2.xml><?xml version="1.0" encoding="utf-8"?>
<ds:datastoreItem xmlns:ds="http://schemas.openxmlformats.org/officeDocument/2006/customXml" ds:itemID="{7543C5C6-AE0F-4E23-8C39-A141983BE499}"/>
</file>

<file path=customXml/itemProps3.xml><?xml version="1.0" encoding="utf-8"?>
<ds:datastoreItem xmlns:ds="http://schemas.openxmlformats.org/officeDocument/2006/customXml" ds:itemID="{385007AB-78CA-45C9-9C2F-BB19DFF7CB81}"/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233</Words>
  <Application>Microsoft Office PowerPoint</Application>
  <PresentationFormat>Custom</PresentationFormat>
  <Paragraphs>61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Gill Sans</vt:lpstr>
      <vt:lpstr>Helvetica Light</vt:lpstr>
      <vt:lpstr>Interstate Bold</vt:lpstr>
      <vt:lpstr>Interstate Light Italic</vt:lpstr>
      <vt:lpstr>Interstate Mono</vt:lpstr>
      <vt:lpstr>Interstate Regular Comp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Arnosti</dc:creator>
  <cp:lastModifiedBy>Bill Frey</cp:lastModifiedBy>
  <cp:revision>358</cp:revision>
  <dcterms:modified xsi:type="dcterms:W3CDTF">2019-09-24T16:08:49Z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0x0101003C8643B5A6A4C44BBA3A8F98D0082F39</vt:lpwstr>
  </property>
</Properties>
</file>