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s/slide20.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9" r:id="rId1"/>
  </p:sldMasterIdLst>
  <p:notesMasterIdLst>
    <p:notesMasterId r:id="rId23"/>
  </p:notesMasterIdLst>
  <p:handoutMasterIdLst>
    <p:handoutMasterId r:id="rId24"/>
  </p:handoutMasterIdLst>
  <p:sldIdLst>
    <p:sldId id="413" r:id="rId2"/>
    <p:sldId id="285" r:id="rId3"/>
    <p:sldId id="302" r:id="rId4"/>
    <p:sldId id="303" r:id="rId5"/>
    <p:sldId id="269" r:id="rId6"/>
    <p:sldId id="304" r:id="rId7"/>
    <p:sldId id="414" r:id="rId8"/>
    <p:sldId id="287" r:id="rId9"/>
    <p:sldId id="288" r:id="rId10"/>
    <p:sldId id="301" r:id="rId11"/>
    <p:sldId id="273" r:id="rId12"/>
    <p:sldId id="271" r:id="rId13"/>
    <p:sldId id="278" r:id="rId14"/>
    <p:sldId id="277" r:id="rId15"/>
    <p:sldId id="297" r:id="rId16"/>
    <p:sldId id="280" r:id="rId17"/>
    <p:sldId id="299" r:id="rId18"/>
    <p:sldId id="300" r:id="rId19"/>
    <p:sldId id="305" r:id="rId20"/>
    <p:sldId id="289" r:id="rId21"/>
    <p:sldId id="292" r:id="rId22"/>
  </p:sldIdLst>
  <p:sldSz cx="9144000" cy="5143500" type="screen16x9"/>
  <p:notesSz cx="7102475" cy="9388475"/>
  <p:embeddedFontLst>
    <p:embeddedFont>
      <p:font typeface="Calibri" panose="020F0502020204030204" pitchFamily="34" charset="0"/>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85" autoAdjust="0"/>
    <p:restoredTop sz="95633" autoAdjust="0"/>
  </p:normalViewPr>
  <p:slideViewPr>
    <p:cSldViewPr snapToGrid="0">
      <p:cViewPr>
        <p:scale>
          <a:sx n="97" d="100"/>
          <a:sy n="97" d="100"/>
        </p:scale>
        <p:origin x="-340" y="224"/>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1" tIns="47111" rIns="94221" bIns="47111" rtlCol="0"/>
          <a:lstStyle>
            <a:lvl1pPr algn="l">
              <a:defRPr sz="1200"/>
            </a:lvl1pPr>
          </a:lstStyle>
          <a:p>
            <a:endParaRPr lang="en-US" dirty="0"/>
          </a:p>
        </p:txBody>
      </p:sp>
      <p:sp>
        <p:nvSpPr>
          <p:cNvPr id="3" name="Date Placeholder 2"/>
          <p:cNvSpPr>
            <a:spLocks noGrp="1"/>
          </p:cNvSpPr>
          <p:nvPr>
            <p:ph type="dt" sz="quarter" idx="1"/>
          </p:nvPr>
        </p:nvSpPr>
        <p:spPr>
          <a:xfrm>
            <a:off x="4023093" y="0"/>
            <a:ext cx="3077739" cy="471054"/>
          </a:xfrm>
          <a:prstGeom prst="rect">
            <a:avLst/>
          </a:prstGeom>
        </p:spPr>
        <p:txBody>
          <a:bodyPr vert="horz" lIns="94221" tIns="47111" rIns="94221" bIns="47111" rtlCol="0"/>
          <a:lstStyle>
            <a:lvl1pPr algn="r">
              <a:defRPr sz="1200"/>
            </a:lvl1pPr>
          </a:lstStyle>
          <a:p>
            <a:fld id="{87F3A9C6-AFB3-46D5-A971-60D8AA24513B}" type="datetimeFigureOut">
              <a:rPr lang="en-US" smtClean="0"/>
              <a:t>9/25/2019</a:t>
            </a:fld>
            <a:endParaRPr lang="en-US" dirty="0"/>
          </a:p>
        </p:txBody>
      </p:sp>
      <p:sp>
        <p:nvSpPr>
          <p:cNvPr id="4" name="Footer Placeholder 3"/>
          <p:cNvSpPr>
            <a:spLocks noGrp="1"/>
          </p:cNvSpPr>
          <p:nvPr>
            <p:ph type="ftr" sz="quarter" idx="2"/>
          </p:nvPr>
        </p:nvSpPr>
        <p:spPr>
          <a:xfrm>
            <a:off x="0" y="8917423"/>
            <a:ext cx="3077739" cy="471053"/>
          </a:xfrm>
          <a:prstGeom prst="rect">
            <a:avLst/>
          </a:prstGeom>
        </p:spPr>
        <p:txBody>
          <a:bodyPr vert="horz" lIns="94221" tIns="47111" rIns="94221" bIns="47111"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3" y="8917423"/>
            <a:ext cx="3077739" cy="471053"/>
          </a:xfrm>
          <a:prstGeom prst="rect">
            <a:avLst/>
          </a:prstGeom>
        </p:spPr>
        <p:txBody>
          <a:bodyPr vert="horz" lIns="94221" tIns="47111" rIns="94221" bIns="47111" rtlCol="0" anchor="b"/>
          <a:lstStyle>
            <a:lvl1pPr algn="r">
              <a:defRPr sz="1200"/>
            </a:lvl1pPr>
          </a:lstStyle>
          <a:p>
            <a:fld id="{031F6DF3-A36A-4AF1-9A57-2C91620B0310}" type="slidenum">
              <a:rPr lang="en-US" smtClean="0"/>
              <a:t>‹#›</a:t>
            </a:fld>
            <a:endParaRPr lang="en-US" dirty="0"/>
          </a:p>
        </p:txBody>
      </p:sp>
    </p:spTree>
    <p:extLst>
      <p:ext uri="{BB962C8B-B14F-4D97-AF65-F5344CB8AC3E}">
        <p14:creationId xmlns:p14="http://schemas.microsoft.com/office/powerpoint/2010/main" val="16878958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422275" y="703263"/>
            <a:ext cx="6259513" cy="35210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710248" y="4459526"/>
            <a:ext cx="5681980" cy="4224814"/>
          </a:xfrm>
          <a:prstGeom prst="rect">
            <a:avLst/>
          </a:prstGeom>
          <a:noFill/>
          <a:ln>
            <a:noFill/>
          </a:ln>
        </p:spPr>
        <p:txBody>
          <a:bodyPr spcFirstLastPara="1" wrap="square" lIns="94205" tIns="94205" rIns="94205" bIns="9420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574201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782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5970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703263"/>
            <a:ext cx="6261100" cy="352107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96478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56088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183446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801124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4334018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5"/>
        <p:cNvGrpSpPr/>
        <p:nvPr/>
      </p:nvGrpSpPr>
      <p:grpSpPr>
        <a:xfrm>
          <a:off x="0" y="0"/>
          <a:ext cx="0" cy="0"/>
          <a:chOff x="0" y="0"/>
          <a:chExt cx="0" cy="0"/>
        </a:xfrm>
      </p:grpSpPr>
      <p:sp>
        <p:nvSpPr>
          <p:cNvPr id="27" name="Shape 27"/>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8" name="Shape 28"/>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9" name="Shape 2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dirty="0"/>
          </a:p>
        </p:txBody>
      </p:sp>
    </p:spTree>
    <p:extLst>
      <p:ext uri="{BB962C8B-B14F-4D97-AF65-F5344CB8AC3E}">
        <p14:creationId xmlns:p14="http://schemas.microsoft.com/office/powerpoint/2010/main" val="2327229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749366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569155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65535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27894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21551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776268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838733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36587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957099057"/>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1154" y="1783033"/>
            <a:ext cx="6827520" cy="788717"/>
          </a:xfrm>
        </p:spPr>
        <p:txBody>
          <a:bodyPr>
            <a:noAutofit/>
          </a:bodyPr>
          <a:lstStyle/>
          <a:p>
            <a:r>
              <a:rPr lang="en-US" sz="3200" dirty="0">
                <a:solidFill>
                  <a:schemeClr val="tx2"/>
                </a:solidFill>
              </a:rPr>
              <a:t>Welfare Reform and Adolescent Risky Behavior:  Are the Boys Alright?</a:t>
            </a:r>
            <a:endParaRPr lang="en-US" sz="3200" b="1" dirty="0">
              <a:solidFill>
                <a:schemeClr val="tx2"/>
              </a:solidFill>
            </a:endParaRPr>
          </a:p>
        </p:txBody>
      </p:sp>
      <p:sp>
        <p:nvSpPr>
          <p:cNvPr id="4" name="Subtitle 3"/>
          <p:cNvSpPr>
            <a:spLocks noGrp="1"/>
          </p:cNvSpPr>
          <p:nvPr>
            <p:ph type="subTitle" idx="1"/>
          </p:nvPr>
        </p:nvSpPr>
        <p:spPr>
          <a:xfrm>
            <a:off x="2184218" y="2869184"/>
            <a:ext cx="4914900" cy="1474519"/>
          </a:xfrm>
        </p:spPr>
        <p:txBody>
          <a:bodyPr>
            <a:normAutofit fontScale="25000" lnSpcReduction="20000"/>
          </a:bodyPr>
          <a:lstStyle/>
          <a:p>
            <a:pPr>
              <a:lnSpc>
                <a:spcPct val="120000"/>
              </a:lnSpc>
              <a:spcBef>
                <a:spcPts val="0"/>
              </a:spcBef>
              <a:spcAft>
                <a:spcPts val="600"/>
              </a:spcAft>
            </a:pPr>
            <a:r>
              <a:rPr lang="en-US" sz="5600" b="1" dirty="0">
                <a:solidFill>
                  <a:srgbClr val="002060"/>
                </a:solidFill>
              </a:rPr>
              <a:t>Dhaval Dave, </a:t>
            </a:r>
            <a:r>
              <a:rPr lang="en-US" sz="5600" dirty="0">
                <a:solidFill>
                  <a:srgbClr val="002060"/>
                </a:solidFill>
              </a:rPr>
              <a:t>Bentley University, NBER, &amp; IZA</a:t>
            </a:r>
            <a:endParaRPr lang="en-US" sz="5600" b="1" dirty="0">
              <a:solidFill>
                <a:srgbClr val="002060"/>
              </a:solidFill>
            </a:endParaRPr>
          </a:p>
          <a:p>
            <a:pPr>
              <a:lnSpc>
                <a:spcPct val="120000"/>
              </a:lnSpc>
              <a:spcBef>
                <a:spcPts val="0"/>
              </a:spcBef>
              <a:spcAft>
                <a:spcPts val="600"/>
              </a:spcAft>
            </a:pPr>
            <a:r>
              <a:rPr lang="en-US" sz="5600" b="1" dirty="0">
                <a:solidFill>
                  <a:srgbClr val="002060"/>
                </a:solidFill>
              </a:rPr>
              <a:t>Hope Corman, </a:t>
            </a:r>
            <a:r>
              <a:rPr lang="en-US" sz="5600" dirty="0">
                <a:solidFill>
                  <a:srgbClr val="002060"/>
                </a:solidFill>
              </a:rPr>
              <a:t>Rider University &amp; NBER</a:t>
            </a:r>
            <a:endParaRPr lang="en-US" sz="5600" b="1" dirty="0">
              <a:solidFill>
                <a:srgbClr val="002060"/>
              </a:solidFill>
            </a:endParaRPr>
          </a:p>
          <a:p>
            <a:pPr>
              <a:lnSpc>
                <a:spcPct val="120000"/>
              </a:lnSpc>
              <a:spcBef>
                <a:spcPts val="0"/>
              </a:spcBef>
              <a:spcAft>
                <a:spcPts val="600"/>
              </a:spcAft>
            </a:pPr>
            <a:r>
              <a:rPr lang="en-US" sz="5600" b="1" dirty="0">
                <a:solidFill>
                  <a:srgbClr val="002060"/>
                </a:solidFill>
              </a:rPr>
              <a:t>Ariel Kalil, </a:t>
            </a:r>
            <a:r>
              <a:rPr lang="en-US" sz="5600" dirty="0">
                <a:solidFill>
                  <a:srgbClr val="002060"/>
                </a:solidFill>
              </a:rPr>
              <a:t>University of Chicago</a:t>
            </a:r>
            <a:endParaRPr lang="en-US" sz="5600" b="1" dirty="0">
              <a:solidFill>
                <a:srgbClr val="002060"/>
              </a:solidFill>
            </a:endParaRPr>
          </a:p>
          <a:p>
            <a:pPr>
              <a:lnSpc>
                <a:spcPct val="120000"/>
              </a:lnSpc>
              <a:spcBef>
                <a:spcPts val="0"/>
              </a:spcBef>
              <a:spcAft>
                <a:spcPts val="600"/>
              </a:spcAft>
            </a:pPr>
            <a:r>
              <a:rPr lang="en-US" sz="5600" b="1" dirty="0">
                <a:solidFill>
                  <a:srgbClr val="002060"/>
                </a:solidFill>
              </a:rPr>
              <a:t>Nancy Reichman, </a:t>
            </a:r>
            <a:r>
              <a:rPr lang="en-US" sz="5600" dirty="0">
                <a:solidFill>
                  <a:srgbClr val="002060"/>
                </a:solidFill>
              </a:rPr>
              <a:t>Rutgers University</a:t>
            </a:r>
          </a:p>
          <a:p>
            <a:pPr>
              <a:lnSpc>
                <a:spcPct val="120000"/>
              </a:lnSpc>
              <a:spcBef>
                <a:spcPts val="0"/>
              </a:spcBef>
              <a:spcAft>
                <a:spcPts val="600"/>
              </a:spcAft>
            </a:pPr>
            <a:r>
              <a:rPr lang="en-US" sz="5600" b="1" dirty="0">
                <a:solidFill>
                  <a:srgbClr val="002060"/>
                </a:solidFill>
              </a:rPr>
              <a:t>Ofira Schwartz-Soicher, </a:t>
            </a:r>
            <a:r>
              <a:rPr lang="en-US" sz="5600" dirty="0">
                <a:solidFill>
                  <a:srgbClr val="002060"/>
                </a:solidFill>
              </a:rPr>
              <a:t>Princeton University</a:t>
            </a:r>
          </a:p>
          <a:p>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1271" y="800102"/>
            <a:ext cx="1592897" cy="557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7689" y="228602"/>
            <a:ext cx="2520370" cy="411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61224" y="228601"/>
            <a:ext cx="1795758" cy="438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Image result for logo rider university">
            <a:extLst>
              <a:ext uri="{FF2B5EF4-FFF2-40B4-BE49-F238E27FC236}">
                <a16:creationId xmlns:a16="http://schemas.microsoft.com/office/drawing/2014/main" xmlns="" id="{AA0EF235-A162-45FE-99D1-856E00529B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9099" y="875995"/>
            <a:ext cx="1651251" cy="44134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logo bentley university">
            <a:extLst>
              <a:ext uri="{FF2B5EF4-FFF2-40B4-BE49-F238E27FC236}">
                <a16:creationId xmlns:a16="http://schemas.microsoft.com/office/drawing/2014/main" xmlns="" id="{0782A1F3-B274-4FDC-B649-8BEB748331E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57950" y="827435"/>
            <a:ext cx="1668411" cy="50052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logo princeton university">
            <a:extLst>
              <a:ext uri="{FF2B5EF4-FFF2-40B4-BE49-F238E27FC236}">
                <a16:creationId xmlns:a16="http://schemas.microsoft.com/office/drawing/2014/main" xmlns="" id="{F9CC4C50-901B-4632-BB2E-DF89F46B348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1272" y="149087"/>
            <a:ext cx="1726762" cy="46259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xmlns="" id="{BEBC80D1-6078-4998-8F5F-8745D62555AC}"/>
              </a:ext>
            </a:extLst>
          </p:cNvPr>
          <p:cNvSpPr txBox="1"/>
          <p:nvPr/>
        </p:nvSpPr>
        <p:spPr>
          <a:xfrm>
            <a:off x="1975994" y="4521968"/>
            <a:ext cx="5647690" cy="469359"/>
          </a:xfrm>
          <a:prstGeom prst="rect">
            <a:avLst/>
          </a:prstGeom>
          <a:noFill/>
        </p:spPr>
        <p:txBody>
          <a:bodyPr wrap="square" rtlCol="0">
            <a:spAutoFit/>
          </a:bodyPr>
          <a:lstStyle/>
          <a:p>
            <a:r>
              <a:rPr lang="en-US" dirty="0"/>
              <a:t>Brookings Event on Data Disaggregation, September 26, 2019</a:t>
            </a:r>
          </a:p>
          <a:p>
            <a:endParaRPr lang="en-US" sz="1050" dirty="0"/>
          </a:p>
        </p:txBody>
      </p:sp>
      <p:sp>
        <p:nvSpPr>
          <p:cNvPr id="6" name="Slide Number Placeholder 5">
            <a:extLst>
              <a:ext uri="{FF2B5EF4-FFF2-40B4-BE49-F238E27FC236}">
                <a16:creationId xmlns:a16="http://schemas.microsoft.com/office/drawing/2014/main" xmlns="" id="{CB1979D7-B23B-7D44-BC77-7DEC254F498E}"/>
              </a:ext>
            </a:extLst>
          </p:cNvPr>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1</a:t>
            </a:fld>
            <a:endParaRPr lang="en"/>
          </a:p>
        </p:txBody>
      </p:sp>
    </p:spTree>
    <p:extLst>
      <p:ext uri="{BB962C8B-B14F-4D97-AF65-F5344CB8AC3E}">
        <p14:creationId xmlns:p14="http://schemas.microsoft.com/office/powerpoint/2010/main" val="2038959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Rollout of Welfare Reform</a:t>
            </a:r>
          </a:p>
        </p:txBody>
      </p:sp>
      <p:sp>
        <p:nvSpPr>
          <p:cNvPr id="3" name="Content Placeholder 2"/>
          <p:cNvSpPr>
            <a:spLocks noGrp="1"/>
          </p:cNvSpPr>
          <p:nvPr>
            <p:ph idx="1"/>
          </p:nvPr>
        </p:nvSpPr>
        <p:spPr>
          <a:xfrm>
            <a:off x="641684" y="1211179"/>
            <a:ext cx="7852611" cy="3383444"/>
          </a:xfrm>
        </p:spPr>
        <p:txBody>
          <a:bodyPr/>
          <a:lstStyle/>
          <a:p>
            <a:r>
              <a:rPr lang="en-US" sz="2400" dirty="0"/>
              <a:t>1992-1996 state-level AFDC Waivers </a:t>
            </a:r>
          </a:p>
          <a:p>
            <a:pPr lvl="1"/>
            <a:r>
              <a:rPr lang="en-US" sz="2400" dirty="0"/>
              <a:t>Work requirements, time limits, family caps</a:t>
            </a:r>
          </a:p>
          <a:p>
            <a:r>
              <a:rPr lang="en-US" sz="2400" dirty="0"/>
              <a:t>August 22, 1996: PRWORA signed into law</a:t>
            </a:r>
          </a:p>
          <a:p>
            <a:r>
              <a:rPr lang="en-US" sz="2400" dirty="0"/>
              <a:t>1996-1998: TANF implemented in all states</a:t>
            </a:r>
          </a:p>
          <a:p>
            <a:pPr marL="457200" lvl="1" indent="0">
              <a:buNone/>
            </a:pPr>
            <a:endParaRPr lang="en-US" dirty="0"/>
          </a:p>
          <a:p>
            <a:endParaRPr lang="en-US" dirty="0"/>
          </a:p>
        </p:txBody>
      </p:sp>
      <p:sp>
        <p:nvSpPr>
          <p:cNvPr id="5" name="Slide Number Placeholder 4">
            <a:extLst>
              <a:ext uri="{FF2B5EF4-FFF2-40B4-BE49-F238E27FC236}">
                <a16:creationId xmlns:a16="http://schemas.microsoft.com/office/drawing/2014/main" xmlns="" id="{5987CEB2-D5EE-8244-8EC1-3AF23E323D24}"/>
              </a:ext>
            </a:extLst>
          </p:cNvPr>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10</a:t>
            </a:fld>
            <a:endParaRPr lang="en"/>
          </a:p>
        </p:txBody>
      </p:sp>
    </p:spTree>
    <p:extLst>
      <p:ext uri="{BB962C8B-B14F-4D97-AF65-F5344CB8AC3E}">
        <p14:creationId xmlns:p14="http://schemas.microsoft.com/office/powerpoint/2010/main" val="1171712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Data</a:t>
            </a:r>
          </a:p>
        </p:txBody>
      </p:sp>
      <p:sp>
        <p:nvSpPr>
          <p:cNvPr id="3" name="Text Placeholder 2"/>
          <p:cNvSpPr>
            <a:spLocks noGrp="1"/>
          </p:cNvSpPr>
          <p:nvPr>
            <p:ph type="body" idx="1"/>
          </p:nvPr>
        </p:nvSpPr>
        <p:spPr/>
        <p:txBody>
          <a:bodyPr>
            <a:normAutofit fontScale="92500" lnSpcReduction="20000"/>
          </a:bodyPr>
          <a:lstStyle/>
          <a:p>
            <a:r>
              <a:rPr lang="en-US" sz="2400" dirty="0"/>
              <a:t>Main data set</a:t>
            </a:r>
          </a:p>
          <a:p>
            <a:pPr lvl="1">
              <a:spcBef>
                <a:spcPts val="600"/>
              </a:spcBef>
            </a:pPr>
            <a:r>
              <a:rPr lang="en-US" sz="2400" dirty="0"/>
              <a:t>Monitoring the Future: 10</a:t>
            </a:r>
            <a:r>
              <a:rPr lang="en-US" sz="2400" baseline="30000" dirty="0"/>
              <a:t>th</a:t>
            </a:r>
            <a:r>
              <a:rPr lang="en-US" sz="2400" dirty="0"/>
              <a:t> &amp; 12</a:t>
            </a:r>
            <a:r>
              <a:rPr lang="en-US" sz="2400" baseline="30000" dirty="0"/>
              <a:t>th</a:t>
            </a:r>
            <a:r>
              <a:rPr lang="en-US" sz="2400" dirty="0"/>
              <a:t> Grade </a:t>
            </a:r>
          </a:p>
          <a:p>
            <a:pPr lvl="1">
              <a:spcBef>
                <a:spcPts val="600"/>
              </a:spcBef>
            </a:pPr>
            <a:r>
              <a:rPr lang="en-US" sz="2400" dirty="0"/>
              <a:t>Repeated annual cross-sections</a:t>
            </a:r>
          </a:p>
          <a:p>
            <a:pPr lvl="1">
              <a:spcBef>
                <a:spcPts val="600"/>
              </a:spcBef>
            </a:pPr>
            <a:r>
              <a:rPr lang="en-US" sz="2400" dirty="0"/>
              <a:t>1991-2006</a:t>
            </a:r>
          </a:p>
          <a:p>
            <a:pPr lvl="1">
              <a:spcBef>
                <a:spcPts val="600"/>
              </a:spcBef>
            </a:pPr>
            <a:r>
              <a:rPr lang="en-US" sz="2400" dirty="0"/>
              <a:t>Limit to high school students who are minors</a:t>
            </a:r>
          </a:p>
          <a:p>
            <a:pPr lvl="1">
              <a:spcBef>
                <a:spcPts val="600"/>
              </a:spcBef>
            </a:pPr>
            <a:endParaRPr lang="en-US" sz="2400" dirty="0"/>
          </a:p>
          <a:p>
            <a:r>
              <a:rPr lang="en-US" sz="2400" dirty="0"/>
              <a:t>Auxiliary data set</a:t>
            </a:r>
          </a:p>
          <a:p>
            <a:pPr lvl="1">
              <a:spcBef>
                <a:spcPts val="600"/>
              </a:spcBef>
            </a:pPr>
            <a:r>
              <a:rPr lang="en-US" sz="2400" dirty="0"/>
              <a:t>NLSY79 Child and Young Adult Supplement</a:t>
            </a:r>
          </a:p>
          <a:p>
            <a:pPr lvl="1">
              <a:spcBef>
                <a:spcPts val="600"/>
              </a:spcBef>
            </a:pPr>
            <a:r>
              <a:rPr lang="en-US" sz="2400" dirty="0"/>
              <a:t>Biannual 1990-2006 for youth ages 15-17</a:t>
            </a:r>
          </a:p>
          <a:p>
            <a:endParaRPr lang="en-US" sz="2000" dirty="0"/>
          </a:p>
        </p:txBody>
      </p:sp>
      <p:sp>
        <p:nvSpPr>
          <p:cNvPr id="5" name="Slide Number Placeholder 4">
            <a:extLst>
              <a:ext uri="{FF2B5EF4-FFF2-40B4-BE49-F238E27FC236}">
                <a16:creationId xmlns:a16="http://schemas.microsoft.com/office/drawing/2014/main" xmlns="" id="{50A7EE49-78F7-6841-BF1F-CE75F1C615E5}"/>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11</a:t>
            </a:fld>
            <a:endParaRPr lang="en"/>
          </a:p>
        </p:txBody>
      </p:sp>
    </p:spTree>
    <p:extLst>
      <p:ext uri="{BB962C8B-B14F-4D97-AF65-F5344CB8AC3E}">
        <p14:creationId xmlns:p14="http://schemas.microsoft.com/office/powerpoint/2010/main" val="3237410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a:t>Model:  Difference-in-Difference-in-Differences</a:t>
            </a:r>
          </a:p>
        </p:txBody>
      </p:sp>
      <p:sp>
        <p:nvSpPr>
          <p:cNvPr id="3" name="Text Placeholder 2"/>
          <p:cNvSpPr>
            <a:spLocks noGrp="1"/>
          </p:cNvSpPr>
          <p:nvPr>
            <p:ph type="body" idx="1"/>
          </p:nvPr>
        </p:nvSpPr>
        <p:spPr/>
        <p:txBody>
          <a:bodyPr/>
          <a:lstStyle/>
          <a:p>
            <a:pPr marL="114300" indent="0">
              <a:buNone/>
            </a:pPr>
            <a:endParaRPr lang="en-US" dirty="0"/>
          </a:p>
          <a:p>
            <a:pPr marL="114300" indent="0">
              <a:buNone/>
            </a:pPr>
            <a:r>
              <a:rPr lang="en-US" sz="2000" dirty="0"/>
              <a:t>S</a:t>
            </a:r>
            <a:r>
              <a:rPr lang="en-US" sz="2000" baseline="-25000" dirty="0"/>
              <a:t>imst</a:t>
            </a:r>
            <a:r>
              <a:rPr lang="en-US" sz="2000" dirty="0"/>
              <a:t> = α + (Welfare</a:t>
            </a:r>
            <a:r>
              <a:rPr lang="en-US" sz="2000" baseline="-25000" dirty="0"/>
              <a:t>st </a:t>
            </a:r>
            <a:r>
              <a:rPr lang="en-US" sz="2000" dirty="0"/>
              <a:t>* Target</a:t>
            </a:r>
            <a:r>
              <a:rPr lang="en-US" sz="2000" baseline="-25000" dirty="0"/>
              <a:t>mst</a:t>
            </a:r>
            <a:r>
              <a:rPr lang="en-US" sz="2000" dirty="0"/>
              <a:t>) Π</a:t>
            </a:r>
            <a:r>
              <a:rPr lang="en-US" sz="2000" baseline="-25000" dirty="0"/>
              <a:t>1</a:t>
            </a:r>
            <a:r>
              <a:rPr lang="en-US" sz="2000" dirty="0"/>
              <a:t> + Welfare</a:t>
            </a:r>
            <a:r>
              <a:rPr lang="en-US" sz="2000" baseline="-25000" dirty="0"/>
              <a:t>st </a:t>
            </a:r>
            <a:r>
              <a:rPr lang="en-US" sz="2000" dirty="0"/>
              <a:t>Π</a:t>
            </a:r>
            <a:r>
              <a:rPr lang="en-US" sz="2000" baseline="-25000" dirty="0"/>
              <a:t>2</a:t>
            </a:r>
            <a:r>
              <a:rPr lang="en-US" sz="2000" dirty="0"/>
              <a:t> + X</a:t>
            </a:r>
            <a:r>
              <a:rPr lang="en-US" sz="2000" baseline="-25000" dirty="0"/>
              <a:t>imst </a:t>
            </a:r>
            <a:r>
              <a:rPr lang="en-US" sz="2000" dirty="0"/>
              <a:t>β + V</a:t>
            </a:r>
            <a:r>
              <a:rPr lang="en-US" sz="2000" baseline="-25000" dirty="0"/>
              <a:t>mst</a:t>
            </a:r>
            <a:r>
              <a:rPr lang="en-US" sz="2000" dirty="0"/>
              <a:t> λ + Z</a:t>
            </a:r>
            <a:r>
              <a:rPr lang="en-US" sz="2000" baseline="-25000" dirty="0"/>
              <a:t>st</a:t>
            </a:r>
            <a:r>
              <a:rPr lang="en-US" sz="2000" dirty="0"/>
              <a:t> β + State</a:t>
            </a:r>
            <a:r>
              <a:rPr lang="en-US" sz="2000" baseline="-25000" dirty="0"/>
              <a:t>s</a:t>
            </a:r>
            <a:r>
              <a:rPr lang="en-US" sz="2000" dirty="0"/>
              <a:t> Ω + Time</a:t>
            </a:r>
            <a:r>
              <a:rPr lang="en-US" sz="2000" baseline="-25000" dirty="0"/>
              <a:t>t</a:t>
            </a:r>
            <a:r>
              <a:rPr lang="en-US" sz="2000" dirty="0"/>
              <a:t> Ψ + ε</a:t>
            </a:r>
            <a:r>
              <a:rPr lang="en-US" sz="2000" baseline="-25000" dirty="0"/>
              <a:t>imst</a:t>
            </a:r>
            <a:endParaRPr lang="en-US" sz="2000" dirty="0"/>
          </a:p>
          <a:p>
            <a:pPr marL="114300" indent="0">
              <a:buNone/>
            </a:pP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2095145867"/>
              </p:ext>
            </p:extLst>
          </p:nvPr>
        </p:nvGraphicFramePr>
        <p:xfrm>
          <a:off x="593307" y="2917675"/>
          <a:ext cx="7799579" cy="1480457"/>
        </p:xfrm>
        <a:graphic>
          <a:graphicData uri="http://schemas.openxmlformats.org/drawingml/2006/table">
            <a:tbl>
              <a:tblPr firstRow="1" bandRow="1">
                <a:tableStyleId>{5C22544A-7EE6-4342-B048-85BDC9FD1C3A}</a:tableStyleId>
              </a:tblPr>
              <a:tblGrid>
                <a:gridCol w="1638265">
                  <a:extLst>
                    <a:ext uri="{9D8B030D-6E8A-4147-A177-3AD203B41FA5}">
                      <a16:colId xmlns:a16="http://schemas.microsoft.com/office/drawing/2014/main" xmlns="" val="20000"/>
                    </a:ext>
                  </a:extLst>
                </a:gridCol>
                <a:gridCol w="1785257">
                  <a:extLst>
                    <a:ext uri="{9D8B030D-6E8A-4147-A177-3AD203B41FA5}">
                      <a16:colId xmlns:a16="http://schemas.microsoft.com/office/drawing/2014/main" xmlns="" val="20001"/>
                    </a:ext>
                  </a:extLst>
                </a:gridCol>
                <a:gridCol w="1132114">
                  <a:extLst>
                    <a:ext uri="{9D8B030D-6E8A-4147-A177-3AD203B41FA5}">
                      <a16:colId xmlns:a16="http://schemas.microsoft.com/office/drawing/2014/main" xmlns="" val="20002"/>
                    </a:ext>
                  </a:extLst>
                </a:gridCol>
                <a:gridCol w="3243943">
                  <a:extLst>
                    <a:ext uri="{9D8B030D-6E8A-4147-A177-3AD203B41FA5}">
                      <a16:colId xmlns:a16="http://schemas.microsoft.com/office/drawing/2014/main" xmlns="" val="20003"/>
                    </a:ext>
                  </a:extLst>
                </a:gridCol>
              </a:tblGrid>
              <a:tr h="1480457">
                <a:tc>
                  <a:txBody>
                    <a:bodyPr/>
                    <a:lstStyle/>
                    <a:p>
                      <a:pPr marL="114300" indent="0">
                        <a:buNone/>
                      </a:pPr>
                      <a:r>
                        <a:rPr lang="en-US" sz="1600" dirty="0">
                          <a:solidFill>
                            <a:schemeClr val="tx1"/>
                          </a:solidFill>
                        </a:rPr>
                        <a:t>S = behavior</a:t>
                      </a:r>
                    </a:p>
                    <a:p>
                      <a:pPr marL="114300" indent="0">
                        <a:buNone/>
                      </a:pPr>
                      <a:r>
                        <a:rPr lang="en-US" sz="1600" dirty="0">
                          <a:solidFill>
                            <a:schemeClr val="tx1"/>
                          </a:solidFill>
                        </a:rPr>
                        <a:t>i  = child                   </a:t>
                      </a:r>
                    </a:p>
                    <a:p>
                      <a:pPr marL="114300" indent="0">
                        <a:buNone/>
                      </a:pPr>
                      <a:r>
                        <a:rPr lang="en-US" sz="1600" dirty="0">
                          <a:solidFill>
                            <a:schemeClr val="tx1"/>
                          </a:solidFill>
                        </a:rPr>
                        <a:t>m  = mother</a:t>
                      </a:r>
                    </a:p>
                    <a:p>
                      <a:pPr marL="114300" indent="0">
                        <a:buNone/>
                      </a:pPr>
                      <a:r>
                        <a:rPr lang="en-US" sz="1600" dirty="0">
                          <a:solidFill>
                            <a:schemeClr val="tx1"/>
                          </a:solidFill>
                        </a:rPr>
                        <a:t>s  = state</a:t>
                      </a:r>
                    </a:p>
                    <a:p>
                      <a:pPr marL="114300" indent="0">
                        <a:buNone/>
                      </a:pPr>
                      <a:r>
                        <a:rPr lang="en-US" sz="1600" dirty="0">
                          <a:solidFill>
                            <a:schemeClr val="tx1"/>
                          </a:solidFill>
                        </a:rPr>
                        <a:t>t  = time</a:t>
                      </a:r>
                    </a:p>
                  </a:txBody>
                  <a:tcPr>
                    <a:solidFill>
                      <a:schemeClr val="bg2"/>
                    </a:solidFill>
                  </a:tcPr>
                </a:tc>
                <a:tc>
                  <a:txBody>
                    <a:bodyPr/>
                    <a:lstStyle/>
                    <a:p>
                      <a:r>
                        <a:rPr lang="en-US" sz="1600" dirty="0">
                          <a:solidFill>
                            <a:schemeClr val="tx1"/>
                          </a:solidFill>
                        </a:rPr>
                        <a:t>X = teen</a:t>
                      </a:r>
                      <a:r>
                        <a:rPr lang="en-US" sz="1600" baseline="0" dirty="0">
                          <a:solidFill>
                            <a:schemeClr val="tx1"/>
                          </a:solidFill>
                        </a:rPr>
                        <a:t> characteristics</a:t>
                      </a:r>
                    </a:p>
                    <a:p>
                      <a:r>
                        <a:rPr lang="en-US" sz="1600" baseline="0" dirty="0">
                          <a:solidFill>
                            <a:schemeClr val="tx1"/>
                          </a:solidFill>
                        </a:rPr>
                        <a:t>V = mother characteristics</a:t>
                      </a:r>
                    </a:p>
                    <a:p>
                      <a:r>
                        <a:rPr lang="en-US" sz="1600" baseline="0" dirty="0">
                          <a:solidFill>
                            <a:schemeClr val="tx1"/>
                          </a:solidFill>
                        </a:rPr>
                        <a:t>Z  = state factors</a:t>
                      </a:r>
                      <a:endParaRPr lang="en-US" sz="1600" dirty="0">
                        <a:solidFill>
                          <a:schemeClr val="tx1"/>
                        </a:solidFill>
                      </a:endParaRPr>
                    </a:p>
                  </a:txBody>
                  <a:tcPr>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600" dirty="0">
                          <a:solidFill>
                            <a:schemeClr val="tx1"/>
                          </a:solidFill>
                        </a:rPr>
                        <a:t>Welfare policy in effect</a:t>
                      </a:r>
                    </a:p>
                    <a:p>
                      <a:endParaRPr lang="en-US" sz="1600" dirty="0">
                        <a:solidFill>
                          <a:schemeClr val="tx1"/>
                        </a:solidFill>
                      </a:endParaRPr>
                    </a:p>
                  </a:txBody>
                  <a:tcPr>
                    <a:solidFill>
                      <a:schemeClr val="bg2"/>
                    </a:solidFill>
                  </a:tcPr>
                </a:tc>
                <a:tc>
                  <a:txBody>
                    <a:bodyPr/>
                    <a:lstStyle/>
                    <a:p>
                      <a:r>
                        <a:rPr lang="en-US" sz="1600" dirty="0">
                          <a:solidFill>
                            <a:schemeClr val="tx1"/>
                          </a:solidFill>
                        </a:rPr>
                        <a:t>Target</a:t>
                      </a:r>
                      <a:r>
                        <a:rPr lang="en-US" sz="1600" baseline="0" dirty="0">
                          <a:solidFill>
                            <a:schemeClr val="tx1"/>
                          </a:solidFill>
                        </a:rPr>
                        <a:t>  = Unmarried mothers w/HS education or less</a:t>
                      </a:r>
                    </a:p>
                    <a:p>
                      <a:r>
                        <a:rPr lang="en-US" sz="1600" baseline="0" dirty="0">
                          <a:solidFill>
                            <a:schemeClr val="tx1"/>
                          </a:solidFill>
                        </a:rPr>
                        <a:t>[Control = Married mother w/HS education or less]</a:t>
                      </a:r>
                      <a:endParaRPr lang="en-US" sz="1600" dirty="0">
                        <a:solidFill>
                          <a:schemeClr val="tx1"/>
                        </a:solidFill>
                      </a:endParaRPr>
                    </a:p>
                  </a:txBody>
                  <a:tcPr>
                    <a:solidFill>
                      <a:schemeClr val="bg2"/>
                    </a:solidFill>
                  </a:tcPr>
                </a:tc>
                <a:extLst>
                  <a:ext uri="{0D108BD9-81ED-4DB2-BD59-A6C34878D82A}">
                    <a16:rowId xmlns:a16="http://schemas.microsoft.com/office/drawing/2014/main" xmlns="" val="10000"/>
                  </a:ext>
                </a:extLst>
              </a:tr>
            </a:tbl>
          </a:graphicData>
        </a:graphic>
      </p:graphicFrame>
      <p:sp>
        <p:nvSpPr>
          <p:cNvPr id="6" name="Slide Number Placeholder 5">
            <a:extLst>
              <a:ext uri="{FF2B5EF4-FFF2-40B4-BE49-F238E27FC236}">
                <a16:creationId xmlns:a16="http://schemas.microsoft.com/office/drawing/2014/main" xmlns="" id="{CED6A764-2B1F-CC4E-8F5E-C1E1E3193001}"/>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12</a:t>
            </a:fld>
            <a:endParaRPr lang="en"/>
          </a:p>
        </p:txBody>
      </p:sp>
    </p:spTree>
    <p:extLst>
      <p:ext uri="{BB962C8B-B14F-4D97-AF65-F5344CB8AC3E}">
        <p14:creationId xmlns:p14="http://schemas.microsoft.com/office/powerpoint/2010/main" val="1781396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Validity of DDD </a:t>
            </a:r>
          </a:p>
        </p:txBody>
      </p:sp>
      <p:sp>
        <p:nvSpPr>
          <p:cNvPr id="3" name="Text Placeholder 2"/>
          <p:cNvSpPr>
            <a:spLocks noGrp="1"/>
          </p:cNvSpPr>
          <p:nvPr>
            <p:ph type="body" idx="1"/>
          </p:nvPr>
        </p:nvSpPr>
        <p:spPr>
          <a:xfrm>
            <a:off x="688932" y="1402915"/>
            <a:ext cx="7828767" cy="3166110"/>
          </a:xfrm>
        </p:spPr>
        <p:txBody>
          <a:bodyPr>
            <a:normAutofit/>
          </a:bodyPr>
          <a:lstStyle/>
          <a:p>
            <a:r>
              <a:rPr lang="en-US" sz="2400" dirty="0"/>
              <a:t>Appropriateness of comparison group</a:t>
            </a:r>
          </a:p>
          <a:p>
            <a:endParaRPr lang="en-US" sz="2400" dirty="0"/>
          </a:p>
          <a:p>
            <a:r>
              <a:rPr lang="en-US" sz="2400" dirty="0"/>
              <a:t>Policy endogeneity</a:t>
            </a:r>
          </a:p>
          <a:p>
            <a:endParaRPr lang="en-US" sz="2400" dirty="0"/>
          </a:p>
          <a:p>
            <a:r>
              <a:rPr lang="en-US" sz="2400" dirty="0"/>
              <a:t>Compositional selection</a:t>
            </a:r>
          </a:p>
          <a:p>
            <a:pPr lvl="1">
              <a:spcBef>
                <a:spcPts val="0"/>
              </a:spcBef>
            </a:pPr>
            <a:r>
              <a:rPr lang="en-US" sz="2400" dirty="0"/>
              <a:t>Target v. control</a:t>
            </a:r>
          </a:p>
          <a:p>
            <a:pPr lvl="1">
              <a:spcBef>
                <a:spcPts val="0"/>
              </a:spcBef>
            </a:pPr>
            <a:r>
              <a:rPr lang="en-US" sz="2400" dirty="0"/>
              <a:t>12</a:t>
            </a:r>
            <a:r>
              <a:rPr lang="en-US" sz="2400" baseline="30000" dirty="0"/>
              <a:t>th</a:t>
            </a:r>
            <a:r>
              <a:rPr lang="en-US" sz="2400" dirty="0"/>
              <a:t> grade sample (potentially) affected by policy</a:t>
            </a:r>
          </a:p>
          <a:p>
            <a:endParaRPr lang="en-US" sz="2000" dirty="0"/>
          </a:p>
        </p:txBody>
      </p:sp>
      <p:sp>
        <p:nvSpPr>
          <p:cNvPr id="5" name="Slide Number Placeholder 4">
            <a:extLst>
              <a:ext uri="{FF2B5EF4-FFF2-40B4-BE49-F238E27FC236}">
                <a16:creationId xmlns:a16="http://schemas.microsoft.com/office/drawing/2014/main" xmlns="" id="{019C5FD0-404B-4B40-A669-52926707BA6F}"/>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13</a:t>
            </a:fld>
            <a:endParaRPr lang="en"/>
          </a:p>
        </p:txBody>
      </p:sp>
    </p:spTree>
    <p:extLst>
      <p:ext uri="{BB962C8B-B14F-4D97-AF65-F5344CB8AC3E}">
        <p14:creationId xmlns:p14="http://schemas.microsoft.com/office/powerpoint/2010/main" val="2513100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normAutofit fontScale="90000"/>
          </a:bodyPr>
          <a:lstStyle/>
          <a:p>
            <a:r>
              <a:rPr lang="en-US" sz="2800" dirty="0">
                <a:latin typeface="+mj-lt"/>
              </a:rPr>
              <a:t>Baseline Means (1991-1992)—Past Month Substance Use</a:t>
            </a:r>
          </a:p>
        </p:txBody>
      </p:sp>
      <p:graphicFrame>
        <p:nvGraphicFramePr>
          <p:cNvPr id="4" name="Table 3"/>
          <p:cNvGraphicFramePr>
            <a:graphicFrameLocks noGrp="1"/>
          </p:cNvGraphicFramePr>
          <p:nvPr>
            <p:extLst>
              <p:ext uri="{D42A27DB-BD31-4B8C-83A1-F6EECF244321}">
                <p14:modId xmlns:p14="http://schemas.microsoft.com/office/powerpoint/2010/main" val="2407997337"/>
              </p:ext>
            </p:extLst>
          </p:nvPr>
        </p:nvGraphicFramePr>
        <p:xfrm>
          <a:off x="537327" y="1204631"/>
          <a:ext cx="8069345" cy="3314760"/>
        </p:xfrm>
        <a:graphic>
          <a:graphicData uri="http://schemas.openxmlformats.org/drawingml/2006/table">
            <a:tbl>
              <a:tblPr firstRow="1" firstCol="1" bandRow="1">
                <a:tableStyleId>{5C22544A-7EE6-4342-B048-85BDC9FD1C3A}</a:tableStyleId>
              </a:tblPr>
              <a:tblGrid>
                <a:gridCol w="2894942">
                  <a:extLst>
                    <a:ext uri="{9D8B030D-6E8A-4147-A177-3AD203B41FA5}">
                      <a16:colId xmlns:a16="http://schemas.microsoft.com/office/drawing/2014/main" xmlns="" val="20000"/>
                    </a:ext>
                  </a:extLst>
                </a:gridCol>
                <a:gridCol w="1293406">
                  <a:extLst>
                    <a:ext uri="{9D8B030D-6E8A-4147-A177-3AD203B41FA5}">
                      <a16:colId xmlns:a16="http://schemas.microsoft.com/office/drawing/2014/main" xmlns="" val="20001"/>
                    </a:ext>
                  </a:extLst>
                </a:gridCol>
                <a:gridCol w="1293406">
                  <a:extLst>
                    <a:ext uri="{9D8B030D-6E8A-4147-A177-3AD203B41FA5}">
                      <a16:colId xmlns:a16="http://schemas.microsoft.com/office/drawing/2014/main" xmlns="" val="20002"/>
                    </a:ext>
                  </a:extLst>
                </a:gridCol>
                <a:gridCol w="1293406">
                  <a:extLst>
                    <a:ext uri="{9D8B030D-6E8A-4147-A177-3AD203B41FA5}">
                      <a16:colId xmlns:a16="http://schemas.microsoft.com/office/drawing/2014/main" xmlns="" val="20003"/>
                    </a:ext>
                  </a:extLst>
                </a:gridCol>
                <a:gridCol w="1294185">
                  <a:extLst>
                    <a:ext uri="{9D8B030D-6E8A-4147-A177-3AD203B41FA5}">
                      <a16:colId xmlns:a16="http://schemas.microsoft.com/office/drawing/2014/main" xmlns="" val="20004"/>
                    </a:ext>
                  </a:extLst>
                </a:gridCol>
              </a:tblGrid>
              <a:tr h="364642">
                <a:tc>
                  <a:txBody>
                    <a:bodyPr/>
                    <a:lstStyle/>
                    <a:p>
                      <a:pPr marL="0" marR="0">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2">
                  <a:txBody>
                    <a:bodyPr/>
                    <a:lstStyle/>
                    <a:p>
                      <a:pPr marL="0" marR="0" algn="ctr">
                        <a:lnSpc>
                          <a:spcPct val="107000"/>
                        </a:lnSpc>
                        <a:spcBef>
                          <a:spcPts val="0"/>
                        </a:spcBef>
                        <a:spcAft>
                          <a:spcPts val="0"/>
                        </a:spcAft>
                      </a:pPr>
                      <a:r>
                        <a:rPr lang="en-US" sz="1800" dirty="0">
                          <a:solidFill>
                            <a:schemeClr val="tx1"/>
                          </a:solidFill>
                          <a:effectLst/>
                        </a:rPr>
                        <a:t>Males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endParaRPr lang="en-US"/>
                    </a:p>
                  </a:txBody>
                  <a:tcPr/>
                </a:tc>
                <a:tc gridSpan="2">
                  <a:txBody>
                    <a:bodyPr/>
                    <a:lstStyle/>
                    <a:p>
                      <a:pPr marL="0" marR="0" algn="ctr">
                        <a:lnSpc>
                          <a:spcPct val="107000"/>
                        </a:lnSpc>
                        <a:spcBef>
                          <a:spcPts val="0"/>
                        </a:spcBef>
                        <a:spcAft>
                          <a:spcPts val="0"/>
                        </a:spcAft>
                      </a:pPr>
                      <a:r>
                        <a:rPr lang="en-US" sz="1800" dirty="0">
                          <a:solidFill>
                            <a:schemeClr val="tx1"/>
                          </a:solidFill>
                          <a:effectLst/>
                        </a:rPr>
                        <a:t>Females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endParaRPr lang="en-US"/>
                    </a:p>
                  </a:txBody>
                  <a:tcPr/>
                </a:tc>
                <a:extLst>
                  <a:ext uri="{0D108BD9-81ED-4DB2-BD59-A6C34878D82A}">
                    <a16:rowId xmlns:a16="http://schemas.microsoft.com/office/drawing/2014/main" xmlns="" val="10000"/>
                  </a:ext>
                </a:extLst>
              </a:tr>
              <a:tr h="364642">
                <a:tc>
                  <a:txBody>
                    <a:bodyPr/>
                    <a:lstStyle/>
                    <a:p>
                      <a:pPr marL="0" marR="0">
                        <a:lnSpc>
                          <a:spcPct val="107000"/>
                        </a:lnSpc>
                        <a:spcBef>
                          <a:spcPts val="0"/>
                        </a:spcBef>
                        <a:spcAft>
                          <a:spcPts val="0"/>
                        </a:spcAft>
                      </a:pPr>
                      <a:r>
                        <a:rPr lang="en-US" sz="1800" dirty="0">
                          <a:solidFill>
                            <a:schemeClr val="tx1"/>
                          </a:solidFill>
                          <a:effectLst/>
                        </a:rPr>
                        <a:t>Sample</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Target</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Control</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Target</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Control</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extLst>
                  <a:ext uri="{0D108BD9-81ED-4DB2-BD59-A6C34878D82A}">
                    <a16:rowId xmlns:a16="http://schemas.microsoft.com/office/drawing/2014/main" xmlns="" val="10001"/>
                  </a:ext>
                </a:extLst>
              </a:tr>
              <a:tr h="382959">
                <a:tc>
                  <a:txBody>
                    <a:bodyPr/>
                    <a:lstStyle/>
                    <a:p>
                      <a:pPr marL="0" marR="0">
                        <a:lnSpc>
                          <a:spcPct val="107000"/>
                        </a:lnSpc>
                        <a:spcBef>
                          <a:spcPts val="0"/>
                        </a:spcBef>
                        <a:spcAft>
                          <a:spcPts val="0"/>
                        </a:spcAft>
                      </a:pPr>
                      <a:r>
                        <a:rPr lang="en-US" sz="1800" dirty="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2">
                  <a:txBody>
                    <a:bodyPr/>
                    <a:lstStyle/>
                    <a:p>
                      <a:pPr marL="0" marR="0" algn="ctr">
                        <a:lnSpc>
                          <a:spcPct val="107000"/>
                        </a:lnSpc>
                        <a:spcBef>
                          <a:spcPts val="0"/>
                        </a:spcBef>
                        <a:spcAft>
                          <a:spcPts val="0"/>
                        </a:spcAft>
                      </a:pPr>
                      <a:r>
                        <a:rPr lang="en-US" sz="1800" dirty="0">
                          <a:solidFill>
                            <a:schemeClr val="tx1"/>
                          </a:solidFill>
                          <a:effectLst/>
                        </a:rPr>
                        <a:t>Mothers ≤ HS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endParaRPr lang="en-US"/>
                    </a:p>
                  </a:txBody>
                  <a:tcPr/>
                </a:tc>
                <a:tc gridSpan="2">
                  <a:txBody>
                    <a:bodyPr/>
                    <a:lstStyle/>
                    <a:p>
                      <a:pPr marL="0" marR="0" algn="ctr">
                        <a:lnSpc>
                          <a:spcPct val="107000"/>
                        </a:lnSpc>
                        <a:spcBef>
                          <a:spcPts val="0"/>
                        </a:spcBef>
                        <a:spcAft>
                          <a:spcPts val="0"/>
                        </a:spcAft>
                      </a:pPr>
                      <a:r>
                        <a:rPr lang="en-US" sz="1800" dirty="0">
                          <a:solidFill>
                            <a:schemeClr val="tx1"/>
                          </a:solidFill>
                          <a:effectLst/>
                        </a:rPr>
                        <a:t>Mothers ≤ HS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endParaRPr lang="en-US"/>
                    </a:p>
                  </a:txBody>
                  <a:tcPr/>
                </a:tc>
                <a:extLst>
                  <a:ext uri="{0D108BD9-81ED-4DB2-BD59-A6C34878D82A}">
                    <a16:rowId xmlns:a16="http://schemas.microsoft.com/office/drawing/2014/main" xmlns="" val="10002"/>
                  </a:ext>
                </a:extLst>
              </a:tr>
              <a:tr h="364642">
                <a:tc>
                  <a:txBody>
                    <a:bodyPr/>
                    <a:lstStyle/>
                    <a:p>
                      <a:pPr marL="0" marR="0">
                        <a:lnSpc>
                          <a:spcPct val="107000"/>
                        </a:lnSpc>
                        <a:spcBef>
                          <a:spcPts val="0"/>
                        </a:spcBef>
                        <a:spcAft>
                          <a:spcPts val="0"/>
                        </a:spcAft>
                      </a:pPr>
                      <a:r>
                        <a:rPr lang="en-US" sz="1800" dirty="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Unmarried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Married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Unmarried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Married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extLst>
                  <a:ext uri="{0D108BD9-81ED-4DB2-BD59-A6C34878D82A}">
                    <a16:rowId xmlns:a16="http://schemas.microsoft.com/office/drawing/2014/main" xmlns="" val="10003"/>
                  </a:ext>
                </a:extLst>
              </a:tr>
              <a:tr h="397853">
                <a:tc>
                  <a:txBody>
                    <a:bodyPr/>
                    <a:lstStyle/>
                    <a:p>
                      <a:pPr marL="0" marR="0">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Any substance use</a:t>
                      </a:r>
                    </a:p>
                  </a:txBody>
                  <a:tcPr marL="68580" marR="68580" marT="0" marB="0">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0.57</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0.56</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0.51</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0.51</a:t>
                      </a:r>
                    </a:p>
                  </a:txBody>
                  <a:tcPr marL="68580" marR="68580" marT="0" marB="0" anchor="b">
                    <a:solidFill>
                      <a:schemeClr val="bg2"/>
                    </a:solidFill>
                  </a:tcPr>
                </a:tc>
                <a:extLst>
                  <a:ext uri="{0D108BD9-81ED-4DB2-BD59-A6C34878D82A}">
                    <a16:rowId xmlns:a16="http://schemas.microsoft.com/office/drawing/2014/main" xmlns="" val="10004"/>
                  </a:ext>
                </a:extLst>
              </a:tr>
              <a:tr h="355594">
                <a:tc>
                  <a:txBody>
                    <a:bodyPr/>
                    <a:lstStyle/>
                    <a:p>
                      <a:pPr marL="0" marR="0">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Marijuana</a:t>
                      </a:r>
                    </a:p>
                  </a:txBody>
                  <a:tcPr marL="68580" marR="68580" marT="0" marB="0">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0.14</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0.10</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0.10</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0.08</a:t>
                      </a:r>
                    </a:p>
                  </a:txBody>
                  <a:tcPr marL="68580" marR="68580" marT="0" marB="0" anchor="b">
                    <a:solidFill>
                      <a:schemeClr val="bg2"/>
                    </a:solidFill>
                  </a:tcPr>
                </a:tc>
                <a:extLst>
                  <a:ext uri="{0D108BD9-81ED-4DB2-BD59-A6C34878D82A}">
                    <a16:rowId xmlns:a16="http://schemas.microsoft.com/office/drawing/2014/main" xmlns="" val="10005"/>
                  </a:ext>
                </a:extLst>
              </a:tr>
              <a:tr h="364642">
                <a:tc>
                  <a:txBody>
                    <a:bodyPr/>
                    <a:lstStyle/>
                    <a:p>
                      <a:pPr marL="0" marR="0">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Alcohol</a:t>
                      </a:r>
                    </a:p>
                  </a:txBody>
                  <a:tcPr marL="68580" marR="68580" marT="0" marB="0">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0.49</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0.48</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0.41</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0.42</a:t>
                      </a:r>
                    </a:p>
                  </a:txBody>
                  <a:tcPr marL="68580" marR="68580" marT="0" marB="0" anchor="b">
                    <a:solidFill>
                      <a:schemeClr val="bg2"/>
                    </a:solidFill>
                  </a:tcPr>
                </a:tc>
                <a:extLst>
                  <a:ext uri="{0D108BD9-81ED-4DB2-BD59-A6C34878D82A}">
                    <a16:rowId xmlns:a16="http://schemas.microsoft.com/office/drawing/2014/main" xmlns="" val="10006"/>
                  </a:ext>
                </a:extLst>
              </a:tr>
              <a:tr h="359893">
                <a:tc>
                  <a:txBody>
                    <a:bodyPr/>
                    <a:lstStyle/>
                    <a:p>
                      <a:pPr marL="0" marR="0">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Cigarettes</a:t>
                      </a:r>
                    </a:p>
                  </a:txBody>
                  <a:tcPr marL="68580" marR="68580" marT="0" marB="0">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0.25</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0.24</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0.23</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0.25</a:t>
                      </a:r>
                    </a:p>
                  </a:txBody>
                  <a:tcPr marL="68580" marR="68580" marT="0" marB="0" anchor="b">
                    <a:solidFill>
                      <a:schemeClr val="bg2"/>
                    </a:solidFill>
                  </a:tcPr>
                </a:tc>
                <a:extLst>
                  <a:ext uri="{0D108BD9-81ED-4DB2-BD59-A6C34878D82A}">
                    <a16:rowId xmlns:a16="http://schemas.microsoft.com/office/drawing/2014/main" xmlns="" val="10007"/>
                  </a:ext>
                </a:extLst>
              </a:tr>
              <a:tr h="359893">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b="1" kern="1200" dirty="0">
                          <a:solidFill>
                            <a:schemeClr val="tx1"/>
                          </a:solidFill>
                          <a:effectLst/>
                          <a:latin typeface="+mn-lt"/>
                          <a:ea typeface="Calibri" panose="020F0502020204030204" pitchFamily="34" charset="0"/>
                          <a:cs typeface="Times New Roman" panose="02020603050405020304" pitchFamily="18" charset="0"/>
                        </a:rPr>
                        <a:t>Other illicit drugs</a:t>
                      </a:r>
                    </a:p>
                  </a:txBody>
                  <a:tcPr marL="68580" marR="68580" marT="0" marB="0">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0.09</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0.08</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0.09</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0.10</a:t>
                      </a:r>
                    </a:p>
                  </a:txBody>
                  <a:tcPr marL="68580" marR="68580" marT="0" marB="0" anchor="b">
                    <a:solidFill>
                      <a:schemeClr val="bg2"/>
                    </a:solidFill>
                  </a:tcPr>
                </a:tc>
                <a:extLst>
                  <a:ext uri="{0D108BD9-81ED-4DB2-BD59-A6C34878D82A}">
                    <a16:rowId xmlns:a16="http://schemas.microsoft.com/office/drawing/2014/main" xmlns="" val="88375162"/>
                  </a:ext>
                </a:extLst>
              </a:tr>
            </a:tbl>
          </a:graphicData>
        </a:graphic>
      </p:graphicFrame>
      <p:sp>
        <p:nvSpPr>
          <p:cNvPr id="6" name="Slide Number Placeholder 5">
            <a:extLst>
              <a:ext uri="{FF2B5EF4-FFF2-40B4-BE49-F238E27FC236}">
                <a16:creationId xmlns:a16="http://schemas.microsoft.com/office/drawing/2014/main" xmlns="" id="{2F05E470-98B8-274E-9089-7786C7DAD263}"/>
              </a:ext>
            </a:extLst>
          </p:cNvPr>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14</a:t>
            </a:fld>
            <a:endParaRPr lang="en"/>
          </a:p>
        </p:txBody>
      </p:sp>
    </p:spTree>
    <p:extLst>
      <p:ext uri="{BB962C8B-B14F-4D97-AF65-F5344CB8AC3E}">
        <p14:creationId xmlns:p14="http://schemas.microsoft.com/office/powerpoint/2010/main" val="3358461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latin typeface="+mj-lt"/>
              </a:rPr>
              <a:t>Baseline </a:t>
            </a:r>
            <a:r>
              <a:rPr lang="en-US" sz="2800" dirty="0"/>
              <a:t>Means (1991-1992)—</a:t>
            </a:r>
            <a:r>
              <a:rPr lang="en-US" sz="2800" dirty="0">
                <a:latin typeface="+mj-lt"/>
              </a:rPr>
              <a:t>Anti-Social Behaviors</a:t>
            </a:r>
          </a:p>
        </p:txBody>
      </p:sp>
      <p:graphicFrame>
        <p:nvGraphicFramePr>
          <p:cNvPr id="4" name="Table 3"/>
          <p:cNvGraphicFramePr>
            <a:graphicFrameLocks noGrp="1"/>
          </p:cNvGraphicFramePr>
          <p:nvPr>
            <p:extLst>
              <p:ext uri="{D42A27DB-BD31-4B8C-83A1-F6EECF244321}">
                <p14:modId xmlns:p14="http://schemas.microsoft.com/office/powerpoint/2010/main" val="1092469834"/>
              </p:ext>
            </p:extLst>
          </p:nvPr>
        </p:nvGraphicFramePr>
        <p:xfrm>
          <a:off x="740664" y="1253765"/>
          <a:ext cx="7583203" cy="3233394"/>
        </p:xfrm>
        <a:graphic>
          <a:graphicData uri="http://schemas.openxmlformats.org/drawingml/2006/table">
            <a:tbl>
              <a:tblPr firstRow="1" firstCol="1" bandRow="1">
                <a:tableStyleId>{5C22544A-7EE6-4342-B048-85BDC9FD1C3A}</a:tableStyleId>
              </a:tblPr>
              <a:tblGrid>
                <a:gridCol w="3048525">
                  <a:extLst>
                    <a:ext uri="{9D8B030D-6E8A-4147-A177-3AD203B41FA5}">
                      <a16:colId xmlns:a16="http://schemas.microsoft.com/office/drawing/2014/main" xmlns="" val="20000"/>
                    </a:ext>
                  </a:extLst>
                </a:gridCol>
                <a:gridCol w="883199">
                  <a:extLst>
                    <a:ext uri="{9D8B030D-6E8A-4147-A177-3AD203B41FA5}">
                      <a16:colId xmlns:a16="http://schemas.microsoft.com/office/drawing/2014/main" xmlns="" val="20001"/>
                    </a:ext>
                  </a:extLst>
                </a:gridCol>
                <a:gridCol w="298104">
                  <a:extLst>
                    <a:ext uri="{9D8B030D-6E8A-4147-A177-3AD203B41FA5}">
                      <a16:colId xmlns:a16="http://schemas.microsoft.com/office/drawing/2014/main" xmlns="" val="20002"/>
                    </a:ext>
                  </a:extLst>
                </a:gridCol>
                <a:gridCol w="1073223">
                  <a:extLst>
                    <a:ext uri="{9D8B030D-6E8A-4147-A177-3AD203B41FA5}">
                      <a16:colId xmlns:a16="http://schemas.microsoft.com/office/drawing/2014/main" xmlns="" val="4048550203"/>
                    </a:ext>
                  </a:extLst>
                </a:gridCol>
                <a:gridCol w="1062504">
                  <a:extLst>
                    <a:ext uri="{9D8B030D-6E8A-4147-A177-3AD203B41FA5}">
                      <a16:colId xmlns:a16="http://schemas.microsoft.com/office/drawing/2014/main" xmlns="" val="20003"/>
                    </a:ext>
                  </a:extLst>
                </a:gridCol>
                <a:gridCol w="126751">
                  <a:extLst>
                    <a:ext uri="{9D8B030D-6E8A-4147-A177-3AD203B41FA5}">
                      <a16:colId xmlns:a16="http://schemas.microsoft.com/office/drawing/2014/main" xmlns="" val="20004"/>
                    </a:ext>
                  </a:extLst>
                </a:gridCol>
                <a:gridCol w="1090897">
                  <a:extLst>
                    <a:ext uri="{9D8B030D-6E8A-4147-A177-3AD203B41FA5}">
                      <a16:colId xmlns:a16="http://schemas.microsoft.com/office/drawing/2014/main" xmlns="" val="4218138144"/>
                    </a:ext>
                  </a:extLst>
                </a:gridCol>
              </a:tblGrid>
              <a:tr h="342940">
                <a:tc>
                  <a:txBody>
                    <a:bodyPr/>
                    <a:lstStyle/>
                    <a:p>
                      <a:pPr marL="0" marR="0">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3">
                  <a:txBody>
                    <a:bodyPr/>
                    <a:lstStyle/>
                    <a:p>
                      <a:pPr marL="0" marR="0" algn="ctr">
                        <a:lnSpc>
                          <a:spcPct val="107000"/>
                        </a:lnSpc>
                        <a:spcBef>
                          <a:spcPts val="0"/>
                        </a:spcBef>
                        <a:spcAft>
                          <a:spcPts val="0"/>
                        </a:spcAft>
                      </a:pPr>
                      <a:r>
                        <a:rPr lang="en-US" sz="1800" dirty="0">
                          <a:solidFill>
                            <a:schemeClr val="tx1"/>
                          </a:solidFill>
                          <a:effectLst/>
                        </a:rPr>
                        <a:t>Males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endParaRPr lang="en-US"/>
                    </a:p>
                  </a:txBody>
                  <a:tcPr/>
                </a:tc>
                <a:tc hMerge="1">
                  <a:txBody>
                    <a:bodyPr/>
                    <a:lstStyle/>
                    <a:p>
                      <a:pPr marL="0" marR="0" algn="ctr">
                        <a:lnSpc>
                          <a:spcPct val="107000"/>
                        </a:lnSpc>
                        <a:spcBef>
                          <a:spcPts val="0"/>
                        </a:spcBef>
                        <a:spcAft>
                          <a:spcPts val="0"/>
                        </a:spcAft>
                      </a:pP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3">
                  <a:txBody>
                    <a:bodyPr/>
                    <a:lstStyle/>
                    <a:p>
                      <a:pPr marL="0" marR="0" algn="ctr">
                        <a:lnSpc>
                          <a:spcPct val="107000"/>
                        </a:lnSpc>
                        <a:spcBef>
                          <a:spcPts val="0"/>
                        </a:spcBef>
                        <a:spcAft>
                          <a:spcPts val="0"/>
                        </a:spcAft>
                      </a:pPr>
                      <a:r>
                        <a:rPr lang="en-US" sz="1800" dirty="0">
                          <a:solidFill>
                            <a:schemeClr val="tx1"/>
                          </a:solidFill>
                          <a:effectLst/>
                        </a:rPr>
                        <a:t>Females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endParaRPr lang="en-US"/>
                    </a:p>
                  </a:txBody>
                  <a:tcPr/>
                </a:tc>
                <a:tc hMerge="1">
                  <a:txBody>
                    <a:bodyPr/>
                    <a:lstStyle/>
                    <a:p>
                      <a:pPr marL="0" marR="0" algn="ctr">
                        <a:lnSpc>
                          <a:spcPct val="107000"/>
                        </a:lnSpc>
                        <a:spcBef>
                          <a:spcPts val="0"/>
                        </a:spcBef>
                        <a:spcAft>
                          <a:spcPts val="0"/>
                        </a:spcAft>
                      </a:pP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extLst>
                  <a:ext uri="{0D108BD9-81ED-4DB2-BD59-A6C34878D82A}">
                    <a16:rowId xmlns:a16="http://schemas.microsoft.com/office/drawing/2014/main" xmlns="" val="10000"/>
                  </a:ext>
                </a:extLst>
              </a:tr>
              <a:tr h="342940">
                <a:tc>
                  <a:txBody>
                    <a:bodyPr/>
                    <a:lstStyle/>
                    <a:p>
                      <a:pPr marL="0" marR="0">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Target</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2">
                  <a:txBody>
                    <a:bodyPr/>
                    <a:lstStyle/>
                    <a:p>
                      <a:pPr marL="0" marR="0" algn="ctr">
                        <a:lnSpc>
                          <a:spcPct val="107000"/>
                        </a:lnSpc>
                        <a:spcBef>
                          <a:spcPts val="0"/>
                        </a:spcBef>
                        <a:spcAft>
                          <a:spcPts val="0"/>
                        </a:spcAft>
                      </a:pPr>
                      <a:r>
                        <a:rPr lang="en-US" sz="1800" dirty="0">
                          <a:solidFill>
                            <a:schemeClr val="tx1"/>
                          </a:solidFill>
                          <a:effectLst/>
                        </a:rPr>
                        <a:t>Control</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pPr marL="0" marR="0" algn="ctr">
                        <a:lnSpc>
                          <a:spcPct val="107000"/>
                        </a:lnSpc>
                        <a:spcBef>
                          <a:spcPts val="0"/>
                        </a:spcBef>
                        <a:spcAft>
                          <a:spcPts val="0"/>
                        </a:spcAft>
                      </a:pP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Target</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2">
                  <a:txBody>
                    <a:bodyPr/>
                    <a:lstStyle/>
                    <a:p>
                      <a:pPr marL="0" marR="0" algn="ctr">
                        <a:lnSpc>
                          <a:spcPct val="107000"/>
                        </a:lnSpc>
                        <a:spcBef>
                          <a:spcPts val="0"/>
                        </a:spcBef>
                        <a:spcAft>
                          <a:spcPts val="0"/>
                        </a:spcAft>
                      </a:pPr>
                      <a:r>
                        <a:rPr lang="en-US" sz="1800" dirty="0">
                          <a:solidFill>
                            <a:schemeClr val="tx1"/>
                          </a:solidFill>
                          <a:effectLst/>
                        </a:rPr>
                        <a:t>Control</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pPr marL="0" marR="0" algn="ctr">
                        <a:lnSpc>
                          <a:spcPct val="107000"/>
                        </a:lnSpc>
                        <a:spcBef>
                          <a:spcPts val="0"/>
                        </a:spcBef>
                        <a:spcAft>
                          <a:spcPts val="0"/>
                        </a:spcAft>
                      </a:pP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extLst>
                  <a:ext uri="{0D108BD9-81ED-4DB2-BD59-A6C34878D82A}">
                    <a16:rowId xmlns:a16="http://schemas.microsoft.com/office/drawing/2014/main" xmlns="" val="10001"/>
                  </a:ext>
                </a:extLst>
              </a:tr>
              <a:tr h="342940">
                <a:tc>
                  <a:txBody>
                    <a:bodyPr/>
                    <a:lstStyle/>
                    <a:p>
                      <a:pPr marL="0" marR="0">
                        <a:lnSpc>
                          <a:spcPct val="107000"/>
                        </a:lnSpc>
                        <a:spcBef>
                          <a:spcPts val="0"/>
                        </a:spcBef>
                        <a:spcAft>
                          <a:spcPts val="0"/>
                        </a:spcAft>
                      </a:pPr>
                      <a:r>
                        <a:rPr lang="en-US" sz="1800" dirty="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3">
                  <a:txBody>
                    <a:bodyPr/>
                    <a:lstStyle/>
                    <a:p>
                      <a:pPr marL="0" marR="0" algn="ctr">
                        <a:lnSpc>
                          <a:spcPct val="107000"/>
                        </a:lnSpc>
                        <a:spcBef>
                          <a:spcPts val="0"/>
                        </a:spcBef>
                        <a:spcAft>
                          <a:spcPts val="0"/>
                        </a:spcAft>
                      </a:pPr>
                      <a:r>
                        <a:rPr lang="en-US" sz="1800" dirty="0">
                          <a:solidFill>
                            <a:schemeClr val="tx1"/>
                          </a:solidFill>
                          <a:effectLst/>
                        </a:rPr>
                        <a:t>Mothers ≤ HS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endParaRPr lang="en-US"/>
                    </a:p>
                  </a:txBody>
                  <a:tcPr/>
                </a:tc>
                <a:tc hMerge="1">
                  <a:txBody>
                    <a:bodyPr/>
                    <a:lstStyle/>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3">
                  <a:txBody>
                    <a:bodyPr/>
                    <a:lstStyle/>
                    <a:p>
                      <a:pPr marL="0" marR="0" algn="ctr">
                        <a:lnSpc>
                          <a:spcPct val="107000"/>
                        </a:lnSpc>
                        <a:spcBef>
                          <a:spcPts val="0"/>
                        </a:spcBef>
                        <a:spcAft>
                          <a:spcPts val="0"/>
                        </a:spcAft>
                      </a:pPr>
                      <a:r>
                        <a:rPr lang="en-US" sz="1800" dirty="0">
                          <a:solidFill>
                            <a:schemeClr val="tx1"/>
                          </a:solidFill>
                          <a:effectLst/>
                        </a:rPr>
                        <a:t>Mothers ≤ HS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endParaRPr lang="en-US"/>
                    </a:p>
                  </a:txBody>
                  <a:tcPr/>
                </a:tc>
                <a:tc hMerge="1">
                  <a:txBody>
                    <a:bodyPr/>
                    <a:lstStyle/>
                    <a:p>
                      <a:pPr marL="0" marR="0" algn="ctr">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extLst>
                  <a:ext uri="{0D108BD9-81ED-4DB2-BD59-A6C34878D82A}">
                    <a16:rowId xmlns:a16="http://schemas.microsoft.com/office/drawing/2014/main" xmlns="" val="10002"/>
                  </a:ext>
                </a:extLst>
              </a:tr>
              <a:tr h="342940">
                <a:tc>
                  <a:txBody>
                    <a:bodyPr/>
                    <a:lstStyle/>
                    <a:p>
                      <a:pPr marL="0" marR="0">
                        <a:lnSpc>
                          <a:spcPct val="107000"/>
                        </a:lnSpc>
                        <a:spcBef>
                          <a:spcPts val="0"/>
                        </a:spcBef>
                        <a:spcAft>
                          <a:spcPts val="0"/>
                        </a:spcAft>
                      </a:pPr>
                      <a:r>
                        <a:rPr lang="en-US" sz="1800" dirty="0">
                          <a:solidFill>
                            <a:schemeClr val="tx1"/>
                          </a:solidFill>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2">
                  <a:txBody>
                    <a:bodyPr/>
                    <a:lstStyle/>
                    <a:p>
                      <a:pPr marL="0" marR="0" algn="ctr">
                        <a:lnSpc>
                          <a:spcPct val="107000"/>
                        </a:lnSpc>
                        <a:spcBef>
                          <a:spcPts val="0"/>
                        </a:spcBef>
                        <a:spcAft>
                          <a:spcPts val="0"/>
                        </a:spcAft>
                      </a:pPr>
                      <a:r>
                        <a:rPr lang="en-US" sz="1800" dirty="0">
                          <a:solidFill>
                            <a:schemeClr val="tx1"/>
                          </a:solidFill>
                          <a:effectLst/>
                        </a:rPr>
                        <a:t>Unmarried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pPr marL="0" marR="0" algn="ctr">
                        <a:lnSpc>
                          <a:spcPct val="107000"/>
                        </a:lnSpc>
                        <a:spcBef>
                          <a:spcPts val="0"/>
                        </a:spcBef>
                        <a:spcAft>
                          <a:spcPts val="0"/>
                        </a:spcAft>
                      </a:pPr>
                      <a:r>
                        <a:rPr lang="en-US" sz="1800" dirty="0">
                          <a:solidFill>
                            <a:schemeClr val="tx1"/>
                          </a:solidFill>
                          <a:effectLst/>
                        </a:rPr>
                        <a:t>Married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Married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2">
                  <a:txBody>
                    <a:bodyPr/>
                    <a:lstStyle/>
                    <a:p>
                      <a:pPr marL="0" marR="0" algn="ctr">
                        <a:lnSpc>
                          <a:spcPct val="107000"/>
                        </a:lnSpc>
                        <a:spcBef>
                          <a:spcPts val="0"/>
                        </a:spcBef>
                        <a:spcAft>
                          <a:spcPts val="0"/>
                        </a:spcAft>
                      </a:pPr>
                      <a:r>
                        <a:rPr lang="en-US" sz="1800" dirty="0">
                          <a:solidFill>
                            <a:schemeClr val="tx1"/>
                          </a:solidFill>
                          <a:effectLst/>
                        </a:rPr>
                        <a:t>Unmarried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hMerge="1">
                  <a:txBody>
                    <a:bodyPr/>
                    <a:lstStyle/>
                    <a:p>
                      <a:pPr marL="0" marR="0" algn="ctr">
                        <a:lnSpc>
                          <a:spcPct val="107000"/>
                        </a:lnSpc>
                        <a:spcBef>
                          <a:spcPts val="0"/>
                        </a:spcBef>
                        <a:spcAft>
                          <a:spcPts val="0"/>
                        </a:spcAft>
                      </a:pPr>
                      <a:r>
                        <a:rPr lang="en-US" sz="1800" dirty="0">
                          <a:solidFill>
                            <a:schemeClr val="tx1"/>
                          </a:solidFill>
                          <a:effectLst/>
                        </a:rPr>
                        <a:t>Married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rPr>
                        <a:t>Married</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extLst>
                  <a:ext uri="{0D108BD9-81ED-4DB2-BD59-A6C34878D82A}">
                    <a16:rowId xmlns:a16="http://schemas.microsoft.com/office/drawing/2014/main" xmlns="" val="10003"/>
                  </a:ext>
                </a:extLst>
              </a:tr>
              <a:tr h="363048">
                <a:tc>
                  <a:txBody>
                    <a:bodyPr/>
                    <a:lstStyle/>
                    <a:p>
                      <a:pPr marL="0" marR="0">
                        <a:lnSpc>
                          <a:spcPct val="107000"/>
                        </a:lnSpc>
                        <a:spcBef>
                          <a:spcPts val="0"/>
                        </a:spcBef>
                        <a:spcAft>
                          <a:spcPts val="0"/>
                        </a:spcAft>
                      </a:pPr>
                      <a:r>
                        <a:rPr lang="en-US" sz="1800" dirty="0">
                          <a:solidFill>
                            <a:schemeClr val="tx1"/>
                          </a:solidFill>
                          <a:effectLst/>
                        </a:rPr>
                        <a:t>Skipping school (past 4 weeks)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2">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0.28</a:t>
                      </a:r>
                    </a:p>
                  </a:txBody>
                  <a:tcPr marL="68580" marR="68580" marT="0" marB="0" anchor="b">
                    <a:solidFill>
                      <a:schemeClr val="bg2"/>
                    </a:solidFill>
                  </a:tcPr>
                </a:tc>
                <a:tc hMerge="1">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0.22</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0.22</a:t>
                      </a:r>
                    </a:p>
                  </a:txBody>
                  <a:tcPr marL="68580" marR="68580" marT="0" marB="0" anchor="b">
                    <a:solidFill>
                      <a:schemeClr val="bg2"/>
                    </a:solidFill>
                  </a:tcPr>
                </a:tc>
                <a:tc gridSpan="2">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0.24</a:t>
                      </a:r>
                    </a:p>
                  </a:txBody>
                  <a:tcPr marL="68580" marR="68580" marT="0" marB="0" anchor="b">
                    <a:solidFill>
                      <a:schemeClr val="bg2"/>
                    </a:solidFill>
                  </a:tcPr>
                </a:tc>
                <a:tc hMerge="1">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0.21</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0.21</a:t>
                      </a:r>
                    </a:p>
                  </a:txBody>
                  <a:tcPr marL="68580" marR="68580" marT="0" marB="0" anchor="b">
                    <a:solidFill>
                      <a:schemeClr val="bg2"/>
                    </a:solidFill>
                  </a:tcPr>
                </a:tc>
                <a:extLst>
                  <a:ext uri="{0D108BD9-81ED-4DB2-BD59-A6C34878D82A}">
                    <a16:rowId xmlns:a16="http://schemas.microsoft.com/office/drawing/2014/main" xmlns="" val="10004"/>
                  </a:ext>
                </a:extLst>
              </a:tr>
              <a:tr h="409442">
                <a:tc>
                  <a:txBody>
                    <a:bodyPr/>
                    <a:lstStyle/>
                    <a:p>
                      <a:pPr marL="0" marR="0">
                        <a:lnSpc>
                          <a:spcPct val="107000"/>
                        </a:lnSpc>
                        <a:spcBef>
                          <a:spcPts val="0"/>
                        </a:spcBef>
                        <a:spcAft>
                          <a:spcPts val="0"/>
                        </a:spcAft>
                      </a:pPr>
                      <a:r>
                        <a:rPr lang="en-US" sz="1800" dirty="0">
                          <a:solidFill>
                            <a:schemeClr val="tx1"/>
                          </a:solidFill>
                          <a:effectLst/>
                        </a:rPr>
                        <a:t>Damaging property (past year)</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2">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0.19</a:t>
                      </a:r>
                    </a:p>
                  </a:txBody>
                  <a:tcPr marL="68580" marR="68580" marT="0" marB="0" anchor="b">
                    <a:solidFill>
                      <a:schemeClr val="bg2"/>
                    </a:solidFill>
                  </a:tcPr>
                </a:tc>
                <a:tc hMerge="1">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0.22</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0.22</a:t>
                      </a:r>
                    </a:p>
                  </a:txBody>
                  <a:tcPr marL="68580" marR="68580" marT="0" marB="0" anchor="b">
                    <a:solidFill>
                      <a:schemeClr val="bg2"/>
                    </a:solidFill>
                  </a:tcPr>
                </a:tc>
                <a:tc gridSpan="2">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0.10</a:t>
                      </a:r>
                    </a:p>
                  </a:txBody>
                  <a:tcPr marL="68580" marR="68580" marT="0" marB="0" anchor="b">
                    <a:solidFill>
                      <a:schemeClr val="bg2"/>
                    </a:solidFill>
                  </a:tcPr>
                </a:tc>
                <a:tc hMerge="1">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0.09</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0.09</a:t>
                      </a:r>
                    </a:p>
                  </a:txBody>
                  <a:tcPr marL="68580" marR="68580" marT="0" marB="0" anchor="b">
                    <a:solidFill>
                      <a:schemeClr val="bg2"/>
                    </a:solidFill>
                  </a:tcPr>
                </a:tc>
                <a:extLst>
                  <a:ext uri="{0D108BD9-81ED-4DB2-BD59-A6C34878D82A}">
                    <a16:rowId xmlns:a16="http://schemas.microsoft.com/office/drawing/2014/main" xmlns="" val="10005"/>
                  </a:ext>
                </a:extLst>
              </a:tr>
              <a:tr h="363048">
                <a:tc>
                  <a:txBody>
                    <a:bodyPr/>
                    <a:lstStyle/>
                    <a:p>
                      <a:pPr marL="0" marR="0">
                        <a:lnSpc>
                          <a:spcPct val="107000"/>
                        </a:lnSpc>
                        <a:spcBef>
                          <a:spcPts val="0"/>
                        </a:spcBef>
                        <a:spcAft>
                          <a:spcPts val="0"/>
                        </a:spcAft>
                      </a:pPr>
                      <a:r>
                        <a:rPr lang="en-US" sz="1800" dirty="0">
                          <a:solidFill>
                            <a:schemeClr val="tx1"/>
                          </a:solidFill>
                          <a:effectLst/>
                        </a:rPr>
                        <a:t>Fighting (past year)</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2">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0.28</a:t>
                      </a:r>
                    </a:p>
                  </a:txBody>
                  <a:tcPr marL="68580" marR="68580" marT="0" marB="0" anchor="b">
                    <a:solidFill>
                      <a:schemeClr val="bg2"/>
                    </a:solidFill>
                  </a:tcPr>
                </a:tc>
                <a:tc hMerge="1">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0.27</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0.27</a:t>
                      </a:r>
                    </a:p>
                  </a:txBody>
                  <a:tcPr marL="68580" marR="68580" marT="0" marB="0" anchor="b">
                    <a:solidFill>
                      <a:schemeClr val="bg2"/>
                    </a:solidFill>
                  </a:tcPr>
                </a:tc>
                <a:tc gridSpan="2">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0.17</a:t>
                      </a:r>
                    </a:p>
                  </a:txBody>
                  <a:tcPr marL="68580" marR="68580" marT="0" marB="0" anchor="b">
                    <a:solidFill>
                      <a:schemeClr val="bg2"/>
                    </a:solidFill>
                  </a:tcPr>
                </a:tc>
                <a:tc hMerge="1">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0.16</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0.16</a:t>
                      </a:r>
                    </a:p>
                  </a:txBody>
                  <a:tcPr marL="68580" marR="68580" marT="0" marB="0" anchor="b">
                    <a:solidFill>
                      <a:schemeClr val="bg2"/>
                    </a:solidFill>
                  </a:tcPr>
                </a:tc>
                <a:extLst>
                  <a:ext uri="{0D108BD9-81ED-4DB2-BD59-A6C34878D82A}">
                    <a16:rowId xmlns:a16="http://schemas.microsoft.com/office/drawing/2014/main" xmlns="" val="10006"/>
                  </a:ext>
                </a:extLst>
              </a:tr>
              <a:tr h="363048">
                <a:tc>
                  <a:txBody>
                    <a:bodyPr/>
                    <a:lstStyle/>
                    <a:p>
                      <a:pPr marL="0" marR="0">
                        <a:lnSpc>
                          <a:spcPct val="107000"/>
                        </a:lnSpc>
                        <a:spcBef>
                          <a:spcPts val="0"/>
                        </a:spcBef>
                        <a:spcAft>
                          <a:spcPts val="0"/>
                        </a:spcAft>
                      </a:pPr>
                      <a:r>
                        <a:rPr lang="en-US" sz="1800" dirty="0">
                          <a:solidFill>
                            <a:schemeClr val="tx1"/>
                          </a:solidFill>
                          <a:effectLst/>
                        </a:rPr>
                        <a:t>Stealing (past year)</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2">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0.36</a:t>
                      </a:r>
                    </a:p>
                  </a:txBody>
                  <a:tcPr marL="68580" marR="68580" marT="0" marB="0" anchor="b">
                    <a:solidFill>
                      <a:schemeClr val="bg2"/>
                    </a:solidFill>
                  </a:tcPr>
                </a:tc>
                <a:tc hMerge="1">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0.38</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0.38</a:t>
                      </a:r>
                    </a:p>
                  </a:txBody>
                  <a:tcPr marL="68580" marR="68580" marT="0" marB="0" anchor="b">
                    <a:solidFill>
                      <a:schemeClr val="bg2"/>
                    </a:solidFill>
                  </a:tcPr>
                </a:tc>
                <a:tc gridSpan="2">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0.20</a:t>
                      </a:r>
                    </a:p>
                  </a:txBody>
                  <a:tcPr marL="68580" marR="68580" marT="0" marB="0" anchor="b">
                    <a:solidFill>
                      <a:schemeClr val="bg2"/>
                    </a:solidFill>
                  </a:tcPr>
                </a:tc>
                <a:tc hMerge="1">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0.20</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0.20</a:t>
                      </a:r>
                    </a:p>
                  </a:txBody>
                  <a:tcPr marL="68580" marR="68580" marT="0" marB="0" anchor="b">
                    <a:solidFill>
                      <a:schemeClr val="bg2"/>
                    </a:solidFill>
                  </a:tcPr>
                </a:tc>
                <a:extLst>
                  <a:ext uri="{0D108BD9-81ED-4DB2-BD59-A6C34878D82A}">
                    <a16:rowId xmlns:a16="http://schemas.microsoft.com/office/drawing/2014/main" xmlns="" val="10007"/>
                  </a:ext>
                </a:extLst>
              </a:tr>
              <a:tr h="363048">
                <a:tc>
                  <a:txBody>
                    <a:bodyPr/>
                    <a:lstStyle/>
                    <a:p>
                      <a:pPr marL="0" marR="0">
                        <a:lnSpc>
                          <a:spcPct val="107000"/>
                        </a:lnSpc>
                        <a:spcBef>
                          <a:spcPts val="0"/>
                        </a:spcBef>
                        <a:spcAft>
                          <a:spcPts val="0"/>
                        </a:spcAft>
                      </a:pPr>
                      <a:r>
                        <a:rPr lang="en-US" sz="1800" dirty="0">
                          <a:solidFill>
                            <a:schemeClr val="tx1"/>
                          </a:solidFill>
                          <a:effectLst/>
                        </a:rPr>
                        <a:t>Hurting someone (past year)</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3529" marR="43529" marT="0" marB="0">
                    <a:solidFill>
                      <a:schemeClr val="bg2"/>
                    </a:solidFill>
                  </a:tcPr>
                </a:tc>
                <a:tc gridSpan="2">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0.21</a:t>
                      </a:r>
                    </a:p>
                  </a:txBody>
                  <a:tcPr marL="68580" marR="68580" marT="0" marB="0" anchor="b">
                    <a:solidFill>
                      <a:schemeClr val="bg2"/>
                    </a:solidFill>
                  </a:tcPr>
                </a:tc>
                <a:tc hMerge="1">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0.20</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0.20</a:t>
                      </a:r>
                    </a:p>
                  </a:txBody>
                  <a:tcPr marL="68580" marR="68580" marT="0" marB="0" anchor="b">
                    <a:solidFill>
                      <a:schemeClr val="bg2"/>
                    </a:solidFill>
                  </a:tcPr>
                </a:tc>
                <a:tc gridSpan="2">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0.09</a:t>
                      </a:r>
                    </a:p>
                  </a:txBody>
                  <a:tcPr marL="68580" marR="68580" marT="0" marB="0" anchor="b">
                    <a:solidFill>
                      <a:schemeClr val="bg2"/>
                    </a:solidFill>
                  </a:tcPr>
                </a:tc>
                <a:tc hMerge="1">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0.05</a:t>
                      </a:r>
                    </a:p>
                  </a:txBody>
                  <a:tcPr marL="68580" marR="68580" marT="0" marB="0" anchor="b">
                    <a:solidFill>
                      <a:schemeClr val="bg2"/>
                    </a:solidFill>
                  </a:tcPr>
                </a:tc>
                <a:tc>
                  <a:txBody>
                    <a:bodyPr/>
                    <a:lstStyle/>
                    <a:p>
                      <a:pPr marL="0" marR="0" algn="ctr">
                        <a:lnSpc>
                          <a:spcPct val="115000"/>
                        </a:lnSpc>
                        <a:spcBef>
                          <a:spcPts val="0"/>
                        </a:spcBef>
                        <a:spcAft>
                          <a:spcPts val="0"/>
                        </a:spcAft>
                      </a:pPr>
                      <a:r>
                        <a:rPr lang="en-US" sz="1800" dirty="0">
                          <a:solidFill>
                            <a:schemeClr val="tx1"/>
                          </a:solidFill>
                          <a:effectLst/>
                          <a:latin typeface="+mn-lt"/>
                          <a:ea typeface="Calibri" panose="020F0502020204030204" pitchFamily="34" charset="0"/>
                          <a:cs typeface="Times New Roman" panose="02020603050405020304" pitchFamily="18" charset="0"/>
                        </a:rPr>
                        <a:t>0.05</a:t>
                      </a:r>
                    </a:p>
                  </a:txBody>
                  <a:tcPr marL="68580" marR="68580" marT="0" marB="0" anchor="b">
                    <a:solidFill>
                      <a:schemeClr val="bg2"/>
                    </a:solidFill>
                  </a:tcPr>
                </a:tc>
                <a:extLst>
                  <a:ext uri="{0D108BD9-81ED-4DB2-BD59-A6C34878D82A}">
                    <a16:rowId xmlns:a16="http://schemas.microsoft.com/office/drawing/2014/main" xmlns="" val="10008"/>
                  </a:ext>
                </a:extLst>
              </a:tr>
            </a:tbl>
          </a:graphicData>
        </a:graphic>
      </p:graphicFrame>
      <p:sp>
        <p:nvSpPr>
          <p:cNvPr id="6" name="Slide Number Placeholder 5">
            <a:extLst>
              <a:ext uri="{FF2B5EF4-FFF2-40B4-BE49-F238E27FC236}">
                <a16:creationId xmlns:a16="http://schemas.microsoft.com/office/drawing/2014/main" xmlns="" id="{A92BFD29-30E0-6341-B998-06B24DDFDD65}"/>
              </a:ext>
            </a:extLst>
          </p:cNvPr>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15</a:t>
            </a:fld>
            <a:endParaRPr lang="en"/>
          </a:p>
        </p:txBody>
      </p:sp>
    </p:spTree>
    <p:extLst>
      <p:ext uri="{BB962C8B-B14F-4D97-AF65-F5344CB8AC3E}">
        <p14:creationId xmlns:p14="http://schemas.microsoft.com/office/powerpoint/2010/main" val="4110668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7270"/>
            <a:ext cx="8229600" cy="857250"/>
          </a:xfrm>
        </p:spPr>
        <p:txBody>
          <a:bodyPr>
            <a:normAutofit/>
          </a:bodyPr>
          <a:lstStyle/>
          <a:p>
            <a:pPr algn="ctr"/>
            <a:r>
              <a:rPr lang="en-US" sz="3600" dirty="0"/>
              <a:t>Main Results—Substance Use (OLS)</a:t>
            </a:r>
          </a:p>
        </p:txBody>
      </p:sp>
      <p:graphicFrame>
        <p:nvGraphicFramePr>
          <p:cNvPr id="4" name="Table 3"/>
          <p:cNvGraphicFramePr>
            <a:graphicFrameLocks noGrp="1"/>
          </p:cNvGraphicFramePr>
          <p:nvPr>
            <p:extLst>
              <p:ext uri="{D42A27DB-BD31-4B8C-83A1-F6EECF244321}">
                <p14:modId xmlns:p14="http://schemas.microsoft.com/office/powerpoint/2010/main" val="1638260837"/>
              </p:ext>
            </p:extLst>
          </p:nvPr>
        </p:nvGraphicFramePr>
        <p:xfrm>
          <a:off x="457200" y="921026"/>
          <a:ext cx="8053138" cy="3008243"/>
        </p:xfrm>
        <a:graphic>
          <a:graphicData uri="http://schemas.openxmlformats.org/drawingml/2006/table">
            <a:tbl>
              <a:tblPr firstRow="1" bandRow="1">
                <a:tableStyleId>{5C22544A-7EE6-4342-B048-85BDC9FD1C3A}</a:tableStyleId>
              </a:tblPr>
              <a:tblGrid>
                <a:gridCol w="931216">
                  <a:extLst>
                    <a:ext uri="{9D8B030D-6E8A-4147-A177-3AD203B41FA5}">
                      <a16:colId xmlns:a16="http://schemas.microsoft.com/office/drawing/2014/main" xmlns="" val="20000"/>
                    </a:ext>
                  </a:extLst>
                </a:gridCol>
                <a:gridCol w="856717">
                  <a:extLst>
                    <a:ext uri="{9D8B030D-6E8A-4147-A177-3AD203B41FA5}">
                      <a16:colId xmlns:a16="http://schemas.microsoft.com/office/drawing/2014/main" xmlns="" val="20001"/>
                    </a:ext>
                  </a:extLst>
                </a:gridCol>
                <a:gridCol w="925475">
                  <a:extLst>
                    <a:ext uri="{9D8B030D-6E8A-4147-A177-3AD203B41FA5}">
                      <a16:colId xmlns:a16="http://schemas.microsoft.com/office/drawing/2014/main" xmlns="" val="20002"/>
                    </a:ext>
                  </a:extLst>
                </a:gridCol>
                <a:gridCol w="879565">
                  <a:extLst>
                    <a:ext uri="{9D8B030D-6E8A-4147-A177-3AD203B41FA5}">
                      <a16:colId xmlns:a16="http://schemas.microsoft.com/office/drawing/2014/main" xmlns="" val="20003"/>
                    </a:ext>
                  </a:extLst>
                </a:gridCol>
                <a:gridCol w="802359">
                  <a:extLst>
                    <a:ext uri="{9D8B030D-6E8A-4147-A177-3AD203B41FA5}">
                      <a16:colId xmlns:a16="http://schemas.microsoft.com/office/drawing/2014/main" xmlns="" val="20004"/>
                    </a:ext>
                  </a:extLst>
                </a:gridCol>
                <a:gridCol w="975912">
                  <a:extLst>
                    <a:ext uri="{9D8B030D-6E8A-4147-A177-3AD203B41FA5}">
                      <a16:colId xmlns:a16="http://schemas.microsoft.com/office/drawing/2014/main" xmlns="" val="20005"/>
                    </a:ext>
                  </a:extLst>
                </a:gridCol>
                <a:gridCol w="879066">
                  <a:extLst>
                    <a:ext uri="{9D8B030D-6E8A-4147-A177-3AD203B41FA5}">
                      <a16:colId xmlns:a16="http://schemas.microsoft.com/office/drawing/2014/main" xmlns="" val="20006"/>
                    </a:ext>
                  </a:extLst>
                </a:gridCol>
                <a:gridCol w="812018">
                  <a:extLst>
                    <a:ext uri="{9D8B030D-6E8A-4147-A177-3AD203B41FA5}">
                      <a16:colId xmlns:a16="http://schemas.microsoft.com/office/drawing/2014/main" xmlns="" val="20007"/>
                    </a:ext>
                  </a:extLst>
                </a:gridCol>
                <a:gridCol w="990810">
                  <a:extLst>
                    <a:ext uri="{9D8B030D-6E8A-4147-A177-3AD203B41FA5}">
                      <a16:colId xmlns:a16="http://schemas.microsoft.com/office/drawing/2014/main" xmlns="" val="20008"/>
                    </a:ext>
                  </a:extLst>
                </a:gridCol>
              </a:tblGrid>
              <a:tr h="586342">
                <a:tc>
                  <a:txBody>
                    <a:bodyPr/>
                    <a:lstStyle/>
                    <a:p>
                      <a:endParaRPr lang="en-US" dirty="0">
                        <a:solidFill>
                          <a:schemeClr val="tx1"/>
                        </a:solidFill>
                      </a:endParaRPr>
                    </a:p>
                  </a:txBody>
                  <a:tcPr>
                    <a:solidFill>
                      <a:schemeClr val="bg2"/>
                    </a:solidFill>
                  </a:tcPr>
                </a:tc>
                <a:tc gridSpan="4">
                  <a:txBody>
                    <a:bodyPr/>
                    <a:lstStyle/>
                    <a:p>
                      <a:pPr algn="ctr"/>
                      <a:r>
                        <a:rPr lang="en-US" dirty="0">
                          <a:solidFill>
                            <a:schemeClr val="tx1"/>
                          </a:solidFill>
                        </a:rPr>
                        <a:t>Males</a:t>
                      </a:r>
                    </a:p>
                  </a:txBody>
                  <a:tcPr>
                    <a:lnR w="12700" cap="flat" cmpd="sng" algn="ctr">
                      <a:solidFill>
                        <a:schemeClr val="tx1"/>
                      </a:solidFill>
                      <a:prstDash val="solid"/>
                      <a:round/>
                      <a:headEnd type="none" w="med" len="med"/>
                      <a:tailEnd type="none" w="med" len="med"/>
                    </a:lnR>
                    <a:solidFill>
                      <a:schemeClr val="bg2"/>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pPr algn="ctr"/>
                      <a:r>
                        <a:rPr lang="en-US" dirty="0">
                          <a:solidFill>
                            <a:schemeClr val="tx1"/>
                          </a:solidFill>
                        </a:rPr>
                        <a:t>Females</a:t>
                      </a:r>
                    </a:p>
                  </a:txBody>
                  <a:tcPr>
                    <a:lnL w="12700" cap="flat" cmpd="sng" algn="ctr">
                      <a:solidFill>
                        <a:schemeClr val="tx1"/>
                      </a:solidFill>
                      <a:prstDash val="solid"/>
                      <a:round/>
                      <a:headEnd type="none" w="med" len="med"/>
                      <a:tailEnd type="none" w="med" len="med"/>
                    </a:lnL>
                    <a:solidFill>
                      <a:schemeClr val="bg2"/>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784944">
                <a:tc>
                  <a:txBody>
                    <a:bodyPr/>
                    <a:lstStyle/>
                    <a:p>
                      <a:endParaRPr lang="en-US" dirty="0">
                        <a:solidFill>
                          <a:schemeClr val="tx1"/>
                        </a:solidFill>
                      </a:endParaRPr>
                    </a:p>
                  </a:txBody>
                  <a:tcPr>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Marij. </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Alcohol</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Cigs</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Other  Drugs</a:t>
                      </a: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Marij. </a:t>
                      </a: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Alcohol</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Cigs</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j-lt"/>
                          <a:ea typeface="Calibri" panose="020F0502020204030204" pitchFamily="34" charset="0"/>
                          <a:cs typeface="Times New Roman" panose="02020603050405020304" pitchFamily="18" charset="0"/>
                        </a:rPr>
                        <a:t>Other  Drugs</a:t>
                      </a:r>
                    </a:p>
                  </a:txBody>
                  <a:tcPr marL="68580" marR="68580" marT="0" marB="0">
                    <a:solidFill>
                      <a:schemeClr val="bg2"/>
                    </a:solidFill>
                  </a:tcPr>
                </a:tc>
                <a:extLst>
                  <a:ext uri="{0D108BD9-81ED-4DB2-BD59-A6C34878D82A}">
                    <a16:rowId xmlns:a16="http://schemas.microsoft.com/office/drawing/2014/main" xmlns="" val="10001"/>
                  </a:ext>
                </a:extLst>
              </a:tr>
              <a:tr h="652423">
                <a:tc>
                  <a:txBody>
                    <a:bodyPr/>
                    <a:lstStyle/>
                    <a:p>
                      <a:r>
                        <a:rPr lang="en-US" dirty="0">
                          <a:solidFill>
                            <a:schemeClr val="tx1"/>
                          </a:solidFill>
                        </a:rPr>
                        <a:t>WR * target</a:t>
                      </a:r>
                    </a:p>
                  </a:txBody>
                  <a:tcPr>
                    <a:solidFill>
                      <a:schemeClr val="bg2"/>
                    </a:solidFill>
                  </a:tcPr>
                </a:tc>
                <a:tc>
                  <a:txBody>
                    <a:bodyPr/>
                    <a:lstStyle/>
                    <a:p>
                      <a:pPr marL="0" marR="0" algn="ctr">
                        <a:lnSpc>
                          <a:spcPct val="107000"/>
                        </a:lnSpc>
                        <a:spcBef>
                          <a:spcPts val="0"/>
                        </a:spcBef>
                        <a:spcAft>
                          <a:spcPts val="0"/>
                        </a:spcAft>
                      </a:pPr>
                      <a:r>
                        <a:rPr lang="en-US" sz="1800" b="1" dirty="0">
                          <a:solidFill>
                            <a:schemeClr val="tx1"/>
                          </a:solidFill>
                          <a:effectLst/>
                          <a:latin typeface="+mj-lt"/>
                          <a:ea typeface="Calibri" panose="020F0502020204030204" pitchFamily="34" charset="0"/>
                          <a:cs typeface="Times New Roman" panose="02020603050405020304" pitchFamily="18" charset="0"/>
                        </a:rPr>
                        <a:t>0.032</a:t>
                      </a:r>
                    </a:p>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0.017</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b="1" dirty="0">
                          <a:solidFill>
                            <a:schemeClr val="tx1"/>
                          </a:solidFill>
                          <a:effectLst/>
                          <a:latin typeface="+mj-lt"/>
                          <a:ea typeface="Calibri" panose="020F0502020204030204" pitchFamily="34" charset="0"/>
                          <a:cs typeface="Times New Roman" panose="02020603050405020304" pitchFamily="18" charset="0"/>
                        </a:rPr>
                        <a:t>0.023</a:t>
                      </a:r>
                    </a:p>
                    <a:p>
                      <a:pPr marL="0" marR="0" algn="ctr">
                        <a:lnSpc>
                          <a:spcPct val="107000"/>
                        </a:lnSpc>
                        <a:spcBef>
                          <a:spcPts val="0"/>
                        </a:spcBef>
                        <a:spcAft>
                          <a:spcPts val="0"/>
                        </a:spcAft>
                      </a:pPr>
                      <a:r>
                        <a:rPr lang="en-US" sz="1800" b="1" dirty="0">
                          <a:solidFill>
                            <a:schemeClr val="tx1"/>
                          </a:solidFill>
                          <a:effectLst/>
                          <a:latin typeface="+mj-lt"/>
                          <a:ea typeface="Calibri" panose="020F0502020204030204" pitchFamily="34" charset="0"/>
                          <a:cs typeface="Times New Roman" panose="02020603050405020304" pitchFamily="18" charset="0"/>
                        </a:rPr>
                        <a:t>**</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b="1" dirty="0">
                          <a:solidFill>
                            <a:schemeClr val="tx1"/>
                          </a:solidFill>
                          <a:effectLst/>
                          <a:latin typeface="+mj-lt"/>
                          <a:ea typeface="Calibri" panose="020F0502020204030204" pitchFamily="34" charset="0"/>
                          <a:cs typeface="Times New Roman" panose="02020603050405020304" pitchFamily="18" charset="0"/>
                        </a:rPr>
                        <a:t>0.019</a:t>
                      </a:r>
                    </a:p>
                    <a:p>
                      <a:pPr marL="0" marR="0" algn="ctr">
                        <a:lnSpc>
                          <a:spcPct val="107000"/>
                        </a:lnSpc>
                        <a:spcBef>
                          <a:spcPts val="0"/>
                        </a:spcBef>
                        <a:spcAft>
                          <a:spcPts val="0"/>
                        </a:spcAft>
                      </a:pPr>
                      <a:r>
                        <a:rPr lang="en-US" sz="1800" b="1" dirty="0">
                          <a:solidFill>
                            <a:schemeClr val="tx1"/>
                          </a:solidFill>
                          <a:effectLst/>
                          <a:latin typeface="+mj-lt"/>
                          <a:ea typeface="Calibri" panose="020F0502020204030204" pitchFamily="34" charset="0"/>
                          <a:cs typeface="Times New Roman" panose="02020603050405020304" pitchFamily="18" charset="0"/>
                        </a:rPr>
                        <a:t>**</a:t>
                      </a: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lnSpc>
                          <a:spcPct val="107000"/>
                        </a:lnSpc>
                        <a:spcBef>
                          <a:spcPts val="0"/>
                        </a:spcBef>
                        <a:spcAft>
                          <a:spcPts val="0"/>
                        </a:spcAft>
                      </a:pPr>
                      <a:r>
                        <a:rPr lang="en-US" sz="1800" b="1" dirty="0">
                          <a:solidFill>
                            <a:schemeClr val="tx1"/>
                          </a:solidFill>
                          <a:effectLst/>
                          <a:latin typeface="+mj-lt"/>
                          <a:ea typeface="Calibri" panose="020F0502020204030204" pitchFamily="34" charset="0"/>
                          <a:cs typeface="Times New Roman" panose="02020603050405020304" pitchFamily="18" charset="0"/>
                        </a:rPr>
                        <a:t>0.025</a:t>
                      </a:r>
                    </a:p>
                    <a:p>
                      <a:pPr marL="0" marR="0" algn="ctr">
                        <a:lnSpc>
                          <a:spcPct val="107000"/>
                        </a:lnSpc>
                        <a:spcBef>
                          <a:spcPts val="0"/>
                        </a:spcBef>
                        <a:spcAft>
                          <a:spcPts val="0"/>
                        </a:spcAft>
                      </a:pPr>
                      <a:r>
                        <a:rPr lang="en-US" sz="1800" b="1" dirty="0">
                          <a:solidFill>
                            <a:schemeClr val="tx1"/>
                          </a:solidFill>
                          <a:effectLst/>
                          <a:latin typeface="+mj-lt"/>
                          <a:ea typeface="Calibri" panose="020F0502020204030204" pitchFamily="34"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0.013</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b="1" dirty="0">
                          <a:solidFill>
                            <a:schemeClr val="tx1"/>
                          </a:solidFill>
                          <a:effectLst/>
                          <a:latin typeface="+mj-lt"/>
                          <a:ea typeface="Calibri" panose="020F0502020204030204" pitchFamily="34" charset="0"/>
                          <a:cs typeface="Times New Roman" panose="02020603050405020304" pitchFamily="18" charset="0"/>
                        </a:rPr>
                        <a:t>0.029</a:t>
                      </a:r>
                    </a:p>
                    <a:p>
                      <a:pPr marL="0" marR="0" algn="ctr">
                        <a:lnSpc>
                          <a:spcPct val="107000"/>
                        </a:lnSpc>
                        <a:spcBef>
                          <a:spcPts val="0"/>
                        </a:spcBef>
                        <a:spcAft>
                          <a:spcPts val="0"/>
                        </a:spcAft>
                      </a:pPr>
                      <a:r>
                        <a:rPr lang="en-US" sz="1800" b="1" dirty="0">
                          <a:solidFill>
                            <a:schemeClr val="tx1"/>
                          </a:solidFill>
                          <a:effectLst/>
                          <a:latin typeface="+mj-lt"/>
                          <a:ea typeface="Calibri" panose="020F0502020204030204" pitchFamily="34" charset="0"/>
                          <a:cs typeface="Times New Roman" panose="02020603050405020304" pitchFamily="18" charset="0"/>
                        </a:rPr>
                        <a:t>***</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0.002</a:t>
                      </a:r>
                    </a:p>
                  </a:txBody>
                  <a:tcPr marL="68580" marR="68580" marT="0" marB="0">
                    <a:solidFill>
                      <a:schemeClr val="bg2"/>
                    </a:solidFill>
                  </a:tcPr>
                </a:tc>
                <a:extLst>
                  <a:ext uri="{0D108BD9-81ED-4DB2-BD59-A6C34878D82A}">
                    <a16:rowId xmlns:a16="http://schemas.microsoft.com/office/drawing/2014/main" xmlns="" val="10002"/>
                  </a:ext>
                </a:extLst>
              </a:tr>
              <a:tr h="503103">
                <a:tc>
                  <a:txBody>
                    <a:bodyPr/>
                    <a:lstStyle/>
                    <a:p>
                      <a:r>
                        <a:rPr lang="en-US" dirty="0">
                          <a:solidFill>
                            <a:schemeClr val="tx1"/>
                          </a:solidFill>
                        </a:rPr>
                        <a:t>se</a:t>
                      </a:r>
                    </a:p>
                  </a:txBody>
                  <a:tcPr>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(0.006)</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(0.012)</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(0.010)</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(0.008)</a:t>
                      </a: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(0.006)</a:t>
                      </a: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(0.009)</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(0.009)</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(0.006)</a:t>
                      </a:r>
                    </a:p>
                  </a:txBody>
                  <a:tcPr marL="68580" marR="68580" marT="0" marB="0">
                    <a:solidFill>
                      <a:schemeClr val="bg2"/>
                    </a:solidFill>
                  </a:tcPr>
                </a:tc>
                <a:extLst>
                  <a:ext uri="{0D108BD9-81ED-4DB2-BD59-A6C34878D82A}">
                    <a16:rowId xmlns:a16="http://schemas.microsoft.com/office/drawing/2014/main" xmlns="" val="10003"/>
                  </a:ext>
                </a:extLst>
              </a:tr>
              <a:tr h="481431">
                <a:tc>
                  <a:txBody>
                    <a:bodyPr/>
                    <a:lstStyle/>
                    <a:p>
                      <a:r>
                        <a:rPr lang="en-US" dirty="0">
                          <a:solidFill>
                            <a:schemeClr val="tx1"/>
                          </a:solidFill>
                        </a:rPr>
                        <a:t>N</a:t>
                      </a:r>
                    </a:p>
                  </a:txBody>
                  <a:tcPr>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54,225</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52,473</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54,458</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55,265</a:t>
                      </a: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68,596</a:t>
                      </a: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66,285</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68,632</a:t>
                      </a:r>
                    </a:p>
                  </a:txBody>
                  <a:tcPr marL="68580" marR="68580" marT="0" marB="0">
                    <a:solidFill>
                      <a:schemeClr val="bg2"/>
                    </a:solidFill>
                  </a:tcPr>
                </a:tc>
                <a:tc>
                  <a:txBody>
                    <a:bodyPr/>
                    <a:lstStyle/>
                    <a:p>
                      <a:pPr marL="0" marR="0" algn="ctr">
                        <a:lnSpc>
                          <a:spcPct val="107000"/>
                        </a:lnSpc>
                        <a:spcBef>
                          <a:spcPts val="0"/>
                        </a:spcBef>
                        <a:spcAft>
                          <a:spcPts val="0"/>
                        </a:spcAft>
                      </a:pPr>
                      <a:r>
                        <a:rPr lang="en-US" sz="1800" dirty="0">
                          <a:solidFill>
                            <a:schemeClr val="tx1"/>
                          </a:solidFill>
                          <a:effectLst/>
                          <a:latin typeface="+mj-lt"/>
                          <a:ea typeface="Calibri" panose="020F0502020204030204" pitchFamily="34" charset="0"/>
                          <a:cs typeface="Times New Roman" panose="02020603050405020304" pitchFamily="18" charset="0"/>
                        </a:rPr>
                        <a:t>69,575</a:t>
                      </a:r>
                    </a:p>
                  </a:txBody>
                  <a:tcPr marL="68580" marR="68580" marT="0" marB="0">
                    <a:solidFill>
                      <a:schemeClr val="bg2"/>
                    </a:solidFill>
                  </a:tcPr>
                </a:tc>
                <a:extLst>
                  <a:ext uri="{0D108BD9-81ED-4DB2-BD59-A6C34878D82A}">
                    <a16:rowId xmlns:a16="http://schemas.microsoft.com/office/drawing/2014/main" xmlns="" val="10004"/>
                  </a:ext>
                </a:extLst>
              </a:tr>
            </a:tbl>
          </a:graphicData>
        </a:graphic>
      </p:graphicFrame>
      <p:sp>
        <p:nvSpPr>
          <p:cNvPr id="6" name="Slide Number Placeholder 5">
            <a:extLst>
              <a:ext uri="{FF2B5EF4-FFF2-40B4-BE49-F238E27FC236}">
                <a16:creationId xmlns:a16="http://schemas.microsoft.com/office/drawing/2014/main" xmlns="" id="{7138CEEC-B81B-2F40-AC9A-D943A39671BB}"/>
              </a:ext>
            </a:extLst>
          </p:cNvPr>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16</a:t>
            </a:fld>
            <a:endParaRPr lang="en"/>
          </a:p>
        </p:txBody>
      </p:sp>
      <p:sp>
        <p:nvSpPr>
          <p:cNvPr id="3" name="TextBox 2">
            <a:extLst>
              <a:ext uri="{FF2B5EF4-FFF2-40B4-BE49-F238E27FC236}">
                <a16:creationId xmlns:a16="http://schemas.microsoft.com/office/drawing/2014/main" xmlns="" id="{D08EF9C8-F10A-476E-A9D9-ACB7BEAD0631}"/>
              </a:ext>
            </a:extLst>
          </p:cNvPr>
          <p:cNvSpPr txBox="1"/>
          <p:nvPr/>
        </p:nvSpPr>
        <p:spPr>
          <a:xfrm>
            <a:off x="410817" y="3929269"/>
            <a:ext cx="8229600" cy="1538883"/>
          </a:xfrm>
          <a:prstGeom prst="rect">
            <a:avLst/>
          </a:prstGeom>
          <a:noFill/>
        </p:spPr>
        <p:txBody>
          <a:bodyPr wrap="square" rtlCol="0">
            <a:spAutoFit/>
          </a:bodyPr>
          <a:lstStyle/>
          <a:p>
            <a:r>
              <a:rPr lang="en-US" sz="1100" dirty="0"/>
              <a:t>Notes: Coefficients from OLS models are reported. Standard errors are clustered at the state-level and reported in parentheses. Asterisks denote significance as follows: *** p-value ≤ 0.01, ** 0.01 &lt; p-value ≤ 0.05, * 0.05 &lt; p-value ≤ 0.10. All specifications control for the child’s age, grade, and race/ethnicity; the mother’s education and marital status; annual state-level measures (unemployment rate, poverty rate, personal income per capita, Earned Income Tax Credit (EITC) rate, refundable EITC, minimum wage, number Medicaid beneficiaries, numbers of National School Lunch and School Breakfast Program participants, and population); and indicators for state, year and month.</a:t>
            </a:r>
          </a:p>
          <a:p>
            <a:r>
              <a:rPr lang="en-US" dirty="0"/>
              <a:t/>
            </a:r>
            <a:br>
              <a:rPr lang="en-US" dirty="0"/>
            </a:br>
            <a:endParaRPr lang="en-US" dirty="0"/>
          </a:p>
        </p:txBody>
      </p:sp>
    </p:spTree>
    <p:extLst>
      <p:ext uri="{BB962C8B-B14F-4D97-AF65-F5344CB8AC3E}">
        <p14:creationId xmlns:p14="http://schemas.microsoft.com/office/powerpoint/2010/main" val="801674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Main Results—Anti-Social Behaviors (OLS)</a:t>
            </a:r>
          </a:p>
        </p:txBody>
      </p:sp>
      <p:graphicFrame>
        <p:nvGraphicFramePr>
          <p:cNvPr id="4" name="Table 3"/>
          <p:cNvGraphicFramePr>
            <a:graphicFrameLocks noGrp="1"/>
          </p:cNvGraphicFramePr>
          <p:nvPr>
            <p:extLst>
              <p:ext uri="{D42A27DB-BD31-4B8C-83A1-F6EECF244321}">
                <p14:modId xmlns:p14="http://schemas.microsoft.com/office/powerpoint/2010/main" val="4099428910"/>
              </p:ext>
            </p:extLst>
          </p:nvPr>
        </p:nvGraphicFramePr>
        <p:xfrm>
          <a:off x="457201" y="927652"/>
          <a:ext cx="8103325" cy="2796209"/>
        </p:xfrm>
        <a:graphic>
          <a:graphicData uri="http://schemas.openxmlformats.org/drawingml/2006/table">
            <a:tbl>
              <a:tblPr firstRow="1" bandRow="1">
                <a:tableStyleId>{5C22544A-7EE6-4342-B048-85BDC9FD1C3A}</a:tableStyleId>
              </a:tblPr>
              <a:tblGrid>
                <a:gridCol w="1169495">
                  <a:extLst>
                    <a:ext uri="{9D8B030D-6E8A-4147-A177-3AD203B41FA5}">
                      <a16:colId xmlns:a16="http://schemas.microsoft.com/office/drawing/2014/main" xmlns="" val="20000"/>
                    </a:ext>
                  </a:extLst>
                </a:gridCol>
                <a:gridCol w="927594">
                  <a:extLst>
                    <a:ext uri="{9D8B030D-6E8A-4147-A177-3AD203B41FA5}">
                      <a16:colId xmlns:a16="http://schemas.microsoft.com/office/drawing/2014/main" xmlns="" val="20001"/>
                    </a:ext>
                  </a:extLst>
                </a:gridCol>
                <a:gridCol w="927594">
                  <a:extLst>
                    <a:ext uri="{9D8B030D-6E8A-4147-A177-3AD203B41FA5}">
                      <a16:colId xmlns:a16="http://schemas.microsoft.com/office/drawing/2014/main" xmlns="" val="20002"/>
                    </a:ext>
                  </a:extLst>
                </a:gridCol>
                <a:gridCol w="877903">
                  <a:extLst>
                    <a:ext uri="{9D8B030D-6E8A-4147-A177-3AD203B41FA5}">
                      <a16:colId xmlns:a16="http://schemas.microsoft.com/office/drawing/2014/main" xmlns="" val="20003"/>
                    </a:ext>
                  </a:extLst>
                </a:gridCol>
                <a:gridCol w="828209">
                  <a:extLst>
                    <a:ext uri="{9D8B030D-6E8A-4147-A177-3AD203B41FA5}">
                      <a16:colId xmlns:a16="http://schemas.microsoft.com/office/drawing/2014/main" xmlns="" val="20004"/>
                    </a:ext>
                  </a:extLst>
                </a:gridCol>
                <a:gridCol w="877902">
                  <a:extLst>
                    <a:ext uri="{9D8B030D-6E8A-4147-A177-3AD203B41FA5}">
                      <a16:colId xmlns:a16="http://schemas.microsoft.com/office/drawing/2014/main" xmlns="" val="20005"/>
                    </a:ext>
                  </a:extLst>
                </a:gridCol>
                <a:gridCol w="935877">
                  <a:extLst>
                    <a:ext uri="{9D8B030D-6E8A-4147-A177-3AD203B41FA5}">
                      <a16:colId xmlns:a16="http://schemas.microsoft.com/office/drawing/2014/main" xmlns="" val="20006"/>
                    </a:ext>
                  </a:extLst>
                </a:gridCol>
                <a:gridCol w="770234">
                  <a:extLst>
                    <a:ext uri="{9D8B030D-6E8A-4147-A177-3AD203B41FA5}">
                      <a16:colId xmlns:a16="http://schemas.microsoft.com/office/drawing/2014/main" xmlns="" val="20007"/>
                    </a:ext>
                  </a:extLst>
                </a:gridCol>
                <a:gridCol w="788517">
                  <a:extLst>
                    <a:ext uri="{9D8B030D-6E8A-4147-A177-3AD203B41FA5}">
                      <a16:colId xmlns:a16="http://schemas.microsoft.com/office/drawing/2014/main" xmlns="" val="20008"/>
                    </a:ext>
                  </a:extLst>
                </a:gridCol>
              </a:tblGrid>
              <a:tr h="507627">
                <a:tc>
                  <a:txBody>
                    <a:bodyPr/>
                    <a:lstStyle/>
                    <a:p>
                      <a:endParaRPr lang="en-US" dirty="0">
                        <a:solidFill>
                          <a:schemeClr val="tx1"/>
                        </a:solidFill>
                      </a:endParaRPr>
                    </a:p>
                  </a:txBody>
                  <a:tcPr>
                    <a:solidFill>
                      <a:schemeClr val="bg2"/>
                    </a:solidFill>
                  </a:tcPr>
                </a:tc>
                <a:tc gridSpan="4">
                  <a:txBody>
                    <a:bodyPr/>
                    <a:lstStyle/>
                    <a:p>
                      <a:pPr algn="ctr"/>
                      <a:r>
                        <a:rPr lang="en-US" dirty="0">
                          <a:solidFill>
                            <a:schemeClr val="tx1"/>
                          </a:solidFill>
                        </a:rPr>
                        <a:t>Males</a:t>
                      </a:r>
                    </a:p>
                  </a:txBody>
                  <a:tcPr>
                    <a:lnR w="12700" cap="flat" cmpd="sng" algn="ctr">
                      <a:solidFill>
                        <a:schemeClr val="tx1"/>
                      </a:solidFill>
                      <a:prstDash val="solid"/>
                      <a:round/>
                      <a:headEnd type="none" w="med" len="med"/>
                      <a:tailEnd type="none" w="med" len="med"/>
                    </a:lnR>
                    <a:solidFill>
                      <a:schemeClr val="bg2"/>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pPr marL="0" indent="0" algn="ctr">
                        <a:buFont typeface="Arial" panose="020B0604020202020204" pitchFamily="34" charset="0"/>
                        <a:buNone/>
                      </a:pPr>
                      <a:r>
                        <a:rPr lang="en-US" dirty="0">
                          <a:solidFill>
                            <a:schemeClr val="tx1"/>
                          </a:solidFill>
                        </a:rPr>
                        <a:t>Females</a:t>
                      </a:r>
                    </a:p>
                  </a:txBody>
                  <a:tcPr>
                    <a:lnL w="12700" cap="flat" cmpd="sng" algn="ctr">
                      <a:solidFill>
                        <a:schemeClr val="tx1"/>
                      </a:solidFill>
                      <a:prstDash val="solid"/>
                      <a:round/>
                      <a:headEnd type="none" w="med" len="med"/>
                      <a:tailEnd type="none" w="med" len="med"/>
                    </a:lnL>
                    <a:solidFill>
                      <a:schemeClr val="bg2"/>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718493">
                <a:tc>
                  <a:txBody>
                    <a:bodyPr/>
                    <a:lstStyle/>
                    <a:p>
                      <a:endParaRPr lang="en-US" dirty="0">
                        <a:solidFill>
                          <a:schemeClr val="tx1"/>
                        </a:solidFill>
                      </a:endParaRPr>
                    </a:p>
                  </a:txBody>
                  <a:tcPr>
                    <a:solidFill>
                      <a:schemeClr val="bg2"/>
                    </a:solidFill>
                  </a:tcPr>
                </a:tc>
                <a:tc>
                  <a:txBody>
                    <a:bodyPr/>
                    <a:lstStyle/>
                    <a:p>
                      <a:pPr algn="ctr"/>
                      <a:r>
                        <a:rPr lang="en-US" dirty="0">
                          <a:solidFill>
                            <a:schemeClr val="tx1"/>
                          </a:solidFill>
                        </a:rPr>
                        <a:t>Skip school</a:t>
                      </a:r>
                    </a:p>
                  </a:txBody>
                  <a:tcPr>
                    <a:solidFill>
                      <a:schemeClr val="bg2"/>
                    </a:solidFill>
                  </a:tcPr>
                </a:tc>
                <a:tc>
                  <a:txBody>
                    <a:bodyPr/>
                    <a:lstStyle/>
                    <a:p>
                      <a:pPr algn="ctr"/>
                      <a:r>
                        <a:rPr lang="en-US" sz="1600" dirty="0">
                          <a:solidFill>
                            <a:schemeClr val="tx1"/>
                          </a:solidFill>
                        </a:rPr>
                        <a:t>Damage property</a:t>
                      </a:r>
                    </a:p>
                  </a:txBody>
                  <a:tcPr>
                    <a:solidFill>
                      <a:schemeClr val="bg2"/>
                    </a:solidFill>
                  </a:tcPr>
                </a:tc>
                <a:tc>
                  <a:txBody>
                    <a:bodyPr/>
                    <a:lstStyle/>
                    <a:p>
                      <a:pPr algn="ctr"/>
                      <a:r>
                        <a:rPr lang="en-US" dirty="0">
                          <a:solidFill>
                            <a:schemeClr val="tx1"/>
                          </a:solidFill>
                        </a:rPr>
                        <a:t>Fight</a:t>
                      </a:r>
                    </a:p>
                  </a:txBody>
                  <a:tcPr>
                    <a:solidFill>
                      <a:schemeClr val="bg2"/>
                    </a:solidFill>
                  </a:tcPr>
                </a:tc>
                <a:tc>
                  <a:txBody>
                    <a:bodyPr/>
                    <a:lstStyle/>
                    <a:p>
                      <a:pPr algn="ctr"/>
                      <a:r>
                        <a:rPr lang="en-US" dirty="0">
                          <a:solidFill>
                            <a:schemeClr val="tx1"/>
                          </a:solidFill>
                        </a:rPr>
                        <a:t>Steal</a:t>
                      </a:r>
                    </a:p>
                  </a:txBody>
                  <a:tcPr>
                    <a:lnR w="12700" cap="flat" cmpd="sng" algn="ctr">
                      <a:solidFill>
                        <a:schemeClr val="tx1"/>
                      </a:solidFill>
                      <a:prstDash val="solid"/>
                      <a:round/>
                      <a:headEnd type="none" w="med" len="med"/>
                      <a:tailEnd type="none" w="med" len="med"/>
                    </a:lnR>
                    <a:solidFill>
                      <a:schemeClr val="bg2"/>
                    </a:solidFill>
                  </a:tcPr>
                </a:tc>
                <a:tc>
                  <a:txBody>
                    <a:bodyPr/>
                    <a:lstStyle/>
                    <a:p>
                      <a:pPr algn="ctr"/>
                      <a:r>
                        <a:rPr lang="en-US" dirty="0">
                          <a:solidFill>
                            <a:schemeClr val="tx1"/>
                          </a:solidFill>
                        </a:rPr>
                        <a:t>Skip school</a:t>
                      </a:r>
                    </a:p>
                  </a:txBody>
                  <a:tcPr>
                    <a:lnL w="12700" cap="flat" cmpd="sng" algn="ctr">
                      <a:solidFill>
                        <a:schemeClr val="tx1"/>
                      </a:solidFill>
                      <a:prstDash val="solid"/>
                      <a:round/>
                      <a:headEnd type="none" w="med" len="med"/>
                      <a:tailEnd type="none" w="med" len="med"/>
                    </a:lnL>
                    <a:solidFill>
                      <a:schemeClr val="bg2"/>
                    </a:solidFill>
                  </a:tcPr>
                </a:tc>
                <a:tc>
                  <a:txBody>
                    <a:bodyPr/>
                    <a:lstStyle/>
                    <a:p>
                      <a:pPr algn="ctr"/>
                      <a:r>
                        <a:rPr lang="en-US" sz="1600" dirty="0">
                          <a:solidFill>
                            <a:schemeClr val="tx1"/>
                          </a:solidFill>
                        </a:rPr>
                        <a:t>Damage property</a:t>
                      </a:r>
                    </a:p>
                  </a:txBody>
                  <a:tcPr>
                    <a:solidFill>
                      <a:schemeClr val="bg2"/>
                    </a:solidFill>
                  </a:tcPr>
                </a:tc>
                <a:tc>
                  <a:txBody>
                    <a:bodyPr/>
                    <a:lstStyle/>
                    <a:p>
                      <a:pPr algn="ctr"/>
                      <a:r>
                        <a:rPr lang="en-US" dirty="0">
                          <a:solidFill>
                            <a:schemeClr val="tx1"/>
                          </a:solidFill>
                        </a:rPr>
                        <a:t>Fight</a:t>
                      </a:r>
                    </a:p>
                  </a:txBody>
                  <a:tcPr>
                    <a:solidFill>
                      <a:schemeClr val="bg2"/>
                    </a:solidFill>
                  </a:tcPr>
                </a:tc>
                <a:tc>
                  <a:txBody>
                    <a:bodyPr/>
                    <a:lstStyle/>
                    <a:p>
                      <a:pPr algn="ctr"/>
                      <a:r>
                        <a:rPr lang="en-US" dirty="0">
                          <a:solidFill>
                            <a:schemeClr val="tx1"/>
                          </a:solidFill>
                        </a:rPr>
                        <a:t>Steal</a:t>
                      </a:r>
                    </a:p>
                  </a:txBody>
                  <a:tcPr>
                    <a:solidFill>
                      <a:schemeClr val="bg2"/>
                    </a:solidFill>
                  </a:tcPr>
                </a:tc>
                <a:extLst>
                  <a:ext uri="{0D108BD9-81ED-4DB2-BD59-A6C34878D82A}">
                    <a16:rowId xmlns:a16="http://schemas.microsoft.com/office/drawing/2014/main" xmlns="" val="10001"/>
                  </a:ext>
                </a:extLst>
              </a:tr>
              <a:tr h="651350">
                <a:tc>
                  <a:txBody>
                    <a:bodyPr/>
                    <a:lstStyle/>
                    <a:p>
                      <a:r>
                        <a:rPr lang="en-US" dirty="0">
                          <a:solidFill>
                            <a:schemeClr val="tx1"/>
                          </a:solidFill>
                        </a:rPr>
                        <a:t>WR * target</a:t>
                      </a:r>
                    </a:p>
                  </a:txBody>
                  <a:tcPr>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n-lt"/>
                          <a:ea typeface="Calibri" panose="020F0502020204030204" pitchFamily="34" charset="0"/>
                          <a:cs typeface="Times New Roman" panose="02020603050405020304" pitchFamily="18" charset="0"/>
                        </a:rPr>
                        <a:t>0.0207</a:t>
                      </a:r>
                    </a:p>
                    <a:p>
                      <a:pPr marL="0" marR="0" algn="ctr">
                        <a:lnSpc>
                          <a:spcPct val="107000"/>
                        </a:lnSpc>
                        <a:spcBef>
                          <a:spcPts val="0"/>
                        </a:spcBef>
                        <a:spcAft>
                          <a:spcPts val="0"/>
                        </a:spcAft>
                      </a:pPr>
                      <a:r>
                        <a:rPr lang="en-US" sz="1600" b="1" dirty="0">
                          <a:solidFill>
                            <a:schemeClr val="tx1"/>
                          </a:solidFill>
                          <a:effectLst/>
                          <a:latin typeface="+mn-lt"/>
                          <a:ea typeface="Calibri" panose="020F0502020204030204" pitchFamily="34" charset="0"/>
                          <a:cs typeface="Times New Roman" panose="02020603050405020304" pitchFamily="18" charset="0"/>
                        </a:rPr>
                        <a:t>**</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n-lt"/>
                          <a:ea typeface="Calibri" panose="020F0502020204030204" pitchFamily="34" charset="0"/>
                          <a:cs typeface="Times New Roman" panose="02020603050405020304" pitchFamily="18" charset="0"/>
                        </a:rPr>
                        <a:t>0.0414</a:t>
                      </a:r>
                    </a:p>
                    <a:p>
                      <a:pPr marL="0" marR="0" algn="ctr">
                        <a:lnSpc>
                          <a:spcPct val="107000"/>
                        </a:lnSpc>
                        <a:spcBef>
                          <a:spcPts val="0"/>
                        </a:spcBef>
                        <a:spcAft>
                          <a:spcPts val="0"/>
                        </a:spcAft>
                      </a:pPr>
                      <a:r>
                        <a:rPr lang="en-US" sz="1600" b="1" dirty="0">
                          <a:solidFill>
                            <a:schemeClr val="tx1"/>
                          </a:solidFill>
                          <a:effectLst/>
                          <a:latin typeface="+mn-lt"/>
                          <a:ea typeface="Calibri" panose="020F0502020204030204" pitchFamily="34" charset="0"/>
                          <a:cs typeface="Times New Roman" panose="02020603050405020304" pitchFamily="18" charset="0"/>
                        </a:rPr>
                        <a:t>***</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n-lt"/>
                          <a:ea typeface="Calibri" panose="020F0502020204030204" pitchFamily="34" charset="0"/>
                          <a:cs typeface="Times New Roman" panose="02020603050405020304" pitchFamily="18" charset="0"/>
                        </a:rPr>
                        <a:t>0.0601</a:t>
                      </a:r>
                    </a:p>
                    <a:p>
                      <a:pPr marL="0" marR="0" algn="ctr">
                        <a:lnSpc>
                          <a:spcPct val="107000"/>
                        </a:lnSpc>
                        <a:spcBef>
                          <a:spcPts val="0"/>
                        </a:spcBef>
                        <a:spcAft>
                          <a:spcPts val="0"/>
                        </a:spcAft>
                      </a:pPr>
                      <a:r>
                        <a:rPr lang="en-US" sz="1600" b="1" dirty="0">
                          <a:solidFill>
                            <a:schemeClr val="tx1"/>
                          </a:solidFill>
                          <a:effectLst/>
                          <a:latin typeface="+mn-lt"/>
                          <a:ea typeface="Calibri" panose="020F0502020204030204" pitchFamily="34" charset="0"/>
                          <a:cs typeface="Times New Roman" panose="02020603050405020304" pitchFamily="18" charset="0"/>
                        </a:rPr>
                        <a:t>***</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0.0304</a:t>
                      </a: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lnSpc>
                          <a:spcPct val="107000"/>
                        </a:lnSpc>
                        <a:spcBef>
                          <a:spcPts val="0"/>
                        </a:spcBef>
                        <a:spcAft>
                          <a:spcPts val="0"/>
                        </a:spcAft>
                      </a:pPr>
                      <a:r>
                        <a:rPr lang="en-US" sz="1600" b="1" dirty="0">
                          <a:solidFill>
                            <a:schemeClr val="tx1"/>
                          </a:solidFill>
                          <a:effectLst/>
                          <a:latin typeface="+mn-lt"/>
                          <a:ea typeface="Calibri" panose="020F0502020204030204" pitchFamily="34" charset="0"/>
                          <a:cs typeface="Times New Roman" panose="02020603050405020304" pitchFamily="18" charset="0"/>
                        </a:rPr>
                        <a:t>0.0169</a:t>
                      </a:r>
                    </a:p>
                    <a:p>
                      <a:pPr marL="0" marR="0" algn="ctr">
                        <a:lnSpc>
                          <a:spcPct val="107000"/>
                        </a:lnSpc>
                        <a:spcBef>
                          <a:spcPts val="0"/>
                        </a:spcBef>
                        <a:spcAft>
                          <a:spcPts val="0"/>
                        </a:spcAft>
                      </a:pPr>
                      <a:r>
                        <a:rPr lang="en-US" sz="1600" b="1" dirty="0">
                          <a:solidFill>
                            <a:schemeClr val="tx1"/>
                          </a:solidFill>
                          <a:effectLst/>
                          <a:latin typeface="+mn-lt"/>
                          <a:ea typeface="Calibri" panose="020F0502020204030204" pitchFamily="34" charset="0"/>
                          <a:cs typeface="Times New Roman" panose="02020603050405020304" pitchFamily="18" charset="0"/>
                        </a:rPr>
                        <a:t>*</a:t>
                      </a: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0.0075</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0.0134</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-0.0084</a:t>
                      </a:r>
                    </a:p>
                  </a:txBody>
                  <a:tcPr marL="68580" marR="68580" marT="0" marB="0">
                    <a:solidFill>
                      <a:schemeClr val="bg2"/>
                    </a:solidFill>
                  </a:tcPr>
                </a:tc>
                <a:extLst>
                  <a:ext uri="{0D108BD9-81ED-4DB2-BD59-A6C34878D82A}">
                    <a16:rowId xmlns:a16="http://schemas.microsoft.com/office/drawing/2014/main" xmlns="" val="10002"/>
                  </a:ext>
                </a:extLst>
              </a:tr>
              <a:tr h="519271">
                <a:tc>
                  <a:txBody>
                    <a:bodyPr/>
                    <a:lstStyle/>
                    <a:p>
                      <a:endParaRPr lang="en-US" dirty="0">
                        <a:solidFill>
                          <a:schemeClr val="tx1"/>
                        </a:solidFill>
                      </a:endParaRPr>
                    </a:p>
                  </a:txBody>
                  <a:tcPr>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(0.0095)</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(0.0108)</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(0.0203)</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(0.0207)</a:t>
                      </a: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(0.0093)</a:t>
                      </a: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(0.0091)</a:t>
                      </a:r>
                    </a:p>
                  </a:txBody>
                  <a:tcPr marL="68580" marR="68580" marT="0" marB="0">
                    <a:solidFill>
                      <a:schemeClr val="bg2"/>
                    </a:solidFill>
                  </a:tcPr>
                </a:tc>
                <a:tc>
                  <a:txBody>
                    <a:bodyPr/>
                    <a:lstStyle/>
                    <a:p>
                      <a:pPr marL="0" marR="0" algn="ctr">
                        <a:lnSpc>
                          <a:spcPct val="107000"/>
                        </a:lnSpc>
                        <a:spcBef>
                          <a:spcPts val="0"/>
                        </a:spcBef>
                        <a:spcAft>
                          <a:spcPts val="0"/>
                        </a:spcAft>
                      </a:pPr>
                      <a:r>
                        <a:rPr lang="en-US" sz="1400" dirty="0">
                          <a:solidFill>
                            <a:schemeClr val="tx1"/>
                          </a:solidFill>
                          <a:effectLst/>
                          <a:latin typeface="+mn-lt"/>
                          <a:ea typeface="Calibri" panose="020F0502020204030204" pitchFamily="34" charset="0"/>
                          <a:cs typeface="Times New Roman" panose="02020603050405020304" pitchFamily="18" charset="0"/>
                        </a:rPr>
                        <a:t>(0.0150)</a:t>
                      </a:r>
                    </a:p>
                  </a:txBody>
                  <a:tcPr marL="68580" marR="68580" marT="0" marB="0">
                    <a:solidFill>
                      <a:schemeClr val="bg2"/>
                    </a:solidFill>
                  </a:tcPr>
                </a:tc>
                <a:tc>
                  <a:txBody>
                    <a:bodyPr/>
                    <a:lstStyle/>
                    <a:p>
                      <a:pPr marL="0" marR="0" algn="ctr">
                        <a:lnSpc>
                          <a:spcPct val="107000"/>
                        </a:lnSpc>
                        <a:spcBef>
                          <a:spcPts val="0"/>
                        </a:spcBef>
                        <a:spcAft>
                          <a:spcPts val="0"/>
                        </a:spcAft>
                      </a:pPr>
                      <a:r>
                        <a:rPr lang="en-US" sz="1400" dirty="0">
                          <a:solidFill>
                            <a:schemeClr val="tx1"/>
                          </a:solidFill>
                          <a:effectLst/>
                          <a:latin typeface="+mn-lt"/>
                          <a:ea typeface="Calibri" panose="020F0502020204030204" pitchFamily="34" charset="0"/>
                          <a:cs typeface="Times New Roman" panose="02020603050405020304" pitchFamily="18" charset="0"/>
                        </a:rPr>
                        <a:t>(0.0100)</a:t>
                      </a:r>
                    </a:p>
                  </a:txBody>
                  <a:tcPr marL="68580" marR="68580" marT="0" marB="0">
                    <a:solidFill>
                      <a:schemeClr val="bg2"/>
                    </a:solidFill>
                  </a:tcPr>
                </a:tc>
                <a:extLst>
                  <a:ext uri="{0D108BD9-81ED-4DB2-BD59-A6C34878D82A}">
                    <a16:rowId xmlns:a16="http://schemas.microsoft.com/office/drawing/2014/main" xmlns="" val="10003"/>
                  </a:ext>
                </a:extLst>
              </a:tr>
              <a:tr h="399468">
                <a:tc>
                  <a:txBody>
                    <a:bodyPr/>
                    <a:lstStyle/>
                    <a:p>
                      <a:r>
                        <a:rPr lang="en-US" dirty="0">
                          <a:solidFill>
                            <a:schemeClr val="tx1"/>
                          </a:solidFill>
                        </a:rPr>
                        <a:t>N</a:t>
                      </a:r>
                    </a:p>
                  </a:txBody>
                  <a:tcPr>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52,359</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20,800</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17,477</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20,906</a:t>
                      </a: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66,398</a:t>
                      </a: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26,481</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22,348</a:t>
                      </a:r>
                    </a:p>
                  </a:txBody>
                  <a:tcPr marL="68580" marR="68580" marT="0" marB="0">
                    <a:solidFill>
                      <a:schemeClr val="bg2"/>
                    </a:solidFill>
                  </a:tcPr>
                </a:tc>
                <a:tc>
                  <a:txBody>
                    <a:bodyPr/>
                    <a:lstStyle/>
                    <a:p>
                      <a:pPr marL="0" marR="0" algn="ctr">
                        <a:lnSpc>
                          <a:spcPct val="107000"/>
                        </a:lnSpc>
                        <a:spcBef>
                          <a:spcPts val="0"/>
                        </a:spcBef>
                        <a:spcAft>
                          <a:spcPts val="0"/>
                        </a:spcAft>
                      </a:pPr>
                      <a:r>
                        <a:rPr lang="en-US" sz="1600" dirty="0">
                          <a:solidFill>
                            <a:schemeClr val="tx1"/>
                          </a:solidFill>
                          <a:effectLst/>
                          <a:latin typeface="+mn-lt"/>
                          <a:ea typeface="Calibri" panose="020F0502020204030204" pitchFamily="34" charset="0"/>
                          <a:cs typeface="Times New Roman" panose="02020603050405020304" pitchFamily="18" charset="0"/>
                        </a:rPr>
                        <a:t>26,570</a:t>
                      </a:r>
                    </a:p>
                  </a:txBody>
                  <a:tcPr marL="68580" marR="68580" marT="0" marB="0">
                    <a:solidFill>
                      <a:schemeClr val="bg2"/>
                    </a:solidFill>
                  </a:tcPr>
                </a:tc>
                <a:extLst>
                  <a:ext uri="{0D108BD9-81ED-4DB2-BD59-A6C34878D82A}">
                    <a16:rowId xmlns:a16="http://schemas.microsoft.com/office/drawing/2014/main" xmlns="" val="10004"/>
                  </a:ext>
                </a:extLst>
              </a:tr>
            </a:tbl>
          </a:graphicData>
        </a:graphic>
      </p:graphicFrame>
      <p:sp>
        <p:nvSpPr>
          <p:cNvPr id="6" name="Slide Number Placeholder 5">
            <a:extLst>
              <a:ext uri="{FF2B5EF4-FFF2-40B4-BE49-F238E27FC236}">
                <a16:creationId xmlns:a16="http://schemas.microsoft.com/office/drawing/2014/main" xmlns="" id="{C1DA0120-6222-DA47-8194-B53393890E5E}"/>
              </a:ext>
            </a:extLst>
          </p:cNvPr>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17</a:t>
            </a:fld>
            <a:endParaRPr lang="en"/>
          </a:p>
        </p:txBody>
      </p:sp>
      <p:sp>
        <p:nvSpPr>
          <p:cNvPr id="3" name="TextBox 2">
            <a:extLst>
              <a:ext uri="{FF2B5EF4-FFF2-40B4-BE49-F238E27FC236}">
                <a16:creationId xmlns:a16="http://schemas.microsoft.com/office/drawing/2014/main" xmlns="" id="{6FE76056-B1A8-4DCE-8578-F07898D48702}"/>
              </a:ext>
            </a:extLst>
          </p:cNvPr>
          <p:cNvSpPr txBox="1"/>
          <p:nvPr/>
        </p:nvSpPr>
        <p:spPr>
          <a:xfrm>
            <a:off x="533211" y="3988904"/>
            <a:ext cx="7951304" cy="1538883"/>
          </a:xfrm>
          <a:prstGeom prst="rect">
            <a:avLst/>
          </a:prstGeom>
          <a:noFill/>
        </p:spPr>
        <p:txBody>
          <a:bodyPr wrap="square" rtlCol="0">
            <a:spAutoFit/>
          </a:bodyPr>
          <a:lstStyle/>
          <a:p>
            <a:r>
              <a:rPr lang="en-US" sz="1100" dirty="0"/>
              <a:t>Notes: Coefficients from OLS models are reported. Standard errors are clustered at the state-level and reported in parentheses. Asterisks denote significance as follows: *** p-value ≤ 0.01, ** 0.01 &lt; p-value ≤ 0.05, * 0.05 &lt; p-value ≤ 0.10. All specifications control for the child’s age, grade, and race/ethnicity; the mother’s education and marital status; annual state-level measures (unemployment rate, poverty rate, personal income per capita, Earned Income Tax Credit (EITC) rate, refundable EITC, minimum wage, number Medicaid beneficiaries, numbers of National School Lunch and School Breakfast Program participants, and population); and indicators for state, year and month.</a:t>
            </a:r>
          </a:p>
          <a:p>
            <a:r>
              <a:rPr lang="en-US" dirty="0"/>
              <a:t/>
            </a:r>
            <a:br>
              <a:rPr lang="en-US" dirty="0"/>
            </a:br>
            <a:endParaRPr lang="en-US" dirty="0"/>
          </a:p>
        </p:txBody>
      </p:sp>
    </p:spTree>
    <p:extLst>
      <p:ext uri="{BB962C8B-B14F-4D97-AF65-F5344CB8AC3E}">
        <p14:creationId xmlns:p14="http://schemas.microsoft.com/office/powerpoint/2010/main" val="832228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Cross-Equation Estimates (SUR)</a:t>
            </a:r>
          </a:p>
        </p:txBody>
      </p:sp>
      <p:graphicFrame>
        <p:nvGraphicFramePr>
          <p:cNvPr id="4" name="Table 3"/>
          <p:cNvGraphicFramePr>
            <a:graphicFrameLocks noGrp="1"/>
          </p:cNvGraphicFramePr>
          <p:nvPr>
            <p:extLst>
              <p:ext uri="{D42A27DB-BD31-4B8C-83A1-F6EECF244321}">
                <p14:modId xmlns:p14="http://schemas.microsoft.com/office/powerpoint/2010/main" val="2364229860"/>
              </p:ext>
            </p:extLst>
          </p:nvPr>
        </p:nvGraphicFramePr>
        <p:xfrm>
          <a:off x="235131" y="1001485"/>
          <a:ext cx="8604069" cy="3546034"/>
        </p:xfrm>
        <a:graphic>
          <a:graphicData uri="http://schemas.openxmlformats.org/drawingml/2006/table">
            <a:tbl>
              <a:tblPr firstRow="1" firstCol="1" bandRow="1">
                <a:tableStyleId>{5C22544A-7EE6-4342-B048-85BDC9FD1C3A}</a:tableStyleId>
              </a:tblPr>
              <a:tblGrid>
                <a:gridCol w="1829365">
                  <a:extLst>
                    <a:ext uri="{9D8B030D-6E8A-4147-A177-3AD203B41FA5}">
                      <a16:colId xmlns:a16="http://schemas.microsoft.com/office/drawing/2014/main" xmlns="" val="20000"/>
                    </a:ext>
                  </a:extLst>
                </a:gridCol>
                <a:gridCol w="1787769">
                  <a:extLst>
                    <a:ext uri="{9D8B030D-6E8A-4147-A177-3AD203B41FA5}">
                      <a16:colId xmlns:a16="http://schemas.microsoft.com/office/drawing/2014/main" xmlns="" val="20001"/>
                    </a:ext>
                  </a:extLst>
                </a:gridCol>
                <a:gridCol w="1599583">
                  <a:extLst>
                    <a:ext uri="{9D8B030D-6E8A-4147-A177-3AD203B41FA5}">
                      <a16:colId xmlns:a16="http://schemas.microsoft.com/office/drawing/2014/main" xmlns="" val="20002"/>
                    </a:ext>
                  </a:extLst>
                </a:gridCol>
                <a:gridCol w="1787769">
                  <a:extLst>
                    <a:ext uri="{9D8B030D-6E8A-4147-A177-3AD203B41FA5}">
                      <a16:colId xmlns:a16="http://schemas.microsoft.com/office/drawing/2014/main" xmlns="" val="20003"/>
                    </a:ext>
                  </a:extLst>
                </a:gridCol>
                <a:gridCol w="1599583">
                  <a:extLst>
                    <a:ext uri="{9D8B030D-6E8A-4147-A177-3AD203B41FA5}">
                      <a16:colId xmlns:a16="http://schemas.microsoft.com/office/drawing/2014/main" xmlns="" val="20004"/>
                    </a:ext>
                  </a:extLst>
                </a:gridCol>
              </a:tblGrid>
              <a:tr h="426630">
                <a:tc>
                  <a:txBody>
                    <a:bodyPr/>
                    <a:lstStyle/>
                    <a:p>
                      <a:pPr marL="0" marR="0" algn="ctr">
                        <a:spcBef>
                          <a:spcPts val="0"/>
                        </a:spcBef>
                        <a:spcAft>
                          <a:spcPts val="0"/>
                        </a:spcAft>
                      </a:pPr>
                      <a:endParaRPr lang="en-US" sz="1600" dirty="0">
                        <a:solidFill>
                          <a:schemeClr val="tx1"/>
                        </a:solidFill>
                        <a:effectLst/>
                        <a:latin typeface="+mn-lt"/>
                        <a:ea typeface="Times New Roman"/>
                        <a:cs typeface="Times New Roman"/>
                      </a:endParaRPr>
                    </a:p>
                  </a:txBody>
                  <a:tcPr marL="68580" marR="68580" marT="0" marB="0">
                    <a:solidFill>
                      <a:schemeClr val="bg2"/>
                    </a:solidFill>
                  </a:tcPr>
                </a:tc>
                <a:tc gridSpan="2">
                  <a:txBody>
                    <a:bodyPr/>
                    <a:lstStyle/>
                    <a:p>
                      <a:pPr marL="0" marR="0" algn="ctr">
                        <a:spcBef>
                          <a:spcPts val="0"/>
                        </a:spcBef>
                        <a:spcAft>
                          <a:spcPts val="0"/>
                        </a:spcAft>
                      </a:pPr>
                      <a:r>
                        <a:rPr lang="en-US" sz="1600" dirty="0">
                          <a:solidFill>
                            <a:schemeClr val="tx1"/>
                          </a:solidFill>
                          <a:effectLst/>
                          <a:latin typeface="+mn-lt"/>
                        </a:rPr>
                        <a:t>Males</a:t>
                      </a:r>
                      <a:endParaRPr lang="en-US" sz="1600" dirty="0">
                        <a:solidFill>
                          <a:schemeClr val="tx1"/>
                        </a:solidFill>
                        <a:effectLst/>
                        <a:latin typeface="+mn-lt"/>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solidFill>
                      <a:schemeClr val="bg2"/>
                    </a:solidFill>
                  </a:tcPr>
                </a:tc>
                <a:tc hMerge="1">
                  <a:txBody>
                    <a:bodyPr/>
                    <a:lstStyle/>
                    <a:p>
                      <a:endParaRPr lang="en-US"/>
                    </a:p>
                  </a:txBody>
                  <a:tcPr/>
                </a:tc>
                <a:tc gridSpan="2">
                  <a:txBody>
                    <a:bodyPr/>
                    <a:lstStyle/>
                    <a:p>
                      <a:pPr marL="0" marR="0" algn="ctr">
                        <a:spcBef>
                          <a:spcPts val="0"/>
                        </a:spcBef>
                        <a:spcAft>
                          <a:spcPts val="0"/>
                        </a:spcAft>
                      </a:pPr>
                      <a:r>
                        <a:rPr lang="en-US" sz="1600" dirty="0">
                          <a:solidFill>
                            <a:schemeClr val="tx1"/>
                          </a:solidFill>
                          <a:effectLst/>
                          <a:latin typeface="+mn-lt"/>
                        </a:rPr>
                        <a:t>Females</a:t>
                      </a:r>
                      <a:endParaRPr lang="en-US" sz="1600" dirty="0">
                        <a:solidFill>
                          <a:schemeClr val="tx1"/>
                        </a:solidFill>
                        <a:effectLst/>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bg2"/>
                    </a:solidFill>
                  </a:tcPr>
                </a:tc>
                <a:tc hMerge="1">
                  <a:txBody>
                    <a:bodyPr/>
                    <a:lstStyle/>
                    <a:p>
                      <a:endParaRPr lang="en-US"/>
                    </a:p>
                  </a:txBody>
                  <a:tcPr/>
                </a:tc>
                <a:extLst>
                  <a:ext uri="{0D108BD9-81ED-4DB2-BD59-A6C34878D82A}">
                    <a16:rowId xmlns:a16="http://schemas.microsoft.com/office/drawing/2014/main" xmlns="" val="10000"/>
                  </a:ext>
                </a:extLst>
              </a:tr>
              <a:tr h="414879">
                <a:tc>
                  <a:txBody>
                    <a:bodyPr/>
                    <a:lstStyle/>
                    <a:p>
                      <a:pPr marL="0" marR="0" algn="ctr">
                        <a:spcBef>
                          <a:spcPts val="0"/>
                        </a:spcBef>
                        <a:spcAft>
                          <a:spcPts val="0"/>
                        </a:spcAft>
                      </a:pPr>
                      <a:endParaRPr lang="en-US" sz="16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b="1" dirty="0">
                          <a:solidFill>
                            <a:schemeClr val="tx1"/>
                          </a:solidFill>
                          <a:effectLst/>
                          <a:latin typeface="+mn-lt"/>
                        </a:rPr>
                        <a:t>Antisocial Behaviors</a:t>
                      </a:r>
                      <a:endParaRPr lang="en-US" sz="1500" b="1"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b="1" dirty="0">
                          <a:solidFill>
                            <a:schemeClr val="tx1"/>
                          </a:solidFill>
                          <a:effectLst/>
                          <a:latin typeface="+mn-lt"/>
                        </a:rPr>
                        <a:t>Substance Use </a:t>
                      </a:r>
                      <a:endParaRPr lang="en-US" sz="1500" b="1" dirty="0">
                        <a:solidFill>
                          <a:schemeClr val="tx1"/>
                        </a:solidFill>
                        <a:effectLst/>
                        <a:latin typeface="+mn-lt"/>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spcBef>
                          <a:spcPts val="0"/>
                        </a:spcBef>
                        <a:spcAft>
                          <a:spcPts val="0"/>
                        </a:spcAft>
                      </a:pPr>
                      <a:r>
                        <a:rPr lang="en-US" sz="1500" b="1" dirty="0">
                          <a:solidFill>
                            <a:schemeClr val="tx1"/>
                          </a:solidFill>
                          <a:effectLst/>
                          <a:latin typeface="+mn-lt"/>
                        </a:rPr>
                        <a:t>Antisocial Behaviors</a:t>
                      </a:r>
                      <a:endParaRPr lang="en-US" sz="1500" b="1" dirty="0">
                        <a:solidFill>
                          <a:schemeClr val="tx1"/>
                        </a:solidFill>
                        <a:effectLst/>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spcBef>
                          <a:spcPts val="0"/>
                        </a:spcBef>
                        <a:spcAft>
                          <a:spcPts val="0"/>
                        </a:spcAft>
                      </a:pPr>
                      <a:r>
                        <a:rPr lang="en-US" sz="1500" b="1" dirty="0">
                          <a:solidFill>
                            <a:schemeClr val="tx1"/>
                          </a:solidFill>
                          <a:effectLst/>
                          <a:latin typeface="+mn-lt"/>
                        </a:rPr>
                        <a:t>Substance Use </a:t>
                      </a:r>
                      <a:endParaRPr lang="en-US" sz="1500" b="1" dirty="0">
                        <a:solidFill>
                          <a:schemeClr val="tx1"/>
                        </a:solidFill>
                        <a:effectLst/>
                        <a:latin typeface="+mn-lt"/>
                        <a:ea typeface="Times New Roman"/>
                        <a:cs typeface="Times New Roman"/>
                      </a:endParaRPr>
                    </a:p>
                  </a:txBody>
                  <a:tcPr marL="68580" marR="68580" marT="0" marB="0">
                    <a:solidFill>
                      <a:schemeClr val="bg2"/>
                    </a:solidFill>
                  </a:tcPr>
                </a:tc>
                <a:extLst>
                  <a:ext uri="{0D108BD9-81ED-4DB2-BD59-A6C34878D82A}">
                    <a16:rowId xmlns:a16="http://schemas.microsoft.com/office/drawing/2014/main" xmlns="" val="10001"/>
                  </a:ext>
                </a:extLst>
              </a:tr>
              <a:tr h="231600">
                <a:tc>
                  <a:txBody>
                    <a:bodyPr/>
                    <a:lstStyle/>
                    <a:p>
                      <a:pPr marL="0" marR="0" algn="ctr">
                        <a:spcBef>
                          <a:spcPts val="0"/>
                        </a:spcBef>
                        <a:spcAft>
                          <a:spcPts val="0"/>
                        </a:spcAft>
                      </a:pPr>
                      <a:endParaRPr lang="en-US" sz="16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Skipping school</a:t>
                      </a:r>
                      <a:endParaRPr lang="en-US" sz="15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Marijuana </a:t>
                      </a:r>
                      <a:endParaRPr lang="en-US" sz="1500" dirty="0">
                        <a:solidFill>
                          <a:schemeClr val="tx1"/>
                        </a:solidFill>
                        <a:effectLst/>
                        <a:latin typeface="+mn-lt"/>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Skipping school</a:t>
                      </a:r>
                      <a:endParaRPr lang="en-US" sz="1500" dirty="0">
                        <a:solidFill>
                          <a:schemeClr val="tx1"/>
                        </a:solidFill>
                        <a:effectLst/>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Marijuana </a:t>
                      </a:r>
                      <a:endParaRPr lang="en-US" sz="1500" dirty="0">
                        <a:solidFill>
                          <a:schemeClr val="tx1"/>
                        </a:solidFill>
                        <a:effectLst/>
                        <a:latin typeface="+mn-lt"/>
                        <a:ea typeface="Times New Roman"/>
                        <a:cs typeface="Times New Roman"/>
                      </a:endParaRPr>
                    </a:p>
                  </a:txBody>
                  <a:tcPr marL="68580" marR="68580" marT="0" marB="0">
                    <a:solidFill>
                      <a:schemeClr val="bg2"/>
                    </a:solidFill>
                  </a:tcPr>
                </a:tc>
                <a:extLst>
                  <a:ext uri="{0D108BD9-81ED-4DB2-BD59-A6C34878D82A}">
                    <a16:rowId xmlns:a16="http://schemas.microsoft.com/office/drawing/2014/main" xmlns="" val="10002"/>
                  </a:ext>
                </a:extLst>
              </a:tr>
              <a:tr h="231600">
                <a:tc>
                  <a:txBody>
                    <a:bodyPr/>
                    <a:lstStyle/>
                    <a:p>
                      <a:pPr marL="0" marR="0" algn="ctr">
                        <a:spcBef>
                          <a:spcPts val="0"/>
                        </a:spcBef>
                        <a:spcAft>
                          <a:spcPts val="0"/>
                        </a:spcAft>
                      </a:pPr>
                      <a:endParaRPr lang="en-US" sz="16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Damaging property </a:t>
                      </a:r>
                      <a:endParaRPr lang="en-US" sz="15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Alcohol</a:t>
                      </a:r>
                      <a:endParaRPr lang="en-US" sz="1500" dirty="0">
                        <a:solidFill>
                          <a:schemeClr val="tx1"/>
                        </a:solidFill>
                        <a:effectLst/>
                        <a:latin typeface="+mn-lt"/>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Damaging property </a:t>
                      </a:r>
                      <a:endParaRPr lang="en-US" sz="1500" dirty="0">
                        <a:solidFill>
                          <a:schemeClr val="tx1"/>
                        </a:solidFill>
                        <a:effectLst/>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Alcohol</a:t>
                      </a:r>
                      <a:endParaRPr lang="en-US" sz="1500" dirty="0">
                        <a:solidFill>
                          <a:schemeClr val="tx1"/>
                        </a:solidFill>
                        <a:effectLst/>
                        <a:latin typeface="+mn-lt"/>
                        <a:ea typeface="Times New Roman"/>
                        <a:cs typeface="Times New Roman"/>
                      </a:endParaRPr>
                    </a:p>
                  </a:txBody>
                  <a:tcPr marL="68580" marR="68580" marT="0" marB="0">
                    <a:solidFill>
                      <a:schemeClr val="bg2"/>
                    </a:solidFill>
                  </a:tcPr>
                </a:tc>
                <a:extLst>
                  <a:ext uri="{0D108BD9-81ED-4DB2-BD59-A6C34878D82A}">
                    <a16:rowId xmlns:a16="http://schemas.microsoft.com/office/drawing/2014/main" xmlns="" val="10003"/>
                  </a:ext>
                </a:extLst>
              </a:tr>
              <a:tr h="231600">
                <a:tc>
                  <a:txBody>
                    <a:bodyPr/>
                    <a:lstStyle/>
                    <a:p>
                      <a:pPr marL="0" marR="0" algn="ctr">
                        <a:spcBef>
                          <a:spcPts val="0"/>
                        </a:spcBef>
                        <a:spcAft>
                          <a:spcPts val="0"/>
                        </a:spcAft>
                      </a:pPr>
                      <a:endParaRPr lang="en-US" sz="16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Fighting</a:t>
                      </a:r>
                      <a:endParaRPr lang="en-US" sz="15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Smoking</a:t>
                      </a:r>
                      <a:endParaRPr lang="en-US" sz="1500" dirty="0">
                        <a:solidFill>
                          <a:schemeClr val="tx1"/>
                        </a:solidFill>
                        <a:effectLst/>
                        <a:latin typeface="+mn-lt"/>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Fighting</a:t>
                      </a:r>
                      <a:endParaRPr lang="en-US" sz="1500" dirty="0">
                        <a:solidFill>
                          <a:schemeClr val="tx1"/>
                        </a:solidFill>
                        <a:effectLst/>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Smoking</a:t>
                      </a:r>
                      <a:endParaRPr lang="en-US" sz="1500" dirty="0">
                        <a:solidFill>
                          <a:schemeClr val="tx1"/>
                        </a:solidFill>
                        <a:effectLst/>
                        <a:latin typeface="+mn-lt"/>
                        <a:ea typeface="Times New Roman"/>
                        <a:cs typeface="Times New Roman"/>
                      </a:endParaRPr>
                    </a:p>
                  </a:txBody>
                  <a:tcPr marL="68580" marR="68580" marT="0" marB="0">
                    <a:solidFill>
                      <a:schemeClr val="bg2"/>
                    </a:solidFill>
                  </a:tcPr>
                </a:tc>
                <a:extLst>
                  <a:ext uri="{0D108BD9-81ED-4DB2-BD59-A6C34878D82A}">
                    <a16:rowId xmlns:a16="http://schemas.microsoft.com/office/drawing/2014/main" xmlns="" val="10004"/>
                  </a:ext>
                </a:extLst>
              </a:tr>
              <a:tr h="231600">
                <a:tc>
                  <a:txBody>
                    <a:bodyPr/>
                    <a:lstStyle/>
                    <a:p>
                      <a:pPr marL="0" marR="0" algn="ctr">
                        <a:spcBef>
                          <a:spcPts val="0"/>
                        </a:spcBef>
                        <a:spcAft>
                          <a:spcPts val="0"/>
                        </a:spcAft>
                      </a:pPr>
                      <a:endParaRPr lang="en-US" sz="16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Stealing</a:t>
                      </a:r>
                      <a:endParaRPr lang="en-US" sz="15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Other illicit drugs</a:t>
                      </a:r>
                      <a:endParaRPr lang="en-US" sz="1500" dirty="0">
                        <a:solidFill>
                          <a:schemeClr val="tx1"/>
                        </a:solidFill>
                        <a:effectLst/>
                        <a:latin typeface="+mn-lt"/>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Stealing</a:t>
                      </a:r>
                      <a:endParaRPr lang="en-US" sz="1500" dirty="0">
                        <a:solidFill>
                          <a:schemeClr val="tx1"/>
                        </a:solidFill>
                        <a:effectLst/>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Other illicit drugs</a:t>
                      </a:r>
                      <a:endParaRPr lang="en-US" sz="1500" dirty="0">
                        <a:solidFill>
                          <a:schemeClr val="tx1"/>
                        </a:solidFill>
                        <a:effectLst/>
                        <a:latin typeface="+mn-lt"/>
                        <a:ea typeface="Times New Roman"/>
                        <a:cs typeface="Times New Roman"/>
                      </a:endParaRPr>
                    </a:p>
                  </a:txBody>
                  <a:tcPr marL="68580" marR="68580" marT="0" marB="0">
                    <a:solidFill>
                      <a:schemeClr val="bg2"/>
                    </a:solidFill>
                  </a:tcPr>
                </a:tc>
                <a:extLst>
                  <a:ext uri="{0D108BD9-81ED-4DB2-BD59-A6C34878D82A}">
                    <a16:rowId xmlns:a16="http://schemas.microsoft.com/office/drawing/2014/main" xmlns="" val="10005"/>
                  </a:ext>
                </a:extLst>
              </a:tr>
              <a:tr h="231600">
                <a:tc>
                  <a:txBody>
                    <a:bodyPr/>
                    <a:lstStyle/>
                    <a:p>
                      <a:pPr marL="0" marR="0" algn="ctr">
                        <a:spcBef>
                          <a:spcPts val="0"/>
                        </a:spcBef>
                        <a:spcAft>
                          <a:spcPts val="0"/>
                        </a:spcAft>
                      </a:pPr>
                      <a:endParaRPr lang="en-US" sz="16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Hurting someone</a:t>
                      </a:r>
                      <a:endParaRPr lang="en-US" sz="15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 </a:t>
                      </a:r>
                      <a:endParaRPr lang="en-US" sz="1500" dirty="0">
                        <a:solidFill>
                          <a:schemeClr val="tx1"/>
                        </a:solidFill>
                        <a:effectLst/>
                        <a:latin typeface="+mn-lt"/>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Hurting someone</a:t>
                      </a:r>
                      <a:endParaRPr lang="en-US" sz="1500" dirty="0">
                        <a:solidFill>
                          <a:schemeClr val="tx1"/>
                        </a:solidFill>
                        <a:effectLst/>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spcBef>
                          <a:spcPts val="0"/>
                        </a:spcBef>
                        <a:spcAft>
                          <a:spcPts val="0"/>
                        </a:spcAft>
                      </a:pPr>
                      <a:r>
                        <a:rPr lang="en-US" sz="1500" dirty="0">
                          <a:solidFill>
                            <a:schemeClr val="tx1"/>
                          </a:solidFill>
                          <a:effectLst/>
                          <a:latin typeface="+mn-lt"/>
                        </a:rPr>
                        <a:t> </a:t>
                      </a:r>
                      <a:endParaRPr lang="en-US" sz="1500" dirty="0">
                        <a:solidFill>
                          <a:schemeClr val="tx1"/>
                        </a:solidFill>
                        <a:effectLst/>
                        <a:latin typeface="+mn-lt"/>
                        <a:ea typeface="Times New Roman"/>
                        <a:cs typeface="Times New Roman"/>
                      </a:endParaRPr>
                    </a:p>
                  </a:txBody>
                  <a:tcPr marL="68580" marR="68580" marT="0" marB="0">
                    <a:solidFill>
                      <a:schemeClr val="bg2"/>
                    </a:solidFill>
                  </a:tcPr>
                </a:tc>
                <a:extLst>
                  <a:ext uri="{0D108BD9-81ED-4DB2-BD59-A6C34878D82A}">
                    <a16:rowId xmlns:a16="http://schemas.microsoft.com/office/drawing/2014/main" xmlns="" val="10006"/>
                  </a:ext>
                </a:extLst>
              </a:tr>
              <a:tr h="2661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effectLst/>
                          <a:latin typeface="+mn-lt"/>
                          <a:ea typeface="Times New Roman"/>
                          <a:cs typeface="Times New Roman"/>
                        </a:rPr>
                        <a:t>Average DDD Effect:</a:t>
                      </a:r>
                    </a:p>
                  </a:txBody>
                  <a:tcPr marL="68580" marR="68580" marT="0" marB="0">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spcBef>
                          <a:spcPts val="0"/>
                        </a:spcBef>
                        <a:spcAft>
                          <a:spcPts val="0"/>
                        </a:spcAft>
                      </a:pPr>
                      <a:r>
                        <a:rPr lang="en-US" sz="1600" dirty="0">
                          <a:solidFill>
                            <a:schemeClr val="tx1"/>
                          </a:solidFill>
                          <a:effectLst/>
                          <a:highlight>
                            <a:srgbClr val="00FFFF"/>
                          </a:highlight>
                          <a:latin typeface="+mn-lt"/>
                        </a:rPr>
                        <a:t> </a:t>
                      </a:r>
                      <a:endParaRPr lang="en-US" sz="1600" dirty="0">
                        <a:solidFill>
                          <a:schemeClr val="tx1"/>
                        </a:solidFill>
                        <a:effectLst/>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spcBef>
                          <a:spcPts val="0"/>
                        </a:spcBef>
                        <a:spcAft>
                          <a:spcPts val="0"/>
                        </a:spcAft>
                      </a:pPr>
                      <a:r>
                        <a:rPr lang="en-US" sz="1600" dirty="0">
                          <a:solidFill>
                            <a:schemeClr val="tx1"/>
                          </a:solidFill>
                          <a:effectLst/>
                          <a:highlight>
                            <a:srgbClr val="00FFFF"/>
                          </a:highlight>
                          <a:latin typeface="+mn-lt"/>
                        </a:rPr>
                        <a:t> </a:t>
                      </a:r>
                      <a:endParaRPr lang="en-US" sz="1600" dirty="0">
                        <a:solidFill>
                          <a:schemeClr val="tx1"/>
                        </a:solidFill>
                        <a:effectLst/>
                        <a:latin typeface="+mn-lt"/>
                        <a:ea typeface="Times New Roman"/>
                        <a:cs typeface="Times New Roman"/>
                      </a:endParaRPr>
                    </a:p>
                  </a:txBody>
                  <a:tcPr marL="68580" marR="68580" marT="0" marB="0">
                    <a:solidFill>
                      <a:schemeClr val="bg2"/>
                    </a:solidFill>
                  </a:tcPr>
                </a:tc>
                <a:extLst>
                  <a:ext uri="{0D108BD9-81ED-4DB2-BD59-A6C34878D82A}">
                    <a16:rowId xmlns:a16="http://schemas.microsoft.com/office/drawing/2014/main" xmlns="" val="10009"/>
                  </a:ext>
                </a:extLst>
              </a:tr>
              <a:tr h="6947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solidFill>
                          <a:effectLst/>
                          <a:latin typeface="+mn-lt"/>
                          <a:ea typeface="Times New Roman"/>
                          <a:cs typeface="Times New Roman"/>
                        </a:rPr>
                        <a:t>Welfare Reform*Target</a:t>
                      </a:r>
                    </a:p>
                    <a:p>
                      <a:pPr marL="0" marR="0">
                        <a:spcBef>
                          <a:spcPts val="0"/>
                        </a:spcBef>
                        <a:spcAft>
                          <a:spcPts val="0"/>
                        </a:spcAft>
                      </a:pPr>
                      <a:endParaRPr lang="en-US" sz="1600" b="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600" b="0" dirty="0">
                          <a:solidFill>
                            <a:schemeClr val="tx1"/>
                          </a:solidFill>
                          <a:effectLst/>
                          <a:latin typeface="+mn-lt"/>
                        </a:rPr>
                        <a:t>0.0818***</a:t>
                      </a:r>
                      <a:endParaRPr lang="en-US" sz="1600" b="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0.0574***</a:t>
                      </a:r>
                      <a:endParaRPr lang="en-US" sz="1600" dirty="0">
                        <a:solidFill>
                          <a:schemeClr val="tx1"/>
                        </a:solidFill>
                        <a:effectLst/>
                        <a:latin typeface="+mn-lt"/>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0.0112</a:t>
                      </a:r>
                      <a:endParaRPr lang="en-US" sz="1600" dirty="0">
                        <a:solidFill>
                          <a:schemeClr val="tx1"/>
                        </a:solidFill>
                        <a:effectLst/>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0.0419***</a:t>
                      </a:r>
                      <a:endParaRPr lang="en-US" sz="1600" dirty="0">
                        <a:solidFill>
                          <a:schemeClr val="tx1"/>
                        </a:solidFill>
                        <a:effectLst/>
                        <a:latin typeface="+mn-lt"/>
                        <a:ea typeface="Times New Roman"/>
                        <a:cs typeface="Times New Roman"/>
                      </a:endParaRPr>
                    </a:p>
                  </a:txBody>
                  <a:tcPr marL="68580" marR="68580" marT="0" marB="0">
                    <a:solidFill>
                      <a:schemeClr val="bg2"/>
                    </a:solidFill>
                  </a:tcPr>
                </a:tc>
                <a:extLst>
                  <a:ext uri="{0D108BD9-81ED-4DB2-BD59-A6C34878D82A}">
                    <a16:rowId xmlns:a16="http://schemas.microsoft.com/office/drawing/2014/main" xmlns="" val="10010"/>
                  </a:ext>
                </a:extLst>
              </a:tr>
              <a:tr h="231600">
                <a:tc>
                  <a:txBody>
                    <a:bodyPr/>
                    <a:lstStyle/>
                    <a:p>
                      <a:pPr marL="0" marR="0">
                        <a:spcBef>
                          <a:spcPts val="0"/>
                        </a:spcBef>
                        <a:spcAft>
                          <a:spcPts val="0"/>
                        </a:spcAft>
                      </a:pPr>
                      <a:r>
                        <a:rPr lang="en-US" sz="1600" b="0" dirty="0">
                          <a:solidFill>
                            <a:schemeClr val="tx1"/>
                          </a:solidFill>
                          <a:effectLst/>
                          <a:latin typeface="+mn-lt"/>
                          <a:ea typeface="Times New Roman"/>
                          <a:cs typeface="Times New Roman"/>
                        </a:rPr>
                        <a:t>s.e.</a:t>
                      </a:r>
                    </a:p>
                  </a:txBody>
                  <a:tcPr marL="68580" marR="68580" marT="0" marB="0">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(0.0254)</a:t>
                      </a:r>
                      <a:endParaRPr lang="en-US" sz="16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(0.0143)</a:t>
                      </a:r>
                      <a:endParaRPr lang="en-US" sz="1600" dirty="0">
                        <a:solidFill>
                          <a:schemeClr val="tx1"/>
                        </a:solidFill>
                        <a:effectLst/>
                        <a:latin typeface="+mn-lt"/>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(0.0179)</a:t>
                      </a:r>
                      <a:endParaRPr lang="en-US" sz="1600" dirty="0">
                        <a:solidFill>
                          <a:schemeClr val="tx1"/>
                        </a:solidFill>
                        <a:effectLst/>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(0.0110)</a:t>
                      </a:r>
                      <a:endParaRPr lang="en-US" sz="1600" dirty="0">
                        <a:solidFill>
                          <a:schemeClr val="tx1"/>
                        </a:solidFill>
                        <a:effectLst/>
                        <a:latin typeface="+mn-lt"/>
                        <a:ea typeface="Times New Roman"/>
                        <a:cs typeface="Times New Roman"/>
                      </a:endParaRPr>
                    </a:p>
                  </a:txBody>
                  <a:tcPr marL="68580" marR="68580" marT="0" marB="0">
                    <a:solidFill>
                      <a:schemeClr val="bg2"/>
                    </a:solidFill>
                  </a:tcPr>
                </a:tc>
                <a:extLst>
                  <a:ext uri="{0D108BD9-81ED-4DB2-BD59-A6C34878D82A}">
                    <a16:rowId xmlns:a16="http://schemas.microsoft.com/office/drawing/2014/main" xmlns="" val="10011"/>
                  </a:ext>
                </a:extLst>
              </a:tr>
              <a:tr h="231600">
                <a:tc>
                  <a:txBody>
                    <a:bodyPr/>
                    <a:lstStyle/>
                    <a:p>
                      <a:pPr marL="0" marR="0" algn="l">
                        <a:spcBef>
                          <a:spcPts val="0"/>
                        </a:spcBef>
                        <a:spcAft>
                          <a:spcPts val="0"/>
                        </a:spcAft>
                      </a:pPr>
                      <a:r>
                        <a:rPr lang="en-US" sz="1600" b="0" dirty="0">
                          <a:solidFill>
                            <a:schemeClr val="tx1"/>
                          </a:solidFill>
                          <a:effectLst/>
                          <a:latin typeface="+mn-lt"/>
                          <a:ea typeface="Times New Roman"/>
                          <a:cs typeface="Times New Roman"/>
                        </a:rPr>
                        <a:t>p-value</a:t>
                      </a:r>
                    </a:p>
                  </a:txBody>
                  <a:tcPr marL="68580" marR="68580" marT="0" marB="0">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[0.001]</a:t>
                      </a:r>
                      <a:endParaRPr lang="en-US" sz="1600" dirty="0">
                        <a:solidFill>
                          <a:schemeClr val="tx1"/>
                        </a:solidFill>
                        <a:effectLst/>
                        <a:latin typeface="+mn-lt"/>
                        <a:ea typeface="Times New Roman"/>
                        <a:cs typeface="Times New Roman"/>
                      </a:endParaRPr>
                    </a:p>
                  </a:txBody>
                  <a:tcPr marL="68580" marR="68580" marT="0" marB="0">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[0.000]</a:t>
                      </a:r>
                      <a:endParaRPr lang="en-US" sz="1600" dirty="0">
                        <a:solidFill>
                          <a:schemeClr val="tx1"/>
                        </a:solidFill>
                        <a:effectLst/>
                        <a:latin typeface="+mn-lt"/>
                        <a:ea typeface="Times New Roman"/>
                        <a:cs typeface="Times New Roman"/>
                      </a:endParaRPr>
                    </a:p>
                  </a:txBody>
                  <a:tcPr marL="68580" marR="68580" marT="0" marB="0">
                    <a:lnR w="12700" cap="flat" cmpd="sng" algn="ctr">
                      <a:solidFill>
                        <a:schemeClr val="tx1"/>
                      </a:solidFill>
                      <a:prstDash val="solid"/>
                      <a:round/>
                      <a:headEnd type="none" w="med" len="med"/>
                      <a:tailEnd type="none" w="med" len="med"/>
                    </a:lnR>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[0.531]</a:t>
                      </a:r>
                      <a:endParaRPr lang="en-US" sz="1600" dirty="0">
                        <a:solidFill>
                          <a:schemeClr val="tx1"/>
                        </a:solidFill>
                        <a:effectLst/>
                        <a:latin typeface="+mn-lt"/>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solidFill>
                      <a:schemeClr val="bg2"/>
                    </a:solidFill>
                  </a:tcPr>
                </a:tc>
                <a:tc>
                  <a:txBody>
                    <a:bodyPr/>
                    <a:lstStyle/>
                    <a:p>
                      <a:pPr marL="0" marR="0" algn="ctr">
                        <a:spcBef>
                          <a:spcPts val="0"/>
                        </a:spcBef>
                        <a:spcAft>
                          <a:spcPts val="0"/>
                        </a:spcAft>
                      </a:pPr>
                      <a:r>
                        <a:rPr lang="en-US" sz="1600" dirty="0">
                          <a:solidFill>
                            <a:schemeClr val="tx1"/>
                          </a:solidFill>
                          <a:effectLst/>
                          <a:latin typeface="+mn-lt"/>
                        </a:rPr>
                        <a:t>[0.000]</a:t>
                      </a:r>
                      <a:endParaRPr lang="en-US" sz="1600" dirty="0">
                        <a:solidFill>
                          <a:schemeClr val="tx1"/>
                        </a:solidFill>
                        <a:effectLst/>
                        <a:latin typeface="+mn-lt"/>
                        <a:ea typeface="Times New Roman"/>
                        <a:cs typeface="Times New Roman"/>
                      </a:endParaRPr>
                    </a:p>
                  </a:txBody>
                  <a:tcPr marL="68580" marR="68580" marT="0" marB="0">
                    <a:solidFill>
                      <a:schemeClr val="bg2"/>
                    </a:solidFill>
                  </a:tcPr>
                </a:tc>
                <a:extLst>
                  <a:ext uri="{0D108BD9-81ED-4DB2-BD59-A6C34878D82A}">
                    <a16:rowId xmlns:a16="http://schemas.microsoft.com/office/drawing/2014/main" xmlns="" val="10012"/>
                  </a:ext>
                </a:extLst>
              </a:tr>
            </a:tbl>
          </a:graphicData>
        </a:graphic>
      </p:graphicFrame>
      <p:sp>
        <p:nvSpPr>
          <p:cNvPr id="6" name="Slide Number Placeholder 5">
            <a:extLst>
              <a:ext uri="{FF2B5EF4-FFF2-40B4-BE49-F238E27FC236}">
                <a16:creationId xmlns:a16="http://schemas.microsoft.com/office/drawing/2014/main" xmlns="" id="{2EE8EA5E-AE11-A643-85BC-418E59347D2D}"/>
              </a:ext>
            </a:extLst>
          </p:cNvPr>
          <p:cNvSpPr>
            <a:spLocks noGrp="1"/>
          </p:cNvSpPr>
          <p:nvPr>
            <p:ph type="sldNum" sz="quarter" idx="12"/>
          </p:nvPr>
        </p:nvSpPr>
        <p:spPr/>
        <p:txBody>
          <a:bodyPr/>
          <a:lstStyle/>
          <a:p>
            <a:pPr marL="0" lvl="0" indent="0">
              <a:spcBef>
                <a:spcPts val="0"/>
              </a:spcBef>
              <a:spcAft>
                <a:spcPts val="0"/>
              </a:spcAft>
              <a:buNone/>
            </a:pPr>
            <a:fld id="{00000000-1234-1234-1234-123412341234}" type="slidenum">
              <a:rPr lang="en" smtClean="0"/>
              <a:t>18</a:t>
            </a:fld>
            <a:endParaRPr lang="en"/>
          </a:p>
        </p:txBody>
      </p:sp>
    </p:spTree>
    <p:extLst>
      <p:ext uri="{BB962C8B-B14F-4D97-AF65-F5344CB8AC3E}">
        <p14:creationId xmlns:p14="http://schemas.microsoft.com/office/powerpoint/2010/main" val="2569950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0B62A2-B3F0-4870-8A58-06BB9B90A7BF}"/>
              </a:ext>
            </a:extLst>
          </p:cNvPr>
          <p:cNvSpPr>
            <a:spLocks noGrp="1"/>
          </p:cNvSpPr>
          <p:nvPr>
            <p:ph type="title"/>
          </p:nvPr>
        </p:nvSpPr>
        <p:spPr/>
        <p:txBody>
          <a:bodyPr>
            <a:normAutofit fontScale="90000"/>
          </a:bodyPr>
          <a:lstStyle/>
          <a:p>
            <a:r>
              <a:rPr lang="en-US" dirty="0"/>
              <a:t>Additional Analyses</a:t>
            </a:r>
          </a:p>
        </p:txBody>
      </p:sp>
      <p:sp>
        <p:nvSpPr>
          <p:cNvPr id="3" name="Text Placeholder 2">
            <a:extLst>
              <a:ext uri="{FF2B5EF4-FFF2-40B4-BE49-F238E27FC236}">
                <a16:creationId xmlns:a16="http://schemas.microsoft.com/office/drawing/2014/main" xmlns="" id="{A84A074C-F251-4A63-B0C6-02C334485B90}"/>
              </a:ext>
            </a:extLst>
          </p:cNvPr>
          <p:cNvSpPr>
            <a:spLocks noGrp="1"/>
          </p:cNvSpPr>
          <p:nvPr>
            <p:ph type="body" idx="1"/>
          </p:nvPr>
        </p:nvSpPr>
        <p:spPr/>
        <p:txBody>
          <a:bodyPr>
            <a:normAutofit fontScale="77500" lnSpcReduction="20000"/>
          </a:bodyPr>
          <a:lstStyle/>
          <a:p>
            <a:r>
              <a:rPr lang="en-US" dirty="0"/>
              <a:t>Longer exposure led to more detrimental effects for both boys and girls</a:t>
            </a:r>
          </a:p>
          <a:p>
            <a:r>
              <a:rPr lang="en-US" dirty="0"/>
              <a:t>Alternative data set– NLSY79 Child Supplement</a:t>
            </a:r>
          </a:p>
          <a:p>
            <a:pPr lvl="1">
              <a:spcBef>
                <a:spcPts val="0"/>
              </a:spcBef>
            </a:pPr>
            <a:r>
              <a:rPr lang="en-US" dirty="0"/>
              <a:t>By gender and ages 15-17</a:t>
            </a:r>
          </a:p>
          <a:p>
            <a:pPr lvl="1">
              <a:spcBef>
                <a:spcPts val="0"/>
              </a:spcBef>
            </a:pPr>
            <a:r>
              <a:rPr lang="en-US" dirty="0"/>
              <a:t>Hurt someone; any substance use</a:t>
            </a:r>
          </a:p>
          <a:p>
            <a:pPr lvl="2">
              <a:spcBef>
                <a:spcPts val="0"/>
              </a:spcBef>
            </a:pPr>
            <a:r>
              <a:rPr lang="en-US" dirty="0"/>
              <a:t>Results consistent—significant effects for boys for both outcomes; no significant effects for girls</a:t>
            </a:r>
          </a:p>
          <a:p>
            <a:r>
              <a:rPr lang="en-US" dirty="0"/>
              <a:t>Exploration of mediators (working after school, unsupervised after school, maternal employment)</a:t>
            </a:r>
          </a:p>
          <a:p>
            <a:pPr lvl="1">
              <a:spcBef>
                <a:spcPts val="0"/>
              </a:spcBef>
            </a:pPr>
            <a:r>
              <a:rPr lang="en-US" dirty="0"/>
              <a:t>Small for substance use; no role for delinquent behaviors</a:t>
            </a:r>
          </a:p>
          <a:p>
            <a:r>
              <a:rPr lang="en-US" dirty="0"/>
              <a:t>Many robustness checks (see paper)</a:t>
            </a:r>
          </a:p>
          <a:p>
            <a:endParaRPr lang="en-US" dirty="0"/>
          </a:p>
          <a:p>
            <a:endParaRPr lang="en-US" dirty="0"/>
          </a:p>
        </p:txBody>
      </p:sp>
      <p:sp>
        <p:nvSpPr>
          <p:cNvPr id="5" name="Slide Number Placeholder 4">
            <a:extLst>
              <a:ext uri="{FF2B5EF4-FFF2-40B4-BE49-F238E27FC236}">
                <a16:creationId xmlns:a16="http://schemas.microsoft.com/office/drawing/2014/main" xmlns="" id="{9A2DB73A-952E-DD4F-91DF-1AEE29C3A030}"/>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19</a:t>
            </a:fld>
            <a:endParaRPr lang="en"/>
          </a:p>
        </p:txBody>
      </p:sp>
    </p:spTree>
    <p:extLst>
      <p:ext uri="{BB962C8B-B14F-4D97-AF65-F5344CB8AC3E}">
        <p14:creationId xmlns:p14="http://schemas.microsoft.com/office/powerpoint/2010/main" val="3502376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58E912-F4DF-4455-94ED-04CF6E39932E}"/>
              </a:ext>
            </a:extLst>
          </p:cNvPr>
          <p:cNvSpPr>
            <a:spLocks noGrp="1"/>
          </p:cNvSpPr>
          <p:nvPr>
            <p:ph type="title"/>
          </p:nvPr>
        </p:nvSpPr>
        <p:spPr/>
        <p:txBody>
          <a:bodyPr>
            <a:normAutofit fontScale="90000"/>
          </a:bodyPr>
          <a:lstStyle/>
          <a:p>
            <a:pPr algn="ctr"/>
            <a:r>
              <a:rPr lang="en-US" dirty="0"/>
              <a:t>Acknowledgements</a:t>
            </a:r>
          </a:p>
        </p:txBody>
      </p:sp>
      <p:sp>
        <p:nvSpPr>
          <p:cNvPr id="3" name="Text Placeholder 2">
            <a:extLst>
              <a:ext uri="{FF2B5EF4-FFF2-40B4-BE49-F238E27FC236}">
                <a16:creationId xmlns:a16="http://schemas.microsoft.com/office/drawing/2014/main" xmlns="" id="{B4E81D3A-AC5C-4D10-B6E7-61A8DC01325D}"/>
              </a:ext>
            </a:extLst>
          </p:cNvPr>
          <p:cNvSpPr>
            <a:spLocks noGrp="1"/>
          </p:cNvSpPr>
          <p:nvPr>
            <p:ph type="body" idx="1"/>
          </p:nvPr>
        </p:nvSpPr>
        <p:spPr/>
        <p:txBody>
          <a:bodyPr>
            <a:normAutofit/>
          </a:bodyPr>
          <a:lstStyle/>
          <a:p>
            <a:r>
              <a:rPr lang="en-US" sz="1800" dirty="0"/>
              <a:t>Acknowledgements: Research supported by the Eunice Kennedy Shriver National Institute of Child Health &amp; Human Development of the National Institutes of Health under Award Number R01HD086223 and by the Robert Wood Johnson Foundation through its support of the Child Health Institute of New Jersey at Robert Wood Johnson Medical School, Rutgers University (grants 67038 and 74260). </a:t>
            </a:r>
          </a:p>
          <a:p>
            <a:endParaRPr lang="en-US" sz="1800" dirty="0"/>
          </a:p>
          <a:p>
            <a:r>
              <a:rPr lang="en-US" sz="1800" dirty="0"/>
              <a:t>Thanks to Elizabeth Lower-Basch for valuable input and to Karen Conway, Jeff DeSimone, Daniel Grossman, Brady Horn, Brad Humphries, Joe Sabia, and Nicholas Anthony Wright for helpful comments, to the staff at the NAHDAP at the U. of Michigan for help with data access, and Mike Papotto for research assistance.</a:t>
            </a:r>
          </a:p>
          <a:p>
            <a:endParaRPr lang="en-US" dirty="0"/>
          </a:p>
          <a:p>
            <a:endParaRPr lang="en-US" dirty="0"/>
          </a:p>
        </p:txBody>
      </p:sp>
      <p:sp>
        <p:nvSpPr>
          <p:cNvPr id="6" name="Rectangle 3">
            <a:extLst>
              <a:ext uri="{FF2B5EF4-FFF2-40B4-BE49-F238E27FC236}">
                <a16:creationId xmlns:a16="http://schemas.microsoft.com/office/drawing/2014/main" xmlns="" id="{76219304-5E57-4A59-8DD2-6B298D84477B}"/>
              </a:ext>
            </a:extLst>
          </p:cNvPr>
          <p:cNvSpPr>
            <a:spLocks noChangeArrowheads="1"/>
          </p:cNvSpPr>
          <p:nvPr/>
        </p:nvSpPr>
        <p:spPr bwMode="auto">
          <a:xfrm>
            <a:off x="304800" y="394900"/>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Slide Number Placeholder 4">
            <a:extLst>
              <a:ext uri="{FF2B5EF4-FFF2-40B4-BE49-F238E27FC236}">
                <a16:creationId xmlns:a16="http://schemas.microsoft.com/office/drawing/2014/main" xmlns="" id="{122C200A-1B62-5D46-95F5-C50FC00D82EB}"/>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2</a:t>
            </a:fld>
            <a:endParaRPr lang="en"/>
          </a:p>
        </p:txBody>
      </p:sp>
    </p:spTree>
    <p:extLst>
      <p:ext uri="{BB962C8B-B14F-4D97-AF65-F5344CB8AC3E}">
        <p14:creationId xmlns:p14="http://schemas.microsoft.com/office/powerpoint/2010/main" val="2303648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900068-A85D-473E-888A-182619B424B7}"/>
              </a:ext>
            </a:extLst>
          </p:cNvPr>
          <p:cNvSpPr>
            <a:spLocks noGrp="1"/>
          </p:cNvSpPr>
          <p:nvPr>
            <p:ph type="title"/>
          </p:nvPr>
        </p:nvSpPr>
        <p:spPr>
          <a:xfrm>
            <a:off x="311700" y="436316"/>
            <a:ext cx="8520600" cy="707400"/>
          </a:xfrm>
        </p:spPr>
        <p:txBody>
          <a:bodyPr>
            <a:normAutofit fontScale="90000"/>
          </a:bodyPr>
          <a:lstStyle/>
          <a:p>
            <a:pPr algn="ctr"/>
            <a:r>
              <a:rPr lang="en-US" dirty="0"/>
              <a:t>Take Away</a:t>
            </a:r>
          </a:p>
        </p:txBody>
      </p:sp>
      <p:sp>
        <p:nvSpPr>
          <p:cNvPr id="3" name="Text Placeholder 2">
            <a:extLst>
              <a:ext uri="{FF2B5EF4-FFF2-40B4-BE49-F238E27FC236}">
                <a16:creationId xmlns:a16="http://schemas.microsoft.com/office/drawing/2014/main" xmlns="" id="{2733C691-B450-40B1-A437-1623DE9107C8}"/>
              </a:ext>
            </a:extLst>
          </p:cNvPr>
          <p:cNvSpPr>
            <a:spLocks noGrp="1"/>
          </p:cNvSpPr>
          <p:nvPr>
            <p:ph type="body" idx="1"/>
          </p:nvPr>
        </p:nvSpPr>
        <p:spPr/>
        <p:txBody>
          <a:bodyPr>
            <a:normAutofit lnSpcReduction="10000"/>
          </a:bodyPr>
          <a:lstStyle/>
          <a:p>
            <a:pPr>
              <a:spcAft>
                <a:spcPts val="600"/>
              </a:spcAft>
            </a:pPr>
            <a:r>
              <a:rPr lang="en-US" sz="2400" dirty="0"/>
              <a:t>Results indicate that welfare reform had adverse effects on next generation</a:t>
            </a:r>
          </a:p>
          <a:p>
            <a:pPr>
              <a:spcAft>
                <a:spcPts val="600"/>
              </a:spcAft>
            </a:pPr>
            <a:r>
              <a:rPr lang="en-US" sz="2400" dirty="0"/>
              <a:t>Stronger cumulative effects for longer exposure</a:t>
            </a:r>
          </a:p>
          <a:p>
            <a:pPr>
              <a:spcAft>
                <a:spcPts val="600"/>
              </a:spcAft>
            </a:pPr>
            <a:r>
              <a:rPr lang="en-US" sz="2400" dirty="0"/>
              <a:t>Striking gender differences</a:t>
            </a:r>
          </a:p>
          <a:p>
            <a:pPr>
              <a:spcAft>
                <a:spcPts val="600"/>
              </a:spcAft>
            </a:pPr>
            <a:r>
              <a:rPr lang="en-US" sz="2400" dirty="0"/>
              <a:t>Consistent with recent literature on gender gaps and disadvantage (e.g., Autor et al., 2019)</a:t>
            </a:r>
          </a:p>
          <a:p>
            <a:pPr>
              <a:spcAft>
                <a:spcPts val="600"/>
              </a:spcAft>
            </a:pPr>
            <a:r>
              <a:rPr lang="en-US" sz="2400" dirty="0"/>
              <a:t>Important to consider potential differential effects on next generation even though policy was aimed at women</a:t>
            </a:r>
          </a:p>
          <a:p>
            <a:pPr>
              <a:spcAft>
                <a:spcPts val="600"/>
              </a:spcAft>
            </a:pPr>
            <a:endParaRPr lang="en-US" sz="2000" dirty="0"/>
          </a:p>
          <a:p>
            <a:pPr>
              <a:spcAft>
                <a:spcPts val="600"/>
              </a:spcAft>
            </a:pPr>
            <a:endParaRPr lang="en-US" sz="2000" dirty="0"/>
          </a:p>
          <a:p>
            <a:endParaRPr lang="en-US" dirty="0"/>
          </a:p>
        </p:txBody>
      </p:sp>
      <p:sp>
        <p:nvSpPr>
          <p:cNvPr id="5" name="Slide Number Placeholder 4">
            <a:extLst>
              <a:ext uri="{FF2B5EF4-FFF2-40B4-BE49-F238E27FC236}">
                <a16:creationId xmlns:a16="http://schemas.microsoft.com/office/drawing/2014/main" xmlns="" id="{9157D408-8530-7F42-A722-CE2D7554CB19}"/>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20</a:t>
            </a:fld>
            <a:endParaRPr lang="en"/>
          </a:p>
        </p:txBody>
      </p:sp>
    </p:spTree>
    <p:extLst>
      <p:ext uri="{BB962C8B-B14F-4D97-AF65-F5344CB8AC3E}">
        <p14:creationId xmlns:p14="http://schemas.microsoft.com/office/powerpoint/2010/main" val="1801801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44D2D5-CAA9-451A-BE27-33356EBBAB54}"/>
              </a:ext>
            </a:extLst>
          </p:cNvPr>
          <p:cNvSpPr>
            <a:spLocks noGrp="1"/>
          </p:cNvSpPr>
          <p:nvPr>
            <p:ph type="title"/>
          </p:nvPr>
        </p:nvSpPr>
        <p:spPr/>
        <p:txBody>
          <a:bodyPr>
            <a:normAutofit fontScale="90000"/>
          </a:bodyPr>
          <a:lstStyle/>
          <a:p>
            <a:pPr algn="ctr"/>
            <a:r>
              <a:rPr lang="en-US" dirty="0"/>
              <a:t>Thank you</a:t>
            </a:r>
          </a:p>
        </p:txBody>
      </p:sp>
      <p:sp>
        <p:nvSpPr>
          <p:cNvPr id="3" name="Text Placeholder 2">
            <a:extLst>
              <a:ext uri="{FF2B5EF4-FFF2-40B4-BE49-F238E27FC236}">
                <a16:creationId xmlns:a16="http://schemas.microsoft.com/office/drawing/2014/main" xmlns="" id="{5117FAF3-3F79-46DE-824E-CB82C6ACAF53}"/>
              </a:ext>
            </a:extLst>
          </p:cNvPr>
          <p:cNvSpPr>
            <a:spLocks noGrp="1"/>
          </p:cNvSpPr>
          <p:nvPr>
            <p:ph type="body" idx="1"/>
          </p:nvPr>
        </p:nvSpPr>
        <p:spPr/>
        <p:txBody>
          <a:bodyPr/>
          <a:lstStyle/>
          <a:p>
            <a:r>
              <a:rPr lang="en-US" dirty="0"/>
              <a:t>Comments welcome</a:t>
            </a:r>
          </a:p>
        </p:txBody>
      </p:sp>
      <p:sp>
        <p:nvSpPr>
          <p:cNvPr id="5" name="Slide Number Placeholder 4">
            <a:extLst>
              <a:ext uri="{FF2B5EF4-FFF2-40B4-BE49-F238E27FC236}">
                <a16:creationId xmlns:a16="http://schemas.microsoft.com/office/drawing/2014/main" xmlns="" id="{056CB36E-6E00-BB40-AD2B-DDAD993EB82A}"/>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21</a:t>
            </a:fld>
            <a:endParaRPr lang="en"/>
          </a:p>
        </p:txBody>
      </p:sp>
    </p:spTree>
    <p:extLst>
      <p:ext uri="{BB962C8B-B14F-4D97-AF65-F5344CB8AC3E}">
        <p14:creationId xmlns:p14="http://schemas.microsoft.com/office/powerpoint/2010/main" val="2557195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B77EE9-2CFE-4421-9A7C-3F318879BFD4}"/>
              </a:ext>
            </a:extLst>
          </p:cNvPr>
          <p:cNvSpPr>
            <a:spLocks noGrp="1"/>
          </p:cNvSpPr>
          <p:nvPr>
            <p:ph type="title"/>
          </p:nvPr>
        </p:nvSpPr>
        <p:spPr/>
        <p:txBody>
          <a:bodyPr>
            <a:normAutofit fontScale="90000"/>
          </a:bodyPr>
          <a:lstStyle/>
          <a:p>
            <a:r>
              <a:rPr lang="en-US" dirty="0"/>
              <a:t>Welfare Reform in a Nutshell</a:t>
            </a:r>
          </a:p>
        </p:txBody>
      </p:sp>
      <p:sp>
        <p:nvSpPr>
          <p:cNvPr id="3" name="Text Placeholder 2">
            <a:extLst>
              <a:ext uri="{FF2B5EF4-FFF2-40B4-BE49-F238E27FC236}">
                <a16:creationId xmlns:a16="http://schemas.microsoft.com/office/drawing/2014/main" xmlns="" id="{C62A0213-FA70-4EF5-B072-5CCB51CD142B}"/>
              </a:ext>
            </a:extLst>
          </p:cNvPr>
          <p:cNvSpPr>
            <a:spLocks noGrp="1"/>
          </p:cNvSpPr>
          <p:nvPr>
            <p:ph type="body" idx="1"/>
          </p:nvPr>
        </p:nvSpPr>
        <p:spPr>
          <a:xfrm>
            <a:off x="505326" y="1375954"/>
            <a:ext cx="8326973" cy="3419565"/>
          </a:xfrm>
        </p:spPr>
        <p:txBody>
          <a:bodyPr>
            <a:noAutofit/>
          </a:bodyPr>
          <a:lstStyle/>
          <a:p>
            <a:r>
              <a:rPr lang="en-US" sz="2000" dirty="0"/>
              <a:t>Federal legislation (PRWORA) in 1996 </a:t>
            </a:r>
          </a:p>
          <a:p>
            <a:r>
              <a:rPr lang="en-US" sz="2000" dirty="0"/>
              <a:t>State-level reforms starting in 1992</a:t>
            </a:r>
          </a:p>
          <a:p>
            <a:r>
              <a:rPr lang="en-US" sz="2000" dirty="0"/>
              <a:t>Goal was to reduce dependence (of single parents) on cash assistance by:</a:t>
            </a:r>
          </a:p>
          <a:p>
            <a:pPr lvl="1">
              <a:spcBef>
                <a:spcPts val="0"/>
              </a:spcBef>
            </a:pPr>
            <a:r>
              <a:rPr lang="en-US" sz="2000" dirty="0"/>
              <a:t>Promoting work</a:t>
            </a:r>
          </a:p>
          <a:p>
            <a:pPr lvl="1">
              <a:spcBef>
                <a:spcPts val="0"/>
              </a:spcBef>
            </a:pPr>
            <a:r>
              <a:rPr lang="en-US" sz="2000" dirty="0"/>
              <a:t>Encouraging marriage</a:t>
            </a:r>
          </a:p>
          <a:p>
            <a:pPr lvl="1">
              <a:spcBef>
                <a:spcPts val="0"/>
              </a:spcBef>
            </a:pPr>
            <a:r>
              <a:rPr lang="en-US" sz="2000" dirty="0"/>
              <a:t>Reducing non-marital childbearing </a:t>
            </a:r>
          </a:p>
          <a:p>
            <a:r>
              <a:rPr lang="en-US" sz="2000" dirty="0"/>
              <a:t>Break current culture of dependence and disrupt its intergenerational transmission</a:t>
            </a:r>
          </a:p>
          <a:p>
            <a:r>
              <a:rPr lang="en-US" sz="2000" dirty="0"/>
              <a:t>Reconnect “marginalized” families with the “mainstream” ideals of civic responsibility</a:t>
            </a:r>
          </a:p>
        </p:txBody>
      </p:sp>
      <p:sp>
        <p:nvSpPr>
          <p:cNvPr id="5" name="Slide Number Placeholder 4">
            <a:extLst>
              <a:ext uri="{FF2B5EF4-FFF2-40B4-BE49-F238E27FC236}">
                <a16:creationId xmlns:a16="http://schemas.microsoft.com/office/drawing/2014/main" xmlns="" id="{A86F1C55-6543-F14B-9E7D-36E15FE012FB}"/>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3</a:t>
            </a:fld>
            <a:endParaRPr lang="en"/>
          </a:p>
        </p:txBody>
      </p:sp>
    </p:spTree>
    <p:extLst>
      <p:ext uri="{BB962C8B-B14F-4D97-AF65-F5344CB8AC3E}">
        <p14:creationId xmlns:p14="http://schemas.microsoft.com/office/powerpoint/2010/main" val="1653165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67A71C-98C8-42E8-B800-D190335297D6}"/>
              </a:ext>
            </a:extLst>
          </p:cNvPr>
          <p:cNvSpPr>
            <a:spLocks noGrp="1"/>
          </p:cNvSpPr>
          <p:nvPr>
            <p:ph type="title"/>
          </p:nvPr>
        </p:nvSpPr>
        <p:spPr/>
        <p:txBody>
          <a:bodyPr>
            <a:normAutofit fontScale="90000"/>
          </a:bodyPr>
          <a:lstStyle/>
          <a:p>
            <a:r>
              <a:rPr lang="en-US" dirty="0"/>
              <a:t>Key Features of PRWORA</a:t>
            </a:r>
          </a:p>
        </p:txBody>
      </p:sp>
      <p:sp>
        <p:nvSpPr>
          <p:cNvPr id="3" name="Text Placeholder 2">
            <a:extLst>
              <a:ext uri="{FF2B5EF4-FFF2-40B4-BE49-F238E27FC236}">
                <a16:creationId xmlns:a16="http://schemas.microsoft.com/office/drawing/2014/main" xmlns="" id="{92918AE8-0233-453C-8650-5C73D656DA2F}"/>
              </a:ext>
            </a:extLst>
          </p:cNvPr>
          <p:cNvSpPr>
            <a:spLocks noGrp="1"/>
          </p:cNvSpPr>
          <p:nvPr>
            <p:ph type="body" idx="1"/>
          </p:nvPr>
        </p:nvSpPr>
        <p:spPr/>
        <p:txBody>
          <a:bodyPr>
            <a:normAutofit fontScale="70000" lnSpcReduction="20000"/>
          </a:bodyPr>
          <a:lstStyle/>
          <a:p>
            <a:r>
              <a:rPr lang="en-US" dirty="0"/>
              <a:t>Legislation targeted at women—vast majority of recipients</a:t>
            </a:r>
          </a:p>
          <a:p>
            <a:pPr lvl="1"/>
            <a:r>
              <a:rPr lang="en-US" dirty="0"/>
              <a:t>Work requirements</a:t>
            </a:r>
          </a:p>
          <a:p>
            <a:pPr lvl="1"/>
            <a:r>
              <a:rPr lang="en-US" dirty="0"/>
              <a:t>Sanctions for non-compliance</a:t>
            </a:r>
          </a:p>
          <a:p>
            <a:pPr lvl="1"/>
            <a:r>
              <a:rPr lang="en-US" dirty="0"/>
              <a:t>Sanctions for drug convictions</a:t>
            </a:r>
          </a:p>
          <a:p>
            <a:pPr lvl="1"/>
            <a:r>
              <a:rPr lang="en-US" dirty="0"/>
              <a:t>Restrictions for teen mothers</a:t>
            </a:r>
          </a:p>
          <a:p>
            <a:pPr lvl="1"/>
            <a:r>
              <a:rPr lang="en-US" dirty="0"/>
              <a:t>Time limits (lifetime max. 5 years)</a:t>
            </a:r>
          </a:p>
          <a:p>
            <a:pPr lvl="1"/>
            <a:r>
              <a:rPr lang="en-US" dirty="0"/>
              <a:t>Family caps</a:t>
            </a:r>
          </a:p>
          <a:p>
            <a:pPr lvl="1"/>
            <a:endParaRPr lang="en-US" dirty="0"/>
          </a:p>
        </p:txBody>
      </p:sp>
      <p:sp>
        <p:nvSpPr>
          <p:cNvPr id="5" name="Slide Number Placeholder 4">
            <a:extLst>
              <a:ext uri="{FF2B5EF4-FFF2-40B4-BE49-F238E27FC236}">
                <a16:creationId xmlns:a16="http://schemas.microsoft.com/office/drawing/2014/main" xmlns="" id="{CC5054B4-8016-EE42-842C-ADCBEA626310}"/>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4</a:t>
            </a:fld>
            <a:endParaRPr lang="en"/>
          </a:p>
        </p:txBody>
      </p:sp>
    </p:spTree>
    <p:extLst>
      <p:ext uri="{BB962C8B-B14F-4D97-AF65-F5344CB8AC3E}">
        <p14:creationId xmlns:p14="http://schemas.microsoft.com/office/powerpoint/2010/main" val="2878406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dirty="0"/>
              <a:t>Effects of Welfare Reform on Mothers</a:t>
            </a:r>
          </a:p>
        </p:txBody>
      </p:sp>
      <p:sp>
        <p:nvSpPr>
          <p:cNvPr id="5" name="Text Placeholder 4"/>
          <p:cNvSpPr>
            <a:spLocks noGrp="1"/>
          </p:cNvSpPr>
          <p:nvPr>
            <p:ph type="body" idx="1"/>
          </p:nvPr>
        </p:nvSpPr>
        <p:spPr>
          <a:xfrm>
            <a:off x="191589" y="1471749"/>
            <a:ext cx="8640711" cy="3226726"/>
          </a:xfrm>
        </p:spPr>
        <p:txBody>
          <a:bodyPr>
            <a:normAutofit/>
          </a:bodyPr>
          <a:lstStyle/>
          <a:p>
            <a:r>
              <a:rPr lang="en-US" sz="2000" dirty="0"/>
              <a:t>Decreases in  welfare caseloads (Loprest, 2012)</a:t>
            </a:r>
          </a:p>
          <a:p>
            <a:r>
              <a:rPr lang="en-US" sz="2000" dirty="0"/>
              <a:t>Decreases in  crime (Corman et al., 2014)</a:t>
            </a:r>
          </a:p>
          <a:p>
            <a:r>
              <a:rPr lang="en-US" sz="2000" dirty="0"/>
              <a:t>Decreases in substance abuse (Corman et al., 2013; Kaestner &amp; Tarlov, 2006)</a:t>
            </a:r>
          </a:p>
          <a:p>
            <a:r>
              <a:rPr lang="en-US" sz="2000" dirty="0"/>
              <a:t>Increases in employment (magnitudes vary) (Fang &amp; Keane, 2004; Ziliak, 2016)</a:t>
            </a:r>
          </a:p>
          <a:p>
            <a:r>
              <a:rPr lang="en-US" sz="2000" dirty="0"/>
              <a:t>Increases in civic participation (voting) (Corman, Dave &amp; Reichman, 2017)</a:t>
            </a:r>
          </a:p>
          <a:p>
            <a:r>
              <a:rPr lang="en-US" sz="2000" dirty="0"/>
              <a:t>Mixed/weak evidence on marriage/cohabitation (Ziliak, 2016)</a:t>
            </a:r>
          </a:p>
          <a:p>
            <a:r>
              <a:rPr lang="en-US" sz="2000" dirty="0"/>
              <a:t>Mixed/weak evidence on non-marital fertility (Ziliak, 2016)</a:t>
            </a:r>
          </a:p>
          <a:p>
            <a:pPr>
              <a:spcAft>
                <a:spcPts val="1200"/>
              </a:spcAft>
            </a:pPr>
            <a:endParaRPr lang="en-US" sz="2400" dirty="0"/>
          </a:p>
          <a:p>
            <a:pPr lvl="1"/>
            <a:endParaRPr lang="en-US" sz="2400" dirty="0"/>
          </a:p>
        </p:txBody>
      </p:sp>
      <p:sp>
        <p:nvSpPr>
          <p:cNvPr id="3" name="Slide Number Placeholder 2">
            <a:extLst>
              <a:ext uri="{FF2B5EF4-FFF2-40B4-BE49-F238E27FC236}">
                <a16:creationId xmlns:a16="http://schemas.microsoft.com/office/drawing/2014/main" xmlns="" id="{0C294D6B-C082-5743-9318-550008FC2AFD}"/>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5</a:t>
            </a:fld>
            <a:endParaRPr lang="en"/>
          </a:p>
        </p:txBody>
      </p:sp>
    </p:spTree>
    <p:extLst>
      <p:ext uri="{BB962C8B-B14F-4D97-AF65-F5344CB8AC3E}">
        <p14:creationId xmlns:p14="http://schemas.microsoft.com/office/powerpoint/2010/main" val="535655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5AC1A7-B655-4E5C-9A46-938D9A30F69D}"/>
              </a:ext>
            </a:extLst>
          </p:cNvPr>
          <p:cNvSpPr>
            <a:spLocks noGrp="1"/>
          </p:cNvSpPr>
          <p:nvPr>
            <p:ph type="title"/>
          </p:nvPr>
        </p:nvSpPr>
        <p:spPr/>
        <p:txBody>
          <a:bodyPr>
            <a:normAutofit fontScale="90000"/>
          </a:bodyPr>
          <a:lstStyle/>
          <a:p>
            <a:r>
              <a:rPr lang="en-US" dirty="0"/>
              <a:t>What about the next generation?</a:t>
            </a:r>
          </a:p>
        </p:txBody>
      </p:sp>
      <p:sp>
        <p:nvSpPr>
          <p:cNvPr id="3" name="Text Placeholder 2">
            <a:extLst>
              <a:ext uri="{FF2B5EF4-FFF2-40B4-BE49-F238E27FC236}">
                <a16:creationId xmlns:a16="http://schemas.microsoft.com/office/drawing/2014/main" xmlns="" id="{26516844-27EF-4252-A599-2D8A721C0DF6}"/>
              </a:ext>
            </a:extLst>
          </p:cNvPr>
          <p:cNvSpPr>
            <a:spLocks noGrp="1"/>
          </p:cNvSpPr>
          <p:nvPr>
            <p:ph type="body" idx="1"/>
          </p:nvPr>
        </p:nvSpPr>
        <p:spPr/>
        <p:txBody>
          <a:bodyPr>
            <a:normAutofit fontScale="85000" lnSpcReduction="20000"/>
          </a:bodyPr>
          <a:lstStyle/>
          <a:p>
            <a:pPr>
              <a:lnSpc>
                <a:spcPct val="120000"/>
              </a:lnSpc>
            </a:pPr>
            <a:r>
              <a:rPr lang="en-US" sz="2900" dirty="0"/>
              <a:t>Few studies have examined effects on adolescents in next generation</a:t>
            </a:r>
          </a:p>
          <a:p>
            <a:pPr>
              <a:lnSpc>
                <a:spcPct val="120000"/>
              </a:lnSpc>
            </a:pPr>
            <a:r>
              <a:rPr lang="en-US" sz="2900" dirty="0"/>
              <a:t>Few studies have examined separate effects for boys and girls (or even looked at boys)</a:t>
            </a:r>
          </a:p>
          <a:p>
            <a:pPr>
              <a:lnSpc>
                <a:spcPct val="120000"/>
              </a:lnSpc>
            </a:pPr>
            <a:r>
              <a:rPr lang="en-US" sz="2900" dirty="0"/>
              <a:t>Teens are important group to study</a:t>
            </a:r>
          </a:p>
          <a:p>
            <a:pPr lvl="1">
              <a:lnSpc>
                <a:spcPct val="120000"/>
              </a:lnSpc>
              <a:spcBef>
                <a:spcPts val="0"/>
              </a:spcBef>
            </a:pPr>
            <a:r>
              <a:rPr lang="en-US" sz="2900" dirty="0"/>
              <a:t>Soon to become adults</a:t>
            </a:r>
          </a:p>
          <a:p>
            <a:pPr lvl="1">
              <a:lnSpc>
                <a:spcPct val="120000"/>
              </a:lnSpc>
              <a:spcBef>
                <a:spcPts val="0"/>
              </a:spcBef>
            </a:pPr>
            <a:r>
              <a:rPr lang="en-US" sz="2900" dirty="0"/>
              <a:t>Autonomy in decision-making</a:t>
            </a:r>
          </a:p>
          <a:p>
            <a:pPr lvl="1">
              <a:lnSpc>
                <a:spcPct val="120000"/>
              </a:lnSpc>
              <a:spcBef>
                <a:spcPts val="0"/>
              </a:spcBef>
            </a:pPr>
            <a:r>
              <a:rPr lang="en-US" sz="2900" dirty="0"/>
              <a:t>Can speak for themselves</a:t>
            </a:r>
          </a:p>
          <a:p>
            <a:endParaRPr lang="en-US" dirty="0"/>
          </a:p>
        </p:txBody>
      </p:sp>
      <p:sp>
        <p:nvSpPr>
          <p:cNvPr id="5" name="Slide Number Placeholder 4">
            <a:extLst>
              <a:ext uri="{FF2B5EF4-FFF2-40B4-BE49-F238E27FC236}">
                <a16:creationId xmlns:a16="http://schemas.microsoft.com/office/drawing/2014/main" xmlns="" id="{B63F60C6-70F3-F240-A96B-E5C7AF1620FF}"/>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6</a:t>
            </a:fld>
            <a:endParaRPr lang="en"/>
          </a:p>
        </p:txBody>
      </p:sp>
    </p:spTree>
    <p:extLst>
      <p:ext uri="{BB962C8B-B14F-4D97-AF65-F5344CB8AC3E}">
        <p14:creationId xmlns:p14="http://schemas.microsoft.com/office/powerpoint/2010/main" val="3203638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25ED20-BD29-F647-A0AF-41182CC8676F}"/>
              </a:ext>
            </a:extLst>
          </p:cNvPr>
          <p:cNvSpPr>
            <a:spLocks noGrp="1"/>
          </p:cNvSpPr>
          <p:nvPr>
            <p:ph type="title"/>
          </p:nvPr>
        </p:nvSpPr>
        <p:spPr>
          <a:xfrm>
            <a:off x="311700" y="192024"/>
            <a:ext cx="8520600" cy="896112"/>
          </a:xfrm>
        </p:spPr>
        <p:txBody>
          <a:bodyPr>
            <a:normAutofit fontScale="90000"/>
          </a:bodyPr>
          <a:lstStyle/>
          <a:p>
            <a:r>
              <a:rPr lang="en-US" sz="3600" dirty="0"/>
              <a:t>Previous Literature – Next Generation:</a:t>
            </a:r>
            <a:br>
              <a:rPr lang="en-US" sz="3600" dirty="0"/>
            </a:br>
            <a:r>
              <a:rPr lang="en-US" sz="3600" dirty="0"/>
              <a:t>Adolescent Behaviors</a:t>
            </a:r>
            <a:r>
              <a:rPr lang="en-US" sz="5400" dirty="0"/>
              <a:t/>
            </a:r>
            <a:br>
              <a:rPr lang="en-US" sz="5400" dirty="0"/>
            </a:br>
            <a:r>
              <a:rPr lang="en-US" sz="5400" dirty="0"/>
              <a:t/>
            </a:r>
            <a:br>
              <a:rPr lang="en-US" sz="5400" dirty="0"/>
            </a:br>
            <a:endParaRPr lang="en-US" dirty="0"/>
          </a:p>
        </p:txBody>
      </p:sp>
      <p:sp>
        <p:nvSpPr>
          <p:cNvPr id="3" name="Text Placeholder 2">
            <a:extLst>
              <a:ext uri="{FF2B5EF4-FFF2-40B4-BE49-F238E27FC236}">
                <a16:creationId xmlns:a16="http://schemas.microsoft.com/office/drawing/2014/main" xmlns="" id="{24801215-957C-3047-811D-9FCA35CF60A8}"/>
              </a:ext>
            </a:extLst>
          </p:cNvPr>
          <p:cNvSpPr>
            <a:spLocks noGrp="1"/>
          </p:cNvSpPr>
          <p:nvPr>
            <p:ph type="body" idx="1"/>
          </p:nvPr>
        </p:nvSpPr>
        <p:spPr>
          <a:xfrm>
            <a:off x="311700" y="1362456"/>
            <a:ext cx="8520600" cy="3941064"/>
          </a:xfrm>
        </p:spPr>
        <p:txBody>
          <a:bodyPr>
            <a:normAutofit fontScale="62500" lnSpcReduction="20000"/>
          </a:bodyPr>
          <a:lstStyle/>
          <a:p>
            <a:pPr>
              <a:lnSpc>
                <a:spcPct val="120000"/>
              </a:lnSpc>
            </a:pPr>
            <a:r>
              <a:rPr lang="en-US" sz="2600" dirty="0"/>
              <a:t>High school completion &amp; </a:t>
            </a:r>
            <a:r>
              <a:rPr lang="en-US" sz="2600" dirty="0" smtClean="0"/>
              <a:t>fertility (girls)</a:t>
            </a:r>
            <a:endParaRPr lang="en-US" sz="2600" dirty="0"/>
          </a:p>
          <a:p>
            <a:pPr lvl="1">
              <a:lnSpc>
                <a:spcPct val="120000"/>
              </a:lnSpc>
              <a:spcBef>
                <a:spcPts val="0"/>
              </a:spcBef>
            </a:pPr>
            <a:r>
              <a:rPr lang="en-US" sz="2100" dirty="0"/>
              <a:t>Welfare reform led to decreased high school dropout (Dave et al., 2012; </a:t>
            </a:r>
            <a:r>
              <a:rPr lang="en-US" sz="2100" dirty="0" err="1"/>
              <a:t>Kaestner</a:t>
            </a:r>
            <a:r>
              <a:rPr lang="en-US" sz="2100" dirty="0"/>
              <a:t> et al. 2003; </a:t>
            </a:r>
            <a:r>
              <a:rPr lang="en-US" sz="2100" dirty="0" err="1"/>
              <a:t>Koball</a:t>
            </a:r>
            <a:r>
              <a:rPr lang="en-US" sz="2100" dirty="0"/>
              <a:t>, 2007; Miller &amp; Zhang, 2012;  </a:t>
            </a:r>
            <a:r>
              <a:rPr lang="en-US" sz="2100" dirty="0" err="1"/>
              <a:t>Offner</a:t>
            </a:r>
            <a:r>
              <a:rPr lang="en-US" sz="2100" dirty="0"/>
              <a:t>, 2005)</a:t>
            </a:r>
          </a:p>
          <a:p>
            <a:pPr lvl="1">
              <a:lnSpc>
                <a:spcPct val="120000"/>
              </a:lnSpc>
              <a:spcBef>
                <a:spcPts val="0"/>
              </a:spcBef>
            </a:pPr>
            <a:r>
              <a:rPr lang="en-US" sz="2100" dirty="0"/>
              <a:t>Welfare led to decreased fertility (</a:t>
            </a:r>
            <a:r>
              <a:rPr lang="en-US" sz="2100" dirty="0" err="1"/>
              <a:t>Lopoo</a:t>
            </a:r>
            <a:r>
              <a:rPr lang="en-US" sz="2100" dirty="0"/>
              <a:t> &amp; </a:t>
            </a:r>
            <a:r>
              <a:rPr lang="en-US" sz="2100" dirty="0" err="1"/>
              <a:t>Raissian</a:t>
            </a:r>
            <a:r>
              <a:rPr lang="en-US" sz="2100" dirty="0"/>
              <a:t> 2012, review)</a:t>
            </a:r>
          </a:p>
          <a:p>
            <a:pPr>
              <a:lnSpc>
                <a:spcPct val="120000"/>
              </a:lnSpc>
            </a:pPr>
            <a:r>
              <a:rPr lang="en-US" sz="2600" dirty="0"/>
              <a:t>Syntheses of </a:t>
            </a:r>
            <a:r>
              <a:rPr lang="en-US" sz="2600" dirty="0" smtClean="0"/>
              <a:t>studies </a:t>
            </a:r>
            <a:r>
              <a:rPr lang="en-US" sz="2600" dirty="0"/>
              <a:t>of pre-PRWORA experiments</a:t>
            </a:r>
          </a:p>
          <a:p>
            <a:pPr lvl="1">
              <a:lnSpc>
                <a:spcPct val="120000"/>
              </a:lnSpc>
              <a:spcBef>
                <a:spcPts val="0"/>
              </a:spcBef>
            </a:pPr>
            <a:r>
              <a:rPr lang="en-US" sz="2100" dirty="0"/>
              <a:t>Mixed results on suspension or expulsion from school, academic performance (</a:t>
            </a:r>
            <a:r>
              <a:rPr lang="en-US" sz="2100" dirty="0" err="1"/>
              <a:t>Gennetian</a:t>
            </a:r>
            <a:r>
              <a:rPr lang="en-US" sz="2100" dirty="0"/>
              <a:t> et al., 2002, 2004; Grogger &amp; </a:t>
            </a:r>
            <a:r>
              <a:rPr lang="en-US" sz="2100" dirty="0" err="1"/>
              <a:t>Karoly</a:t>
            </a:r>
            <a:r>
              <a:rPr lang="en-US" sz="2100" dirty="0"/>
              <a:t>, 2005)</a:t>
            </a:r>
          </a:p>
          <a:p>
            <a:pPr lvl="1">
              <a:lnSpc>
                <a:spcPct val="120000"/>
              </a:lnSpc>
              <a:spcBef>
                <a:spcPts val="0"/>
              </a:spcBef>
            </a:pPr>
            <a:r>
              <a:rPr lang="en-US" sz="2100" dirty="0"/>
              <a:t>Most studies did not consider gender-specific effects</a:t>
            </a:r>
          </a:p>
          <a:p>
            <a:pPr lvl="2">
              <a:lnSpc>
                <a:spcPct val="120000"/>
              </a:lnSpc>
              <a:spcBef>
                <a:spcPts val="0"/>
              </a:spcBef>
            </a:pPr>
            <a:r>
              <a:rPr lang="en-US" sz="2100" dirty="0"/>
              <a:t>The few that did considered: mother-reported school performance, grade repetition, special education, suspension/expulsion, school dropout, childbearing</a:t>
            </a:r>
          </a:p>
          <a:p>
            <a:pPr lvl="2">
              <a:lnSpc>
                <a:spcPct val="120000"/>
              </a:lnSpc>
              <a:spcBef>
                <a:spcPts val="0"/>
              </a:spcBef>
            </a:pPr>
            <a:r>
              <a:rPr lang="en-US" sz="2100" dirty="0"/>
              <a:t>Only gender difference was welfare reform led to grade repetition for boys but not girls</a:t>
            </a:r>
          </a:p>
          <a:p>
            <a:pPr>
              <a:lnSpc>
                <a:spcPct val="120000"/>
              </a:lnSpc>
            </a:pPr>
            <a:r>
              <a:rPr lang="en-US" sz="2600" dirty="0"/>
              <a:t>Our own previous research using FBI Arrest data</a:t>
            </a:r>
          </a:p>
          <a:p>
            <a:pPr lvl="1">
              <a:lnSpc>
                <a:spcPct val="120000"/>
              </a:lnSpc>
              <a:spcBef>
                <a:spcPts val="0"/>
              </a:spcBef>
            </a:pPr>
            <a:r>
              <a:rPr lang="en-US" sz="2100" dirty="0"/>
              <a:t>Possible welfare reform-associated increase in drug-related arrests for both males and females ages 15-17 (Corman et al. 2017a)</a:t>
            </a:r>
          </a:p>
          <a:p>
            <a:pPr lvl="1">
              <a:lnSpc>
                <a:spcPct val="120000"/>
              </a:lnSpc>
              <a:spcBef>
                <a:spcPts val="0"/>
              </a:spcBef>
            </a:pPr>
            <a:r>
              <a:rPr lang="en-US" sz="2100" dirty="0"/>
              <a:t>Suggestive evidence of welfare reform-associated decline in minor crimes for both males &amp; females (Corman et al. 2017)</a:t>
            </a:r>
          </a:p>
          <a:p>
            <a:pPr lvl="1">
              <a:lnSpc>
                <a:spcPct val="120000"/>
              </a:lnSpc>
              <a:spcBef>
                <a:spcPts val="0"/>
              </a:spcBef>
            </a:pPr>
            <a:r>
              <a:rPr lang="en-US" sz="2100" dirty="0"/>
              <a:t>No effects on serious crime</a:t>
            </a:r>
            <a:endParaRPr lang="en-US" sz="2000" dirty="0"/>
          </a:p>
          <a:p>
            <a:pPr>
              <a:lnSpc>
                <a:spcPct val="110000"/>
              </a:lnSpc>
            </a:pPr>
            <a:endParaRPr lang="en-US" sz="2000" dirty="0"/>
          </a:p>
          <a:p>
            <a:pPr lvl="2"/>
            <a:endParaRPr lang="en-US" sz="1200" dirty="0"/>
          </a:p>
          <a:p>
            <a:pPr lvl="2"/>
            <a:endParaRPr lang="en-US" sz="1200" dirty="0"/>
          </a:p>
          <a:p>
            <a:pPr lvl="1"/>
            <a:endParaRPr lang="en-US" sz="1600" dirty="0"/>
          </a:p>
          <a:p>
            <a:pPr lvl="1"/>
            <a:endParaRPr lang="en-US" sz="1600" dirty="0"/>
          </a:p>
          <a:p>
            <a:pPr lvl="1"/>
            <a:endParaRPr lang="en-US" sz="1600" dirty="0"/>
          </a:p>
          <a:p>
            <a:endParaRPr lang="en-US" sz="2000" dirty="0"/>
          </a:p>
          <a:p>
            <a:pPr lvl="1">
              <a:spcBef>
                <a:spcPts val="0"/>
              </a:spcBef>
            </a:pPr>
            <a:endParaRPr lang="en-US" sz="1600" dirty="0"/>
          </a:p>
          <a:p>
            <a:pPr lvl="1">
              <a:spcBef>
                <a:spcPts val="0"/>
              </a:spcBef>
            </a:pPr>
            <a:endParaRPr lang="en-US" sz="1600" dirty="0"/>
          </a:p>
          <a:p>
            <a:pPr lvl="1"/>
            <a:endParaRPr lang="en-US" dirty="0"/>
          </a:p>
        </p:txBody>
      </p:sp>
      <p:sp>
        <p:nvSpPr>
          <p:cNvPr id="4" name="Slide Number Placeholder 3">
            <a:extLst>
              <a:ext uri="{FF2B5EF4-FFF2-40B4-BE49-F238E27FC236}">
                <a16:creationId xmlns:a16="http://schemas.microsoft.com/office/drawing/2014/main" xmlns="" id="{F25D8980-F02C-4B4A-8BE6-BBA96CBBFB38}"/>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7</a:t>
            </a:fld>
            <a:endParaRPr lang="en" dirty="0"/>
          </a:p>
        </p:txBody>
      </p:sp>
    </p:spTree>
    <p:extLst>
      <p:ext uri="{BB962C8B-B14F-4D97-AF65-F5344CB8AC3E}">
        <p14:creationId xmlns:p14="http://schemas.microsoft.com/office/powerpoint/2010/main" val="2867362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D2E6D7-AEC4-4D34-9560-2EB5269D2BD6}"/>
              </a:ext>
            </a:extLst>
          </p:cNvPr>
          <p:cNvSpPr>
            <a:spLocks noGrp="1"/>
          </p:cNvSpPr>
          <p:nvPr>
            <p:ph type="title"/>
          </p:nvPr>
        </p:nvSpPr>
        <p:spPr>
          <a:xfrm>
            <a:off x="311700" y="294640"/>
            <a:ext cx="8520600" cy="857785"/>
          </a:xfrm>
        </p:spPr>
        <p:txBody>
          <a:bodyPr>
            <a:normAutofit/>
          </a:bodyPr>
          <a:lstStyle/>
          <a:p>
            <a:pPr algn="ctr"/>
            <a:r>
              <a:rPr lang="en-US" dirty="0"/>
              <a:t>Expected Effects</a:t>
            </a:r>
          </a:p>
        </p:txBody>
      </p:sp>
      <p:sp>
        <p:nvSpPr>
          <p:cNvPr id="3" name="Text Placeholder 2">
            <a:extLst>
              <a:ext uri="{FF2B5EF4-FFF2-40B4-BE49-F238E27FC236}">
                <a16:creationId xmlns:a16="http://schemas.microsoft.com/office/drawing/2014/main" xmlns="" id="{ADF42275-CD71-4EA5-A7DE-404280F4A5CE}"/>
              </a:ext>
            </a:extLst>
          </p:cNvPr>
          <p:cNvSpPr>
            <a:spLocks noGrp="1"/>
          </p:cNvSpPr>
          <p:nvPr>
            <p:ph type="body" idx="1"/>
          </p:nvPr>
        </p:nvSpPr>
        <p:spPr>
          <a:xfrm>
            <a:off x="311700" y="1266325"/>
            <a:ext cx="8520600" cy="3706728"/>
          </a:xfrm>
        </p:spPr>
        <p:txBody>
          <a:bodyPr>
            <a:normAutofit fontScale="70000" lnSpcReduction="20000"/>
          </a:bodyPr>
          <a:lstStyle/>
          <a:p>
            <a:pPr>
              <a:lnSpc>
                <a:spcPct val="120000"/>
              </a:lnSpc>
            </a:pPr>
            <a:r>
              <a:rPr lang="en-US" sz="2800" dirty="0"/>
              <a:t>Potential “pro-social” effects due to:</a:t>
            </a:r>
          </a:p>
          <a:p>
            <a:pPr lvl="1">
              <a:lnSpc>
                <a:spcPct val="120000"/>
              </a:lnSpc>
              <a:spcBef>
                <a:spcPts val="0"/>
              </a:spcBef>
            </a:pPr>
            <a:r>
              <a:rPr lang="en-US" dirty="0"/>
              <a:t>Possible increased household income</a:t>
            </a:r>
          </a:p>
          <a:p>
            <a:pPr lvl="1">
              <a:lnSpc>
                <a:spcPct val="120000"/>
              </a:lnSpc>
              <a:spcBef>
                <a:spcPts val="0"/>
              </a:spcBef>
            </a:pPr>
            <a:r>
              <a:rPr lang="en-US" dirty="0"/>
              <a:t>Changes in normative climate away from “culture of dependence”</a:t>
            </a:r>
          </a:p>
          <a:p>
            <a:pPr lvl="1">
              <a:lnSpc>
                <a:spcPct val="120000"/>
              </a:lnSpc>
              <a:spcBef>
                <a:spcPts val="0"/>
              </a:spcBef>
            </a:pPr>
            <a:r>
              <a:rPr lang="en-US" dirty="0"/>
              <a:t>Increases in maternal modeling of mainstream behaviors</a:t>
            </a:r>
          </a:p>
          <a:p>
            <a:pPr lvl="1">
              <a:lnSpc>
                <a:spcPct val="120000"/>
              </a:lnSpc>
              <a:spcBef>
                <a:spcPts val="0"/>
              </a:spcBef>
            </a:pPr>
            <a:endParaRPr lang="en-US" dirty="0"/>
          </a:p>
          <a:p>
            <a:pPr>
              <a:lnSpc>
                <a:spcPct val="120000"/>
              </a:lnSpc>
            </a:pPr>
            <a:r>
              <a:rPr lang="en-US" sz="2800" dirty="0"/>
              <a:t>Potential “anti-social” effects due to:</a:t>
            </a:r>
          </a:p>
          <a:p>
            <a:pPr lvl="1">
              <a:lnSpc>
                <a:spcPct val="120000"/>
              </a:lnSpc>
              <a:spcBef>
                <a:spcPts val="0"/>
              </a:spcBef>
            </a:pPr>
            <a:r>
              <a:rPr lang="en-US" dirty="0"/>
              <a:t>Net increase in money constraints</a:t>
            </a:r>
          </a:p>
          <a:p>
            <a:pPr lvl="1">
              <a:lnSpc>
                <a:spcPct val="120000"/>
              </a:lnSpc>
              <a:spcBef>
                <a:spcPts val="0"/>
              </a:spcBef>
            </a:pPr>
            <a:r>
              <a:rPr lang="en-US" dirty="0"/>
              <a:t>Net increase in time constraints</a:t>
            </a:r>
          </a:p>
          <a:p>
            <a:pPr lvl="1">
              <a:lnSpc>
                <a:spcPct val="120000"/>
              </a:lnSpc>
              <a:spcBef>
                <a:spcPts val="0"/>
              </a:spcBef>
            </a:pPr>
            <a:r>
              <a:rPr lang="en-US" dirty="0"/>
              <a:t>Increased income?</a:t>
            </a:r>
          </a:p>
          <a:p>
            <a:pPr lvl="1">
              <a:lnSpc>
                <a:spcPct val="120000"/>
              </a:lnSpc>
              <a:spcBef>
                <a:spcPts val="0"/>
              </a:spcBef>
            </a:pPr>
            <a:r>
              <a:rPr lang="en-US" dirty="0"/>
              <a:t>Reduced supervision</a:t>
            </a:r>
          </a:p>
          <a:p>
            <a:endParaRPr lang="en-US" dirty="0"/>
          </a:p>
        </p:txBody>
      </p:sp>
      <p:sp>
        <p:nvSpPr>
          <p:cNvPr id="5" name="Slide Number Placeholder 4">
            <a:extLst>
              <a:ext uri="{FF2B5EF4-FFF2-40B4-BE49-F238E27FC236}">
                <a16:creationId xmlns:a16="http://schemas.microsoft.com/office/drawing/2014/main" xmlns="" id="{01308BB9-13FD-1548-B624-DAC7B600A087}"/>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8</a:t>
            </a:fld>
            <a:endParaRPr lang="en"/>
          </a:p>
        </p:txBody>
      </p:sp>
    </p:spTree>
    <p:extLst>
      <p:ext uri="{BB962C8B-B14F-4D97-AF65-F5344CB8AC3E}">
        <p14:creationId xmlns:p14="http://schemas.microsoft.com/office/powerpoint/2010/main" val="1712000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688AC2-A769-4CD7-8BCC-32544EFBB81D}"/>
              </a:ext>
            </a:extLst>
          </p:cNvPr>
          <p:cNvSpPr>
            <a:spLocks noGrp="1"/>
          </p:cNvSpPr>
          <p:nvPr>
            <p:ph type="title"/>
          </p:nvPr>
        </p:nvSpPr>
        <p:spPr/>
        <p:txBody>
          <a:bodyPr>
            <a:normAutofit fontScale="90000"/>
          </a:bodyPr>
          <a:lstStyle/>
          <a:p>
            <a:pPr algn="ctr"/>
            <a:r>
              <a:rPr lang="en-US" dirty="0"/>
              <a:t>Differential Effects by Gender?</a:t>
            </a:r>
          </a:p>
        </p:txBody>
      </p:sp>
      <p:sp>
        <p:nvSpPr>
          <p:cNvPr id="3" name="Text Placeholder 2">
            <a:extLst>
              <a:ext uri="{FF2B5EF4-FFF2-40B4-BE49-F238E27FC236}">
                <a16:creationId xmlns:a16="http://schemas.microsoft.com/office/drawing/2014/main" xmlns="" id="{C947F540-0E25-4CB1-9A0A-B252DB3D072E}"/>
              </a:ext>
            </a:extLst>
          </p:cNvPr>
          <p:cNvSpPr>
            <a:spLocks noGrp="1"/>
          </p:cNvSpPr>
          <p:nvPr>
            <p:ph type="body" idx="1"/>
          </p:nvPr>
        </p:nvSpPr>
        <p:spPr/>
        <p:txBody>
          <a:bodyPr>
            <a:noAutofit/>
          </a:bodyPr>
          <a:lstStyle/>
          <a:p>
            <a:pPr>
              <a:spcAft>
                <a:spcPts val="1200"/>
              </a:spcAft>
            </a:pPr>
            <a:r>
              <a:rPr lang="en-US" sz="2400" dirty="0"/>
              <a:t>Disruptive events have more adverse effects on boys’ behaviors</a:t>
            </a:r>
          </a:p>
          <a:p>
            <a:pPr>
              <a:spcAft>
                <a:spcPts val="1200"/>
              </a:spcAft>
            </a:pPr>
            <a:r>
              <a:rPr lang="en-US" sz="2400" dirty="0"/>
              <a:t>Teen boys more likely to engage in anti-social behavior</a:t>
            </a:r>
          </a:p>
          <a:p>
            <a:pPr>
              <a:spcAft>
                <a:spcPts val="1200"/>
              </a:spcAft>
            </a:pPr>
            <a:r>
              <a:rPr lang="en-US" sz="2400" dirty="0"/>
              <a:t>Girls may be more likely to be called upon to take care of younger siblings</a:t>
            </a:r>
          </a:p>
          <a:p>
            <a:pPr>
              <a:spcAft>
                <a:spcPts val="1200"/>
              </a:spcAft>
            </a:pPr>
            <a:r>
              <a:rPr lang="en-US" sz="2400" dirty="0"/>
              <a:t>Girls more likely to rely on welfare as adults, so consequences of both good and bad behavior more important</a:t>
            </a:r>
          </a:p>
          <a:p>
            <a:pPr>
              <a:spcAft>
                <a:spcPts val="1200"/>
              </a:spcAft>
            </a:pPr>
            <a:r>
              <a:rPr lang="en-US" sz="2400" dirty="0"/>
              <a:t>Girls more subject to maternal role modeling</a:t>
            </a:r>
          </a:p>
        </p:txBody>
      </p:sp>
      <p:sp>
        <p:nvSpPr>
          <p:cNvPr id="5" name="Slide Number Placeholder 4">
            <a:extLst>
              <a:ext uri="{FF2B5EF4-FFF2-40B4-BE49-F238E27FC236}">
                <a16:creationId xmlns:a16="http://schemas.microsoft.com/office/drawing/2014/main" xmlns="" id="{520AB189-9B4E-E545-9DD3-F5E63E3EF204}"/>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n" smtClean="0"/>
              <a:t>9</a:t>
            </a:fld>
            <a:endParaRPr lang="en"/>
          </a:p>
        </p:txBody>
      </p:sp>
    </p:spTree>
    <p:extLst>
      <p:ext uri="{BB962C8B-B14F-4D97-AF65-F5344CB8AC3E}">
        <p14:creationId xmlns:p14="http://schemas.microsoft.com/office/powerpoint/2010/main" val="25858245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8643B5A6A4C44BBA3A8F98D0082F39" ma:contentTypeVersion="12" ma:contentTypeDescription="Create a new document." ma:contentTypeScope="" ma:versionID="46c7f76d5ccff0c91361f79e2946503a">
  <xsd:schema xmlns:xsd="http://www.w3.org/2001/XMLSchema" xmlns:xs="http://www.w3.org/2001/XMLSchema" xmlns:p="http://schemas.microsoft.com/office/2006/metadata/properties" xmlns:ns2="84732523-58a5-4579-a881-6d7f53a4cb5a" xmlns:ns3="6b527215-b60f-4ba6-940b-57a33948dc70" targetNamespace="http://schemas.microsoft.com/office/2006/metadata/properties" ma:root="true" ma:fieldsID="f79098a3c440b79211ca1a1ac4a62e55" ns2:_="" ns3:_="">
    <xsd:import namespace="84732523-58a5-4579-a881-6d7f53a4cb5a"/>
    <xsd:import namespace="6b527215-b60f-4ba6-940b-57a33948dc7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732523-58a5-4579-a881-6d7f53a4cb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b527215-b60f-4ba6-940b-57a33948dc7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1830B2A-144A-412E-B36B-20B1D64E02B7}"/>
</file>

<file path=customXml/itemProps2.xml><?xml version="1.0" encoding="utf-8"?>
<ds:datastoreItem xmlns:ds="http://schemas.openxmlformats.org/officeDocument/2006/customXml" ds:itemID="{71EBEECE-2F98-4302-9530-12AF970623DC}"/>
</file>

<file path=customXml/itemProps3.xml><?xml version="1.0" encoding="utf-8"?>
<ds:datastoreItem xmlns:ds="http://schemas.openxmlformats.org/officeDocument/2006/customXml" ds:itemID="{36B4C6EF-5BE9-4EE0-9C4A-2AA4AE0D07F8}"/>
</file>

<file path=docProps/app.xml><?xml version="1.0" encoding="utf-8"?>
<Properties xmlns="http://schemas.openxmlformats.org/officeDocument/2006/extended-properties" xmlns:vt="http://schemas.openxmlformats.org/officeDocument/2006/docPropsVTypes">
  <Template/>
  <TotalTime>9407</TotalTime>
  <Words>1657</Words>
  <Application>Microsoft Office PowerPoint</Application>
  <PresentationFormat>On-screen Show (16:9)</PresentationFormat>
  <Paragraphs>380</Paragraphs>
  <Slides>21</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Times New Roman</vt:lpstr>
      <vt:lpstr>Calibri</vt:lpstr>
      <vt:lpstr>Office Theme</vt:lpstr>
      <vt:lpstr>Welfare Reform and Adolescent Risky Behavior:  Are the Boys Alright?</vt:lpstr>
      <vt:lpstr>Acknowledgements</vt:lpstr>
      <vt:lpstr>Welfare Reform in a Nutshell</vt:lpstr>
      <vt:lpstr>Key Features of PRWORA</vt:lpstr>
      <vt:lpstr>Effects of Welfare Reform on Mothers</vt:lpstr>
      <vt:lpstr>What about the next generation?</vt:lpstr>
      <vt:lpstr>Previous Literature – Next Generation: Adolescent Behaviors  </vt:lpstr>
      <vt:lpstr>Expected Effects</vt:lpstr>
      <vt:lpstr>Differential Effects by Gender?</vt:lpstr>
      <vt:lpstr>Rollout of Welfare Reform</vt:lpstr>
      <vt:lpstr>Data</vt:lpstr>
      <vt:lpstr>Model:  Difference-in-Difference-in-Differences</vt:lpstr>
      <vt:lpstr>Validity of DDD </vt:lpstr>
      <vt:lpstr>Baseline Means (1991-1992)—Past Month Substance Use</vt:lpstr>
      <vt:lpstr>Baseline Means (1991-1992)—Anti-Social Behaviors</vt:lpstr>
      <vt:lpstr>Main Results—Substance Use (OLS)</vt:lpstr>
      <vt:lpstr>Main Results—Anti-Social Behaviors (OLS)</vt:lpstr>
      <vt:lpstr>Cross-Equation Estimates (SUR)</vt:lpstr>
      <vt:lpstr>Additional Analyses</vt:lpstr>
      <vt:lpstr>Take Away</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Equipment and Technology</dc:title>
  <dc:creator>corman</dc:creator>
  <cp:lastModifiedBy>Hope Corman</cp:lastModifiedBy>
  <cp:revision>126</cp:revision>
  <cp:lastPrinted>2019-09-25T14:43:45Z</cp:lastPrinted>
  <dcterms:modified xsi:type="dcterms:W3CDTF">2019-09-25T19:22:28Z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0x0101003C8643B5A6A4C44BBA3A8F98D0082F39</vt:lpwstr>
  </property>
</Properties>
</file>