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77" r:id="rId8"/>
    <p:sldId id="272" r:id="rId9"/>
    <p:sldId id="264" r:id="rId10"/>
    <p:sldId id="273" r:id="rId11"/>
    <p:sldId id="271" r:id="rId12"/>
    <p:sldId id="278" r:id="rId13"/>
    <p:sldId id="276" r:id="rId14"/>
    <p:sldId id="265" r:id="rId15"/>
    <p:sldId id="275"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0" autoAdjust="0"/>
    <p:restoredTop sz="94648"/>
  </p:normalViewPr>
  <p:slideViewPr>
    <p:cSldViewPr snapToGrid="0">
      <p:cViewPr varScale="1">
        <p:scale>
          <a:sx n="102" d="100"/>
          <a:sy n="102" d="100"/>
        </p:scale>
        <p:origin x="4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3.xml"/><Relationship Id="rId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2.xml"/><Relationship Id="rId20"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1.xml"/><Relationship Id="rId23"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notesMaster" Target="notesMasters/notesMaster1.xml"/><Relationship Id="rId9" Type="http://schemas.openxmlformats.org/officeDocument/2006/relationships/slide" Target="slides/slide8.xml"/><Relationship Id="rId22"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A8015-44D6-2C47-84ED-14B4C5AEF66E}" type="datetimeFigureOut">
              <a:rPr lang="en-US" smtClean="0"/>
              <a:t>9/25/19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6746F-4312-6D4E-B1C7-FA3AC7E6F4DC}" type="slidenum">
              <a:rPr lang="en-US" smtClean="0"/>
              <a:t>‹#›</a:t>
            </a:fld>
            <a:endParaRPr lang="en-US"/>
          </a:p>
        </p:txBody>
      </p:sp>
    </p:spTree>
    <p:extLst>
      <p:ext uri="{BB962C8B-B14F-4D97-AF65-F5344CB8AC3E}">
        <p14:creationId xmlns:p14="http://schemas.microsoft.com/office/powerpoint/2010/main" val="141911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6746F-4312-6D4E-B1C7-FA3AC7E6F4DC}" type="slidenum">
              <a:rPr lang="en-US" smtClean="0"/>
              <a:t>1</a:t>
            </a:fld>
            <a:endParaRPr lang="en-US"/>
          </a:p>
        </p:txBody>
      </p:sp>
    </p:spTree>
    <p:extLst>
      <p:ext uri="{BB962C8B-B14F-4D97-AF65-F5344CB8AC3E}">
        <p14:creationId xmlns:p14="http://schemas.microsoft.com/office/powerpoint/2010/main" val="188688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6746F-4312-6D4E-B1C7-FA3AC7E6F4DC}" type="slidenum">
              <a:rPr lang="en-US" smtClean="0"/>
              <a:t>11</a:t>
            </a:fld>
            <a:endParaRPr lang="en-US"/>
          </a:p>
        </p:txBody>
      </p:sp>
    </p:spTree>
    <p:extLst>
      <p:ext uri="{BB962C8B-B14F-4D97-AF65-F5344CB8AC3E}">
        <p14:creationId xmlns:p14="http://schemas.microsoft.com/office/powerpoint/2010/main" val="75121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DE434-F457-4A4A-BF68-ABB5211DCE5B}" type="datetime1">
              <a:rPr lang="en-US" smtClean="0"/>
              <a:t>9/25/19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301985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DFBEE-7C57-8648-87D9-C89D4F320DCD}" type="datetime1">
              <a:rPr lang="en-US" smtClean="0"/>
              <a:t>9/25/19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246003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DAA0E-4BAB-414B-BC31-182816D58EA2}" type="datetime1">
              <a:rPr lang="en-US" smtClean="0"/>
              <a:t>9/25/19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232220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CFC49-E698-3E48-9175-74B5B07DAC6B}" type="datetime1">
              <a:rPr lang="en-US" smtClean="0"/>
              <a:t>9/25/19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357522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C5E9CD-B130-C24F-A321-43166518D0C7}" type="datetime1">
              <a:rPr lang="en-US" smtClean="0"/>
              <a:t>9/25/19</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122846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DB6F42-8DB4-C745-907A-DD2418135F84}" type="datetime1">
              <a:rPr lang="en-US" smtClean="0"/>
              <a:t>9/25/19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53706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8E1D1-E534-294C-BB68-3ADDE3AEE267}" type="datetime1">
              <a:rPr lang="en-US" smtClean="0"/>
              <a:t>9/25/19</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230760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25503-743C-C049-B548-3471DC36B765}" type="datetime1">
              <a:rPr lang="en-US" smtClean="0"/>
              <a:t>9/25/19</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200151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B3104-38A9-EA48-925A-E3EB96B743CC}" type="datetime1">
              <a:rPr lang="en-US" smtClean="0"/>
              <a:t>9/25/19</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37170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3F0749-F3CB-1D44-9AAF-C08B6E5D4208}" type="datetime1">
              <a:rPr lang="en-US" smtClean="0"/>
              <a:t>9/25/19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126402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8F6A11-92E2-4247-87A4-317F780FC8F0}" type="datetime1">
              <a:rPr lang="en-US" smtClean="0"/>
              <a:t>9/25/19</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3D9B51E6-01F4-4A6D-98B0-0CA1BE1FEBEF}" type="slidenum">
              <a:rPr lang="en-US" smtClean="0"/>
              <a:t>‹#›</a:t>
            </a:fld>
            <a:endParaRPr lang="en-US"/>
          </a:p>
        </p:txBody>
      </p:sp>
    </p:spTree>
    <p:extLst>
      <p:ext uri="{BB962C8B-B14F-4D97-AF65-F5344CB8AC3E}">
        <p14:creationId xmlns:p14="http://schemas.microsoft.com/office/powerpoint/2010/main" val="3728725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E50C4-901C-BD48-A33E-7921297E7406}" type="datetime1">
              <a:rPr lang="en-US" smtClean="0"/>
              <a:t>9/25/19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B51E6-01F4-4A6D-98B0-0CA1BE1FEBEF}" type="slidenum">
              <a:rPr lang="en-US" smtClean="0"/>
              <a:t>‹#›</a:t>
            </a:fld>
            <a:endParaRPr lang="en-US"/>
          </a:p>
        </p:txBody>
      </p:sp>
    </p:spTree>
    <p:extLst>
      <p:ext uri="{BB962C8B-B14F-4D97-AF65-F5344CB8AC3E}">
        <p14:creationId xmlns:p14="http://schemas.microsoft.com/office/powerpoint/2010/main" val="3193253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020" y="266073"/>
            <a:ext cx="9144000" cy="2387600"/>
          </a:xfrm>
        </p:spPr>
        <p:txBody>
          <a:bodyPr>
            <a:normAutofit fontScale="90000"/>
          </a:bodyPr>
          <a:lstStyle/>
          <a:p>
            <a:r>
              <a:rPr lang="en-US" dirty="0" smtClean="0"/>
              <a:t>Asian and Hispanic Earnings Inequality in Administrative Data</a:t>
            </a:r>
            <a:r>
              <a:rPr lang="en-US" dirty="0"/>
              <a:t/>
            </a:r>
            <a:br>
              <a:rPr lang="en-US" dirty="0"/>
            </a:br>
            <a:endParaRPr lang="en-US" dirty="0"/>
          </a:p>
        </p:txBody>
      </p:sp>
      <p:sp>
        <p:nvSpPr>
          <p:cNvPr id="3" name="Subtitle 2"/>
          <p:cNvSpPr>
            <a:spLocks noGrp="1"/>
          </p:cNvSpPr>
          <p:nvPr>
            <p:ph type="subTitle" idx="1"/>
          </p:nvPr>
        </p:nvSpPr>
        <p:spPr>
          <a:xfrm>
            <a:off x="1500249" y="2806391"/>
            <a:ext cx="9144000" cy="1655762"/>
          </a:xfrm>
        </p:spPr>
        <p:txBody>
          <a:bodyPr>
            <a:normAutofit/>
          </a:bodyPr>
          <a:lstStyle/>
          <a:p>
            <a:r>
              <a:rPr lang="en-US" sz="2800" dirty="0" smtClean="0"/>
              <a:t>Randall </a:t>
            </a:r>
            <a:r>
              <a:rPr lang="en-US" sz="2800" dirty="0" err="1" smtClean="0"/>
              <a:t>Akee</a:t>
            </a:r>
            <a:r>
              <a:rPr lang="en-US" sz="2800" dirty="0" smtClean="0"/>
              <a:t>, </a:t>
            </a:r>
            <a:r>
              <a:rPr lang="en-US" sz="2800" dirty="0"/>
              <a:t>Maggie R. Jones, Sonya </a:t>
            </a:r>
            <a:r>
              <a:rPr lang="en-US" sz="2800" dirty="0" err="1"/>
              <a:t>Rastogi</a:t>
            </a:r>
            <a:r>
              <a:rPr lang="en-US" sz="2800" dirty="0"/>
              <a:t> Porter and Emilia </a:t>
            </a:r>
            <a:r>
              <a:rPr lang="en-US" sz="2800" dirty="0" err="1" smtClean="0"/>
              <a:t>Simeonova</a:t>
            </a:r>
            <a:endParaRPr lang="en-US" sz="2800" dirty="0" smtClean="0"/>
          </a:p>
          <a:p>
            <a:endParaRPr lang="en-US" dirty="0"/>
          </a:p>
        </p:txBody>
      </p:sp>
      <p:sp>
        <p:nvSpPr>
          <p:cNvPr id="6" name="Rectangle 5"/>
          <p:cNvSpPr/>
          <p:nvPr/>
        </p:nvSpPr>
        <p:spPr>
          <a:xfrm>
            <a:off x="1611402" y="4824029"/>
            <a:ext cx="9349522" cy="1477328"/>
          </a:xfrm>
          <a:prstGeom prst="rect">
            <a:avLst/>
          </a:prstGeom>
        </p:spPr>
        <p:txBody>
          <a:bodyPr wrap="square">
            <a:spAutoFit/>
          </a:bodyPr>
          <a:lstStyle/>
          <a:p>
            <a:pPr algn="ctr"/>
            <a:r>
              <a:rPr lang="en-US" i="1" dirty="0"/>
              <a:t>Disclaimer: </a:t>
            </a:r>
            <a:r>
              <a:rPr lang="en-US" dirty="0"/>
              <a:t>This presentation is released to inform interested parties of research and to encourage discussion. The views expressed </a:t>
            </a:r>
            <a:r>
              <a:rPr lang="en-US" dirty="0" smtClean="0"/>
              <a:t>are those </a:t>
            </a:r>
            <a:r>
              <a:rPr lang="en-US" dirty="0"/>
              <a:t>of the authors and not necessarily those of the US Census </a:t>
            </a:r>
            <a:r>
              <a:rPr lang="en-US" dirty="0" smtClean="0"/>
              <a:t>Bureau. The </a:t>
            </a:r>
            <a:r>
              <a:rPr lang="en-US" dirty="0"/>
              <a:t>statistical summaries reported in this paper have been cleared by the Census Bureau's Disclosure Review Board release authorization number </a:t>
            </a:r>
            <a:r>
              <a:rPr lang="mr-IN" dirty="0"/>
              <a:t>DRB-FY19-170</a:t>
            </a:r>
            <a:r>
              <a:rPr lang="en-US" dirty="0"/>
              <a:t>,  CBDRB-FY19-370. All results have been reviewed to ensure that no confidential information is disclosed.</a:t>
            </a:r>
          </a:p>
        </p:txBody>
      </p:sp>
    </p:spTree>
    <p:extLst>
      <p:ext uri="{BB962C8B-B14F-4D97-AF65-F5344CB8AC3E}">
        <p14:creationId xmlns:p14="http://schemas.microsoft.com/office/powerpoint/2010/main" val="2104254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1325563"/>
          </a:xfrm>
        </p:spPr>
        <p:txBody>
          <a:bodyPr/>
          <a:lstStyle/>
          <a:p>
            <a:r>
              <a:rPr lang="en-US" dirty="0"/>
              <a:t>Gini coefficients for </a:t>
            </a:r>
            <a:r>
              <a:rPr lang="en-US" dirty="0" smtClean="0"/>
              <a:t>Asians</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10</a:t>
            </a:fld>
            <a:endParaRPr lang="en-US"/>
          </a:p>
        </p:txBody>
      </p:sp>
      <p:pic>
        <p:nvPicPr>
          <p:cNvPr id="13" name="Picture 12"/>
          <p:cNvPicPr>
            <a:picLocks noChangeAspect="1"/>
          </p:cNvPicPr>
          <p:nvPr/>
        </p:nvPicPr>
        <p:blipFill>
          <a:blip r:embed="rId2"/>
          <a:stretch>
            <a:fillRect/>
          </a:stretch>
        </p:blipFill>
        <p:spPr>
          <a:xfrm>
            <a:off x="1306935" y="1275310"/>
            <a:ext cx="9139772" cy="5311218"/>
          </a:xfrm>
          <a:prstGeom prst="rect">
            <a:avLst/>
          </a:prstGeom>
        </p:spPr>
      </p:pic>
    </p:spTree>
    <p:extLst>
      <p:ext uri="{BB962C8B-B14F-4D97-AF65-F5344CB8AC3E}">
        <p14:creationId xmlns:p14="http://schemas.microsoft.com/office/powerpoint/2010/main" val="1370310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5"/>
            <a:ext cx="10515600" cy="1325563"/>
          </a:xfrm>
        </p:spPr>
        <p:txBody>
          <a:bodyPr/>
          <a:lstStyle/>
          <a:p>
            <a:r>
              <a:rPr lang="en-US" dirty="0"/>
              <a:t>Gini coefficients for </a:t>
            </a:r>
            <a:r>
              <a:rPr lang="en-US" dirty="0" smtClean="0"/>
              <a:t>Asians - Disaggregated</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11</a:t>
            </a:fld>
            <a:endParaRPr lang="en-US"/>
          </a:p>
        </p:txBody>
      </p:sp>
      <p:pic>
        <p:nvPicPr>
          <p:cNvPr id="14" name="Content Placeholder 13"/>
          <p:cNvPicPr>
            <a:picLocks noGrp="1" noChangeAspect="1"/>
          </p:cNvPicPr>
          <p:nvPr>
            <p:ph idx="1"/>
          </p:nvPr>
        </p:nvPicPr>
        <p:blipFill>
          <a:blip r:embed="rId3"/>
          <a:stretch>
            <a:fillRect/>
          </a:stretch>
        </p:blipFill>
        <p:spPr>
          <a:xfrm>
            <a:off x="1326716" y="1568768"/>
            <a:ext cx="9170095" cy="5312097"/>
          </a:xfrm>
          <a:prstGeom prst="rect">
            <a:avLst/>
          </a:prstGeom>
        </p:spPr>
      </p:pic>
    </p:spTree>
    <p:extLst>
      <p:ext uri="{BB962C8B-B14F-4D97-AF65-F5344CB8AC3E}">
        <p14:creationId xmlns:p14="http://schemas.microsoft.com/office/powerpoint/2010/main" val="188836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76" y="252250"/>
            <a:ext cx="10515600" cy="987972"/>
          </a:xfrm>
        </p:spPr>
        <p:txBody>
          <a:bodyPr/>
          <a:lstStyle/>
          <a:p>
            <a:r>
              <a:rPr lang="en-US" dirty="0" smtClean="0"/>
              <a:t>Rank Correlations </a:t>
            </a:r>
            <a:r>
              <a:rPr lang="mr-IN" dirty="0" smtClean="0"/>
              <a:t>–</a:t>
            </a:r>
            <a:r>
              <a:rPr lang="en-US" dirty="0" smtClean="0"/>
              <a:t> Measure of Immobility</a:t>
            </a:r>
            <a:endParaRPr lang="en-US" dirty="0"/>
          </a:p>
        </p:txBody>
      </p:sp>
      <p:sp>
        <p:nvSpPr>
          <p:cNvPr id="3" name="Content Placeholder 2"/>
          <p:cNvSpPr>
            <a:spLocks noGrp="1"/>
          </p:cNvSpPr>
          <p:nvPr>
            <p:ph idx="1"/>
          </p:nvPr>
        </p:nvSpPr>
        <p:spPr>
          <a:xfrm>
            <a:off x="838200" y="1534510"/>
            <a:ext cx="10515600" cy="4642453"/>
          </a:xfrm>
        </p:spPr>
        <p:txBody>
          <a:bodyPr/>
          <a:lstStyle/>
          <a:p>
            <a:r>
              <a:rPr lang="en-US" dirty="0" smtClean="0"/>
              <a:t>A rank correlation measures the location of a person in the earnings distribution in one year relative to their location in the next year.</a:t>
            </a:r>
          </a:p>
          <a:p>
            <a:r>
              <a:rPr lang="en-US" dirty="0" smtClean="0"/>
              <a:t>For example, if a person is the 1,000,000</a:t>
            </a:r>
            <a:r>
              <a:rPr lang="en-US" baseline="30000" dirty="0" smtClean="0"/>
              <a:t>th</a:t>
            </a:r>
            <a:r>
              <a:rPr lang="en-US" dirty="0" smtClean="0"/>
              <a:t> person in earnings in one year and is also in that same position (no change in their ranking either upwards or downwards) in the next year then their correlation between those two years = 1. </a:t>
            </a:r>
          </a:p>
          <a:p>
            <a:r>
              <a:rPr lang="en-US" dirty="0" smtClean="0"/>
              <a:t>The more change there is in a person’s ranking position between years, the lower the correlation will be (closer to zero). </a:t>
            </a:r>
          </a:p>
          <a:p>
            <a:r>
              <a:rPr lang="en-US" dirty="0" smtClean="0"/>
              <a:t>Rank correlations closer to 1 indicate no mobility at all, closer to zero indicate lots of mobility. </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12</a:t>
            </a:fld>
            <a:endParaRPr lang="en-US"/>
          </a:p>
        </p:txBody>
      </p:sp>
    </p:spTree>
    <p:extLst>
      <p:ext uri="{BB962C8B-B14F-4D97-AF65-F5344CB8AC3E}">
        <p14:creationId xmlns:p14="http://schemas.microsoft.com/office/powerpoint/2010/main" val="28255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90"/>
            <a:ext cx="10515600" cy="1001220"/>
          </a:xfrm>
        </p:spPr>
        <p:txBody>
          <a:bodyPr>
            <a:normAutofit/>
          </a:bodyPr>
          <a:lstStyle/>
          <a:p>
            <a:r>
              <a:rPr lang="en-US" dirty="0" smtClean="0"/>
              <a:t>Rank correlations for Hispanics panel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99950"/>
            <a:ext cx="9598151" cy="5758049"/>
          </a:xfrm>
        </p:spPr>
      </p:pic>
      <p:sp>
        <p:nvSpPr>
          <p:cNvPr id="11" name="Slide Number Placeholder 10"/>
          <p:cNvSpPr>
            <a:spLocks noGrp="1"/>
          </p:cNvSpPr>
          <p:nvPr>
            <p:ph type="sldNum" sz="quarter" idx="12"/>
          </p:nvPr>
        </p:nvSpPr>
        <p:spPr/>
        <p:txBody>
          <a:bodyPr/>
          <a:lstStyle/>
          <a:p>
            <a:fld id="{3D9B51E6-01F4-4A6D-98B0-0CA1BE1FEBEF}" type="slidenum">
              <a:rPr lang="en-US" smtClean="0"/>
              <a:t>13</a:t>
            </a:fld>
            <a:endParaRPr lang="en-US"/>
          </a:p>
        </p:txBody>
      </p:sp>
    </p:spTree>
    <p:extLst>
      <p:ext uri="{BB962C8B-B14F-4D97-AF65-F5344CB8AC3E}">
        <p14:creationId xmlns:p14="http://schemas.microsoft.com/office/powerpoint/2010/main" val="299170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404"/>
            <a:ext cx="10515600" cy="1001220"/>
          </a:xfrm>
        </p:spPr>
        <p:txBody>
          <a:bodyPr>
            <a:normAutofit fontScale="90000"/>
          </a:bodyPr>
          <a:lstStyle/>
          <a:p>
            <a:r>
              <a:rPr lang="en-US" dirty="0" smtClean="0"/>
              <a:t>Rank correlations for Hispanics panel- Disaggregated</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736" y="1395567"/>
            <a:ext cx="9598152" cy="5772912"/>
          </a:xfrm>
        </p:spPr>
      </p:pic>
      <p:sp>
        <p:nvSpPr>
          <p:cNvPr id="11" name="Slide Number Placeholder 10"/>
          <p:cNvSpPr>
            <a:spLocks noGrp="1"/>
          </p:cNvSpPr>
          <p:nvPr>
            <p:ph type="sldNum" sz="quarter" idx="12"/>
          </p:nvPr>
        </p:nvSpPr>
        <p:spPr/>
        <p:txBody>
          <a:bodyPr/>
          <a:lstStyle/>
          <a:p>
            <a:fld id="{3D9B51E6-01F4-4A6D-98B0-0CA1BE1FEBEF}" type="slidenum">
              <a:rPr lang="en-US" smtClean="0"/>
              <a:t>14</a:t>
            </a:fld>
            <a:endParaRPr lang="en-US"/>
          </a:p>
        </p:txBody>
      </p:sp>
    </p:spTree>
    <p:extLst>
      <p:ext uri="{BB962C8B-B14F-4D97-AF65-F5344CB8AC3E}">
        <p14:creationId xmlns:p14="http://schemas.microsoft.com/office/powerpoint/2010/main" val="1482033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36" y="145670"/>
            <a:ext cx="10515600" cy="1001220"/>
          </a:xfrm>
        </p:spPr>
        <p:txBody>
          <a:bodyPr/>
          <a:lstStyle/>
          <a:p>
            <a:r>
              <a:rPr lang="en-US" dirty="0" smtClean="0"/>
              <a:t>Rank correlations for Asians panel</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15</a:t>
            </a:fld>
            <a:endParaRPr lang="en-US"/>
          </a:p>
        </p:txBody>
      </p:sp>
      <p:sp>
        <p:nvSpPr>
          <p:cNvPr id="12" name="Content Placeholder 11"/>
          <p:cNvSpPr>
            <a:spLocks noGrp="1"/>
          </p:cNvSpPr>
          <p:nvPr>
            <p:ph idx="1"/>
          </p:nvPr>
        </p:nvSpPr>
        <p:spPr/>
        <p:txBody>
          <a:bodyPr/>
          <a:lstStyle/>
          <a:p>
            <a:endParaRPr lang="en-US"/>
          </a:p>
        </p:txBody>
      </p:sp>
      <p:pic>
        <p:nvPicPr>
          <p:cNvPr id="13" name="Picture 12"/>
          <p:cNvPicPr>
            <a:picLocks noChangeAspect="1"/>
          </p:cNvPicPr>
          <p:nvPr/>
        </p:nvPicPr>
        <p:blipFill>
          <a:blip r:embed="rId2"/>
          <a:stretch>
            <a:fillRect/>
          </a:stretch>
        </p:blipFill>
        <p:spPr>
          <a:xfrm>
            <a:off x="935735" y="961504"/>
            <a:ext cx="10025189" cy="5580233"/>
          </a:xfrm>
          <a:prstGeom prst="rect">
            <a:avLst/>
          </a:prstGeom>
        </p:spPr>
      </p:pic>
    </p:spTree>
    <p:extLst>
      <p:ext uri="{BB962C8B-B14F-4D97-AF65-F5344CB8AC3E}">
        <p14:creationId xmlns:p14="http://schemas.microsoft.com/office/powerpoint/2010/main" val="182273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647"/>
          </a:xfrm>
        </p:spPr>
        <p:txBody>
          <a:bodyPr>
            <a:normAutofit fontScale="90000"/>
          </a:bodyPr>
          <a:lstStyle/>
          <a:p>
            <a:r>
              <a:rPr lang="en-US" dirty="0" smtClean="0"/>
              <a:t>Rank Correlations Asians panel- Disaggregated</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16</a:t>
            </a:fld>
            <a:endParaRPr lang="en-US"/>
          </a:p>
        </p:txBody>
      </p:sp>
      <p:sp>
        <p:nvSpPr>
          <p:cNvPr id="12" name="Content Placeholder 11"/>
          <p:cNvSpPr>
            <a:spLocks noGrp="1"/>
          </p:cNvSpPr>
          <p:nvPr>
            <p:ph idx="1"/>
          </p:nvPr>
        </p:nvSpPr>
        <p:spPr/>
        <p:txBody>
          <a:bodyPr/>
          <a:lstStyle/>
          <a:p>
            <a:endParaRPr lang="en-US"/>
          </a:p>
        </p:txBody>
      </p:sp>
      <p:pic>
        <p:nvPicPr>
          <p:cNvPr id="13" name="Picture 12"/>
          <p:cNvPicPr>
            <a:picLocks noChangeAspect="1"/>
          </p:cNvPicPr>
          <p:nvPr/>
        </p:nvPicPr>
        <p:blipFill>
          <a:blip r:embed="rId2"/>
          <a:stretch>
            <a:fillRect/>
          </a:stretch>
        </p:blipFill>
        <p:spPr>
          <a:xfrm>
            <a:off x="838200" y="1292772"/>
            <a:ext cx="9986522" cy="5428703"/>
          </a:xfrm>
          <a:prstGeom prst="rect">
            <a:avLst/>
          </a:prstGeom>
        </p:spPr>
      </p:pic>
    </p:spTree>
    <p:extLst>
      <p:ext uri="{BB962C8B-B14F-4D97-AF65-F5344CB8AC3E}">
        <p14:creationId xmlns:p14="http://schemas.microsoft.com/office/powerpoint/2010/main" val="689955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7441"/>
          </a:xfrm>
        </p:spPr>
        <p:txBody>
          <a:bodyPr>
            <a:normAutofit/>
          </a:bodyPr>
          <a:lstStyle/>
          <a:p>
            <a:r>
              <a:rPr lang="en-US" sz="4200" dirty="0" smtClean="0"/>
              <a:t>Discussion and Conclusion</a:t>
            </a:r>
            <a:endParaRPr lang="en-US" sz="4200" dirty="0"/>
          </a:p>
        </p:txBody>
      </p:sp>
      <p:sp>
        <p:nvSpPr>
          <p:cNvPr id="3" name="Content Placeholder 2"/>
          <p:cNvSpPr>
            <a:spLocks noGrp="1"/>
          </p:cNvSpPr>
          <p:nvPr>
            <p:ph idx="1"/>
          </p:nvPr>
        </p:nvSpPr>
        <p:spPr>
          <a:xfrm>
            <a:off x="838200" y="1471448"/>
            <a:ext cx="10515600" cy="4677103"/>
          </a:xfrm>
        </p:spPr>
        <p:txBody>
          <a:bodyPr>
            <a:normAutofit lnSpcReduction="10000"/>
          </a:bodyPr>
          <a:lstStyle/>
          <a:p>
            <a:r>
              <a:rPr lang="en-US" dirty="0" smtClean="0"/>
              <a:t>We have provided some data showing how average group measures of earnings inequality and earnings immobility may mask dramatic differences for subgroups. </a:t>
            </a:r>
          </a:p>
          <a:p>
            <a:r>
              <a:rPr lang="en-US" dirty="0" smtClean="0"/>
              <a:t>Some have above average inequality while others have below average measures.</a:t>
            </a:r>
          </a:p>
          <a:p>
            <a:r>
              <a:rPr lang="en-US" dirty="0" smtClean="0"/>
              <a:t>In addition to the significant differences across sub-groups within larger categories, variation in minority groups’ measures compared to majority groups are hard to discern because larger groups’ trends tend to drive the observed average.</a:t>
            </a:r>
          </a:p>
          <a:p>
            <a:r>
              <a:rPr lang="en-US" dirty="0" smtClean="0"/>
              <a:t>As a result, economic and other social conditions may be hard to discern for these smaller groups which may hinder policy actions or targeting.</a:t>
            </a:r>
          </a:p>
          <a:p>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17</a:t>
            </a:fld>
            <a:endParaRPr lang="en-US"/>
          </a:p>
        </p:txBody>
      </p:sp>
    </p:spTree>
    <p:extLst>
      <p:ext uri="{BB962C8B-B14F-4D97-AF65-F5344CB8AC3E}">
        <p14:creationId xmlns:p14="http://schemas.microsoft.com/office/powerpoint/2010/main" val="168628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647"/>
          </a:xfrm>
        </p:spPr>
        <p:txBody>
          <a:bodyPr/>
          <a:lstStyle/>
          <a:p>
            <a:r>
              <a:rPr lang="en-US" dirty="0" smtClean="0"/>
              <a:t>Motivation</a:t>
            </a:r>
            <a:endParaRPr lang="en-US" dirty="0"/>
          </a:p>
        </p:txBody>
      </p:sp>
      <p:sp>
        <p:nvSpPr>
          <p:cNvPr id="3" name="Content Placeholder 2"/>
          <p:cNvSpPr>
            <a:spLocks noGrp="1"/>
          </p:cNvSpPr>
          <p:nvPr>
            <p:ph idx="1"/>
          </p:nvPr>
        </p:nvSpPr>
        <p:spPr>
          <a:xfrm>
            <a:off x="838200" y="1566041"/>
            <a:ext cx="10515600" cy="4610922"/>
          </a:xfrm>
        </p:spPr>
        <p:txBody>
          <a:bodyPr>
            <a:normAutofit lnSpcReduction="10000"/>
          </a:bodyPr>
          <a:lstStyle/>
          <a:p>
            <a:r>
              <a:rPr lang="en-US" dirty="0" smtClean="0"/>
              <a:t>There has been increasing economic inequality in the US over the past 30 years</a:t>
            </a:r>
          </a:p>
          <a:p>
            <a:r>
              <a:rPr lang="en-US" dirty="0" smtClean="0"/>
              <a:t>Inequality has changed within, as well as across demographic groups</a:t>
            </a:r>
          </a:p>
          <a:p>
            <a:r>
              <a:rPr lang="en-US" dirty="0" smtClean="0"/>
              <a:t>Often data for smaller racial or ethnic groups are obscured because many national surveys are not large enough to provide usable sample sizes for these groups.</a:t>
            </a:r>
          </a:p>
          <a:p>
            <a:r>
              <a:rPr lang="en-US" dirty="0" smtClean="0"/>
              <a:t>Typically, data from administrative records are required to examine these populations assigning broad categories such as American Indians, Alaska Natives, Native Hawaiians, Pacific Islanders. </a:t>
            </a:r>
          </a:p>
          <a:p>
            <a:r>
              <a:rPr lang="en-US" dirty="0" smtClean="0"/>
              <a:t>To some extent this is also true for other groups such as Asians and Hispanics</a:t>
            </a:r>
          </a:p>
          <a:p>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2</a:t>
            </a:fld>
            <a:endParaRPr lang="en-US"/>
          </a:p>
        </p:txBody>
      </p:sp>
    </p:spTree>
    <p:extLst>
      <p:ext uri="{BB962C8B-B14F-4D97-AF65-F5344CB8AC3E}">
        <p14:creationId xmlns:p14="http://schemas.microsoft.com/office/powerpoint/2010/main" val="271589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972"/>
          </a:xfrm>
        </p:spPr>
        <p:txBody>
          <a:bodyPr/>
          <a:lstStyle/>
          <a:p>
            <a:r>
              <a:rPr lang="en-US" dirty="0" smtClean="0"/>
              <a:t>Our Contribution</a:t>
            </a:r>
            <a:endParaRPr lang="en-US" dirty="0"/>
          </a:p>
        </p:txBody>
      </p:sp>
      <p:sp>
        <p:nvSpPr>
          <p:cNvPr id="3" name="Content Placeholder 2"/>
          <p:cNvSpPr>
            <a:spLocks noGrp="1"/>
          </p:cNvSpPr>
          <p:nvPr>
            <p:ph idx="1"/>
          </p:nvPr>
        </p:nvSpPr>
        <p:spPr>
          <a:xfrm>
            <a:off x="838200" y="1261241"/>
            <a:ext cx="10515600" cy="4915722"/>
          </a:xfrm>
        </p:spPr>
        <p:txBody>
          <a:bodyPr>
            <a:normAutofit lnSpcReduction="10000"/>
          </a:bodyPr>
          <a:lstStyle/>
          <a:p>
            <a:r>
              <a:rPr lang="en-US" dirty="0" smtClean="0"/>
              <a:t>In this analysis we examine earnings (via W-2 or 1099 data) for Asians and Hispanics as a group but also in detailed race data.</a:t>
            </a:r>
          </a:p>
          <a:p>
            <a:r>
              <a:rPr lang="en-US" dirty="0" smtClean="0"/>
              <a:t>These two groups -- Asians and Hispanics – encompass wide-ranging population subsets with potentially very different characteristics</a:t>
            </a:r>
          </a:p>
          <a:p>
            <a:r>
              <a:rPr lang="en-US" dirty="0" smtClean="0"/>
              <a:t>Also, these two groups comprise the largest flows to the U.S. in recent years</a:t>
            </a:r>
          </a:p>
          <a:p>
            <a:r>
              <a:rPr lang="en-US" dirty="0" smtClean="0"/>
              <a:t>Averaging over such diverse populations, and in particular using population statistics taken over such large and diverse groups to design public policy may be misleading and result in suboptimal policies</a:t>
            </a:r>
          </a:p>
          <a:p>
            <a:r>
              <a:rPr lang="en-US" dirty="0" smtClean="0"/>
              <a:t>In this study we use administrative data to demonstrate that sub-populations have very different economic inequality profiles</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3</a:t>
            </a:fld>
            <a:endParaRPr lang="en-US"/>
          </a:p>
        </p:txBody>
      </p:sp>
    </p:spTree>
    <p:extLst>
      <p:ext uri="{BB962C8B-B14F-4D97-AF65-F5344CB8AC3E}">
        <p14:creationId xmlns:p14="http://schemas.microsoft.com/office/powerpoint/2010/main" val="3500903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013"/>
          </a:xfrm>
        </p:spPr>
        <p:txBody>
          <a:bodyPr/>
          <a:lstStyle/>
          <a:p>
            <a:r>
              <a:rPr lang="en-US" smtClean="0"/>
              <a:t>Data</a:t>
            </a:r>
            <a:endParaRPr lang="en-US"/>
          </a:p>
        </p:txBody>
      </p:sp>
      <p:sp>
        <p:nvSpPr>
          <p:cNvPr id="3" name="Content Placeholder 2"/>
          <p:cNvSpPr>
            <a:spLocks noGrp="1"/>
          </p:cNvSpPr>
          <p:nvPr>
            <p:ph idx="1"/>
          </p:nvPr>
        </p:nvSpPr>
        <p:spPr>
          <a:xfrm>
            <a:off x="838200" y="1156138"/>
            <a:ext cx="10515600" cy="5020825"/>
          </a:xfrm>
        </p:spPr>
        <p:txBody>
          <a:bodyPr/>
          <a:lstStyle/>
          <a:p>
            <a:r>
              <a:rPr lang="en-US" dirty="0" smtClean="0"/>
              <a:t>Individual-level confidential data on individuals aged 18-45 from the American Community Survey 2005 linked to Internal Revenue Service W2 and 1099 forms</a:t>
            </a:r>
          </a:p>
          <a:p>
            <a:r>
              <a:rPr lang="en-US" dirty="0" smtClean="0"/>
              <a:t>We follow these people up to 2015; the panel is fixed in 2005</a:t>
            </a:r>
          </a:p>
          <a:p>
            <a:r>
              <a:rPr lang="en-US" dirty="0" smtClean="0"/>
              <a:t>Individuals may exit the panel, but we do not add people over time</a:t>
            </a:r>
          </a:p>
          <a:p>
            <a:r>
              <a:rPr lang="en-US" dirty="0" smtClean="0"/>
              <a:t>We find 93% of Asians in the 2005 ACS have a unique identifier; the corresponding number of Hispanics is 92%</a:t>
            </a:r>
          </a:p>
          <a:p>
            <a:r>
              <a:rPr lang="en-US" dirty="0" smtClean="0"/>
              <a:t>For 81% of these observations we find a corresponding W2 or 1099 in the IRS data</a:t>
            </a:r>
          </a:p>
          <a:p>
            <a:r>
              <a:rPr lang="en-US" dirty="0" smtClean="0"/>
              <a:t>Persons for whom we are able to find IRS data are more likely to report higher incomes (somewhat mechanically)</a:t>
            </a:r>
            <a:endParaRPr lang="en-US" dirty="0"/>
          </a:p>
        </p:txBody>
      </p:sp>
      <p:sp>
        <p:nvSpPr>
          <p:cNvPr id="12" name="Slide Number Placeholder 11"/>
          <p:cNvSpPr>
            <a:spLocks noGrp="1"/>
          </p:cNvSpPr>
          <p:nvPr>
            <p:ph type="sldNum" sz="quarter" idx="12"/>
          </p:nvPr>
        </p:nvSpPr>
        <p:spPr/>
        <p:txBody>
          <a:bodyPr/>
          <a:lstStyle/>
          <a:p>
            <a:fld id="{3D9B51E6-01F4-4A6D-98B0-0CA1BE1FEBEF}" type="slidenum">
              <a:rPr lang="en-US" smtClean="0"/>
              <a:t>4</a:t>
            </a:fld>
            <a:endParaRPr lang="en-US"/>
          </a:p>
        </p:txBody>
      </p:sp>
    </p:spTree>
    <p:extLst>
      <p:ext uri="{BB962C8B-B14F-4D97-AF65-F5344CB8AC3E}">
        <p14:creationId xmlns:p14="http://schemas.microsoft.com/office/powerpoint/2010/main" val="216459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8461"/>
          </a:xfrm>
        </p:spPr>
        <p:txBody>
          <a:bodyPr>
            <a:normAutofit/>
          </a:bodyPr>
          <a:lstStyle/>
          <a:p>
            <a:r>
              <a:rPr lang="en-US" sz="4200" dirty="0" smtClean="0"/>
              <a:t>Earnings Density for Asians in 2005</a:t>
            </a:r>
            <a:endParaRPr lang="en-US" sz="4200" dirty="0"/>
          </a:p>
        </p:txBody>
      </p:sp>
      <p:sp>
        <p:nvSpPr>
          <p:cNvPr id="11" name="Slide Number Placeholder 10"/>
          <p:cNvSpPr>
            <a:spLocks noGrp="1"/>
          </p:cNvSpPr>
          <p:nvPr>
            <p:ph type="sldNum" sz="quarter" idx="12"/>
          </p:nvPr>
        </p:nvSpPr>
        <p:spPr/>
        <p:txBody>
          <a:bodyPr/>
          <a:lstStyle/>
          <a:p>
            <a:fld id="{3D9B51E6-01F4-4A6D-98B0-0CA1BE1FEBEF}" type="slidenum">
              <a:rPr lang="en-US" smtClean="0"/>
              <a:t>5</a:t>
            </a:fld>
            <a:endParaRPr lang="en-US"/>
          </a:p>
        </p:txBody>
      </p:sp>
      <p:sp>
        <p:nvSpPr>
          <p:cNvPr id="3" name="AutoShape 2" descr="kee_T13T26_Asian Kernel 2005.pdf"/>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128156" y="762330"/>
            <a:ext cx="8559877" cy="6095670"/>
          </a:xfrm>
          <a:prstGeom prst="rect">
            <a:avLst/>
          </a:prstGeom>
        </p:spPr>
      </p:pic>
    </p:spTree>
    <p:extLst>
      <p:ext uri="{BB962C8B-B14F-4D97-AF65-F5344CB8AC3E}">
        <p14:creationId xmlns:p14="http://schemas.microsoft.com/office/powerpoint/2010/main" val="3250220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5813"/>
          </a:xfrm>
        </p:spPr>
        <p:txBody>
          <a:bodyPr>
            <a:normAutofit/>
          </a:bodyPr>
          <a:lstStyle/>
          <a:p>
            <a:r>
              <a:rPr lang="en-US" dirty="0" smtClean="0"/>
              <a:t>Earnings Density for Hispanics in 2005</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6</a:t>
            </a:fld>
            <a:endParaRPr lang="en-US"/>
          </a:p>
        </p:txBody>
      </p:sp>
      <p:pic>
        <p:nvPicPr>
          <p:cNvPr id="5" name="Picture 4"/>
          <p:cNvPicPr>
            <a:picLocks noChangeAspect="1"/>
          </p:cNvPicPr>
          <p:nvPr/>
        </p:nvPicPr>
        <p:blipFill>
          <a:blip r:embed="rId2"/>
          <a:stretch>
            <a:fillRect/>
          </a:stretch>
        </p:blipFill>
        <p:spPr>
          <a:xfrm>
            <a:off x="1971305" y="1054185"/>
            <a:ext cx="8222936" cy="5803815"/>
          </a:xfrm>
          <a:prstGeom prst="rect">
            <a:avLst/>
          </a:prstGeom>
        </p:spPr>
      </p:pic>
    </p:spTree>
    <p:extLst>
      <p:ext uri="{BB962C8B-B14F-4D97-AF65-F5344CB8AC3E}">
        <p14:creationId xmlns:p14="http://schemas.microsoft.com/office/powerpoint/2010/main" val="1483546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960"/>
            <a:ext cx="10515600" cy="1169385"/>
          </a:xfrm>
        </p:spPr>
        <p:txBody>
          <a:bodyPr/>
          <a:lstStyle/>
          <a:p>
            <a:r>
              <a:rPr lang="en-US" dirty="0" smtClean="0"/>
              <a:t>Estimated Gini Coefficients</a:t>
            </a:r>
            <a:endParaRPr lang="en-US" dirty="0"/>
          </a:p>
        </p:txBody>
      </p:sp>
      <p:sp>
        <p:nvSpPr>
          <p:cNvPr id="3" name="Content Placeholder 2"/>
          <p:cNvSpPr>
            <a:spLocks noGrp="1"/>
          </p:cNvSpPr>
          <p:nvPr>
            <p:ph idx="1"/>
          </p:nvPr>
        </p:nvSpPr>
        <p:spPr>
          <a:xfrm>
            <a:off x="838200" y="1534510"/>
            <a:ext cx="10515600" cy="4642453"/>
          </a:xfrm>
        </p:spPr>
        <p:txBody>
          <a:bodyPr>
            <a:normAutofit/>
          </a:bodyPr>
          <a:lstStyle/>
          <a:p>
            <a:r>
              <a:rPr lang="en-US" dirty="0"/>
              <a:t>Gini coefficients measure the degree of inequality in a </a:t>
            </a:r>
            <a:r>
              <a:rPr lang="en-US" dirty="0" smtClean="0"/>
              <a:t>group</a:t>
            </a:r>
          </a:p>
          <a:p>
            <a:r>
              <a:rPr lang="en-US" dirty="0" smtClean="0"/>
              <a:t>An estimate closer to 1 indicates absolute inequality -- all resources belong to a single individual</a:t>
            </a:r>
          </a:p>
          <a:p>
            <a:r>
              <a:rPr lang="en-US" dirty="0" smtClean="0"/>
              <a:t>An estimate closer to 0 indicates absolute equality </a:t>
            </a:r>
            <a:r>
              <a:rPr lang="mr-IN" dirty="0" smtClean="0"/>
              <a:t>–</a:t>
            </a:r>
            <a:r>
              <a:rPr lang="en-US" dirty="0" smtClean="0"/>
              <a:t> all resources are evenly spread across all individuals in the society or group.</a:t>
            </a:r>
            <a:endParaRPr lang="en-US" dirty="0"/>
          </a:p>
          <a:p>
            <a:r>
              <a:rPr lang="en-US" dirty="0" smtClean="0"/>
              <a:t>We estimate Gini coefficients for each year by group (Hispanic or Asian) and Non-Hispanic Whites as well.</a:t>
            </a:r>
          </a:p>
          <a:p>
            <a:r>
              <a:rPr lang="en-US" dirty="0" smtClean="0"/>
              <a:t>We then disaggregate the two groups (Hispanic or Asian) into the top six or seven main subgroups and provide Gini coefficients for each year.</a:t>
            </a:r>
          </a:p>
        </p:txBody>
      </p:sp>
      <p:sp>
        <p:nvSpPr>
          <p:cNvPr id="11" name="Slide Number Placeholder 10"/>
          <p:cNvSpPr>
            <a:spLocks noGrp="1"/>
          </p:cNvSpPr>
          <p:nvPr>
            <p:ph type="sldNum" sz="quarter" idx="12"/>
          </p:nvPr>
        </p:nvSpPr>
        <p:spPr/>
        <p:txBody>
          <a:bodyPr/>
          <a:lstStyle/>
          <a:p>
            <a:fld id="{3D9B51E6-01F4-4A6D-98B0-0CA1BE1FEBEF}" type="slidenum">
              <a:rPr lang="en-US" smtClean="0"/>
              <a:t>7</a:t>
            </a:fld>
            <a:endParaRPr lang="en-US"/>
          </a:p>
        </p:txBody>
      </p:sp>
    </p:spTree>
    <p:extLst>
      <p:ext uri="{BB962C8B-B14F-4D97-AF65-F5344CB8AC3E}">
        <p14:creationId xmlns:p14="http://schemas.microsoft.com/office/powerpoint/2010/main" val="124933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5606"/>
          </a:xfrm>
        </p:spPr>
        <p:txBody>
          <a:bodyPr>
            <a:normAutofit/>
          </a:bodyPr>
          <a:lstStyle/>
          <a:p>
            <a:r>
              <a:rPr lang="en-US" dirty="0" smtClean="0"/>
              <a:t>Gini coefficients for Hispanics</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8</a:t>
            </a:fld>
            <a:endParaRPr lang="en-US"/>
          </a:p>
        </p:txBody>
      </p:sp>
      <p:pic>
        <p:nvPicPr>
          <p:cNvPr id="12" name="Picture 11"/>
          <p:cNvPicPr>
            <a:picLocks noChangeAspect="1"/>
          </p:cNvPicPr>
          <p:nvPr/>
        </p:nvPicPr>
        <p:blipFill>
          <a:blip r:embed="rId2"/>
          <a:stretch>
            <a:fillRect/>
          </a:stretch>
        </p:blipFill>
        <p:spPr>
          <a:xfrm>
            <a:off x="1099951" y="1440493"/>
            <a:ext cx="9476575" cy="5022937"/>
          </a:xfrm>
          <a:prstGeom prst="rect">
            <a:avLst/>
          </a:prstGeom>
        </p:spPr>
      </p:pic>
    </p:spTree>
    <p:extLst>
      <p:ext uri="{BB962C8B-B14F-4D97-AF65-F5344CB8AC3E}">
        <p14:creationId xmlns:p14="http://schemas.microsoft.com/office/powerpoint/2010/main" val="192306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08" y="255398"/>
            <a:ext cx="10515600" cy="885606"/>
          </a:xfrm>
        </p:spPr>
        <p:txBody>
          <a:bodyPr>
            <a:normAutofit/>
          </a:bodyPr>
          <a:lstStyle/>
          <a:p>
            <a:r>
              <a:rPr lang="en-US" dirty="0" smtClean="0"/>
              <a:t>Gini coefficients for Hispanics - Disaggregated</a:t>
            </a:r>
            <a:endParaRPr lang="en-US" dirty="0"/>
          </a:p>
        </p:txBody>
      </p:sp>
      <p:sp>
        <p:nvSpPr>
          <p:cNvPr id="11" name="Slide Number Placeholder 10"/>
          <p:cNvSpPr>
            <a:spLocks noGrp="1"/>
          </p:cNvSpPr>
          <p:nvPr>
            <p:ph type="sldNum" sz="quarter" idx="12"/>
          </p:nvPr>
        </p:nvSpPr>
        <p:spPr/>
        <p:txBody>
          <a:bodyPr/>
          <a:lstStyle/>
          <a:p>
            <a:fld id="{3D9B51E6-01F4-4A6D-98B0-0CA1BE1FEBEF}" type="slidenum">
              <a:rPr lang="en-US" smtClean="0"/>
              <a:t>9</a:t>
            </a:fld>
            <a:endParaRPr lang="en-US"/>
          </a:p>
        </p:txBody>
      </p:sp>
      <p:pic>
        <p:nvPicPr>
          <p:cNvPr id="12" name="Picture 11"/>
          <p:cNvPicPr>
            <a:picLocks noChangeAspect="1"/>
          </p:cNvPicPr>
          <p:nvPr/>
        </p:nvPicPr>
        <p:blipFill>
          <a:blip r:embed="rId2"/>
          <a:stretch>
            <a:fillRect/>
          </a:stretch>
        </p:blipFill>
        <p:spPr>
          <a:xfrm>
            <a:off x="1179590" y="1692530"/>
            <a:ext cx="9407604" cy="5028945"/>
          </a:xfrm>
          <a:prstGeom prst="rect">
            <a:avLst/>
          </a:prstGeom>
        </p:spPr>
      </p:pic>
    </p:spTree>
    <p:extLst>
      <p:ext uri="{BB962C8B-B14F-4D97-AF65-F5344CB8AC3E}">
        <p14:creationId xmlns:p14="http://schemas.microsoft.com/office/powerpoint/2010/main" val="361940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8643B5A6A4C44BBA3A8F98D0082F39" ma:contentTypeVersion="12" ma:contentTypeDescription="Create a new document." ma:contentTypeScope="" ma:versionID="46c7f76d5ccff0c91361f79e2946503a">
  <xsd:schema xmlns:xsd="http://www.w3.org/2001/XMLSchema" xmlns:xs="http://www.w3.org/2001/XMLSchema" xmlns:p="http://schemas.microsoft.com/office/2006/metadata/properties" xmlns:ns2="84732523-58a5-4579-a881-6d7f53a4cb5a" xmlns:ns3="6b527215-b60f-4ba6-940b-57a33948dc70" targetNamespace="http://schemas.microsoft.com/office/2006/metadata/properties" ma:root="true" ma:fieldsID="f79098a3c440b79211ca1a1ac4a62e55" ns2:_="" ns3:_="">
    <xsd:import namespace="84732523-58a5-4579-a881-6d7f53a4cb5a"/>
    <xsd:import namespace="6b527215-b60f-4ba6-940b-57a33948dc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32523-58a5-4579-a881-6d7f53a4c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527215-b60f-4ba6-940b-57a33948dc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C3BA78-CFFA-41D6-9AB1-C64920CEE315}"/>
</file>

<file path=customXml/itemProps2.xml><?xml version="1.0" encoding="utf-8"?>
<ds:datastoreItem xmlns:ds="http://schemas.openxmlformats.org/officeDocument/2006/customXml" ds:itemID="{23A47659-04B7-49E3-BB61-7F22EE2E6881}"/>
</file>

<file path=customXml/itemProps3.xml><?xml version="1.0" encoding="utf-8"?>
<ds:datastoreItem xmlns:ds="http://schemas.openxmlformats.org/officeDocument/2006/customXml" ds:itemID="{0BDDCA77-5CA2-4765-BC8A-B63807091BAD}"/>
</file>

<file path=docProps/app.xml><?xml version="1.0" encoding="utf-8"?>
<Properties xmlns="http://schemas.openxmlformats.org/officeDocument/2006/extended-properties" xmlns:vt="http://schemas.openxmlformats.org/officeDocument/2006/docPropsVTypes">
  <TotalTime>478</TotalTime>
  <Words>736</Words>
  <Application>Microsoft Macintosh PowerPoint</Application>
  <PresentationFormat>Widescreen</PresentationFormat>
  <Paragraphs>66</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Mangal</vt:lpstr>
      <vt:lpstr>Arial</vt:lpstr>
      <vt:lpstr>Office Theme</vt:lpstr>
      <vt:lpstr>Asian and Hispanic Earnings Inequality in Administrative Data </vt:lpstr>
      <vt:lpstr>Motivation</vt:lpstr>
      <vt:lpstr>Our Contribution</vt:lpstr>
      <vt:lpstr>Data</vt:lpstr>
      <vt:lpstr>Earnings Density for Asians in 2005</vt:lpstr>
      <vt:lpstr>Earnings Density for Hispanics in 2005</vt:lpstr>
      <vt:lpstr>Estimated Gini Coefficients</vt:lpstr>
      <vt:lpstr>Gini coefficients for Hispanics</vt:lpstr>
      <vt:lpstr>Gini coefficients for Hispanics - Disaggregated</vt:lpstr>
      <vt:lpstr>Gini coefficients for Asians</vt:lpstr>
      <vt:lpstr>Gini coefficients for Asians - Disaggregated</vt:lpstr>
      <vt:lpstr>Rank Correlations – Measure of Immobility</vt:lpstr>
      <vt:lpstr>Rank correlations for Hispanics panel</vt:lpstr>
      <vt:lpstr>Rank correlations for Hispanics panel- Disaggregated</vt:lpstr>
      <vt:lpstr>Rank correlations for Asians panel</vt:lpstr>
      <vt:lpstr>Rank Correlations Asians panel- Disaggregated</vt:lpstr>
      <vt:lpstr>Discussion and Conclusion</vt:lpstr>
    </vt:vector>
  </TitlesOfParts>
  <Company>Carey Business School</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Emilia Simeonova</dc:creator>
  <cp:lastModifiedBy>Randall Akee</cp:lastModifiedBy>
  <cp:revision>102</cp:revision>
  <dcterms:created xsi:type="dcterms:W3CDTF">2019-09-03T18:27:10Z</dcterms:created>
  <dcterms:modified xsi:type="dcterms:W3CDTF">2019-09-25T15:18:19Z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0x0101003C8643B5A6A4C44BBA3A8F98D0082F39</vt:lpwstr>
  </property>
</Properties>
</file>