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6" r:id="rId2"/>
    <p:sldId id="27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668"/>
    <a:srgbClr val="479786"/>
    <a:srgbClr val="479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8" d="100"/>
          <a:sy n="68" d="100"/>
        </p:scale>
        <p:origin x="122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9" d="100"/>
          <a:sy n="119" d="100"/>
        </p:scale>
        <p:origin x="-292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AAC5F-59AF-48C9-BF20-254BB8AC10A2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EB30B-6C0E-4AB1-ABE3-D064C6EEE4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42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78F23-7B17-4360-9B56-489977FCF4C4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B41F39-CA18-4F77-A0B4-ACF02FBE9C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9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F100A-1439-47B5-93D9-212615D5B14A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248400"/>
            <a:ext cx="5715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www.pewproject.org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152400" y="5867400"/>
            <a:ext cx="88392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52400" y="1600200"/>
            <a:ext cx="8839200" cy="2971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981200"/>
            <a:ext cx="7086600" cy="1752600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3600" baseline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Presentation Name</a:t>
            </a:r>
            <a:br>
              <a:rPr lang="en-US" dirty="0"/>
            </a:br>
            <a:r>
              <a:rPr lang="en-US" dirty="0"/>
              <a:t>Optional Third 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3810000"/>
            <a:ext cx="3733800" cy="381000"/>
          </a:xfrm>
        </p:spPr>
        <p:txBody>
          <a:bodyPr/>
          <a:lstStyle>
            <a:lvl1pPr marL="0" indent="0" algn="l">
              <a:buNone/>
              <a:defRPr b="0" baseline="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 of presenter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1600200"/>
            <a:ext cx="3810000" cy="381000"/>
          </a:xfrm>
        </p:spPr>
        <p:txBody>
          <a:bodyPr/>
          <a:lstStyle>
            <a:lvl1pPr>
              <a:defRPr b="0">
                <a:solidFill>
                  <a:schemeClr val="bg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/>
              <a:t>Click to edit Kicker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4191000"/>
            <a:ext cx="3733800" cy="304800"/>
          </a:xfrm>
        </p:spPr>
        <p:txBody>
          <a:bodyPr/>
          <a:lstStyle>
            <a:lvl1pPr>
              <a:defRPr sz="1600" b="0" i="1">
                <a:solidFill>
                  <a:schemeClr val="bg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/>
              <a:t>Click to edit presenter’s title</a:t>
            </a:r>
          </a:p>
        </p:txBody>
      </p:sp>
      <p:pic>
        <p:nvPicPr>
          <p:cNvPr id="12" name="Picture 11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5334000" y="605594"/>
            <a:ext cx="3276600" cy="48728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F100A-1439-47B5-93D9-212615D5B14A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248400"/>
            <a:ext cx="5715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www.pewproject.org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152400" y="5867400"/>
            <a:ext cx="88392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152400" y="1600200"/>
            <a:ext cx="8839200" cy="2971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981200"/>
            <a:ext cx="7086600" cy="762000"/>
          </a:xfrm>
        </p:spPr>
        <p:txBody>
          <a:bodyPr>
            <a:noAutofit/>
          </a:bodyPr>
          <a:lstStyle>
            <a:lvl1pPr algn="l">
              <a:defRPr sz="3600" baseline="0"/>
            </a:lvl1pPr>
          </a:lstStyle>
          <a:p>
            <a:r>
              <a:rPr lang="en-US" dirty="0"/>
              <a:t>Contact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2895600"/>
            <a:ext cx="3733800" cy="381000"/>
          </a:xfrm>
        </p:spPr>
        <p:txBody>
          <a:bodyPr/>
          <a:lstStyle>
            <a:lvl1pPr marL="0" indent="0" algn="l">
              <a:buNone/>
              <a:defRPr b="0" baseline="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 of presenter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200400"/>
            <a:ext cx="3048000" cy="304800"/>
          </a:xfrm>
        </p:spPr>
        <p:txBody>
          <a:bodyPr/>
          <a:lstStyle>
            <a:lvl1pPr>
              <a:defRPr sz="1600" b="0" i="1">
                <a:solidFill>
                  <a:schemeClr val="bg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/>
              <a:t>Click to edit presenter’s title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505200"/>
            <a:ext cx="3048000" cy="304800"/>
          </a:xfrm>
        </p:spPr>
        <p:txBody>
          <a:bodyPr>
            <a:noAutofit/>
          </a:bodyPr>
          <a:lstStyle>
            <a:lvl1pPr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presenter’s email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4724400" y="2895600"/>
            <a:ext cx="3505200" cy="381000"/>
          </a:xfrm>
        </p:spPr>
        <p:txBody>
          <a:bodyPr/>
          <a:lstStyle>
            <a:lvl1pPr>
              <a:defRPr lang="en-US" sz="1800" b="0" kern="1200" baseline="0" dirty="0" smtClean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add another person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4724400" y="3200400"/>
            <a:ext cx="3048000" cy="304800"/>
          </a:xfrm>
        </p:spPr>
        <p:txBody>
          <a:bodyPr>
            <a:noAutofit/>
          </a:bodyPr>
          <a:lstStyle>
            <a:lvl1pPr>
              <a:defRPr lang="en-US" sz="1600" b="0" i="1" kern="1200" dirty="0" smtClean="0">
                <a:solidFill>
                  <a:schemeClr val="bg1">
                    <a:lumMod val="50000"/>
                  </a:schemeClr>
                </a:solidFill>
                <a:latin typeface="Georgia" pitchFamily="18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person’s title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3505200"/>
            <a:ext cx="3048000" cy="304800"/>
          </a:xfrm>
        </p:spPr>
        <p:txBody>
          <a:bodyPr>
            <a:noAutofit/>
          </a:bodyPr>
          <a:lstStyle>
            <a:lvl1pPr>
              <a:defRPr lang="en-US" sz="14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person’s email</a:t>
            </a:r>
          </a:p>
        </p:txBody>
      </p:sp>
      <p:cxnSp>
        <p:nvCxnSpPr>
          <p:cNvPr id="27" name="Straight Connector 26"/>
          <p:cNvCxnSpPr/>
          <p:nvPr userDrawn="1"/>
        </p:nvCxnSpPr>
        <p:spPr>
          <a:xfrm rot="5400000">
            <a:off x="3848100" y="3390900"/>
            <a:ext cx="9906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5334000" y="605594"/>
            <a:ext cx="3276600" cy="48728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1219200" cy="304800"/>
          </a:xfrm>
        </p:spPr>
        <p:txBody>
          <a:bodyPr/>
          <a:lstStyle/>
          <a:p>
            <a:fld id="{2F5814D8-D17E-403D-BB23-DF0CDA7DEB2B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4038600" y="6324600"/>
            <a:ext cx="1066800" cy="304800"/>
          </a:xfrm>
        </p:spPr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219200"/>
            <a:ext cx="8229600" cy="4876800"/>
          </a:xfrm>
        </p:spPr>
        <p:txBody>
          <a:bodyPr/>
          <a:lstStyle>
            <a:lvl2pPr marL="742950" indent="-627063">
              <a:defRPr/>
            </a:lvl2pPr>
            <a:lvl3pPr marL="1143000" indent="-800100">
              <a:defRPr sz="1200"/>
            </a:lvl3pPr>
            <a:lvl4pPr marL="1600200" indent="-1028700">
              <a:defRPr sz="1200"/>
            </a:lvl4pPr>
            <a:lvl5pPr marL="2057400" indent="-1258888"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19200"/>
            <a:ext cx="8229600" cy="4572001"/>
          </a:xfrm>
        </p:spPr>
        <p:txBody>
          <a:bodyPr/>
          <a:lstStyle>
            <a:lvl1pPr>
              <a:buNone/>
              <a:defRPr sz="1800" b="1">
                <a:latin typeface="+mn-lt"/>
                <a:ea typeface="Verdana" pitchFamily="34" charset="0"/>
                <a:cs typeface="Arial" pitchFamily="34" charset="0"/>
              </a:defRPr>
            </a:lvl1pPr>
            <a:lvl2pPr marL="742950" indent="-573088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685800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911225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1143000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Paste chart here  (adjust width of this container as necessary)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1219200" cy="304800"/>
          </a:xfrm>
        </p:spPr>
        <p:txBody>
          <a:bodyPr/>
          <a:lstStyle/>
          <a:p>
            <a:fld id="{2F5814D8-D17E-403D-BB23-DF0CDA7DEB2B}" type="datetime4">
              <a:rPr lang="en-US" smtClean="0"/>
              <a:pPr/>
              <a:t>September 25, 2019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4038600" y="6324600"/>
            <a:ext cx="1066800" cy="304800"/>
          </a:xfrm>
        </p:spPr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chart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867400"/>
            <a:ext cx="7620000" cy="228600"/>
          </a:xfrm>
        </p:spPr>
        <p:txBody>
          <a:bodyPr/>
          <a:lstStyle>
            <a:lvl1pPr>
              <a:defRPr sz="1000" b="0" baseline="0">
                <a:latin typeface="+mn-lt"/>
              </a:defRPr>
            </a:lvl1pPr>
          </a:lstStyle>
          <a:p>
            <a:pPr lvl="0"/>
            <a:r>
              <a:rPr lang="en-US" dirty="0"/>
              <a:t>Click to add Source Note, etc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447800"/>
            <a:ext cx="8229600" cy="4343401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="1">
                <a:latin typeface="+mn-lt"/>
                <a:ea typeface="Verdana" pitchFamily="34" charset="0"/>
                <a:cs typeface="Arial" pitchFamily="34" charset="0"/>
              </a:defRPr>
            </a:lvl1pPr>
            <a:lvl2pPr marL="742950" indent="-573088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685800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911225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1143000">
              <a:buNone/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Paste chart here (adjust width of this container as necessary)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1219200" cy="304800"/>
          </a:xfrm>
        </p:spPr>
        <p:txBody>
          <a:bodyPr/>
          <a:lstStyle/>
          <a:p>
            <a:fld id="{2F5814D8-D17E-403D-BB23-DF0CDA7DEB2B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4038600" y="6324600"/>
            <a:ext cx="1066800" cy="304800"/>
          </a:xfrm>
        </p:spPr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chart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14400"/>
            <a:ext cx="8229600" cy="533400"/>
          </a:xfrm>
        </p:spPr>
        <p:txBody>
          <a:bodyPr anchor="b"/>
          <a:lstStyle>
            <a:lvl1pPr algn="ctr">
              <a:defRPr b="0" i="1">
                <a:solidFill>
                  <a:schemeClr val="bg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867400"/>
            <a:ext cx="7620000" cy="228600"/>
          </a:xfrm>
        </p:spPr>
        <p:txBody>
          <a:bodyPr/>
          <a:lstStyle>
            <a:lvl1pPr>
              <a:defRPr sz="1000" b="0" baseline="0">
                <a:latin typeface="+mn-lt"/>
              </a:defRPr>
            </a:lvl1pPr>
          </a:lstStyle>
          <a:p>
            <a:pPr lvl="0"/>
            <a:r>
              <a:rPr lang="en-US" dirty="0"/>
              <a:t>Click to add Source Note, etc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438401"/>
            <a:ext cx="7772400" cy="990599"/>
          </a:xfrm>
        </p:spPr>
        <p:txBody>
          <a:bodyPr anchor="t">
            <a:normAutofit/>
          </a:bodyPr>
          <a:lstStyle>
            <a:lvl1pPr algn="ctr">
              <a:defRPr sz="24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SECTION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081213"/>
            <a:ext cx="7772400" cy="357187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 b="0" baseline="0">
                <a:solidFill>
                  <a:schemeClr val="bg1">
                    <a:lumMod val="75000"/>
                  </a:schemeClr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subsection kicker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365125"/>
          </a:xfrm>
        </p:spPr>
        <p:txBody>
          <a:bodyPr/>
          <a:lstStyle/>
          <a:p>
            <a:fld id="{72DEDA58-0F44-4E6F-A662-CD004C5E500D}" type="datetime4">
              <a:rPr lang="en-US" smtClean="0"/>
              <a:pPr/>
              <a:t>September 25,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248400"/>
            <a:ext cx="5715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www.pewproject.org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3429000"/>
            <a:ext cx="88392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1981200"/>
            <a:ext cx="88392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 rot="5400000">
            <a:off x="4305300" y="2019300"/>
            <a:ext cx="533400" cy="883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19200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latin typeface="+mj-lt"/>
                <a:ea typeface="Verdana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chart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828800"/>
            <a:ext cx="4040188" cy="3962401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b="0" baseline="0">
                <a:latin typeface="+mj-lt"/>
                <a:ea typeface="Verdana" pitchFamily="34" charset="0"/>
                <a:cs typeface="Verdana" pitchFamily="34" charset="0"/>
              </a:defRPr>
            </a:lvl1pPr>
            <a:lvl2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Paste chart here OR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2192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latin typeface="+mj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chart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828801"/>
            <a:ext cx="4041775" cy="396240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b="0">
                <a:latin typeface="+mj-lt"/>
                <a:ea typeface="Verdana" pitchFamily="34" charset="0"/>
                <a:cs typeface="Verdana" pitchFamily="34" charset="0"/>
              </a:defRPr>
            </a:lvl1pPr>
            <a:lvl2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Paste chart here OR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365125"/>
          </a:xfrm>
        </p:spPr>
        <p:txBody>
          <a:bodyPr/>
          <a:lstStyle/>
          <a:p>
            <a:fld id="{9B855AF8-0094-43D5-8F89-5AB58B08CE88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038600" y="6248400"/>
            <a:ext cx="1066800" cy="365125"/>
          </a:xfrm>
        </p:spPr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867400"/>
            <a:ext cx="7620000" cy="228600"/>
          </a:xfrm>
        </p:spPr>
        <p:txBody>
          <a:bodyPr/>
          <a:lstStyle>
            <a:lvl1pPr>
              <a:defRPr sz="1000" b="0" baseline="0">
                <a:latin typeface="+mn-lt"/>
              </a:defRPr>
            </a:lvl1pPr>
          </a:lstStyle>
          <a:p>
            <a:pPr lvl="0"/>
            <a:r>
              <a:rPr lang="en-US" dirty="0"/>
              <a:t>Click to add Source Note, etc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365125"/>
          </a:xfrm>
        </p:spPr>
        <p:txBody>
          <a:bodyPr/>
          <a:lstStyle/>
          <a:p>
            <a:fld id="{8B82A246-B949-4BE4-BEA5-462CF74F3E30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038600" y="6248400"/>
            <a:ext cx="1066800" cy="365125"/>
          </a:xfrm>
        </p:spPr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90600"/>
            <a:ext cx="8229600" cy="457200"/>
          </a:xfrm>
        </p:spPr>
        <p:txBody>
          <a:bodyPr anchor="b"/>
          <a:lstStyle>
            <a:lvl1pPr algn="ctr">
              <a:defRPr b="0" i="1">
                <a:solidFill>
                  <a:schemeClr val="bg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95400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baseline="0">
                <a:latin typeface="+mj-lt"/>
                <a:ea typeface="Verdana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chart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905001"/>
            <a:ext cx="4040188" cy="388620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b="0">
                <a:latin typeface="+mj-lt"/>
                <a:ea typeface="Verdana" pitchFamily="34" charset="0"/>
                <a:cs typeface="Verdana" pitchFamily="34" charset="0"/>
              </a:defRPr>
            </a:lvl1pPr>
            <a:lvl2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None/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Paste chart here OR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2954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latin typeface="+mj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chart title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905001"/>
            <a:ext cx="4041775" cy="388620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600" b="0">
                <a:latin typeface="+mj-lt"/>
                <a:ea typeface="Verdana" pitchFamily="34" charset="0"/>
                <a:cs typeface="Verdana" pitchFamily="34" charset="0"/>
              </a:defRPr>
            </a:lvl1pPr>
            <a:lvl2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4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Paste chart here OR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867400"/>
            <a:ext cx="7620000" cy="228600"/>
          </a:xfrm>
        </p:spPr>
        <p:txBody>
          <a:bodyPr/>
          <a:lstStyle>
            <a:lvl1pPr>
              <a:defRPr sz="1000" b="0" baseline="0">
                <a:latin typeface="+mn-lt"/>
              </a:defRPr>
            </a:lvl1pPr>
          </a:lstStyle>
          <a:p>
            <a:pPr lvl="0"/>
            <a:r>
              <a:rPr lang="en-US" dirty="0"/>
              <a:t>Click to add Source Note, etc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D86A1-AE8F-46E8-BA76-B9B2DF704D0B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038600" y="6248400"/>
            <a:ext cx="1066800" cy="365125"/>
          </a:xfrm>
        </p:spPr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867400"/>
            <a:ext cx="7620000" cy="228600"/>
          </a:xfrm>
        </p:spPr>
        <p:txBody>
          <a:bodyPr/>
          <a:lstStyle>
            <a:lvl1pPr>
              <a:defRPr sz="1000" b="0" baseline="0">
                <a:latin typeface="+mn-lt"/>
              </a:defRPr>
            </a:lvl1pPr>
          </a:lstStyle>
          <a:p>
            <a:pPr lvl="0"/>
            <a:r>
              <a:rPr lang="en-US" dirty="0"/>
              <a:t>Click to add Source Note, etc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6483D-303C-48F5-80BA-8D1BDECCD943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7319-2E82-4D56-ADBC-557F98406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867400"/>
            <a:ext cx="7620000" cy="228600"/>
          </a:xfrm>
        </p:spPr>
        <p:txBody>
          <a:bodyPr/>
          <a:lstStyle>
            <a:lvl1pPr>
              <a:defRPr sz="1000" b="0" baseline="0">
                <a:latin typeface="+mn-lt"/>
              </a:defRPr>
            </a:lvl1pPr>
          </a:lstStyle>
          <a:p>
            <a:pPr lvl="0"/>
            <a:r>
              <a:rPr lang="en-US" dirty="0"/>
              <a:t>Click to add Source Note, etc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64275"/>
            <a:ext cx="1219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0143470-16DF-460A-BC96-502A97480E6E}" type="datetime4">
              <a:rPr lang="en-US" smtClean="0"/>
              <a:pPr/>
              <a:t>September 25, 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248400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2B37319-2E82-4D56-ADBC-557F98406E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4495800" y="-4343400"/>
            <a:ext cx="152400" cy="883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5400000">
            <a:off x="4572000" y="2286000"/>
            <a:ext cx="152400" cy="899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6248400"/>
            <a:ext cx="88392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/>
          <p:nvPr userDrawn="1"/>
        </p:nvPicPr>
        <p:blipFill>
          <a:blip r:embed="rId12"/>
          <a:stretch>
            <a:fillRect/>
          </a:stretch>
        </p:blipFill>
        <p:spPr>
          <a:xfrm>
            <a:off x="7061200" y="6375400"/>
            <a:ext cx="1612900" cy="25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8" r:id="rId3"/>
    <p:sldLayoutId id="2147483650" r:id="rId4"/>
    <p:sldLayoutId id="2147483651" r:id="rId5"/>
    <p:sldLayoutId id="2147483653" r:id="rId6"/>
    <p:sldLayoutId id="2147483652" r:id="rId7"/>
    <p:sldLayoutId id="2147483654" r:id="rId8"/>
    <p:sldLayoutId id="2147483655" r:id="rId9"/>
    <p:sldLayoutId id="2147483660" r:id="rId10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2400" b="0" kern="1200">
          <a:solidFill>
            <a:schemeClr val="tx1"/>
          </a:solidFill>
          <a:latin typeface="+mj-lt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136433B-6E18-4BD0-AA3C-9B4E3EF455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7" b="28333"/>
          <a:stretch/>
        </p:blipFill>
        <p:spPr>
          <a:xfrm>
            <a:off x="2057400" y="1112544"/>
            <a:ext cx="4667598" cy="4632912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A027E3-887F-470A-8940-D9B79BAD7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814D8-D17E-403D-BB23-DF0CDA7DEB2B}" type="datetime4">
              <a:rPr lang="en-US" smtClean="0"/>
              <a:pPr/>
              <a:t>September 25,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D12BB9-F01C-4922-892F-1142FD2B3F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B37319-2E82-4D56-ADBC-557F98406E3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C290B43-A000-47D6-80DD-A7E73F5C2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Hispanic population reached nearly 60 million in 2018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F94688-1DDC-4E5C-8B5D-2298714B91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199" y="5791200"/>
            <a:ext cx="8272021" cy="533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Note: Population estimates for 1990-2018 are as of July 1 for each year. Hispanics are of any race.</a:t>
            </a:r>
          </a:p>
          <a:p>
            <a:r>
              <a:rPr lang="en-US" dirty="0"/>
              <a:t>Source: Pew Research Center analysis of 1970-1980 estimates based on decennial censuses (see 2008 report “U.S. Population Projections: 2005-2050”), U.S. Intercensal population estimates for 1990-1999 and 2000-2009, and U.S. Census Bureau Vintage 2018 estimates for 2010-2018.</a:t>
            </a:r>
          </a:p>
        </p:txBody>
      </p:sp>
    </p:spTree>
    <p:extLst>
      <p:ext uri="{BB962C8B-B14F-4D97-AF65-F5344CB8AC3E}">
        <p14:creationId xmlns:p14="http://schemas.microsoft.com/office/powerpoint/2010/main" val="211905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35BA4-AE66-4472-960E-674C0FA03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Demographic differences by Hispanic origin, 2017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E646CF76-8946-4B0A-AFD4-BAEAC0F9E3C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39" b="8454"/>
          <a:stretch/>
        </p:blipFill>
        <p:spPr>
          <a:xfrm>
            <a:off x="1501931" y="1027570"/>
            <a:ext cx="2809475" cy="5054592"/>
          </a:xfrm>
        </p:spPr>
      </p:pic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A049C2BF-BEDC-4CB3-B074-8CD9E602D45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39" b="9615"/>
          <a:stretch/>
        </p:blipFill>
        <p:spPr>
          <a:xfrm>
            <a:off x="4876800" y="1027569"/>
            <a:ext cx="2765269" cy="5040117"/>
          </a:xfr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0E0BAC-533F-43C8-89E6-EB3180CC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55AF8-0094-43D5-8F89-5AB58B08CE88}" type="datetime4">
              <a:rPr lang="en-US" smtClean="0"/>
              <a:pPr/>
              <a:t>September 25, 2019</a:t>
            </a:fld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C0D6788-9F40-42E1-8508-403C4509D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7319-2E82-4D56-ADBC-557F98406E3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DE706C-2FB0-4902-BA90-2B6017CEA2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6032335"/>
            <a:ext cx="7620000" cy="228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Source: Pew Research Center tabulations of the 2017 American Community Survey (1% IPUMS)</a:t>
            </a:r>
          </a:p>
        </p:txBody>
      </p:sp>
    </p:spTree>
    <p:extLst>
      <p:ext uri="{BB962C8B-B14F-4D97-AF65-F5344CB8AC3E}">
        <p14:creationId xmlns:p14="http://schemas.microsoft.com/office/powerpoint/2010/main" val="2671400242"/>
      </p:ext>
    </p:extLst>
  </p:cSld>
  <p:clrMapOvr>
    <a:masterClrMapping/>
  </p:clrMapOvr>
</p:sld>
</file>

<file path=ppt/theme/theme1.xml><?xml version="1.0" encoding="utf-8"?>
<a:theme xmlns:a="http://schemas.openxmlformats.org/drawingml/2006/main" name="PRC-PPT-Template">
  <a:themeElements>
    <a:clrScheme name="PRC Custom Colors">
      <a:dk1>
        <a:srgbClr val="000000"/>
      </a:dk1>
      <a:lt1>
        <a:srgbClr val="FFFFFF"/>
      </a:lt1>
      <a:dk2>
        <a:srgbClr val="436983"/>
      </a:dk2>
      <a:lt2>
        <a:srgbClr val="EFEDE4"/>
      </a:lt2>
      <a:accent1>
        <a:srgbClr val="949D49"/>
      </a:accent1>
      <a:accent2>
        <a:srgbClr val="74697D"/>
      </a:accent2>
      <a:accent3>
        <a:srgbClr val="A55A26"/>
      </a:accent3>
      <a:accent4>
        <a:srgbClr val="D1A732"/>
      </a:accent4>
      <a:accent5>
        <a:srgbClr val="E99D2D"/>
      </a:accent5>
      <a:accent6>
        <a:srgbClr val="BF3927"/>
      </a:accent6>
      <a:hlink>
        <a:srgbClr val="A55A26"/>
      </a:hlink>
      <a:folHlink>
        <a:srgbClr val="D1A732"/>
      </a:folHlink>
    </a:clrScheme>
    <a:fontScheme name="PRC Font Theme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PewResearch PPT Template</Template>
  <TotalTime>467</TotalTime>
  <Words>113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Franklin Gothic Book</vt:lpstr>
      <vt:lpstr>Franklin Gothic Demi</vt:lpstr>
      <vt:lpstr>Georgia</vt:lpstr>
      <vt:lpstr>Verdana</vt:lpstr>
      <vt:lpstr>PRC-PPT-Template</vt:lpstr>
      <vt:lpstr>U.S. Hispanic population reached nearly 60 million in 2018</vt:lpstr>
      <vt:lpstr>Demographic differences by Hispanic origin, 2017</vt:lpstr>
    </vt:vector>
  </TitlesOfParts>
  <Company>Pew Research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Gonzalez</dc:creator>
  <cp:lastModifiedBy>Ana Gonzalez</cp:lastModifiedBy>
  <cp:revision>30</cp:revision>
  <dcterms:created xsi:type="dcterms:W3CDTF">2019-05-29T19:50:00Z</dcterms:created>
  <dcterms:modified xsi:type="dcterms:W3CDTF">2019-09-26T00:50:05Z</dcterms:modified>
</cp:coreProperties>
</file>