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5"/>
    <p:sldMasterId id="2147483779" r:id="rId6"/>
    <p:sldMasterId id="2147483847" r:id="rId7"/>
    <p:sldMasterId id="2147483883" r:id="rId8"/>
    <p:sldMasterId id="2147483946" r:id="rId9"/>
    <p:sldMasterId id="2147483952" r:id="rId10"/>
    <p:sldMasterId id="2147483979" r:id="rId11"/>
    <p:sldMasterId id="2147483991" r:id="rId12"/>
    <p:sldMasterId id="2147483998" r:id="rId13"/>
  </p:sldMasterIdLst>
  <p:notesMasterIdLst>
    <p:notesMasterId r:id="rId61"/>
  </p:notesMasterIdLst>
  <p:sldIdLst>
    <p:sldId id="2762" r:id="rId14"/>
    <p:sldId id="3182" r:id="rId15"/>
    <p:sldId id="3231" r:id="rId16"/>
    <p:sldId id="3602" r:id="rId17"/>
    <p:sldId id="3181" r:id="rId18"/>
    <p:sldId id="3550" r:id="rId19"/>
    <p:sldId id="3279" r:id="rId20"/>
    <p:sldId id="3601" r:id="rId21"/>
    <p:sldId id="3501" r:id="rId22"/>
    <p:sldId id="2957" r:id="rId23"/>
    <p:sldId id="3232" r:id="rId24"/>
    <p:sldId id="3185" r:id="rId25"/>
    <p:sldId id="2790" r:id="rId26"/>
    <p:sldId id="3579" r:id="rId27"/>
    <p:sldId id="3504" r:id="rId28"/>
    <p:sldId id="3519" r:id="rId29"/>
    <p:sldId id="3525" r:id="rId30"/>
    <p:sldId id="3606" r:id="rId31"/>
    <p:sldId id="3605" r:id="rId32"/>
    <p:sldId id="3547" r:id="rId33"/>
    <p:sldId id="3516" r:id="rId34"/>
    <p:sldId id="3508" r:id="rId35"/>
    <p:sldId id="3545" r:id="rId36"/>
    <p:sldId id="3193" r:id="rId37"/>
    <p:sldId id="3532" r:id="rId38"/>
    <p:sldId id="3548" r:id="rId39"/>
    <p:sldId id="3583" r:id="rId40"/>
    <p:sldId id="3451" r:id="rId41"/>
    <p:sldId id="3553" r:id="rId42"/>
    <p:sldId id="3571" r:id="rId43"/>
    <p:sldId id="3584" r:id="rId44"/>
    <p:sldId id="3241" r:id="rId45"/>
    <p:sldId id="3546" r:id="rId46"/>
    <p:sldId id="3590" r:id="rId47"/>
    <p:sldId id="3599" r:id="rId48"/>
    <p:sldId id="3594" r:id="rId49"/>
    <p:sldId id="3593" r:id="rId50"/>
    <p:sldId id="3565" r:id="rId51"/>
    <p:sldId id="3562" r:id="rId52"/>
    <p:sldId id="3595" r:id="rId53"/>
    <p:sldId id="3596" r:id="rId54"/>
    <p:sldId id="3566" r:id="rId55"/>
    <p:sldId id="3575" r:id="rId56"/>
    <p:sldId id="3222" r:id="rId57"/>
    <p:sldId id="3572" r:id="rId58"/>
    <p:sldId id="3597" r:id="rId59"/>
    <p:sldId id="332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8F9"/>
    <a:srgbClr val="C0C0C0"/>
    <a:srgbClr val="BFBFBF"/>
    <a:srgbClr val="29B6A4"/>
    <a:srgbClr val="66DCCE"/>
    <a:srgbClr val="85E3D8"/>
    <a:srgbClr val="FFFFFF"/>
    <a:srgbClr val="969696"/>
    <a:srgbClr val="015B5A"/>
    <a:srgbClr val="9B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14" autoAdjust="0"/>
    <p:restoredTop sz="88299" autoAdjust="0"/>
  </p:normalViewPr>
  <p:slideViewPr>
    <p:cSldViewPr snapToGrid="0">
      <p:cViewPr varScale="1">
        <p:scale>
          <a:sx n="112" d="100"/>
          <a:sy n="112" d="100"/>
        </p:scale>
        <p:origin x="55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5.xml"/><Relationship Id="rId3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5EA45-56B6-4052-BC16-75BB41782BE8}" type="datetimeFigureOut">
              <a:rPr lang="en-US" smtClean="0"/>
              <a:t>9/18/19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BC3B3-0FE3-40BF-B5EA-480E29D5DCAC}" type="slidenum">
              <a:rPr lang="en-US" smtClean="0"/>
              <a:t>‹#›</a:t>
            </a:fld>
            <a:endParaRPr lang="en-US"/>
          </a:p>
        </p:txBody>
      </p:sp>
    </p:spTree>
    <p:extLst>
      <p:ext uri="{BB962C8B-B14F-4D97-AF65-F5344CB8AC3E}">
        <p14:creationId xmlns:p14="http://schemas.microsoft.com/office/powerpoint/2010/main" val="53492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4C5AE-EED7-4BD6-B45D-7C3085D47E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33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rgbClr val="000000"/>
                </a:solidFill>
                <a:latin typeface="Arial" panose="020B0604020202020204" pitchFamily="34" charset="0"/>
                <a:cs typeface="Arial" panose="020B0604020202020204" pitchFamily="34" charset="0"/>
              </a:rPr>
              <a:t>Correlation of rents and upward mobility only 0.25 in King County</a:t>
            </a:r>
          </a:p>
        </p:txBody>
      </p:sp>
      <p:sp>
        <p:nvSpPr>
          <p:cNvPr id="4" name="Slide Number Placeholder 3"/>
          <p:cNvSpPr>
            <a:spLocks noGrp="1"/>
          </p:cNvSpPr>
          <p:nvPr>
            <p:ph type="sldNum" sz="quarter" idx="10"/>
          </p:nvPr>
        </p:nvSpPr>
        <p:spPr/>
        <p:txBody>
          <a:bodyPr/>
          <a:lstStyle/>
          <a:p>
            <a:pPr marL="0" marR="0" lvl="0" indent="0" algn="r" defTabSz="965200"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smtClean="0">
                <a:ln>
                  <a:noFill/>
                </a:ln>
                <a:solidFill>
                  <a:srgbClr val="000000"/>
                </a:solidFill>
                <a:effectLst/>
                <a:uLnTx/>
                <a:uFillTx/>
                <a:latin typeface="Chalkboard"/>
                <a:ea typeface="ＭＳ Ｐゴシック" pitchFamily="34" charset="-128"/>
                <a:cs typeface="+mn-cs"/>
              </a:rPr>
              <a:pPr marL="0" marR="0" lvl="0" indent="0" algn="r" defTabSz="9652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148665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effectLst>
                  <a:outerShdw blurRad="38100" dist="38100" dir="2700000" algn="tl">
                    <a:srgbClr val="000000">
                      <a:alpha val="43137"/>
                    </a:srgbClr>
                  </a:outerShdw>
                </a:effectLst>
              </a:rPr>
              <a:t>Here we see the two neighborhoods I showed you earlier, and we can see the median rent is the same, despite their drastic difference in economic mobility.</a:t>
            </a:r>
          </a:p>
          <a:p>
            <a:endParaRPr lang="en-US" strike="noStrike"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marL="0" marR="0" lvl="0" indent="0" algn="r" defTabSz="965200"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smtClean="0">
                <a:ln>
                  <a:noFill/>
                </a:ln>
                <a:solidFill>
                  <a:srgbClr val="000000"/>
                </a:solidFill>
                <a:effectLst/>
                <a:uLnTx/>
                <a:uFillTx/>
                <a:latin typeface="Chalkboard"/>
                <a:ea typeface="ＭＳ Ｐゴシック" pitchFamily="34" charset="-128"/>
                <a:cs typeface="+mn-cs"/>
              </a:rPr>
              <a:pPr marL="0" marR="0" lvl="0" indent="0" algn="r" defTabSz="9652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247935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 To test between these two explanations, we worked with the Seattle and King County Housing Authorities to design Creating Moves to Opportunity, or CMTO, which aims to reduce the constraints and frictions that prevent families from moving to opportunity areas</a:t>
            </a:r>
          </a:p>
        </p:txBody>
      </p:sp>
      <p:sp>
        <p:nvSpPr>
          <p:cNvPr id="4" name="Slide Number Placeholder 3"/>
          <p:cNvSpPr>
            <a:spLocks noGrp="1"/>
          </p:cNvSpPr>
          <p:nvPr>
            <p:ph type="sldNum" sz="quarter" idx="10"/>
          </p:nvPr>
        </p:nvSpPr>
        <p:spPr/>
        <p:txBody>
          <a:bodyPr/>
          <a:lstStyle/>
          <a:p>
            <a:pPr marL="0" marR="0" lvl="0" indent="0" algn="r" defTabSz="965114"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a:ln>
                  <a:noFill/>
                </a:ln>
                <a:solidFill>
                  <a:srgbClr val="000000"/>
                </a:solidFill>
                <a:effectLst/>
                <a:uLnTx/>
                <a:uFillTx/>
                <a:latin typeface="Chalkboard"/>
                <a:ea typeface="ＭＳ Ｐゴシック" pitchFamily="34" charset="-128"/>
                <a:cs typeface="+mn-cs"/>
              </a:rPr>
              <a:pPr marL="0" marR="0" lvl="0" indent="0" algn="r" defTabSz="965114"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416435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7238"/>
            <a:ext cx="6718300" cy="3778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02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5114"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a:ln>
                  <a:noFill/>
                </a:ln>
                <a:solidFill>
                  <a:srgbClr val="000000"/>
                </a:solidFill>
                <a:effectLst/>
                <a:uLnTx/>
                <a:uFillTx/>
                <a:latin typeface="Chalkboard"/>
                <a:ea typeface="ＭＳ Ｐゴシック" pitchFamily="34" charset="-128"/>
                <a:cs typeface="+mn-cs"/>
              </a:rPr>
              <a:pPr marL="0" marR="0" lvl="0" indent="0" algn="r" defTabSz="965114"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170614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3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BC3B3-0FE3-40BF-B5EA-480E29D5DC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23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63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188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36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5114"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a:ln>
                  <a:noFill/>
                </a:ln>
                <a:solidFill>
                  <a:srgbClr val="000000"/>
                </a:solidFill>
                <a:effectLst/>
                <a:uLnTx/>
                <a:uFillTx/>
                <a:latin typeface="Chalkboard"/>
                <a:ea typeface="ＭＳ Ｐゴシック" pitchFamily="34" charset="-128"/>
                <a:cs typeface="+mn-cs"/>
              </a:rPr>
              <a:pPr marL="0" marR="0" lvl="0" indent="0" algn="r" defTabSz="965114"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195721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697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effectLst/>
                <a:latin typeface="+mn-lt"/>
                <a:ea typeface="+mn-ea"/>
                <a:cs typeface="+mn-cs"/>
              </a:rPr>
              <a:t>Contrast to MTO mandatory program where Experimental group had much lower lease-up rate (47%) than Section 8 group (62%)  --- voluntary program with assistance hugely increases opportunity moves without reducing lease-up rate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4C5AE-EED7-4BD6-B45D-7C3085D47E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80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trike="noStrike" dirty="0"/>
              <a:t>CMTO treatment families not bunched at cut-off or in same neighborhoods spread out in high opportunity areas  77 treatment movers in 35 distinct Census tracts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366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strike="no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706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5114"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a:ln>
                  <a:noFill/>
                </a:ln>
                <a:solidFill>
                  <a:srgbClr val="000000"/>
                </a:solidFill>
                <a:effectLst/>
                <a:uLnTx/>
                <a:uFillTx/>
                <a:latin typeface="Chalkboard"/>
                <a:ea typeface="ＭＳ Ｐゴシック" pitchFamily="34" charset="-128"/>
                <a:cs typeface="+mn-cs"/>
              </a:rPr>
              <a:pPr marL="0" marR="0" lvl="0" indent="0" algn="r" defTabSz="965114"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595031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Treatment group does not end up in smaller units or need to move longer distances to lease-up in opportunity areas – end up in areas with lower poverty rates, better schools, more college graduates as well – higher payment standards in high rent areas for SHA and KCHA facilitated such moves.  Rent payments to landlord up by $186 per month but out-of-pocket rent payments reduced by $37 per month for treatment relative to control.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BC3B3-0FE3-40BF-B5EA-480E29D5DC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663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see persistence in new neighborhoods yet but follow-up survey after moves shows huge increase in neighborhood satisfaction and desire to stay in new neighborhood for treatment group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BC3B3-0FE3-40BF-B5EA-480E29D5DC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568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989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7E3AEB-AAE2-45AB-8CBE-1DAB84B07C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650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229">
              <a:defRPr/>
            </a:pPr>
            <a:endParaRPr lang="en-US" b="0" strike="noStrike"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75BC3B3-0FE3-40BF-B5EA-480E29D5DCA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59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sym typeface="Wingdings" panose="05000000000000000000" pitchFamily="2" charset="2"/>
              </a:rPr>
              <a:t>-720 metro and rural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sym typeface="Wingdings" panose="05000000000000000000" pitchFamily="2" charset="2"/>
              </a:rPr>
              <a:t>-tremendous range of outcomes across the US. E.g. Baltimore and Seattle. </a:t>
            </a:r>
          </a:p>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65200"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smtClean="0">
                <a:ln>
                  <a:noFill/>
                </a:ln>
                <a:solidFill>
                  <a:prstClr val="black"/>
                </a:solidFill>
                <a:effectLst/>
                <a:uLnTx/>
                <a:uFillTx/>
                <a:latin typeface="Chalkboard"/>
                <a:ea typeface="ＭＳ Ｐゴシック" pitchFamily="34" charset="-128"/>
                <a:cs typeface="+mn-cs"/>
              </a:rPr>
              <a:pPr marL="0" marR="0" lvl="0" indent="0" algn="r" defTabSz="9652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1790853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5114"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a:ln>
                  <a:noFill/>
                </a:ln>
                <a:solidFill>
                  <a:srgbClr val="000000"/>
                </a:solidFill>
                <a:effectLst/>
                <a:uLnTx/>
                <a:uFillTx/>
                <a:latin typeface="Chalkboard"/>
                <a:ea typeface="ＭＳ Ｐゴシック" pitchFamily="34" charset="-128"/>
                <a:cs typeface="+mn-cs"/>
              </a:rPr>
              <a:pPr marL="0" marR="0" lvl="0" indent="0" algn="r" defTabSz="965114"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4160930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510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BC3B3-0FE3-40BF-B5EA-480E29D5DCAC}" type="slidenum">
              <a:rPr lang="en-US" smtClean="0"/>
              <a:t>33</a:t>
            </a:fld>
            <a:endParaRPr lang="en-US"/>
          </a:p>
        </p:txBody>
      </p:sp>
    </p:spTree>
    <p:extLst>
      <p:ext uri="{BB962C8B-B14F-4D97-AF65-F5344CB8AC3E}">
        <p14:creationId xmlns:p14="http://schemas.microsoft.com/office/powerpoint/2010/main" val="1875959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defTabSz="931774">
              <a:defRPr/>
            </a:pPr>
            <a:fld id="{D43F2106-3945-49C2-A24F-733E61DBE068}" type="slidenum">
              <a:rPr lang="en-US">
                <a:solidFill>
                  <a:prstClr val="black"/>
                </a:solidFill>
                <a:latin typeface="Calibri" panose="020F0502020204030204"/>
              </a:rPr>
              <a:pPr defTabSz="931774">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60468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strike="no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675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462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883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defTabSz="966612">
              <a:defRPr/>
            </a:pPr>
            <a:fld id="{D43F2106-3945-49C2-A24F-733E61DBE068}" type="slidenum">
              <a:rPr lang="en-US">
                <a:solidFill>
                  <a:prstClr val="black"/>
                </a:solidFill>
                <a:latin typeface="Calibri" panose="020F0502020204030204"/>
              </a:rPr>
              <a:pPr defTabSz="966612">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19053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defTabSz="966612">
              <a:defRPr/>
            </a:pPr>
            <a:fld id="{D43F2106-3945-49C2-A24F-733E61DBE068}" type="slidenum">
              <a:rPr lang="en-US">
                <a:solidFill>
                  <a:prstClr val="black"/>
                </a:solidFill>
                <a:latin typeface="Calibri" panose="020F0502020204030204"/>
              </a:rPr>
              <a:pPr defTabSz="966612">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34061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defRPr/>
            </a:pPr>
            <a:endParaRPr lang="en-US" sz="13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5EE64-5ECB-4180-B217-208BB7C985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90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sym typeface="Wingdings" panose="05000000000000000000" pitchFamily="2" charset="2"/>
              </a:rPr>
              <a:t>--So I’ll just highlight the local variation. This is a map of Seattle, which is the site of our study. And you can see areas in red where kids from low-income families grow up to have relatively low earnings, such as here in Central District.  But there are areas nearby, shaded in blue, where kids grow up to have higher incomes, such as North Queen Anne. </a:t>
            </a:r>
          </a:p>
          <a:p>
            <a:pPr marL="0" marR="0" lvl="0" indent="0" algn="l" defTabSz="914037" rtl="0" eaLnBrk="1" fontAlgn="auto" latinLnBrk="0" hangingPunct="1">
              <a:lnSpc>
                <a:spcPct val="100000"/>
              </a:lnSpc>
              <a:spcBef>
                <a:spcPts val="0"/>
              </a:spcBef>
              <a:spcAft>
                <a:spcPts val="0"/>
              </a:spcAft>
              <a:buClrTx/>
              <a:buSzTx/>
              <a:buFontTx/>
              <a:buNone/>
              <a:tabLst/>
              <a:defRPr/>
            </a:pPr>
            <a:r>
              <a:rPr lang="en-US" strike="noStrike" dirty="0">
                <a:sym typeface="Wingdings" panose="05000000000000000000" pitchFamily="2" charset="2"/>
              </a:rPr>
              <a:t>Notes: ~5 miles between each other</a:t>
            </a:r>
          </a:p>
        </p:txBody>
      </p:sp>
      <p:sp>
        <p:nvSpPr>
          <p:cNvPr id="4" name="Slide Number Placeholder 3"/>
          <p:cNvSpPr>
            <a:spLocks noGrp="1"/>
          </p:cNvSpPr>
          <p:nvPr>
            <p:ph type="sldNum" sz="quarter" idx="10"/>
          </p:nvPr>
        </p:nvSpPr>
        <p:spPr/>
        <p:txBody>
          <a:bodyPr/>
          <a:lstStyle/>
          <a:p>
            <a:pPr marL="0" marR="0" lvl="0" indent="0" algn="r" defTabSz="965200"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smtClean="0">
                <a:ln>
                  <a:noFill/>
                </a:ln>
                <a:solidFill>
                  <a:prstClr val="black"/>
                </a:solidFill>
                <a:effectLst/>
                <a:uLnTx/>
                <a:uFillTx/>
                <a:latin typeface="Chalkboard"/>
                <a:ea typeface="ＭＳ Ｐゴシック" pitchFamily="34" charset="-128"/>
                <a:cs typeface="+mn-cs"/>
              </a:rPr>
              <a:pPr marL="0" marR="0" lvl="0" indent="0" algn="r" defTabSz="9652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1732823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0" strike="noStrike"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194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5114"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a:ln>
                  <a:noFill/>
                </a:ln>
                <a:solidFill>
                  <a:srgbClr val="000000"/>
                </a:solidFill>
                <a:effectLst/>
                <a:uLnTx/>
                <a:uFillTx/>
                <a:latin typeface="Chalkboard"/>
                <a:ea typeface="ＭＳ Ｐゴシック" pitchFamily="34" charset="-128"/>
                <a:cs typeface="+mn-cs"/>
              </a:rPr>
              <a:pPr marL="0" marR="0" lvl="0" indent="0" algn="r" defTabSz="965114"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3552392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4663" y="727075"/>
            <a:ext cx="6464300" cy="3636963"/>
          </a:xfrm>
        </p:spPr>
      </p:sp>
      <p:sp>
        <p:nvSpPr>
          <p:cNvPr id="3" name="Notes Placeholder 2"/>
          <p:cNvSpPr>
            <a:spLocks noGrp="1"/>
          </p:cNvSpPr>
          <p:nvPr>
            <p:ph type="body" idx="1"/>
          </p:nvPr>
        </p:nvSpPr>
        <p:spPr/>
        <p:txBody>
          <a:bodyPr/>
          <a:lstStyle/>
          <a:p>
            <a:pPr defTabSz="966612">
              <a:defRPr/>
            </a:pPr>
            <a:endParaRPr lang="en-US" sz="1300" dirty="0">
              <a:solidFill>
                <a:srgbClr val="2D616E"/>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5A3D2135-9DC2-4340-B54D-B4A69FFBECA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1864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trike="noStrike" kern="1200" dirty="0">
                <a:solidFill>
                  <a:schemeClr val="tx1"/>
                </a:solidFill>
                <a:effectLst/>
                <a:latin typeface="+mn-lt"/>
                <a:ea typeface="+mn-ea"/>
                <a:cs typeface="+mn-cs"/>
              </a:rPr>
              <a:t>70% indicate willing to move to specific high-opportunity areas in Seattle and King County  -- primary motivations to move to new neighborhoods are better schools (44%), safer neighborhood (20%) and housing quality/space (17%) as compared to MTO where vast majority listed safety/gangs/crime as primary reason to move – much lower poverty rates in neighborhoods than MTO in mid-1990 where 50 percent mean </a:t>
            </a:r>
            <a:r>
              <a:rPr lang="en-US" sz="1200" strike="noStrike" kern="1200" dirty="0" err="1">
                <a:solidFill>
                  <a:schemeClr val="tx1"/>
                </a:solidFill>
                <a:effectLst/>
                <a:latin typeface="+mn-lt"/>
                <a:ea typeface="+mn-ea"/>
                <a:cs typeface="+mn-cs"/>
              </a:rPr>
              <a:t>nghd</a:t>
            </a:r>
            <a:r>
              <a:rPr lang="en-US" sz="1200" strike="noStrike" kern="1200" dirty="0">
                <a:solidFill>
                  <a:schemeClr val="tx1"/>
                </a:solidFill>
                <a:effectLst/>
                <a:latin typeface="+mn-lt"/>
                <a:ea typeface="+mn-ea"/>
                <a:cs typeface="+mn-cs"/>
              </a:rPr>
              <a:t> poverty vs. 16 percent in CMTO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F2106-3945-49C2-A24F-733E61DBE0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329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687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5114"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a:ln>
                  <a:noFill/>
                </a:ln>
                <a:solidFill>
                  <a:srgbClr val="000000"/>
                </a:solidFill>
                <a:effectLst/>
                <a:uLnTx/>
                <a:uFillTx/>
                <a:latin typeface="Chalkboard"/>
                <a:ea typeface="ＭＳ Ｐゴシック" pitchFamily="34" charset="-128"/>
                <a:cs typeface="+mn-cs"/>
              </a:rPr>
              <a:pPr marL="0" marR="0" lvl="0" indent="0" algn="r" defTabSz="965114"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209164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BC3B3-0FE3-40BF-B5EA-480E29D5DCAC}" type="slidenum">
              <a:rPr lang="en-US" smtClean="0"/>
              <a:t>6</a:t>
            </a:fld>
            <a:endParaRPr lang="en-US"/>
          </a:p>
        </p:txBody>
      </p:sp>
    </p:spTree>
    <p:extLst>
      <p:ext uri="{BB962C8B-B14F-4D97-AF65-F5344CB8AC3E}">
        <p14:creationId xmlns:p14="http://schemas.microsoft.com/office/powerpoint/2010/main" val="26799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-Lastly, low-income families, and voucher recipients in particular, predominantly live in low-opportunity neighborhoods.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sym typeface="Wingdings" panose="05000000000000000000" pitchFamily="2" charset="2"/>
              </a:rPr>
              <a:t>-The government spends 20 bill a year on the housing choice voucher program, formally known as section 8. The program has the explicit goal to use housing as a platform for economic mobility and it does so by helping families pay for their rent. The average voucher payment is 1500 per month in Seattle,</a:t>
            </a:r>
          </a:p>
          <a:p>
            <a:endParaRPr lang="en-US" sz="1200" b="0" i="0" kern="1200" dirty="0">
              <a:solidFill>
                <a:schemeClr val="tx1"/>
              </a:solidFill>
              <a:effectLst/>
              <a:latin typeface="+mn-lt"/>
              <a:ea typeface="+mn-ea"/>
              <a:cs typeface="+mn-cs"/>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65114"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a:ln>
                  <a:noFill/>
                </a:ln>
                <a:solidFill>
                  <a:srgbClr val="000000"/>
                </a:solidFill>
                <a:effectLst/>
                <a:uLnTx/>
                <a:uFillTx/>
                <a:latin typeface="Chalkboard"/>
                <a:ea typeface="ＭＳ Ｐゴシック" pitchFamily="34" charset="-128"/>
                <a:cs typeface="+mn-cs"/>
              </a:rPr>
              <a:pPr marL="0" marR="0" lvl="0" indent="0" algn="r" defTabSz="965114"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406618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-Despite this goal, you can see here that most families cluster in low-opportunity areas. Each of these dots marks one of the 25 most common areas voucher recipients live.  76% of voucher families live in below median upward mobility neighborhoods.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effectLst>
                  <a:outerShdw blurRad="38100" dist="38100" dir="2700000" algn="tl">
                    <a:srgbClr val="000000">
                      <a:alpha val="43137"/>
                    </a:srgbClr>
                  </a:outerShdw>
                </a:effectLst>
              </a:rPr>
              <a:t>-So this raises the question of why do we see this segregation of low-income families into low-opportunity neighborhoods? </a:t>
            </a:r>
          </a:p>
        </p:txBody>
      </p:sp>
      <p:sp>
        <p:nvSpPr>
          <p:cNvPr id="4" name="Slide Number Placeholder 3"/>
          <p:cNvSpPr>
            <a:spLocks noGrp="1"/>
          </p:cNvSpPr>
          <p:nvPr>
            <p:ph type="sldNum" sz="quarter" idx="10"/>
          </p:nvPr>
        </p:nvSpPr>
        <p:spPr/>
        <p:txBody>
          <a:bodyPr/>
          <a:lstStyle/>
          <a:p>
            <a:pPr marL="0" marR="0" lvl="0" indent="0" algn="r" defTabSz="965200"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smtClean="0">
                <a:ln>
                  <a:noFill/>
                </a:ln>
                <a:solidFill>
                  <a:prstClr val="black"/>
                </a:solidFill>
                <a:effectLst/>
                <a:uLnTx/>
                <a:uFillTx/>
                <a:latin typeface="Chalkboard"/>
                <a:ea typeface="ＭＳ Ｐゴシック" pitchFamily="34" charset="-128"/>
                <a:cs typeface="+mn-cs"/>
              </a:rPr>
              <a:pPr marL="0" marR="0" lvl="0" indent="0" algn="r" defTabSz="9652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419966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65114" rtl="0" eaLnBrk="0" fontAlgn="base" latinLnBrk="0" hangingPunct="0">
              <a:lnSpc>
                <a:spcPct val="100000"/>
              </a:lnSpc>
              <a:spcBef>
                <a:spcPct val="0"/>
              </a:spcBef>
              <a:spcAft>
                <a:spcPct val="0"/>
              </a:spcAft>
              <a:buClrTx/>
              <a:buSzTx/>
              <a:buFontTx/>
              <a:buNone/>
              <a:tabLst/>
              <a:defRPr/>
            </a:pPr>
            <a:fld id="{00712CF3-E26A-4AC6-973D-B772AF83308B}" type="slidenum">
              <a:rPr kumimoji="0" lang="en-US" sz="1200" b="0" i="0" u="none" strike="noStrike" kern="1200" cap="none" spc="0" normalizeH="0" baseline="0" noProof="0">
                <a:ln>
                  <a:noFill/>
                </a:ln>
                <a:solidFill>
                  <a:srgbClr val="000000"/>
                </a:solidFill>
                <a:effectLst/>
                <a:uLnTx/>
                <a:uFillTx/>
                <a:latin typeface="Chalkboard"/>
                <a:ea typeface="ＭＳ Ｐゴシック" pitchFamily="34" charset="-128"/>
                <a:cs typeface="+mn-cs"/>
              </a:rPr>
              <a:pPr marL="0" marR="0" lvl="0" indent="0" algn="r" defTabSz="965114"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halkboard"/>
              <a:ea typeface="ＭＳ Ｐゴシック" pitchFamily="34" charset="-128"/>
              <a:cs typeface="+mn-cs"/>
            </a:endParaRPr>
          </a:p>
        </p:txBody>
      </p:sp>
    </p:spTree>
    <p:extLst>
      <p:ext uri="{BB962C8B-B14F-4D97-AF65-F5344CB8AC3E}">
        <p14:creationId xmlns:p14="http://schemas.microsoft.com/office/powerpoint/2010/main" val="85300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72EEC1-31FF-462C-AC07-4D4E291526A0}" type="datetimeFigureOut">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57921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80641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59716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J-PAL 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1100"/>
            </a:lvl1pPr>
          </a:lstStyle>
          <a:p>
            <a:r>
              <a:rPr lang="en-US" dirty="0"/>
              <a:t>j-pal | creating moves to opportunity</a:t>
            </a:r>
          </a:p>
        </p:txBody>
      </p:sp>
      <p:sp>
        <p:nvSpPr>
          <p:cNvPr id="6" name="Slide Number Placeholder 5"/>
          <p:cNvSpPr>
            <a:spLocks noGrp="1"/>
          </p:cNvSpPr>
          <p:nvPr>
            <p:ph type="sldNum" sz="quarter" idx="12"/>
          </p:nvPr>
        </p:nvSpPr>
        <p:spPr/>
        <p:txBody>
          <a:bodyPr/>
          <a:lstStyle>
            <a:lvl1pPr>
              <a:defRPr sz="1100"/>
            </a:lvl1pPr>
          </a:lstStyle>
          <a:p>
            <a:fld id="{2ECB1696-1F23-9849-960D-916B9EF0C8D4}" type="slidenum">
              <a:rPr lang="en-US" smtClean="0"/>
              <a:pPr/>
              <a:t>‹#›</a:t>
            </a:fld>
            <a:endParaRPr lang="en-US" dirty="0"/>
          </a:p>
        </p:txBody>
      </p:sp>
      <p:sp>
        <p:nvSpPr>
          <p:cNvPr id="7" name="Title Placeholder 1"/>
          <p:cNvSpPr>
            <a:spLocks noGrp="1"/>
          </p:cNvSpPr>
          <p:nvPr>
            <p:ph type="title" hasCustomPrompt="1"/>
          </p:nvPr>
        </p:nvSpPr>
        <p:spPr>
          <a:xfrm>
            <a:off x="609600" y="201168"/>
            <a:ext cx="10972800" cy="1152144"/>
          </a:xfrm>
          <a:prstGeom prst="rect">
            <a:avLst/>
          </a:prstGeom>
        </p:spPr>
        <p:txBody>
          <a:bodyPr vert="horz" lIns="91440" tIns="45720" rIns="91440" bIns="45720" rtlCol="0" anchor="ctr">
            <a:normAutofit/>
          </a:bodyPr>
          <a:lstStyle>
            <a:lvl1pPr>
              <a:defRPr baseline="0"/>
            </a:lvl1pPr>
          </a:lstStyle>
          <a:p>
            <a:r>
              <a:rPr lang="en-US" dirty="0"/>
              <a:t>Click </a:t>
            </a:r>
            <a:r>
              <a:rPr lang="en-US"/>
              <a:t>to edit </a:t>
            </a:r>
            <a:r>
              <a:rPr lang="en-US" dirty="0"/>
              <a:t>title style</a:t>
            </a:r>
          </a:p>
        </p:txBody>
      </p:sp>
      <p:sp>
        <p:nvSpPr>
          <p:cNvPr id="3" name="Content Placeholder 2"/>
          <p:cNvSpPr>
            <a:spLocks noGrp="1"/>
          </p:cNvSpPr>
          <p:nvPr>
            <p:ph sz="quarter" idx="14"/>
          </p:nvPr>
        </p:nvSpPr>
        <p:spPr>
          <a:xfrm>
            <a:off x="609599" y="1472184"/>
            <a:ext cx="10972800" cy="47092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4784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662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3057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8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7726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527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0413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9422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199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298617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4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184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4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648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1087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1082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98A436F-3574-4E4E-8F21-410F75A20834}"/>
              </a:ext>
            </a:extLst>
          </p:cNvPr>
          <p:cNvSpPr>
            <a:spLocks noGrp="1"/>
          </p:cNvSpPr>
          <p:nvPr>
            <p:ph type="title"/>
          </p:nvPr>
        </p:nvSpPr>
        <p:spPr>
          <a:xfrm>
            <a:off x="596697" y="258117"/>
            <a:ext cx="10998199" cy="506079"/>
          </a:xfrm>
          <a:prstGeom prst="rect">
            <a:avLst/>
          </a:prstGeom>
        </p:spPr>
        <p:txBody>
          <a:bodyPr/>
          <a:lstStyle>
            <a:lvl1pPr>
              <a:defRPr sz="2800" b="1">
                <a:solidFill>
                  <a:schemeClr val="bg2"/>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68C554DE-AF41-46DC-B425-CBDAE94F6898}"/>
              </a:ext>
            </a:extLst>
          </p:cNvPr>
          <p:cNvSpPr>
            <a:spLocks noGrp="1"/>
          </p:cNvSpPr>
          <p:nvPr>
            <p:ph type="body" sz="quarter" idx="13"/>
          </p:nvPr>
        </p:nvSpPr>
        <p:spPr>
          <a:xfrm>
            <a:off x="596900" y="1089025"/>
            <a:ext cx="10998200" cy="5267325"/>
          </a:xfrm>
          <a:prstGeom prst="rect">
            <a:avLst/>
          </a:prstGeom>
        </p:spPr>
        <p:txBody>
          <a:bodyPr/>
          <a:lstStyle>
            <a:lvl1pPr marL="228600" indent="-228600">
              <a:buClr>
                <a:schemeClr val="bg2"/>
              </a:buClr>
              <a:buSzPct val="125000"/>
              <a:buFont typeface="Wingdings" panose="05000000000000000000" pitchFamily="2" charset="2"/>
              <a:buChar char="§"/>
              <a:defRPr sz="2400"/>
            </a:lvl1pPr>
            <a:lvl2pPr marL="685800" indent="-228600">
              <a:buClr>
                <a:schemeClr val="bg2"/>
              </a:buClr>
              <a:buSzPct val="125000"/>
              <a:buFont typeface="Lucida Sans" panose="020B0602030504020204" pitchFamily="34" charset="0"/>
              <a:buChar char="–"/>
              <a:defRPr sz="2400"/>
            </a:lvl2pPr>
            <a:lvl3pPr marL="1143000" indent="-228600">
              <a:buClr>
                <a:schemeClr val="bg2"/>
              </a:buClr>
              <a:buSzPct val="125000"/>
              <a:buFont typeface="Courier New" panose="02070309020205020404" pitchFamily="49" charset="0"/>
              <a:buChar char="o"/>
              <a:defRPr sz="2400"/>
            </a:lvl3pPr>
            <a:lvl4pPr marL="1600200" indent="-228600">
              <a:buClr>
                <a:schemeClr val="bg2"/>
              </a:buClr>
              <a:buSzPct val="125000"/>
              <a:buFont typeface="Wingdings" panose="05000000000000000000" pitchFamily="2" charset="2"/>
              <a:buChar char="§"/>
              <a:defRPr sz="2400"/>
            </a:lvl4pPr>
            <a:lvl5pPr marL="2057400" indent="-228600">
              <a:buClr>
                <a:schemeClr val="bg2"/>
              </a:buClr>
              <a:buSzPct val="125000"/>
              <a:buFont typeface="Wingdings" panose="05000000000000000000" pitchFamily="2" charset="2"/>
              <a:buChar char="§"/>
              <a:defRPr sz="2400"/>
            </a:lvl5pPr>
          </a:lstStyle>
          <a:p>
            <a:pPr lvl="0"/>
            <a:r>
              <a:rPr lang="en-US" dirty="0"/>
              <a:t>Edit Master text styles</a:t>
            </a:r>
          </a:p>
          <a:p>
            <a:pPr lvl="1"/>
            <a:r>
              <a:rPr lang="en-US" dirty="0"/>
              <a:t>Second level</a:t>
            </a:r>
          </a:p>
          <a:p>
            <a:pPr lvl="2"/>
            <a:r>
              <a:rPr lang="en-US" dirty="0"/>
              <a:t> Third level</a:t>
            </a:r>
          </a:p>
        </p:txBody>
      </p:sp>
    </p:spTree>
    <p:extLst>
      <p:ext uri="{BB962C8B-B14F-4D97-AF65-F5344CB8AC3E}">
        <p14:creationId xmlns:p14="http://schemas.microsoft.com/office/powerpoint/2010/main" val="247749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70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1836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323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602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084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72EEC1-31FF-462C-AC07-4D4E291526A0}" type="datetimeFigureOut">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915570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3401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625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3425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9657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0100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7921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8367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6711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580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277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72EEC1-31FF-462C-AC07-4D4E291526A0}" type="datetimeFigureOut">
              <a:rPr lang="en-US" smtClean="0"/>
              <a:t>9/18/19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3808523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9884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771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9759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1882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6816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0909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95361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98A436F-3574-4E4E-8F21-410F75A20834}"/>
              </a:ext>
            </a:extLst>
          </p:cNvPr>
          <p:cNvSpPr>
            <a:spLocks noGrp="1"/>
          </p:cNvSpPr>
          <p:nvPr>
            <p:ph type="title"/>
          </p:nvPr>
        </p:nvSpPr>
        <p:spPr>
          <a:xfrm>
            <a:off x="596718" y="258138"/>
            <a:ext cx="10998199" cy="506079"/>
          </a:xfrm>
          <a:prstGeom prst="rect">
            <a:avLst/>
          </a:prstGeom>
        </p:spPr>
        <p:txBody>
          <a:bodyPr lIns="91408" tIns="45718" rIns="91408" bIns="45718"/>
          <a:lstStyle>
            <a:lvl1pPr>
              <a:defRPr sz="2800" b="1">
                <a:solidFill>
                  <a:schemeClr val="bg2"/>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68C554DE-AF41-46DC-B425-CBDAE94F6898}"/>
              </a:ext>
            </a:extLst>
          </p:cNvPr>
          <p:cNvSpPr>
            <a:spLocks noGrp="1"/>
          </p:cNvSpPr>
          <p:nvPr>
            <p:ph type="body" sz="quarter" idx="13"/>
          </p:nvPr>
        </p:nvSpPr>
        <p:spPr>
          <a:xfrm>
            <a:off x="596900" y="1089028"/>
            <a:ext cx="10998200" cy="5267325"/>
          </a:xfrm>
          <a:prstGeom prst="rect">
            <a:avLst/>
          </a:prstGeom>
        </p:spPr>
        <p:txBody>
          <a:bodyPr lIns="91408" tIns="45718" rIns="91408" bIns="45718"/>
          <a:lstStyle>
            <a:lvl1pPr marL="228514" indent="-228514">
              <a:buClr>
                <a:schemeClr val="bg2"/>
              </a:buClr>
              <a:buSzPct val="125000"/>
              <a:buFont typeface="Wingdings" panose="05000000000000000000" pitchFamily="2" charset="2"/>
              <a:buChar char="§"/>
              <a:defRPr sz="2400"/>
            </a:lvl1pPr>
            <a:lvl2pPr marL="685542" indent="-228514">
              <a:buClr>
                <a:schemeClr val="bg2"/>
              </a:buClr>
              <a:buSzPct val="125000"/>
              <a:buFont typeface="Lucida Sans" panose="020B0602030504020204" pitchFamily="34" charset="0"/>
              <a:buChar char="–"/>
              <a:defRPr sz="2400"/>
            </a:lvl2pPr>
            <a:lvl3pPr marL="1142550" indent="-228514">
              <a:buClr>
                <a:schemeClr val="bg2"/>
              </a:buClr>
              <a:buSzPct val="125000"/>
              <a:buFont typeface="Courier New" panose="02070309020205020404" pitchFamily="49" charset="0"/>
              <a:buChar char="o"/>
              <a:defRPr sz="2400"/>
            </a:lvl3pPr>
            <a:lvl4pPr marL="1599560" indent="-228514">
              <a:buClr>
                <a:schemeClr val="bg2"/>
              </a:buClr>
              <a:buSzPct val="125000"/>
              <a:buFont typeface="Wingdings" panose="05000000000000000000" pitchFamily="2" charset="2"/>
              <a:buChar char="§"/>
              <a:defRPr sz="2400"/>
            </a:lvl4pPr>
            <a:lvl5pPr marL="2056571" indent="-228514">
              <a:buClr>
                <a:schemeClr val="bg2"/>
              </a:buClr>
              <a:buSzPct val="125000"/>
              <a:buFont typeface="Wingdings" panose="05000000000000000000" pitchFamily="2" charset="2"/>
              <a:buChar char="§"/>
              <a:defRPr sz="2400"/>
            </a:lvl5pPr>
          </a:lstStyle>
          <a:p>
            <a:pPr lvl="0"/>
            <a:r>
              <a:rPr lang="en-US" dirty="0"/>
              <a:t>Edit Master text styles</a:t>
            </a:r>
          </a:p>
          <a:p>
            <a:pPr lvl="1"/>
            <a:r>
              <a:rPr lang="en-US" dirty="0"/>
              <a:t>Second level</a:t>
            </a:r>
          </a:p>
          <a:p>
            <a:pPr lvl="2"/>
            <a:r>
              <a:rPr lang="en-US" dirty="0"/>
              <a:t> Third level</a:t>
            </a:r>
          </a:p>
        </p:txBody>
      </p:sp>
    </p:spTree>
    <p:extLst>
      <p:ext uri="{BB962C8B-B14F-4D97-AF65-F5344CB8AC3E}">
        <p14:creationId xmlns:p14="http://schemas.microsoft.com/office/powerpoint/2010/main" val="2672696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7745" y="330761"/>
            <a:ext cx="6322979" cy="4105073"/>
          </a:xfrm>
          <a:prstGeom prst="rect">
            <a:avLst/>
          </a:prstGeom>
        </p:spPr>
        <p:txBody>
          <a:bodyPr lIns="91408" tIns="45718" rIns="91408" bIns="45718" anchor="ctr"/>
          <a:lstStyle>
            <a:lvl1pPr algn="l">
              <a:defRPr sz="6000" b="1">
                <a:solidFill>
                  <a:schemeClr val="accent4"/>
                </a:solidFill>
                <a:latin typeface="Lucida Sans Typewriter" panose="020B0509030504030204" pitchFamily="49" charset="0"/>
              </a:defRPr>
            </a:lvl1pPr>
          </a:lstStyle>
          <a:p>
            <a:r>
              <a:rPr lang="en-US" dirty="0"/>
              <a:t>Click to edit Master title style</a:t>
            </a:r>
          </a:p>
        </p:txBody>
      </p:sp>
      <p:sp>
        <p:nvSpPr>
          <p:cNvPr id="3" name="Subtitle 2"/>
          <p:cNvSpPr>
            <a:spLocks noGrp="1"/>
          </p:cNvSpPr>
          <p:nvPr>
            <p:ph type="subTitle" idx="1"/>
          </p:nvPr>
        </p:nvSpPr>
        <p:spPr>
          <a:xfrm>
            <a:off x="437745" y="4601187"/>
            <a:ext cx="6322979" cy="1558148"/>
          </a:xfrm>
          <a:prstGeom prst="rect">
            <a:avLst/>
          </a:prstGeom>
        </p:spPr>
        <p:txBody>
          <a:bodyPr lIns="91408" tIns="45718" rIns="91408" bIns="45718"/>
          <a:lstStyle>
            <a:lvl1pPr marL="0" indent="0" algn="r">
              <a:buNone/>
              <a:defRPr sz="2400">
                <a:latin typeface="Lucida Sans Typewriter" panose="020B0509030504030204" pitchFamily="49" charset="0"/>
              </a:defRPr>
            </a:lvl1pPr>
            <a:lvl2pPr marL="457011" indent="0" algn="ctr">
              <a:buNone/>
              <a:defRPr sz="2000"/>
            </a:lvl2pPr>
            <a:lvl3pPr marL="914037" indent="0" algn="ctr">
              <a:buNone/>
              <a:defRPr sz="1900"/>
            </a:lvl3pPr>
            <a:lvl4pPr marL="1371056" indent="0" algn="ctr">
              <a:buNone/>
              <a:defRPr sz="1600"/>
            </a:lvl4pPr>
            <a:lvl5pPr marL="1828074" indent="0" algn="ctr">
              <a:buNone/>
              <a:defRPr sz="1600"/>
            </a:lvl5pPr>
            <a:lvl6pPr marL="2285102" indent="0" algn="ctr">
              <a:buNone/>
              <a:defRPr sz="1600"/>
            </a:lvl6pPr>
            <a:lvl7pPr marL="2742110" indent="0" algn="ctr">
              <a:buNone/>
              <a:defRPr sz="1600"/>
            </a:lvl7pPr>
            <a:lvl8pPr marL="3199120" indent="0" algn="ctr">
              <a:buNone/>
              <a:defRPr sz="1600"/>
            </a:lvl8pPr>
            <a:lvl9pPr marL="3656131" indent="0" algn="ctr">
              <a:buNone/>
              <a:defRPr sz="1600"/>
            </a:lvl9pPr>
          </a:lstStyle>
          <a:p>
            <a:r>
              <a:rPr lang="en-US" dirty="0"/>
              <a:t>Click to edit Master subtitle style</a:t>
            </a:r>
          </a:p>
        </p:txBody>
      </p:sp>
    </p:spTree>
    <p:extLst>
      <p:ext uri="{BB962C8B-B14F-4D97-AF65-F5344CB8AC3E}">
        <p14:creationId xmlns:p14="http://schemas.microsoft.com/office/powerpoint/2010/main" val="3688749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200" y="1625"/>
          <a:ext cx="2159" cy="1619"/>
        </p:xfrm>
        <a:graphic>
          <a:graphicData uri="http://schemas.openxmlformats.org/presentationml/2006/ole">
            <mc:AlternateContent xmlns:mc="http://schemas.openxmlformats.org/markup-compatibility/2006">
              <mc:Choice xmlns:v="urn:schemas-microsoft-com:vml" Requires="v">
                <p:oleObj spid="_x0000_s8422" name="think-cell Slide" r:id="rId4" imgW="530" imgH="528" progId="TCLayout.ActiveDocument.1">
                  <p:embed/>
                </p:oleObj>
              </mc:Choice>
              <mc:Fallback>
                <p:oleObj name="think-cell Slide" r:id="rId4" imgW="530" imgH="528" progId="TCLayout.ActiveDocument.1">
                  <p:embed/>
                  <p:pic>
                    <p:nvPicPr>
                      <p:cNvPr id="3" name="Object 2" hidden="1"/>
                      <p:cNvPicPr/>
                      <p:nvPr/>
                    </p:nvPicPr>
                    <p:blipFill>
                      <a:blip r:embed="rId5"/>
                      <a:stretch>
                        <a:fillRect/>
                      </a:stretch>
                    </p:blipFill>
                    <p:spPr>
                      <a:xfrm>
                        <a:off x="2200" y="1625"/>
                        <a:ext cx="2159" cy="1619"/>
                      </a:xfrm>
                      <a:prstGeom prst="rect">
                        <a:avLst/>
                      </a:prstGeom>
                    </p:spPr>
                  </p:pic>
                </p:oleObj>
              </mc:Fallback>
            </mc:AlternateContent>
          </a:graphicData>
        </a:graphic>
      </p:graphicFrame>
      <p:sp>
        <p:nvSpPr>
          <p:cNvPr id="2" name="2. Slide Title"/>
          <p:cNvSpPr>
            <a:spLocks noGrp="1"/>
          </p:cNvSpPr>
          <p:nvPr>
            <p:ph type="title"/>
          </p:nvPr>
        </p:nvSpPr>
        <p:spPr bwMode="auto"/>
        <p:txBody>
          <a:bodyPr lIns="91408" tIns="45718" rIns="91408" bIns="45718"/>
          <a:lstStyle/>
          <a:p>
            <a:r>
              <a:rPr lang="en-US"/>
              <a:t>Click to edit Master title style</a:t>
            </a:r>
            <a:endParaRPr lang="en-US" dirty="0"/>
          </a:p>
        </p:txBody>
      </p:sp>
      <p:sp>
        <p:nvSpPr>
          <p:cNvPr id="5" name="doc id" hidden="1"/>
          <p:cNvSpPr>
            <a:spLocks noChangeArrowheads="1"/>
          </p:cNvSpPr>
          <p:nvPr userDrawn="1"/>
        </p:nvSpPr>
        <p:spPr bwMode="auto">
          <a:xfrm>
            <a:off x="10995481"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0476"/>
            <a:endParaRPr lang="en-US" sz="800" dirty="0">
              <a:solidFill>
                <a:srgbClr val="808080"/>
              </a:solidFill>
              <a:latin typeface="Arial"/>
            </a:endParaRPr>
          </a:p>
        </p:txBody>
      </p:sp>
    </p:spTree>
    <p:extLst>
      <p:ext uri="{BB962C8B-B14F-4D97-AF65-F5344CB8AC3E}">
        <p14:creationId xmlns:p14="http://schemas.microsoft.com/office/powerpoint/2010/main" val="3377422473"/>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571">
          <p15:clr>
            <a:srgbClr val="F26B43"/>
          </p15:clr>
        </p15:guide>
        <p15:guide id="4" orient="horz" pos="391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72EEC1-31FF-462C-AC07-4D4E291526A0}" type="datetimeFigureOut">
              <a:rPr lang="en-US" smtClean="0"/>
              <a:t>9/18/19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518177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3943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J-PAL Intro Slide">
    <p:bg>
      <p:bgRef idx="1001">
        <a:schemeClr val="bg2"/>
      </p:bgRef>
    </p:bg>
    <p:spTree>
      <p:nvGrpSpPr>
        <p:cNvPr id="1" name=""/>
        <p:cNvGrpSpPr/>
        <p:nvPr/>
      </p:nvGrpSpPr>
      <p:grpSpPr>
        <a:xfrm>
          <a:off x="0" y="0"/>
          <a:ext cx="0" cy="0"/>
          <a:chOff x="0" y="0"/>
          <a:chExt cx="0" cy="0"/>
        </a:xfrm>
      </p:grpSpPr>
      <p:sp>
        <p:nvSpPr>
          <p:cNvPr id="12" name="Rectangle 11"/>
          <p:cNvSpPr/>
          <p:nvPr userDrawn="1"/>
        </p:nvSpPr>
        <p:spPr>
          <a:xfrm>
            <a:off x="0" y="13883"/>
            <a:ext cx="12192000" cy="6851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42754" y="2553637"/>
            <a:ext cx="8638217" cy="1470025"/>
          </a:xfrm>
        </p:spPr>
        <p:txBody>
          <a:bodyPr anchor="b"/>
          <a:lstStyle>
            <a:lvl1pPr>
              <a:defRPr spc="0" baseline="0">
                <a:solidFill>
                  <a:schemeClr val="accent1"/>
                </a:solidFill>
              </a:defRPr>
            </a:lvl1pPr>
          </a:lstStyle>
          <a:p>
            <a:endParaRPr lang="en-US" dirty="0"/>
          </a:p>
        </p:txBody>
      </p:sp>
      <p:sp>
        <p:nvSpPr>
          <p:cNvPr id="3" name="Subtitle 2"/>
          <p:cNvSpPr>
            <a:spLocks noGrp="1"/>
          </p:cNvSpPr>
          <p:nvPr>
            <p:ph type="subTitle" idx="1"/>
          </p:nvPr>
        </p:nvSpPr>
        <p:spPr>
          <a:xfrm>
            <a:off x="846030" y="4406548"/>
            <a:ext cx="8638217" cy="1752600"/>
          </a:xfrm>
        </p:spPr>
        <p:txBody>
          <a:bodyPr>
            <a:normAutofit/>
          </a:bodyPr>
          <a:lstStyle>
            <a:lvl1pPr marL="0" indent="0" algn="l">
              <a:spcAft>
                <a:spcPts val="300"/>
              </a:spcAft>
              <a:buNone/>
              <a:defRPr sz="2200" spc="100" baseline="0">
                <a:solidFill>
                  <a:srgbClr val="2828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748" y="648025"/>
            <a:ext cx="3048000" cy="68008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71549" t="1" r="1063" b="-443"/>
          <a:stretch/>
        </p:blipFill>
        <p:spPr>
          <a:xfrm>
            <a:off x="9216872" y="0"/>
            <a:ext cx="2975128" cy="6898640"/>
          </a:xfrm>
          <a:prstGeom prst="rect">
            <a:avLst/>
          </a:prstGeom>
          <a:noFill/>
          <a:ln>
            <a:noFill/>
          </a:ln>
        </p:spPr>
      </p:pic>
    </p:spTree>
    <p:extLst>
      <p:ext uri="{BB962C8B-B14F-4D97-AF65-F5344CB8AC3E}">
        <p14:creationId xmlns:p14="http://schemas.microsoft.com/office/powerpoint/2010/main" val="4374829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J-PAL Intro Co-Branded Slide | Option 1">
    <p:bg>
      <p:bgRef idx="1001">
        <a:schemeClr val="bg2"/>
      </p:bgRef>
    </p:bg>
    <p:spTree>
      <p:nvGrpSpPr>
        <p:cNvPr id="1" name=""/>
        <p:cNvGrpSpPr/>
        <p:nvPr/>
      </p:nvGrpSpPr>
      <p:grpSpPr>
        <a:xfrm>
          <a:off x="0" y="0"/>
          <a:ext cx="0" cy="0"/>
          <a:chOff x="0" y="0"/>
          <a:chExt cx="0" cy="0"/>
        </a:xfrm>
      </p:grpSpPr>
      <p:sp>
        <p:nvSpPr>
          <p:cNvPr id="12" name="Rectangle 11"/>
          <p:cNvSpPr/>
          <p:nvPr userDrawn="1"/>
        </p:nvSpPr>
        <p:spPr>
          <a:xfrm>
            <a:off x="0" y="13883"/>
            <a:ext cx="12192000" cy="6851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42754" y="2553637"/>
            <a:ext cx="8638217" cy="1470025"/>
          </a:xfrm>
        </p:spPr>
        <p:txBody>
          <a:bodyPr anchor="b"/>
          <a:lstStyle>
            <a:lvl1pPr>
              <a:defRPr spc="0" baseline="0">
                <a:solidFill>
                  <a:schemeClr val="accent1"/>
                </a:solidFill>
              </a:defRPr>
            </a:lvl1pPr>
          </a:lstStyle>
          <a:p>
            <a:endParaRPr lang="en-US" dirty="0"/>
          </a:p>
        </p:txBody>
      </p:sp>
      <p:sp>
        <p:nvSpPr>
          <p:cNvPr id="3" name="Subtitle 2"/>
          <p:cNvSpPr>
            <a:spLocks noGrp="1"/>
          </p:cNvSpPr>
          <p:nvPr>
            <p:ph type="subTitle" idx="1"/>
          </p:nvPr>
        </p:nvSpPr>
        <p:spPr>
          <a:xfrm>
            <a:off x="846030" y="4406548"/>
            <a:ext cx="8638217" cy="1752600"/>
          </a:xfrm>
        </p:spPr>
        <p:txBody>
          <a:bodyPr>
            <a:normAutofit/>
          </a:bodyPr>
          <a:lstStyle>
            <a:lvl1pPr marL="0" indent="0" algn="l">
              <a:spcAft>
                <a:spcPts val="300"/>
              </a:spcAft>
              <a:buNone/>
              <a:defRPr sz="2200" spc="100" baseline="0">
                <a:solidFill>
                  <a:srgbClr val="2828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2748" y="648025"/>
            <a:ext cx="2438400" cy="544068"/>
          </a:xfrm>
          <a:prstGeom prst="rect">
            <a:avLst/>
          </a:prstGeom>
        </p:spPr>
      </p:pic>
      <p:sp>
        <p:nvSpPr>
          <p:cNvPr id="6" name="Picture Placeholder 5"/>
          <p:cNvSpPr>
            <a:spLocks noGrp="1"/>
          </p:cNvSpPr>
          <p:nvPr>
            <p:ph type="pic" sz="quarter" idx="10" hasCustomPrompt="1"/>
          </p:nvPr>
        </p:nvSpPr>
        <p:spPr>
          <a:xfrm>
            <a:off x="3751273" y="647703"/>
            <a:ext cx="2649531" cy="544513"/>
          </a:xfrm>
        </p:spPr>
        <p:txBody>
          <a:bodyPr>
            <a:normAutofit/>
          </a:bodyPr>
          <a:lstStyle>
            <a:lvl1pPr marL="0" indent="0">
              <a:buNone/>
              <a:defRPr sz="1000" baseline="0"/>
            </a:lvl1pPr>
          </a:lstStyle>
          <a:p>
            <a:r>
              <a:rPr lang="en-US" sz="1000" dirty="0"/>
              <a:t>Click to add logo for </a:t>
            </a:r>
            <a:br>
              <a:rPr lang="en-US" sz="1000" dirty="0"/>
            </a:br>
            <a:r>
              <a:rPr lang="en-US" sz="1000" dirty="0"/>
              <a:t>co-branded presentations</a:t>
            </a: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1549" t="1" r="1063" b="-443"/>
          <a:stretch/>
        </p:blipFill>
        <p:spPr>
          <a:xfrm>
            <a:off x="9216872" y="0"/>
            <a:ext cx="2975128" cy="6898640"/>
          </a:xfrm>
          <a:prstGeom prst="rect">
            <a:avLst/>
          </a:prstGeom>
          <a:noFill/>
          <a:ln>
            <a:noFill/>
          </a:ln>
        </p:spPr>
      </p:pic>
    </p:spTree>
    <p:extLst>
      <p:ext uri="{BB962C8B-B14F-4D97-AF65-F5344CB8AC3E}">
        <p14:creationId xmlns:p14="http://schemas.microsoft.com/office/powerpoint/2010/main" val="391008617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J-PAL Intro Co-Branded Slide | Option 2">
    <p:bg>
      <p:bgRef idx="1001">
        <a:schemeClr val="bg2"/>
      </p:bgRef>
    </p:bg>
    <p:spTree>
      <p:nvGrpSpPr>
        <p:cNvPr id="1" name=""/>
        <p:cNvGrpSpPr/>
        <p:nvPr/>
      </p:nvGrpSpPr>
      <p:grpSpPr>
        <a:xfrm>
          <a:off x="0" y="0"/>
          <a:ext cx="0" cy="0"/>
          <a:chOff x="0" y="0"/>
          <a:chExt cx="0" cy="0"/>
        </a:xfrm>
      </p:grpSpPr>
      <p:sp>
        <p:nvSpPr>
          <p:cNvPr id="12" name="Rectangle 11"/>
          <p:cNvSpPr/>
          <p:nvPr userDrawn="1"/>
        </p:nvSpPr>
        <p:spPr>
          <a:xfrm>
            <a:off x="0" y="13883"/>
            <a:ext cx="12192000" cy="6851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42754" y="2553637"/>
            <a:ext cx="8638217" cy="1470025"/>
          </a:xfrm>
        </p:spPr>
        <p:txBody>
          <a:bodyPr anchor="b"/>
          <a:lstStyle>
            <a:lvl1pPr>
              <a:defRPr spc="0" baseline="0">
                <a:solidFill>
                  <a:schemeClr val="accent1"/>
                </a:solidFill>
              </a:defRPr>
            </a:lvl1pPr>
          </a:lstStyle>
          <a:p>
            <a:endParaRPr lang="en-US" dirty="0"/>
          </a:p>
        </p:txBody>
      </p:sp>
      <p:sp>
        <p:nvSpPr>
          <p:cNvPr id="3" name="Subtitle 2"/>
          <p:cNvSpPr>
            <a:spLocks noGrp="1"/>
          </p:cNvSpPr>
          <p:nvPr>
            <p:ph type="subTitle" idx="1"/>
          </p:nvPr>
        </p:nvSpPr>
        <p:spPr>
          <a:xfrm>
            <a:off x="846030" y="4406548"/>
            <a:ext cx="8638217" cy="1526892"/>
          </a:xfrm>
        </p:spPr>
        <p:txBody>
          <a:bodyPr>
            <a:normAutofit/>
          </a:bodyPr>
          <a:lstStyle>
            <a:lvl1pPr marL="0" indent="0" algn="l">
              <a:spcAft>
                <a:spcPts val="300"/>
              </a:spcAft>
              <a:buNone/>
              <a:defRPr sz="2200" spc="100" baseline="0">
                <a:solidFill>
                  <a:srgbClr val="2828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2748" y="648025"/>
            <a:ext cx="2438400" cy="544068"/>
          </a:xfrm>
          <a:prstGeom prst="rect">
            <a:avLst/>
          </a:prstGeom>
        </p:spPr>
      </p:pic>
      <p:sp>
        <p:nvSpPr>
          <p:cNvPr id="6" name="Picture Placeholder 5"/>
          <p:cNvSpPr>
            <a:spLocks noGrp="1"/>
          </p:cNvSpPr>
          <p:nvPr>
            <p:ph type="pic" sz="quarter" idx="10" hasCustomPrompt="1"/>
          </p:nvPr>
        </p:nvSpPr>
        <p:spPr>
          <a:xfrm>
            <a:off x="3751273" y="647703"/>
            <a:ext cx="2649531" cy="544513"/>
          </a:xfrm>
        </p:spPr>
        <p:txBody>
          <a:bodyPr>
            <a:normAutofit/>
          </a:bodyPr>
          <a:lstStyle>
            <a:lvl1pPr marL="0" indent="0">
              <a:buNone/>
              <a:defRPr sz="1000" baseline="0"/>
            </a:lvl1pPr>
          </a:lstStyle>
          <a:p>
            <a:r>
              <a:rPr lang="en-US" sz="1000" dirty="0"/>
              <a:t>Click to add logo for </a:t>
            </a:r>
            <a:br>
              <a:rPr lang="en-US" sz="1000" dirty="0"/>
            </a:br>
            <a:r>
              <a:rPr lang="en-US" sz="1000" dirty="0"/>
              <a:t>co-branded presentations</a:t>
            </a:r>
            <a:endParaRPr lang="en-US" dirty="0"/>
          </a:p>
        </p:txBody>
      </p:sp>
      <p:sp>
        <p:nvSpPr>
          <p:cNvPr id="10" name="Picture Placeholder 5"/>
          <p:cNvSpPr>
            <a:spLocks noGrp="1"/>
          </p:cNvSpPr>
          <p:nvPr>
            <p:ph type="pic" sz="quarter" idx="11" hasCustomPrompt="1"/>
          </p:nvPr>
        </p:nvSpPr>
        <p:spPr>
          <a:xfrm>
            <a:off x="854941" y="6014764"/>
            <a:ext cx="2649531" cy="548640"/>
          </a:xfrm>
        </p:spPr>
        <p:txBody>
          <a:bodyPr>
            <a:normAutofit/>
          </a:bodyPr>
          <a:lstStyle>
            <a:lvl1pPr marL="0" indent="0">
              <a:buNone/>
              <a:defRPr sz="1000" baseline="0"/>
            </a:lvl1pPr>
          </a:lstStyle>
          <a:p>
            <a:r>
              <a:rPr lang="en-US" sz="1000" dirty="0"/>
              <a:t>Click to add partner logo</a:t>
            </a:r>
            <a:endParaRPr lang="en-US" dirty="0"/>
          </a:p>
        </p:txBody>
      </p:sp>
      <p:sp>
        <p:nvSpPr>
          <p:cNvPr id="11" name="Picture Placeholder 5"/>
          <p:cNvSpPr>
            <a:spLocks noGrp="1"/>
          </p:cNvSpPr>
          <p:nvPr>
            <p:ph type="pic" sz="quarter" idx="12" hasCustomPrompt="1"/>
          </p:nvPr>
        </p:nvSpPr>
        <p:spPr>
          <a:xfrm>
            <a:off x="3837092" y="6014764"/>
            <a:ext cx="2649531" cy="548640"/>
          </a:xfrm>
        </p:spPr>
        <p:txBody>
          <a:bodyPr>
            <a:normAutofit/>
          </a:bodyPr>
          <a:lstStyle>
            <a:lvl1pPr marL="0" indent="0">
              <a:buNone/>
              <a:defRPr sz="1000" baseline="0"/>
            </a:lvl1pPr>
          </a:lstStyle>
          <a:p>
            <a:r>
              <a:rPr lang="en-US" sz="1000" dirty="0"/>
              <a:t>Click to add partner logo</a:t>
            </a:r>
            <a:endParaRPr lang="en-US" dirty="0"/>
          </a:p>
        </p:txBody>
      </p:sp>
      <p:sp>
        <p:nvSpPr>
          <p:cNvPr id="14" name="Picture Placeholder 5"/>
          <p:cNvSpPr>
            <a:spLocks noGrp="1"/>
          </p:cNvSpPr>
          <p:nvPr>
            <p:ph type="pic" sz="quarter" idx="13" hasCustomPrompt="1"/>
          </p:nvPr>
        </p:nvSpPr>
        <p:spPr>
          <a:xfrm>
            <a:off x="6831434" y="6014764"/>
            <a:ext cx="2649531" cy="548640"/>
          </a:xfrm>
        </p:spPr>
        <p:txBody>
          <a:bodyPr>
            <a:normAutofit/>
          </a:bodyPr>
          <a:lstStyle>
            <a:lvl1pPr marL="0" indent="0">
              <a:buNone/>
              <a:defRPr sz="1000" baseline="0"/>
            </a:lvl1pPr>
          </a:lstStyle>
          <a:p>
            <a:r>
              <a:rPr lang="en-US" sz="1000" dirty="0"/>
              <a:t>Click to add partner logo</a:t>
            </a: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71549" t="1" r="1063" b="-443"/>
          <a:stretch/>
        </p:blipFill>
        <p:spPr>
          <a:xfrm>
            <a:off x="9216872" y="0"/>
            <a:ext cx="2975128" cy="6898640"/>
          </a:xfrm>
          <a:prstGeom prst="rect">
            <a:avLst/>
          </a:prstGeom>
          <a:noFill/>
          <a:ln>
            <a:noFill/>
          </a:ln>
        </p:spPr>
      </p:pic>
    </p:spTree>
    <p:extLst>
      <p:ext uri="{BB962C8B-B14F-4D97-AF65-F5344CB8AC3E}">
        <p14:creationId xmlns:p14="http://schemas.microsoft.com/office/powerpoint/2010/main" val="122353067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PAL Section Divider | Option 1">
    <p:spTree>
      <p:nvGrpSpPr>
        <p:cNvPr id="1" name=""/>
        <p:cNvGrpSpPr/>
        <p:nvPr/>
      </p:nvGrpSpPr>
      <p:grpSpPr>
        <a:xfrm>
          <a:off x="0" y="0"/>
          <a:ext cx="0" cy="0"/>
          <a:chOff x="0" y="0"/>
          <a:chExt cx="0" cy="0"/>
        </a:xfrm>
      </p:grpSpPr>
      <p:sp>
        <p:nvSpPr>
          <p:cNvPr id="10" name="Rectangle 9"/>
          <p:cNvSpPr/>
          <p:nvPr userDrawn="1"/>
        </p:nvSpPr>
        <p:spPr>
          <a:xfrm>
            <a:off x="0" y="0"/>
            <a:ext cx="12192000" cy="68649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862793" y="2810174"/>
            <a:ext cx="8607272" cy="1470025"/>
          </a:xfrm>
          <a:noFill/>
        </p:spPr>
        <p:txBody>
          <a:bodyPr anchor="b"/>
          <a:lstStyle>
            <a:lvl1pPr>
              <a:defRPr>
                <a:solidFill>
                  <a:schemeClr val="accent1"/>
                </a:solidFill>
              </a:defRPr>
            </a:lvl1pPr>
          </a:lstStyle>
          <a:p>
            <a:endParaRPr lang="en-US" dirty="0"/>
          </a:p>
        </p:txBody>
      </p:sp>
      <p:sp>
        <p:nvSpPr>
          <p:cNvPr id="12" name="Subtitle 2"/>
          <p:cNvSpPr>
            <a:spLocks noGrp="1"/>
          </p:cNvSpPr>
          <p:nvPr>
            <p:ph type="subTitle" idx="1"/>
          </p:nvPr>
        </p:nvSpPr>
        <p:spPr>
          <a:xfrm>
            <a:off x="862793" y="4500574"/>
            <a:ext cx="8607272" cy="1646235"/>
          </a:xfrm>
          <a:noFill/>
        </p:spPr>
        <p:txBody>
          <a:bodyPr>
            <a:normAutofit/>
          </a:bodyPr>
          <a:lstStyle>
            <a:lvl1pPr marL="0" indent="0" algn="l">
              <a:spcAft>
                <a:spcPts val="300"/>
              </a:spcAft>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1549" t="1" r="1063" b="-443"/>
          <a:stretch/>
        </p:blipFill>
        <p:spPr>
          <a:xfrm>
            <a:off x="9216872" y="0"/>
            <a:ext cx="2975128" cy="6898640"/>
          </a:xfrm>
          <a:prstGeom prst="rect">
            <a:avLst/>
          </a:prstGeom>
          <a:noFill/>
          <a:ln>
            <a:noFill/>
          </a:ln>
        </p:spPr>
      </p:pic>
    </p:spTree>
    <p:extLst>
      <p:ext uri="{BB962C8B-B14F-4D97-AF65-F5344CB8AC3E}">
        <p14:creationId xmlns:p14="http://schemas.microsoft.com/office/powerpoint/2010/main" val="3362362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J-PAL Section Divider | Option 2">
    <p:spTree>
      <p:nvGrpSpPr>
        <p:cNvPr id="1" name=""/>
        <p:cNvGrpSpPr/>
        <p:nvPr/>
      </p:nvGrpSpPr>
      <p:grpSpPr>
        <a:xfrm>
          <a:off x="0" y="0"/>
          <a:ext cx="0" cy="0"/>
          <a:chOff x="0" y="0"/>
          <a:chExt cx="0" cy="0"/>
        </a:xfrm>
      </p:grpSpPr>
      <p:sp>
        <p:nvSpPr>
          <p:cNvPr id="10" name="Rectangle 9"/>
          <p:cNvSpPr/>
          <p:nvPr userDrawn="1"/>
        </p:nvSpPr>
        <p:spPr>
          <a:xfrm>
            <a:off x="0" y="0"/>
            <a:ext cx="12192000" cy="68649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1549" t="1" r="1063" b="-443"/>
          <a:stretch/>
        </p:blipFill>
        <p:spPr>
          <a:xfrm>
            <a:off x="9216872" y="0"/>
            <a:ext cx="2975128" cy="6898640"/>
          </a:xfrm>
          <a:prstGeom prst="rect">
            <a:avLst/>
          </a:prstGeom>
          <a:noFill/>
          <a:ln>
            <a:noFill/>
          </a:ln>
        </p:spPr>
      </p:pic>
      <p:sp>
        <p:nvSpPr>
          <p:cNvPr id="3" name="Text Placeholder 2"/>
          <p:cNvSpPr>
            <a:spLocks noGrp="1"/>
          </p:cNvSpPr>
          <p:nvPr>
            <p:ph type="body" sz="quarter" idx="10" hasCustomPrompt="1"/>
          </p:nvPr>
        </p:nvSpPr>
        <p:spPr>
          <a:xfrm>
            <a:off x="609600" y="457203"/>
            <a:ext cx="8607272" cy="5953125"/>
          </a:xfrm>
        </p:spPr>
        <p:txBody>
          <a:bodyPr anchor="ctr">
            <a:normAutofit/>
          </a:bodyPr>
          <a:lstStyle>
            <a:lvl1pPr marL="571500" indent="-571500">
              <a:lnSpc>
                <a:spcPct val="100000"/>
              </a:lnSpc>
              <a:spcAft>
                <a:spcPts val="1500"/>
              </a:spcAft>
              <a:buFont typeface="+mj-lt"/>
              <a:buAutoNum type="romanUcPeriod"/>
              <a:defRPr sz="3200" baseline="0">
                <a:solidFill>
                  <a:schemeClr val="tx1">
                    <a:lumMod val="85000"/>
                    <a:lumOff val="15000"/>
                  </a:schemeClr>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add section names (bold section presenting)</a:t>
            </a:r>
          </a:p>
        </p:txBody>
      </p:sp>
    </p:spTree>
    <p:extLst>
      <p:ext uri="{BB962C8B-B14F-4D97-AF65-F5344CB8AC3E}">
        <p14:creationId xmlns:p14="http://schemas.microsoft.com/office/powerpoint/2010/main" val="2168075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J-PAL 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1100"/>
            </a:lvl1pPr>
          </a:lstStyle>
          <a:p>
            <a:r>
              <a:rPr lang="en-US" dirty="0"/>
              <a:t>j-pal | creating moves to opportunity</a:t>
            </a:r>
          </a:p>
        </p:txBody>
      </p:sp>
      <p:sp>
        <p:nvSpPr>
          <p:cNvPr id="6" name="Slide Number Placeholder 5"/>
          <p:cNvSpPr>
            <a:spLocks noGrp="1"/>
          </p:cNvSpPr>
          <p:nvPr>
            <p:ph type="sldNum" sz="quarter" idx="12"/>
          </p:nvPr>
        </p:nvSpPr>
        <p:spPr/>
        <p:txBody>
          <a:bodyPr/>
          <a:lstStyle>
            <a:lvl1pPr>
              <a:defRPr sz="1100"/>
            </a:lvl1pPr>
          </a:lstStyle>
          <a:p>
            <a:fld id="{2ECB1696-1F23-9849-960D-916B9EF0C8D4}" type="slidenum">
              <a:rPr lang="en-US" smtClean="0"/>
              <a:pPr/>
              <a:t>‹#›</a:t>
            </a:fld>
            <a:endParaRPr lang="en-US" dirty="0"/>
          </a:p>
        </p:txBody>
      </p:sp>
      <p:sp>
        <p:nvSpPr>
          <p:cNvPr id="7" name="Title Placeholder 1"/>
          <p:cNvSpPr>
            <a:spLocks noGrp="1"/>
          </p:cNvSpPr>
          <p:nvPr>
            <p:ph type="title" hasCustomPrompt="1"/>
          </p:nvPr>
        </p:nvSpPr>
        <p:spPr>
          <a:xfrm>
            <a:off x="609600" y="201168"/>
            <a:ext cx="10972800" cy="1152144"/>
          </a:xfrm>
          <a:prstGeom prst="rect">
            <a:avLst/>
          </a:prstGeom>
        </p:spPr>
        <p:txBody>
          <a:bodyPr vert="horz" lIns="91440" tIns="45720" rIns="91440" bIns="45720" rtlCol="0" anchor="ctr">
            <a:normAutofit/>
          </a:bodyPr>
          <a:lstStyle>
            <a:lvl1pPr>
              <a:defRPr baseline="0"/>
            </a:lvl1pPr>
          </a:lstStyle>
          <a:p>
            <a:r>
              <a:rPr lang="en-US" dirty="0"/>
              <a:t>Click </a:t>
            </a:r>
            <a:r>
              <a:rPr lang="en-US"/>
              <a:t>to edit </a:t>
            </a:r>
            <a:r>
              <a:rPr lang="en-US" dirty="0"/>
              <a:t>title style</a:t>
            </a:r>
          </a:p>
        </p:txBody>
      </p:sp>
      <p:sp>
        <p:nvSpPr>
          <p:cNvPr id="3" name="Content Placeholder 2"/>
          <p:cNvSpPr>
            <a:spLocks noGrp="1"/>
          </p:cNvSpPr>
          <p:nvPr>
            <p:ph sz="quarter" idx="14"/>
          </p:nvPr>
        </p:nvSpPr>
        <p:spPr>
          <a:xfrm>
            <a:off x="609599" y="1472184"/>
            <a:ext cx="10972800" cy="47092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34739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J-PAL Content Slide w/ ci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946"/>
            <a:ext cx="10972800" cy="1147366"/>
          </a:xfrm>
        </p:spPr>
        <p:txBody>
          <a:bodyPr anchor="ctr">
            <a:noAutofit/>
          </a:bodyPr>
          <a:lstStyle>
            <a:lvl1pPr algn="l">
              <a:defRPr sz="3200" b="0" u="none" kern="1200" cap="none" spc="0" normalizeH="0" baseline="0">
                <a:solidFill>
                  <a:schemeClr val="accent1"/>
                </a:solidFill>
              </a:defRPr>
            </a:lvl1pPr>
          </a:lstStyle>
          <a:p>
            <a:r>
              <a:rPr lang="en-US" dirty="0"/>
              <a:t>Click to edit title style</a:t>
            </a:r>
          </a:p>
        </p:txBody>
      </p:sp>
      <p:sp>
        <p:nvSpPr>
          <p:cNvPr id="3" name="Content Placeholder 2"/>
          <p:cNvSpPr>
            <a:spLocks noGrp="1"/>
          </p:cNvSpPr>
          <p:nvPr>
            <p:ph idx="1"/>
          </p:nvPr>
        </p:nvSpPr>
        <p:spPr>
          <a:xfrm>
            <a:off x="609600" y="1472190"/>
            <a:ext cx="10972800" cy="4127613"/>
          </a:xfrm>
        </p:spPr>
        <p:txBody>
          <a:bodyPr>
            <a:normAutofit/>
          </a:bodyPr>
          <a:lstStyle>
            <a:lvl1pPr>
              <a:spcAft>
                <a:spcPts val="300"/>
              </a:spcAft>
              <a:defRPr sz="2200" baseline="0"/>
            </a:lvl1pPr>
            <a:lvl2pPr>
              <a:spcAft>
                <a:spcPts val="300"/>
              </a:spcAft>
              <a:defRPr sz="2000" baseline="0"/>
            </a:lvl2pPr>
            <a:lvl3pPr>
              <a:spcAft>
                <a:spcPts val="300"/>
              </a:spcAft>
              <a:defRPr sz="1800" baseline="0"/>
            </a:lvl3pPr>
            <a:lvl4pPr>
              <a:spcAft>
                <a:spcPts val="300"/>
              </a:spcAft>
              <a:defRPr sz="1600" baseline="0"/>
            </a:lvl4pPr>
            <a:lvl5pPr>
              <a:spcAft>
                <a:spcPts val="300"/>
              </a:spcAft>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100"/>
            </a:lvl1pPr>
          </a:lstStyle>
          <a:p>
            <a:r>
              <a:rPr lang="en-US" dirty="0"/>
              <a:t>j-pal | creating moves to opportunity</a:t>
            </a:r>
          </a:p>
        </p:txBody>
      </p:sp>
      <p:sp>
        <p:nvSpPr>
          <p:cNvPr id="6" name="Slide Number Placeholder 5"/>
          <p:cNvSpPr>
            <a:spLocks noGrp="1"/>
          </p:cNvSpPr>
          <p:nvPr>
            <p:ph type="sldNum" sz="quarter" idx="12"/>
          </p:nvPr>
        </p:nvSpPr>
        <p:spPr/>
        <p:txBody>
          <a:bodyPr/>
          <a:lstStyle>
            <a:lvl1pPr>
              <a:defRPr sz="1100"/>
            </a:lvl1pPr>
          </a:lstStyle>
          <a:p>
            <a:fld id="{2ECB1696-1F23-9849-960D-916B9EF0C8D4}" type="slidenum">
              <a:rPr lang="en-US" smtClean="0"/>
              <a:pPr/>
              <a:t>‹#›</a:t>
            </a:fld>
            <a:endParaRPr lang="en-US" dirty="0"/>
          </a:p>
        </p:txBody>
      </p:sp>
      <p:sp>
        <p:nvSpPr>
          <p:cNvPr id="9" name="Text Placeholder 6"/>
          <p:cNvSpPr>
            <a:spLocks noGrp="1"/>
          </p:cNvSpPr>
          <p:nvPr>
            <p:ph type="body" sz="quarter" idx="14" hasCustomPrompt="1"/>
          </p:nvPr>
        </p:nvSpPr>
        <p:spPr>
          <a:xfrm>
            <a:off x="609600" y="5602156"/>
            <a:ext cx="10972800" cy="590691"/>
          </a:xfrm>
        </p:spPr>
        <p:txBody>
          <a:bodyPr anchor="b">
            <a:noAutofit/>
          </a:bodyPr>
          <a:lstStyle>
            <a:lvl1pPr marL="0" indent="0">
              <a:buNone/>
              <a:defRPr sz="1400" baseline="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citation text here.</a:t>
            </a:r>
          </a:p>
        </p:txBody>
      </p:sp>
    </p:spTree>
    <p:extLst>
      <p:ext uri="{BB962C8B-B14F-4D97-AF65-F5344CB8AC3E}">
        <p14:creationId xmlns:p14="http://schemas.microsoft.com/office/powerpoint/2010/main" val="505692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J-PAL Content Slide w/ citation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946"/>
            <a:ext cx="10972800" cy="1147366"/>
          </a:xfrm>
        </p:spPr>
        <p:txBody>
          <a:bodyPr anchor="ctr">
            <a:noAutofit/>
          </a:bodyPr>
          <a:lstStyle>
            <a:lvl1pPr algn="l">
              <a:defRPr sz="3200" b="0" u="none" kern="1200" cap="none" spc="0" normalizeH="0" baseline="0">
                <a:solidFill>
                  <a:schemeClr val="accent1"/>
                </a:solidFill>
              </a:defRPr>
            </a:lvl1pPr>
          </a:lstStyle>
          <a:p>
            <a:r>
              <a:rPr lang="en-US" dirty="0"/>
              <a:t>Click to edit title style</a:t>
            </a:r>
          </a:p>
        </p:txBody>
      </p:sp>
      <p:sp>
        <p:nvSpPr>
          <p:cNvPr id="3" name="Content Placeholder 2"/>
          <p:cNvSpPr>
            <a:spLocks noGrp="1"/>
          </p:cNvSpPr>
          <p:nvPr>
            <p:ph idx="1" hasCustomPrompt="1"/>
          </p:nvPr>
        </p:nvSpPr>
        <p:spPr>
          <a:xfrm>
            <a:off x="609600" y="2103126"/>
            <a:ext cx="10972800" cy="3499027"/>
          </a:xfrm>
        </p:spPr>
        <p:txBody>
          <a:bodyPr>
            <a:normAutofit/>
          </a:bodyPr>
          <a:lstStyle>
            <a:lvl1pPr>
              <a:spcAft>
                <a:spcPts val="300"/>
              </a:spcAft>
              <a:defRPr sz="2200" baseline="0"/>
            </a:lvl1pPr>
            <a:lvl2pPr>
              <a:spcAft>
                <a:spcPts val="300"/>
              </a:spcAft>
              <a:defRPr sz="2000" baseline="0"/>
            </a:lvl2pPr>
            <a:lvl3pPr>
              <a:spcAft>
                <a:spcPts val="300"/>
              </a:spcAft>
              <a:defRPr sz="1800" baseline="0"/>
            </a:lvl3pPr>
            <a:lvl4pPr>
              <a:spcAft>
                <a:spcPts val="300"/>
              </a:spcAft>
              <a:defRPr sz="1600" baseline="0"/>
            </a:lvl4pPr>
            <a:lvl5pPr>
              <a:spcAft>
                <a:spcPts val="300"/>
              </a:spcAft>
              <a:defRPr sz="1600" baseline="0"/>
            </a:lvl5pPr>
          </a:lstStyle>
          <a:p>
            <a:pPr lvl="0"/>
            <a:r>
              <a:rPr lang="en-US" dirty="0"/>
              <a:t>Click to edit Master text styles (can also be used for maps and infographics)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100"/>
            </a:lvl1pPr>
          </a:lstStyle>
          <a:p>
            <a:r>
              <a:rPr lang="en-US"/>
              <a:t>j-pal | name of presentation</a:t>
            </a:r>
            <a:endParaRPr lang="en-US" dirty="0"/>
          </a:p>
        </p:txBody>
      </p:sp>
      <p:sp>
        <p:nvSpPr>
          <p:cNvPr id="6" name="Slide Number Placeholder 5"/>
          <p:cNvSpPr>
            <a:spLocks noGrp="1"/>
          </p:cNvSpPr>
          <p:nvPr>
            <p:ph type="sldNum" sz="quarter" idx="12"/>
          </p:nvPr>
        </p:nvSpPr>
        <p:spPr/>
        <p:txBody>
          <a:bodyPr/>
          <a:lstStyle>
            <a:lvl1pPr>
              <a:defRPr sz="1100"/>
            </a:lvl1pPr>
          </a:lstStyle>
          <a:p>
            <a:fld id="{2ECB1696-1F23-9849-960D-916B9EF0C8D4}" type="slidenum">
              <a:rPr lang="en-US" smtClean="0"/>
              <a:pPr/>
              <a:t>‹#›</a:t>
            </a:fld>
            <a:endParaRPr lang="en-US" dirty="0"/>
          </a:p>
        </p:txBody>
      </p:sp>
      <p:sp>
        <p:nvSpPr>
          <p:cNvPr id="7" name="Text Placeholder 6"/>
          <p:cNvSpPr>
            <a:spLocks noGrp="1"/>
          </p:cNvSpPr>
          <p:nvPr>
            <p:ph type="body" sz="quarter" idx="13" hasCustomPrompt="1"/>
          </p:nvPr>
        </p:nvSpPr>
        <p:spPr>
          <a:xfrm>
            <a:off x="609600" y="5602156"/>
            <a:ext cx="10972800" cy="590691"/>
          </a:xfrm>
        </p:spPr>
        <p:txBody>
          <a:bodyPr anchor="b">
            <a:noAutofit/>
          </a:bodyPr>
          <a:lstStyle>
            <a:lvl1pPr marL="0" indent="0">
              <a:buNone/>
              <a:defRPr sz="1400" baseline="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citation text here.</a:t>
            </a:r>
          </a:p>
        </p:txBody>
      </p:sp>
      <p:sp>
        <p:nvSpPr>
          <p:cNvPr id="9" name="Text Placeholder 8"/>
          <p:cNvSpPr>
            <a:spLocks noGrp="1"/>
          </p:cNvSpPr>
          <p:nvPr>
            <p:ph type="body" sz="quarter" idx="14" hasCustomPrompt="1"/>
          </p:nvPr>
        </p:nvSpPr>
        <p:spPr>
          <a:xfrm>
            <a:off x="609606" y="1471617"/>
            <a:ext cx="10972799" cy="631825"/>
          </a:xfrm>
        </p:spPr>
        <p:txBody>
          <a:bodyPr>
            <a:normAutofit/>
          </a:bodyPr>
          <a:lstStyle>
            <a:lvl1pPr marL="0" indent="0">
              <a:buNone/>
              <a:defRPr sz="1600" baseline="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 text here</a:t>
            </a:r>
          </a:p>
        </p:txBody>
      </p:sp>
    </p:spTree>
    <p:extLst>
      <p:ext uri="{BB962C8B-B14F-4D97-AF65-F5344CB8AC3E}">
        <p14:creationId xmlns:p14="http://schemas.microsoft.com/office/powerpoint/2010/main" val="16054917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J-PAL Two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1178"/>
            <a:ext cx="10972800" cy="1152143"/>
          </a:xfrm>
        </p:spPr>
        <p:txBody>
          <a:bodyPr anchor="ctr"/>
          <a:lstStyle>
            <a:lvl1pPr>
              <a:defRPr baseline="0"/>
            </a:lvl1pPr>
          </a:lstStyle>
          <a:p>
            <a:r>
              <a:rPr lang="en-US" dirty="0"/>
              <a:t>Click to edit title style</a:t>
            </a:r>
          </a:p>
        </p:txBody>
      </p:sp>
      <p:sp>
        <p:nvSpPr>
          <p:cNvPr id="3" name="Content Placeholder 2"/>
          <p:cNvSpPr>
            <a:spLocks noGrp="1"/>
          </p:cNvSpPr>
          <p:nvPr>
            <p:ph sz="half" idx="1"/>
          </p:nvPr>
        </p:nvSpPr>
        <p:spPr>
          <a:xfrm>
            <a:off x="609600" y="1472184"/>
            <a:ext cx="5384800" cy="4709160"/>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472184"/>
            <a:ext cx="5384800" cy="4709160"/>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p:txBody>
          <a:bodyPr/>
          <a:lstStyle/>
          <a:p>
            <a:r>
              <a:rPr lang="en-US" dirty="0"/>
              <a:t>j-pal | creating moves to opportunity</a:t>
            </a:r>
          </a:p>
        </p:txBody>
      </p:sp>
      <p:sp>
        <p:nvSpPr>
          <p:cNvPr id="7" name="Slide Number Placeholder 6"/>
          <p:cNvSpPr>
            <a:spLocks noGrp="1"/>
          </p:cNvSpPr>
          <p:nvPr>
            <p:ph type="sldNum" sz="quarter" idx="12"/>
          </p:nvPr>
        </p:nvSpPr>
        <p:spPr/>
        <p:txBody>
          <a:bodyPr/>
          <a:lstStyle/>
          <a:p>
            <a:fld id="{2ECB1696-1F23-9849-960D-916B9EF0C8D4}" type="slidenum">
              <a:rPr lang="en-US" smtClean="0"/>
              <a:t>‹#›</a:t>
            </a:fld>
            <a:endParaRPr lang="en-US"/>
          </a:p>
        </p:txBody>
      </p:sp>
    </p:spTree>
    <p:extLst>
      <p:ext uri="{BB962C8B-B14F-4D97-AF65-F5344CB8AC3E}">
        <p14:creationId xmlns:p14="http://schemas.microsoft.com/office/powerpoint/2010/main" val="61505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72EEC1-31FF-462C-AC07-4D4E291526A0}" type="datetimeFigureOut">
              <a:rPr lang="en-US" smtClean="0"/>
              <a:t>9/18/19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1626670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J-PAL Two Content Slide w/ ci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954"/>
            <a:ext cx="10972800" cy="1147367"/>
          </a:xfrm>
        </p:spPr>
        <p:txBody>
          <a:bodyPr anchor="ctr"/>
          <a:lstStyle>
            <a:lvl1pPr>
              <a:defRPr baseline="0"/>
            </a:lvl1pPr>
          </a:lstStyle>
          <a:p>
            <a:r>
              <a:rPr lang="en-US" dirty="0"/>
              <a:t>Click to edit title style</a:t>
            </a:r>
          </a:p>
        </p:txBody>
      </p:sp>
      <p:sp>
        <p:nvSpPr>
          <p:cNvPr id="3" name="Content Placeholder 2"/>
          <p:cNvSpPr>
            <a:spLocks noGrp="1"/>
          </p:cNvSpPr>
          <p:nvPr>
            <p:ph sz="half" idx="1"/>
          </p:nvPr>
        </p:nvSpPr>
        <p:spPr>
          <a:xfrm>
            <a:off x="609600" y="1472186"/>
            <a:ext cx="5384800" cy="4129963"/>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472186"/>
            <a:ext cx="5384800" cy="4129963"/>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p:txBody>
          <a:bodyPr/>
          <a:lstStyle/>
          <a:p>
            <a:r>
              <a:rPr lang="en-US" dirty="0"/>
              <a:t>j-pal | creating moves to opportunity</a:t>
            </a:r>
          </a:p>
        </p:txBody>
      </p:sp>
      <p:sp>
        <p:nvSpPr>
          <p:cNvPr id="7" name="Slide Number Placeholder 6"/>
          <p:cNvSpPr>
            <a:spLocks noGrp="1"/>
          </p:cNvSpPr>
          <p:nvPr>
            <p:ph type="sldNum" sz="quarter" idx="12"/>
          </p:nvPr>
        </p:nvSpPr>
        <p:spPr/>
        <p:txBody>
          <a:bodyPr/>
          <a:lstStyle/>
          <a:p>
            <a:fld id="{2ECB1696-1F23-9849-960D-916B9EF0C8D4}" type="slidenum">
              <a:rPr lang="en-US" smtClean="0"/>
              <a:t>‹#›</a:t>
            </a:fld>
            <a:endParaRPr lang="en-US"/>
          </a:p>
        </p:txBody>
      </p:sp>
      <p:sp>
        <p:nvSpPr>
          <p:cNvPr id="8" name="Text Placeholder 6"/>
          <p:cNvSpPr>
            <a:spLocks noGrp="1"/>
          </p:cNvSpPr>
          <p:nvPr>
            <p:ph type="body" sz="quarter" idx="13" hasCustomPrompt="1"/>
          </p:nvPr>
        </p:nvSpPr>
        <p:spPr>
          <a:xfrm>
            <a:off x="609600" y="5602156"/>
            <a:ext cx="10972800" cy="590691"/>
          </a:xfrm>
        </p:spPr>
        <p:txBody>
          <a:bodyPr anchor="b">
            <a:noAutofit/>
          </a:bodyPr>
          <a:lstStyle>
            <a:lvl1pPr marL="0" indent="0">
              <a:buNone/>
              <a:defRPr sz="1400" baseline="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citation text here.</a:t>
            </a:r>
          </a:p>
        </p:txBody>
      </p:sp>
    </p:spTree>
    <p:extLst>
      <p:ext uri="{BB962C8B-B14F-4D97-AF65-F5344CB8AC3E}">
        <p14:creationId xmlns:p14="http://schemas.microsoft.com/office/powerpoint/2010/main" val="20900649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PAL Comparis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10312"/>
            <a:ext cx="10972800" cy="1143000"/>
          </a:xfrm>
        </p:spPr>
        <p:txBody>
          <a:bodyPr anchor="ctr"/>
          <a:lstStyle>
            <a:lvl1pPr>
              <a:defRPr/>
            </a:lvl1pPr>
          </a:lstStyle>
          <a:p>
            <a:r>
              <a:rPr lang="en-US" dirty="0"/>
              <a:t>Click to edit title style</a:t>
            </a:r>
          </a:p>
        </p:txBody>
      </p:sp>
      <p:sp>
        <p:nvSpPr>
          <p:cNvPr id="3" name="Text Placeholder 2"/>
          <p:cNvSpPr>
            <a:spLocks noGrp="1"/>
          </p:cNvSpPr>
          <p:nvPr>
            <p:ph type="body" idx="1" hasCustomPrompt="1"/>
          </p:nvPr>
        </p:nvSpPr>
        <p:spPr>
          <a:xfrm>
            <a:off x="609600" y="1472185"/>
            <a:ext cx="5386917" cy="438912"/>
          </a:xfrm>
        </p:spPr>
        <p:txBody>
          <a:bodyPr anchor="t">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4" name="Content Placeholder 3"/>
          <p:cNvSpPr>
            <a:spLocks noGrp="1"/>
          </p:cNvSpPr>
          <p:nvPr>
            <p:ph sz="half" idx="2"/>
          </p:nvPr>
        </p:nvSpPr>
        <p:spPr>
          <a:xfrm>
            <a:off x="609600" y="1911100"/>
            <a:ext cx="5386917" cy="4279391"/>
          </a:xfrm>
        </p:spPr>
        <p:txBody>
          <a:bodyPr>
            <a:normAutofit/>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hasCustomPrompt="1"/>
          </p:nvPr>
        </p:nvSpPr>
        <p:spPr>
          <a:xfrm>
            <a:off x="6193373" y="1472185"/>
            <a:ext cx="5389033" cy="438912"/>
          </a:xfrm>
        </p:spPr>
        <p:txBody>
          <a:bodyPr anchor="t">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6" name="Content Placeholder 5"/>
          <p:cNvSpPr>
            <a:spLocks noGrp="1"/>
          </p:cNvSpPr>
          <p:nvPr>
            <p:ph sz="quarter" idx="4"/>
          </p:nvPr>
        </p:nvSpPr>
        <p:spPr>
          <a:xfrm>
            <a:off x="6193373" y="1911100"/>
            <a:ext cx="5389033" cy="4279391"/>
          </a:xfrm>
        </p:spPr>
        <p:txBody>
          <a:bodyPr>
            <a:normAutofit/>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8" name="Footer Placeholder 7"/>
          <p:cNvSpPr>
            <a:spLocks noGrp="1"/>
          </p:cNvSpPr>
          <p:nvPr>
            <p:ph type="ftr" sz="quarter" idx="11"/>
          </p:nvPr>
        </p:nvSpPr>
        <p:spPr/>
        <p:txBody>
          <a:bodyPr/>
          <a:lstStyle/>
          <a:p>
            <a:r>
              <a:rPr lang="en-US" dirty="0"/>
              <a:t>j-pal | creating move to opportunity</a:t>
            </a:r>
          </a:p>
        </p:txBody>
      </p:sp>
      <p:sp>
        <p:nvSpPr>
          <p:cNvPr id="9" name="Slide Number Placeholder 8"/>
          <p:cNvSpPr>
            <a:spLocks noGrp="1"/>
          </p:cNvSpPr>
          <p:nvPr>
            <p:ph type="sldNum" sz="quarter" idx="12"/>
          </p:nvPr>
        </p:nvSpPr>
        <p:spPr/>
        <p:txBody>
          <a:bodyPr/>
          <a:lstStyle/>
          <a:p>
            <a:fld id="{2ECB1696-1F23-9849-960D-916B9EF0C8D4}" type="slidenum">
              <a:rPr lang="en-US" smtClean="0"/>
              <a:t>‹#›</a:t>
            </a:fld>
            <a:endParaRPr lang="en-US"/>
          </a:p>
        </p:txBody>
      </p:sp>
    </p:spTree>
    <p:extLst>
      <p:ext uri="{BB962C8B-B14F-4D97-AF65-F5344CB8AC3E}">
        <p14:creationId xmlns:p14="http://schemas.microsoft.com/office/powerpoint/2010/main" val="2249850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PAL Image &amp; Caption w/ 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947"/>
            <a:ext cx="10972800" cy="1131754"/>
          </a:xfrm>
        </p:spPr>
        <p:txBody>
          <a:bodyPr anchor="ctr"/>
          <a:lstStyle>
            <a:lvl1pPr>
              <a:defRPr baseline="0"/>
            </a:lvl1pPr>
          </a:lstStyle>
          <a:p>
            <a:r>
              <a:rPr lang="en-US" dirty="0"/>
              <a:t>Click to edit title style</a:t>
            </a:r>
          </a:p>
        </p:txBody>
      </p:sp>
      <p:sp>
        <p:nvSpPr>
          <p:cNvPr id="3" name="Content Placeholder 2"/>
          <p:cNvSpPr>
            <a:spLocks noGrp="1"/>
          </p:cNvSpPr>
          <p:nvPr>
            <p:ph sz="half" idx="1" hasCustomPrompt="1"/>
          </p:nvPr>
        </p:nvSpPr>
        <p:spPr>
          <a:xfrm>
            <a:off x="7776519" y="1474582"/>
            <a:ext cx="3805880" cy="3456937"/>
          </a:xfrm>
        </p:spPr>
        <p:txBody>
          <a:bodyPr>
            <a:normAutofit/>
          </a:bodyPr>
          <a:lstStyle>
            <a:lvl1pPr marL="0" indent="0">
              <a:buNone/>
              <a:defRPr sz="22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add photo or infographic</a:t>
            </a:r>
          </a:p>
        </p:txBody>
      </p:sp>
      <p:sp>
        <p:nvSpPr>
          <p:cNvPr id="4" name="Content Placeholder 3"/>
          <p:cNvSpPr>
            <a:spLocks noGrp="1"/>
          </p:cNvSpPr>
          <p:nvPr>
            <p:ph sz="half" idx="2"/>
          </p:nvPr>
        </p:nvSpPr>
        <p:spPr>
          <a:xfrm>
            <a:off x="609598" y="1474577"/>
            <a:ext cx="7024131" cy="4651591"/>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p:txBody>
          <a:bodyPr/>
          <a:lstStyle/>
          <a:p>
            <a:r>
              <a:rPr lang="en-US" dirty="0"/>
              <a:t>j-pal | creating moves to opportunity</a:t>
            </a:r>
          </a:p>
        </p:txBody>
      </p:sp>
      <p:sp>
        <p:nvSpPr>
          <p:cNvPr id="7" name="Slide Number Placeholder 6"/>
          <p:cNvSpPr>
            <a:spLocks noGrp="1"/>
          </p:cNvSpPr>
          <p:nvPr>
            <p:ph type="sldNum" sz="quarter" idx="12"/>
          </p:nvPr>
        </p:nvSpPr>
        <p:spPr/>
        <p:txBody>
          <a:bodyPr/>
          <a:lstStyle/>
          <a:p>
            <a:fld id="{2ECB1696-1F23-9849-960D-916B9EF0C8D4}" type="slidenum">
              <a:rPr lang="en-US" smtClean="0"/>
              <a:t>‹#›</a:t>
            </a:fld>
            <a:endParaRPr lang="en-US"/>
          </a:p>
        </p:txBody>
      </p:sp>
      <p:sp>
        <p:nvSpPr>
          <p:cNvPr id="14" name="Content Placeholder 2"/>
          <p:cNvSpPr>
            <a:spLocks noGrp="1"/>
          </p:cNvSpPr>
          <p:nvPr>
            <p:ph sz="half" idx="13" hasCustomPrompt="1"/>
          </p:nvPr>
        </p:nvSpPr>
        <p:spPr>
          <a:xfrm>
            <a:off x="7776519" y="5129460"/>
            <a:ext cx="3805880" cy="996713"/>
          </a:xfrm>
        </p:spPr>
        <p:txBody>
          <a:bodyPr lIns="0" rIns="91440">
            <a:normAutofit/>
          </a:bodyPr>
          <a:lstStyle>
            <a:lvl1pPr marL="0" indent="0">
              <a:lnSpc>
                <a:spcPct val="100000"/>
              </a:lnSpc>
              <a:buNone/>
              <a:defRPr sz="1400" i="1" baseline="0">
                <a:solidFill>
                  <a:schemeClr val="accent6"/>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add photo caption</a:t>
            </a:r>
          </a:p>
        </p:txBody>
      </p:sp>
      <p:sp>
        <p:nvSpPr>
          <p:cNvPr id="15" name="Text Placeholder 6"/>
          <p:cNvSpPr>
            <a:spLocks noGrp="1"/>
          </p:cNvSpPr>
          <p:nvPr>
            <p:ph type="body" sz="quarter" idx="14" hasCustomPrompt="1"/>
          </p:nvPr>
        </p:nvSpPr>
        <p:spPr>
          <a:xfrm>
            <a:off x="7776524" y="4931519"/>
            <a:ext cx="3805881" cy="197941"/>
          </a:xfrm>
          <a:ln>
            <a:noFill/>
          </a:ln>
        </p:spPr>
        <p:txBody>
          <a:bodyPr lIns="0" tIns="18288" rIns="0" bIns="18288" anchor="t">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photo/infographic credit</a:t>
            </a:r>
          </a:p>
        </p:txBody>
      </p:sp>
    </p:spTree>
    <p:extLst>
      <p:ext uri="{BB962C8B-B14F-4D97-AF65-F5344CB8AC3E}">
        <p14:creationId xmlns:p14="http://schemas.microsoft.com/office/powerpoint/2010/main" val="3761372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J-PAL Image &amp; Caption w/ Conten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05947"/>
            <a:ext cx="10972800" cy="1153296"/>
          </a:xfrm>
        </p:spPr>
        <p:txBody>
          <a:bodyPr anchor="ctr"/>
          <a:lstStyle>
            <a:lvl1pPr>
              <a:defRPr baseline="0"/>
            </a:lvl1pPr>
          </a:lstStyle>
          <a:p>
            <a:r>
              <a:rPr lang="en-US" dirty="0"/>
              <a:t>Click to edit </a:t>
            </a:r>
            <a:r>
              <a:rPr lang="en-US"/>
              <a:t>title style</a:t>
            </a:r>
            <a:endParaRPr lang="en-US" dirty="0"/>
          </a:p>
        </p:txBody>
      </p:sp>
      <p:sp>
        <p:nvSpPr>
          <p:cNvPr id="4" name="Content Placeholder 3"/>
          <p:cNvSpPr>
            <a:spLocks noGrp="1"/>
          </p:cNvSpPr>
          <p:nvPr>
            <p:ph sz="half" idx="2"/>
          </p:nvPr>
        </p:nvSpPr>
        <p:spPr>
          <a:xfrm>
            <a:off x="4569261" y="1474574"/>
            <a:ext cx="7013145" cy="4651590"/>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xfrm>
            <a:off x="484093" y="6446578"/>
            <a:ext cx="9172355" cy="222323"/>
          </a:xfrm>
        </p:spPr>
        <p:txBody>
          <a:bodyPr/>
          <a:lstStyle/>
          <a:p>
            <a:r>
              <a:rPr lang="en-US" dirty="0"/>
              <a:t>j-pal | creating moves to </a:t>
            </a:r>
            <a:r>
              <a:rPr lang="en-US" dirty="0" err="1"/>
              <a:t>opportuntiy</a:t>
            </a:r>
            <a:endParaRPr lang="en-US" dirty="0"/>
          </a:p>
        </p:txBody>
      </p:sp>
      <p:sp>
        <p:nvSpPr>
          <p:cNvPr id="7" name="Slide Number Placeholder 6"/>
          <p:cNvSpPr>
            <a:spLocks noGrp="1"/>
          </p:cNvSpPr>
          <p:nvPr>
            <p:ph type="sldNum" sz="quarter" idx="12"/>
          </p:nvPr>
        </p:nvSpPr>
        <p:spPr/>
        <p:txBody>
          <a:bodyPr/>
          <a:lstStyle/>
          <a:p>
            <a:fld id="{2ECB1696-1F23-9849-960D-916B9EF0C8D4}" type="slidenum">
              <a:rPr lang="en-US" smtClean="0"/>
              <a:t>‹#›</a:t>
            </a:fld>
            <a:endParaRPr lang="en-US"/>
          </a:p>
        </p:txBody>
      </p:sp>
      <p:sp>
        <p:nvSpPr>
          <p:cNvPr id="13" name="Content Placeholder 2"/>
          <p:cNvSpPr>
            <a:spLocks noGrp="1"/>
          </p:cNvSpPr>
          <p:nvPr>
            <p:ph sz="half" idx="1" hasCustomPrompt="1"/>
          </p:nvPr>
        </p:nvSpPr>
        <p:spPr>
          <a:xfrm>
            <a:off x="609606" y="1474574"/>
            <a:ext cx="3805881" cy="3456936"/>
          </a:xfrm>
        </p:spPr>
        <p:txBody>
          <a:bodyPr>
            <a:normAutofit/>
          </a:bodyPr>
          <a:lstStyle>
            <a:lvl1pPr marL="0" indent="0">
              <a:buNone/>
              <a:defRPr sz="22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add photo or infographic</a:t>
            </a:r>
          </a:p>
        </p:txBody>
      </p:sp>
      <p:sp>
        <p:nvSpPr>
          <p:cNvPr id="14" name="Content Placeholder 2"/>
          <p:cNvSpPr>
            <a:spLocks noGrp="1"/>
          </p:cNvSpPr>
          <p:nvPr>
            <p:ph sz="half" idx="13" hasCustomPrompt="1"/>
          </p:nvPr>
        </p:nvSpPr>
        <p:spPr>
          <a:xfrm>
            <a:off x="609606" y="5129460"/>
            <a:ext cx="3805881" cy="996713"/>
          </a:xfrm>
        </p:spPr>
        <p:txBody>
          <a:bodyPr lIns="0" rIns="91440">
            <a:normAutofit/>
          </a:bodyPr>
          <a:lstStyle>
            <a:lvl1pPr marL="0" indent="0">
              <a:buNone/>
              <a:defRPr sz="1400" i="1" baseline="0">
                <a:solidFill>
                  <a:schemeClr val="accent6"/>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add photo caption</a:t>
            </a:r>
          </a:p>
        </p:txBody>
      </p:sp>
      <p:sp>
        <p:nvSpPr>
          <p:cNvPr id="15" name="Text Placeholder 6"/>
          <p:cNvSpPr>
            <a:spLocks noGrp="1"/>
          </p:cNvSpPr>
          <p:nvPr>
            <p:ph type="body" sz="quarter" idx="14" hasCustomPrompt="1"/>
          </p:nvPr>
        </p:nvSpPr>
        <p:spPr>
          <a:xfrm>
            <a:off x="609601" y="4931519"/>
            <a:ext cx="3805883" cy="197941"/>
          </a:xfrm>
          <a:ln>
            <a:noFill/>
          </a:ln>
        </p:spPr>
        <p:txBody>
          <a:bodyPr lIns="0" tIns="18288" rIns="0" bIns="18288" anchor="t">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photo/infographic credit</a:t>
            </a:r>
          </a:p>
        </p:txBody>
      </p:sp>
    </p:spTree>
    <p:extLst>
      <p:ext uri="{BB962C8B-B14F-4D97-AF65-F5344CB8AC3E}">
        <p14:creationId xmlns:p14="http://schemas.microsoft.com/office/powerpoint/2010/main" val="14879029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J-PAL Image w/ 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946"/>
            <a:ext cx="10972800" cy="1147366"/>
          </a:xfrm>
        </p:spPr>
        <p:txBody>
          <a:bodyPr anchor="ctr"/>
          <a:lstStyle>
            <a:lvl1pPr>
              <a:defRPr baseline="0"/>
            </a:lvl1pPr>
          </a:lstStyle>
          <a:p>
            <a:r>
              <a:rPr lang="en-US" dirty="0"/>
              <a:t>Click to edit title style</a:t>
            </a:r>
          </a:p>
        </p:txBody>
      </p:sp>
      <p:sp>
        <p:nvSpPr>
          <p:cNvPr id="3" name="Content Placeholder 2"/>
          <p:cNvSpPr>
            <a:spLocks noGrp="1"/>
          </p:cNvSpPr>
          <p:nvPr>
            <p:ph sz="half" idx="1" hasCustomPrompt="1"/>
          </p:nvPr>
        </p:nvSpPr>
        <p:spPr>
          <a:xfrm>
            <a:off x="7790693" y="1484903"/>
            <a:ext cx="3791711" cy="4439158"/>
          </a:xfrm>
        </p:spPr>
        <p:txBody>
          <a:bodyPr>
            <a:normAutofit/>
          </a:bodyPr>
          <a:lstStyle>
            <a:lvl1pPr marL="0" indent="0">
              <a:buNone/>
              <a:defRPr sz="22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add photo or infographic</a:t>
            </a:r>
          </a:p>
        </p:txBody>
      </p:sp>
      <p:sp>
        <p:nvSpPr>
          <p:cNvPr id="4" name="Content Placeholder 3"/>
          <p:cNvSpPr>
            <a:spLocks noGrp="1"/>
          </p:cNvSpPr>
          <p:nvPr>
            <p:ph sz="half" idx="2"/>
          </p:nvPr>
        </p:nvSpPr>
        <p:spPr>
          <a:xfrm>
            <a:off x="609601" y="1484908"/>
            <a:ext cx="6998211" cy="4641261"/>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p:txBody>
          <a:bodyPr/>
          <a:lstStyle/>
          <a:p>
            <a:r>
              <a:rPr lang="en-US" dirty="0"/>
              <a:t>j-pal | name of presentation</a:t>
            </a:r>
          </a:p>
        </p:txBody>
      </p:sp>
      <p:sp>
        <p:nvSpPr>
          <p:cNvPr id="7" name="Slide Number Placeholder 6"/>
          <p:cNvSpPr>
            <a:spLocks noGrp="1"/>
          </p:cNvSpPr>
          <p:nvPr>
            <p:ph type="sldNum" sz="quarter" idx="12"/>
          </p:nvPr>
        </p:nvSpPr>
        <p:spPr/>
        <p:txBody>
          <a:bodyPr/>
          <a:lstStyle/>
          <a:p>
            <a:fld id="{2ECB1696-1F23-9849-960D-916B9EF0C8D4}" type="slidenum">
              <a:rPr lang="en-US" smtClean="0"/>
              <a:t>‹#›</a:t>
            </a:fld>
            <a:endParaRPr lang="en-US"/>
          </a:p>
        </p:txBody>
      </p:sp>
      <p:sp>
        <p:nvSpPr>
          <p:cNvPr id="12" name="Text Placeholder 6"/>
          <p:cNvSpPr>
            <a:spLocks noGrp="1"/>
          </p:cNvSpPr>
          <p:nvPr>
            <p:ph type="body" sz="quarter" idx="14" hasCustomPrompt="1"/>
          </p:nvPr>
        </p:nvSpPr>
        <p:spPr>
          <a:xfrm>
            <a:off x="7790687" y="5924070"/>
            <a:ext cx="3791712" cy="197941"/>
          </a:xfrm>
          <a:ln>
            <a:noFill/>
          </a:ln>
        </p:spPr>
        <p:txBody>
          <a:bodyPr lIns="0" tIns="9144" rIns="0" bIns="18288" anchor="t">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photo/infographic credit</a:t>
            </a:r>
          </a:p>
        </p:txBody>
      </p:sp>
    </p:spTree>
    <p:extLst>
      <p:ext uri="{BB962C8B-B14F-4D97-AF65-F5344CB8AC3E}">
        <p14:creationId xmlns:p14="http://schemas.microsoft.com/office/powerpoint/2010/main" val="25390182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J-PAL Image w/ Conten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946"/>
            <a:ext cx="10972800" cy="1153298"/>
          </a:xfrm>
        </p:spPr>
        <p:txBody>
          <a:bodyPr anchor="ctr"/>
          <a:lstStyle>
            <a:lvl1pPr>
              <a:defRPr baseline="0"/>
            </a:lvl1pPr>
          </a:lstStyle>
          <a:p>
            <a:r>
              <a:rPr lang="en-US" dirty="0"/>
              <a:t>Click to edit title style</a:t>
            </a:r>
          </a:p>
        </p:txBody>
      </p:sp>
      <p:sp>
        <p:nvSpPr>
          <p:cNvPr id="3" name="Content Placeholder 2"/>
          <p:cNvSpPr>
            <a:spLocks noGrp="1"/>
          </p:cNvSpPr>
          <p:nvPr>
            <p:ph sz="half" idx="1" hasCustomPrompt="1"/>
          </p:nvPr>
        </p:nvSpPr>
        <p:spPr>
          <a:xfrm>
            <a:off x="609605" y="1474578"/>
            <a:ext cx="3791713" cy="4449487"/>
          </a:xfrm>
        </p:spPr>
        <p:txBody>
          <a:bodyPr>
            <a:normAutofit/>
          </a:bodyPr>
          <a:lstStyle>
            <a:lvl1pPr marL="0" indent="0">
              <a:buNone/>
              <a:defRPr sz="22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add photo or infographic</a:t>
            </a:r>
          </a:p>
        </p:txBody>
      </p:sp>
      <p:sp>
        <p:nvSpPr>
          <p:cNvPr id="4" name="Content Placeholder 3"/>
          <p:cNvSpPr>
            <a:spLocks noGrp="1"/>
          </p:cNvSpPr>
          <p:nvPr>
            <p:ph sz="half" idx="2"/>
          </p:nvPr>
        </p:nvSpPr>
        <p:spPr>
          <a:xfrm>
            <a:off x="4559814" y="1474577"/>
            <a:ext cx="7022591" cy="4651591"/>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p:txBody>
          <a:bodyPr/>
          <a:lstStyle/>
          <a:p>
            <a:r>
              <a:rPr lang="en-US" dirty="0"/>
              <a:t>j-pal | creating moves to opportunity</a:t>
            </a:r>
          </a:p>
        </p:txBody>
      </p:sp>
      <p:sp>
        <p:nvSpPr>
          <p:cNvPr id="7" name="Slide Number Placeholder 6"/>
          <p:cNvSpPr>
            <a:spLocks noGrp="1"/>
          </p:cNvSpPr>
          <p:nvPr>
            <p:ph type="sldNum" sz="quarter" idx="12"/>
          </p:nvPr>
        </p:nvSpPr>
        <p:spPr/>
        <p:txBody>
          <a:bodyPr/>
          <a:lstStyle/>
          <a:p>
            <a:fld id="{2ECB1696-1F23-9849-960D-916B9EF0C8D4}" type="slidenum">
              <a:rPr lang="en-US" smtClean="0"/>
              <a:t>‹#›</a:t>
            </a:fld>
            <a:endParaRPr lang="en-US"/>
          </a:p>
        </p:txBody>
      </p:sp>
      <p:sp>
        <p:nvSpPr>
          <p:cNvPr id="10" name="Text Placeholder 6"/>
          <p:cNvSpPr>
            <a:spLocks noGrp="1"/>
          </p:cNvSpPr>
          <p:nvPr>
            <p:ph type="body" sz="quarter" idx="14" hasCustomPrompt="1"/>
          </p:nvPr>
        </p:nvSpPr>
        <p:spPr>
          <a:xfrm>
            <a:off x="609601" y="5924070"/>
            <a:ext cx="3791715" cy="197941"/>
          </a:xfrm>
          <a:ln>
            <a:noFill/>
          </a:ln>
        </p:spPr>
        <p:txBody>
          <a:bodyPr lIns="0" tIns="9144" rIns="0" bIns="18288" anchor="t">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photo/infographic credit</a:t>
            </a:r>
          </a:p>
        </p:txBody>
      </p:sp>
    </p:spTree>
    <p:extLst>
      <p:ext uri="{BB962C8B-B14F-4D97-AF65-F5344CB8AC3E}">
        <p14:creationId xmlns:p14="http://schemas.microsoft.com/office/powerpoint/2010/main" val="5026888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J-PAL Two Content Slide w/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947"/>
            <a:ext cx="10972800" cy="1153296"/>
          </a:xfrm>
        </p:spPr>
        <p:txBody>
          <a:bodyPr anchor="ctr"/>
          <a:lstStyle>
            <a:lvl1pPr>
              <a:defRPr baseline="0"/>
            </a:lvl1pPr>
          </a:lstStyle>
          <a:p>
            <a:r>
              <a:rPr lang="en-US" dirty="0"/>
              <a:t>Click to edit title style</a:t>
            </a:r>
          </a:p>
        </p:txBody>
      </p:sp>
      <p:sp>
        <p:nvSpPr>
          <p:cNvPr id="3" name="Content Placeholder 2"/>
          <p:cNvSpPr>
            <a:spLocks noGrp="1"/>
          </p:cNvSpPr>
          <p:nvPr>
            <p:ph sz="half" idx="1"/>
          </p:nvPr>
        </p:nvSpPr>
        <p:spPr>
          <a:xfrm>
            <a:off x="609600" y="4608576"/>
            <a:ext cx="5330456" cy="1517586"/>
          </a:xfrm>
        </p:spPr>
        <p:txBody>
          <a:bodyPr lIns="0">
            <a:normAutofit/>
          </a:bodyPr>
          <a:lstStyle>
            <a:lvl1pPr marL="0" indent="0">
              <a:lnSpc>
                <a:spcPct val="110000"/>
              </a:lnSpc>
              <a:buNone/>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251944" y="4608576"/>
            <a:ext cx="5330456" cy="1517586"/>
          </a:xfrm>
        </p:spPr>
        <p:txBody>
          <a:bodyPr lIns="0">
            <a:normAutofit/>
          </a:bodyPr>
          <a:lstStyle>
            <a:lvl1pPr marL="0" indent="0">
              <a:lnSpc>
                <a:spcPct val="110000"/>
              </a:lnSpc>
              <a:buNone/>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j-pal | creating moves to opportunity</a:t>
            </a:r>
          </a:p>
        </p:txBody>
      </p:sp>
      <p:sp>
        <p:nvSpPr>
          <p:cNvPr id="7" name="Slide Number Placeholder 6"/>
          <p:cNvSpPr>
            <a:spLocks noGrp="1"/>
          </p:cNvSpPr>
          <p:nvPr>
            <p:ph type="sldNum" sz="quarter" idx="12"/>
          </p:nvPr>
        </p:nvSpPr>
        <p:spPr/>
        <p:txBody>
          <a:bodyPr/>
          <a:lstStyle/>
          <a:p>
            <a:fld id="{2ECB1696-1F23-9849-960D-916B9EF0C8D4}" type="slidenum">
              <a:rPr lang="en-US" smtClean="0"/>
              <a:t>‹#›</a:t>
            </a:fld>
            <a:endParaRPr lang="en-US"/>
          </a:p>
        </p:txBody>
      </p:sp>
      <p:sp>
        <p:nvSpPr>
          <p:cNvPr id="8" name="Content Placeholder 2"/>
          <p:cNvSpPr>
            <a:spLocks noGrp="1"/>
          </p:cNvSpPr>
          <p:nvPr>
            <p:ph sz="half" idx="13" hasCustomPrompt="1"/>
          </p:nvPr>
        </p:nvSpPr>
        <p:spPr>
          <a:xfrm>
            <a:off x="609600" y="1487924"/>
            <a:ext cx="5330456" cy="2863134"/>
          </a:xfrm>
        </p:spPr>
        <p:txBody>
          <a:bodyPr>
            <a:normAutofit/>
          </a:bodyPr>
          <a:lstStyle>
            <a:lvl1pPr marL="0" indent="0">
              <a:buNone/>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add photo or infographic</a:t>
            </a:r>
          </a:p>
        </p:txBody>
      </p:sp>
      <p:sp>
        <p:nvSpPr>
          <p:cNvPr id="9" name="Content Placeholder 3"/>
          <p:cNvSpPr>
            <a:spLocks noGrp="1"/>
          </p:cNvSpPr>
          <p:nvPr>
            <p:ph sz="half" idx="14" hasCustomPrompt="1"/>
          </p:nvPr>
        </p:nvSpPr>
        <p:spPr>
          <a:xfrm>
            <a:off x="6251944" y="1487924"/>
            <a:ext cx="5330456" cy="2863134"/>
          </a:xfrm>
        </p:spPr>
        <p:txBody>
          <a:bodyPr>
            <a:normAutofit/>
          </a:bodyPr>
          <a:lstStyle>
            <a:lvl1pPr marL="0" indent="0">
              <a:buNone/>
              <a:defRPr sz="22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add photo or infographic</a:t>
            </a:r>
          </a:p>
        </p:txBody>
      </p:sp>
      <p:sp>
        <p:nvSpPr>
          <p:cNvPr id="14" name="Text Placeholder 6"/>
          <p:cNvSpPr>
            <a:spLocks noGrp="1"/>
          </p:cNvSpPr>
          <p:nvPr>
            <p:ph type="body" sz="quarter" idx="15" hasCustomPrompt="1"/>
          </p:nvPr>
        </p:nvSpPr>
        <p:spPr>
          <a:xfrm>
            <a:off x="609605" y="4351066"/>
            <a:ext cx="5330457" cy="197941"/>
          </a:xfrm>
          <a:ln>
            <a:noFill/>
          </a:ln>
        </p:spPr>
        <p:txBody>
          <a:bodyPr lIns="0" tIns="9144" rIns="0" bIns="18288" anchor="t">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photo/infographic credit</a:t>
            </a:r>
          </a:p>
        </p:txBody>
      </p:sp>
      <p:sp>
        <p:nvSpPr>
          <p:cNvPr id="15" name="Text Placeholder 6"/>
          <p:cNvSpPr>
            <a:spLocks noGrp="1"/>
          </p:cNvSpPr>
          <p:nvPr>
            <p:ph type="body" sz="quarter" idx="16" hasCustomPrompt="1"/>
          </p:nvPr>
        </p:nvSpPr>
        <p:spPr>
          <a:xfrm>
            <a:off x="6251950" y="4351066"/>
            <a:ext cx="5330457" cy="197941"/>
          </a:xfrm>
          <a:ln>
            <a:noFill/>
          </a:ln>
        </p:spPr>
        <p:txBody>
          <a:bodyPr lIns="0" tIns="9144" rIns="0" bIns="18288" anchor="t">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photo/infographic credit</a:t>
            </a:r>
          </a:p>
        </p:txBody>
      </p:sp>
    </p:spTree>
    <p:extLst>
      <p:ext uri="{BB962C8B-B14F-4D97-AF65-F5344CB8AC3E}">
        <p14:creationId xmlns:p14="http://schemas.microsoft.com/office/powerpoint/2010/main" val="21920315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J-PAL Full Bleed Image Slid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129"/>
            <a:ext cx="12192000" cy="6858000"/>
          </a:xfrm>
        </p:spPr>
        <p:txBody>
          <a:bodyPr anchor="ctr"/>
          <a:lstStyle>
            <a:lvl1pPr marL="0" indent="0" algn="ctr">
              <a:buNone/>
              <a:defRPr baseline="0"/>
            </a:lvl1pPr>
          </a:lstStyle>
          <a:p>
            <a:r>
              <a:rPr lang="en-US" dirty="0"/>
              <a:t>Click to add full bleed photo</a:t>
            </a:r>
          </a:p>
        </p:txBody>
      </p:sp>
      <p:pic>
        <p:nvPicPr>
          <p:cNvPr id="7" name="Picture 6"/>
          <p:cNvPicPr>
            <a:picLocks noChangeAspect="1"/>
          </p:cNvPicPr>
          <p:nvPr userDrawn="1"/>
        </p:nvPicPr>
        <p:blipFill rotWithShape="1">
          <a:blip r:embed="rId2" cstate="print">
            <a:biLevel thresh="25000"/>
            <a:alphaModFix amt="70000"/>
            <a:extLst>
              <a:ext uri="{28A0092B-C50C-407E-A947-70E740481C1C}">
                <a14:useLocalDpi xmlns:a14="http://schemas.microsoft.com/office/drawing/2010/main" val="0"/>
              </a:ext>
            </a:extLst>
          </a:blip>
          <a:srcRect l="71406" r="1630"/>
          <a:stretch/>
        </p:blipFill>
        <p:spPr>
          <a:xfrm>
            <a:off x="9277628" y="4733"/>
            <a:ext cx="2914373" cy="6858000"/>
          </a:xfrm>
          <a:prstGeom prst="rect">
            <a:avLst/>
          </a:prstGeom>
          <a:noFill/>
          <a:ln>
            <a:noFill/>
          </a:ln>
        </p:spPr>
      </p:pic>
      <p:sp>
        <p:nvSpPr>
          <p:cNvPr id="8" name="Text Placeholder 6"/>
          <p:cNvSpPr>
            <a:spLocks noGrp="1"/>
          </p:cNvSpPr>
          <p:nvPr>
            <p:ph type="body" sz="quarter" idx="15" hasCustomPrompt="1"/>
          </p:nvPr>
        </p:nvSpPr>
        <p:spPr>
          <a:xfrm>
            <a:off x="316997" y="6567972"/>
            <a:ext cx="5330457" cy="197941"/>
          </a:xfrm>
          <a:ln>
            <a:noFill/>
          </a:ln>
        </p:spPr>
        <p:txBody>
          <a:bodyPr lIns="0" tIns="9144" rIns="0" bIns="18288" anchor="t">
            <a:noAutofit/>
          </a:bodyPr>
          <a:lstStyle>
            <a:lvl1pPr marL="0" indent="0">
              <a:buNone/>
              <a:defRPr sz="700" baseline="0">
                <a:solidFill>
                  <a:schemeClr val="bg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photo/infographic credit</a:t>
            </a:r>
          </a:p>
        </p:txBody>
      </p:sp>
    </p:spTree>
    <p:extLst>
      <p:ext uri="{BB962C8B-B14F-4D97-AF65-F5344CB8AC3E}">
        <p14:creationId xmlns:p14="http://schemas.microsoft.com/office/powerpoint/2010/main" val="1880993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P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946"/>
            <a:ext cx="10972800" cy="1153298"/>
          </a:xfrm>
        </p:spPr>
        <p:txBody>
          <a:bodyPr anchor="ctr"/>
          <a:lstStyle/>
          <a:p>
            <a:r>
              <a:rPr lang="en-US" dirty="0"/>
              <a:t>Click to edit title style</a:t>
            </a:r>
          </a:p>
        </p:txBody>
      </p:sp>
      <p:sp>
        <p:nvSpPr>
          <p:cNvPr id="3" name="Footer Placeholder 2"/>
          <p:cNvSpPr>
            <a:spLocks noGrp="1"/>
          </p:cNvSpPr>
          <p:nvPr>
            <p:ph type="ftr" sz="quarter" idx="10"/>
          </p:nvPr>
        </p:nvSpPr>
        <p:spPr/>
        <p:txBody>
          <a:bodyPr/>
          <a:lstStyle/>
          <a:p>
            <a:r>
              <a:rPr lang="en-US" dirty="0"/>
              <a:t>j-pal | creating moves to opportunity</a:t>
            </a:r>
          </a:p>
        </p:txBody>
      </p:sp>
      <p:sp>
        <p:nvSpPr>
          <p:cNvPr id="4" name="Slide Number Placeholder 3"/>
          <p:cNvSpPr>
            <a:spLocks noGrp="1"/>
          </p:cNvSpPr>
          <p:nvPr>
            <p:ph type="sldNum" sz="quarter" idx="11"/>
          </p:nvPr>
        </p:nvSpPr>
        <p:spPr/>
        <p:txBody>
          <a:bodyPr/>
          <a:lstStyle/>
          <a:p>
            <a:fld id="{2ECB1696-1F23-9849-960D-916B9EF0C8D4}" type="slidenum">
              <a:rPr lang="en-US" smtClean="0"/>
              <a:pPr/>
              <a:t>‹#›</a:t>
            </a:fld>
            <a:endParaRPr lang="en-US" dirty="0"/>
          </a:p>
        </p:txBody>
      </p:sp>
    </p:spTree>
    <p:extLst>
      <p:ext uri="{BB962C8B-B14F-4D97-AF65-F5344CB8AC3E}">
        <p14:creationId xmlns:p14="http://schemas.microsoft.com/office/powerpoint/2010/main" val="430930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j-pal | creating moves to opportunity</a:t>
            </a:r>
          </a:p>
        </p:txBody>
      </p:sp>
      <p:sp>
        <p:nvSpPr>
          <p:cNvPr id="4" name="Slide Number Placeholder 3"/>
          <p:cNvSpPr>
            <a:spLocks noGrp="1"/>
          </p:cNvSpPr>
          <p:nvPr>
            <p:ph type="sldNum" sz="quarter" idx="12"/>
          </p:nvPr>
        </p:nvSpPr>
        <p:spPr/>
        <p:txBody>
          <a:bodyPr/>
          <a:lstStyle/>
          <a:p>
            <a:fld id="{2ECB1696-1F23-9849-960D-916B9EF0C8D4}" type="slidenum">
              <a:rPr lang="en-US" smtClean="0"/>
              <a:t>‹#›</a:t>
            </a:fld>
            <a:endParaRPr lang="en-US"/>
          </a:p>
        </p:txBody>
      </p:sp>
      <p:sp>
        <p:nvSpPr>
          <p:cNvPr id="5" name="Rectangle 4"/>
          <p:cNvSpPr/>
          <p:nvPr userDrawn="1"/>
        </p:nvSpPr>
        <p:spPr>
          <a:xfrm>
            <a:off x="0" y="6944"/>
            <a:ext cx="12192000" cy="20818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6777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2EEC1-31FF-462C-AC07-4D4E291526A0}" type="datetimeFigureOut">
              <a:rPr lang="en-US" smtClean="0"/>
              <a:t>9/18/19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1806582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AE6-38A6-422E-87F4-3E49B615D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D51B3E-2134-48B1-87BD-8C1A1DD7C0FB}"/>
              </a:ext>
            </a:extLst>
          </p:cNvPr>
          <p:cNvSpPr>
            <a:spLocks noGrp="1"/>
          </p:cNvSpPr>
          <p:nvPr>
            <p:ph type="dt" sz="half" idx="10"/>
          </p:nvPr>
        </p:nvSpPr>
        <p:spPr/>
        <p:txBody>
          <a:bodyPr/>
          <a:lstStyle/>
          <a:p>
            <a:fld id="{C92021C7-DFEA-4906-9CC2-B55D5C82FAA4}" type="datetimeFigureOut">
              <a:rPr lang="en-US" smtClean="0"/>
              <a:t>9/18/19</a:t>
            </a:fld>
            <a:endParaRPr lang="en-US"/>
          </a:p>
        </p:txBody>
      </p:sp>
      <p:sp>
        <p:nvSpPr>
          <p:cNvPr id="4" name="Footer Placeholder 3">
            <a:extLst>
              <a:ext uri="{FF2B5EF4-FFF2-40B4-BE49-F238E27FC236}">
                <a16:creationId xmlns:a16="http://schemas.microsoft.com/office/drawing/2014/main" id="{5F3FCBBE-AB2D-4B34-9FBF-A79E94CC0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904DCD-922E-43EF-8B17-789148112B75}"/>
              </a:ext>
            </a:extLst>
          </p:cNvPr>
          <p:cNvSpPr>
            <a:spLocks noGrp="1"/>
          </p:cNvSpPr>
          <p:nvPr>
            <p:ph type="sldNum" sz="quarter" idx="12"/>
          </p:nvPr>
        </p:nvSpPr>
        <p:spPr/>
        <p:txBody>
          <a:bodyPr/>
          <a:lstStyle/>
          <a:p>
            <a:fld id="{F31CC873-0F7F-4AE5-8A7E-EEC538792156}" type="slidenum">
              <a:rPr lang="en-US" smtClean="0"/>
              <a:t>‹#›</a:t>
            </a:fld>
            <a:endParaRPr lang="en-US"/>
          </a:p>
        </p:txBody>
      </p:sp>
    </p:spTree>
    <p:extLst>
      <p:ext uri="{BB962C8B-B14F-4D97-AF65-F5344CB8AC3E}">
        <p14:creationId xmlns:p14="http://schemas.microsoft.com/office/powerpoint/2010/main" val="3417327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7794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6813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7468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8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40216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54717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8545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52425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1716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4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23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72EEC1-31FF-462C-AC07-4D4E291526A0}" type="datetimeFigureOut">
              <a:rPr lang="en-US" smtClean="0"/>
              <a:t>9/18/19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31862625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4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2236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299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22747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98A436F-3574-4E4E-8F21-410F75A20834}"/>
              </a:ext>
            </a:extLst>
          </p:cNvPr>
          <p:cNvSpPr>
            <a:spLocks noGrp="1"/>
          </p:cNvSpPr>
          <p:nvPr>
            <p:ph type="title"/>
          </p:nvPr>
        </p:nvSpPr>
        <p:spPr>
          <a:xfrm>
            <a:off x="596697" y="258117"/>
            <a:ext cx="10998199" cy="506079"/>
          </a:xfrm>
          <a:prstGeom prst="rect">
            <a:avLst/>
          </a:prstGeom>
        </p:spPr>
        <p:txBody>
          <a:bodyPr/>
          <a:lstStyle>
            <a:lvl1pPr>
              <a:defRPr sz="2800" b="1">
                <a:solidFill>
                  <a:schemeClr val="bg2"/>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68C554DE-AF41-46DC-B425-CBDAE94F6898}"/>
              </a:ext>
            </a:extLst>
          </p:cNvPr>
          <p:cNvSpPr>
            <a:spLocks noGrp="1"/>
          </p:cNvSpPr>
          <p:nvPr>
            <p:ph type="body" sz="quarter" idx="13"/>
          </p:nvPr>
        </p:nvSpPr>
        <p:spPr>
          <a:xfrm>
            <a:off x="596900" y="1089025"/>
            <a:ext cx="10998200" cy="5267325"/>
          </a:xfrm>
          <a:prstGeom prst="rect">
            <a:avLst/>
          </a:prstGeom>
        </p:spPr>
        <p:txBody>
          <a:bodyPr/>
          <a:lstStyle>
            <a:lvl1pPr marL="228600" indent="-228600">
              <a:buClr>
                <a:schemeClr val="bg2"/>
              </a:buClr>
              <a:buSzPct val="125000"/>
              <a:buFont typeface="Wingdings" panose="05000000000000000000" pitchFamily="2" charset="2"/>
              <a:buChar char="§"/>
              <a:defRPr sz="2400"/>
            </a:lvl1pPr>
            <a:lvl2pPr marL="685800" indent="-228600">
              <a:buClr>
                <a:schemeClr val="bg2"/>
              </a:buClr>
              <a:buSzPct val="125000"/>
              <a:buFont typeface="Lucida Sans" panose="020B0602030504020204" pitchFamily="34" charset="0"/>
              <a:buChar char="–"/>
              <a:defRPr sz="2400"/>
            </a:lvl2pPr>
            <a:lvl3pPr marL="1143000" indent="-228600">
              <a:buClr>
                <a:schemeClr val="bg2"/>
              </a:buClr>
              <a:buSzPct val="125000"/>
              <a:buFont typeface="Courier New" panose="02070309020205020404" pitchFamily="49" charset="0"/>
              <a:buChar char="o"/>
              <a:defRPr sz="2400"/>
            </a:lvl3pPr>
            <a:lvl4pPr marL="1600200" indent="-228600">
              <a:buClr>
                <a:schemeClr val="bg2"/>
              </a:buClr>
              <a:buSzPct val="125000"/>
              <a:buFont typeface="Wingdings" panose="05000000000000000000" pitchFamily="2" charset="2"/>
              <a:buChar char="§"/>
              <a:defRPr sz="2400"/>
            </a:lvl4pPr>
            <a:lvl5pPr marL="2057400" indent="-228600">
              <a:buClr>
                <a:schemeClr val="bg2"/>
              </a:buClr>
              <a:buSzPct val="125000"/>
              <a:buFont typeface="Wingdings" panose="05000000000000000000" pitchFamily="2" charset="2"/>
              <a:buChar char="§"/>
              <a:defRPr sz="2400"/>
            </a:lvl5pPr>
          </a:lstStyle>
          <a:p>
            <a:pPr lvl="0"/>
            <a:r>
              <a:rPr lang="en-US" dirty="0"/>
              <a:t>Edit Master text styles</a:t>
            </a:r>
          </a:p>
          <a:p>
            <a:pPr lvl="1"/>
            <a:r>
              <a:rPr lang="en-US" dirty="0"/>
              <a:t>Second level</a:t>
            </a:r>
          </a:p>
          <a:p>
            <a:pPr lvl="2"/>
            <a:r>
              <a:rPr lang="en-US" dirty="0"/>
              <a:t> Third level</a:t>
            </a:r>
          </a:p>
        </p:txBody>
      </p:sp>
    </p:spTree>
    <p:extLst>
      <p:ext uri="{BB962C8B-B14F-4D97-AF65-F5344CB8AC3E}">
        <p14:creationId xmlns:p14="http://schemas.microsoft.com/office/powerpoint/2010/main" val="42846161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7746" y="330739"/>
            <a:ext cx="6322978" cy="4105073"/>
          </a:xfrm>
          <a:prstGeom prst="rect">
            <a:avLst/>
          </a:prstGeom>
        </p:spPr>
        <p:txBody>
          <a:bodyPr anchor="ctr"/>
          <a:lstStyle>
            <a:lvl1pPr algn="l">
              <a:defRPr sz="6000" b="1">
                <a:solidFill>
                  <a:schemeClr val="accent4"/>
                </a:solidFill>
                <a:latin typeface="Lucida Sans Typewriter" panose="020B0509030504030204" pitchFamily="49" charset="0"/>
              </a:defRPr>
            </a:lvl1pPr>
          </a:lstStyle>
          <a:p>
            <a:r>
              <a:rPr lang="en-US" dirty="0"/>
              <a:t>Click to edit Master title style</a:t>
            </a:r>
          </a:p>
        </p:txBody>
      </p:sp>
      <p:sp>
        <p:nvSpPr>
          <p:cNvPr id="3" name="Subtitle 2"/>
          <p:cNvSpPr>
            <a:spLocks noGrp="1"/>
          </p:cNvSpPr>
          <p:nvPr>
            <p:ph type="subTitle" idx="1"/>
          </p:nvPr>
        </p:nvSpPr>
        <p:spPr>
          <a:xfrm>
            <a:off x="437746" y="4601184"/>
            <a:ext cx="6322978" cy="1558148"/>
          </a:xfrm>
          <a:prstGeom prst="rect">
            <a:avLst/>
          </a:prstGeom>
        </p:spPr>
        <p:txBody>
          <a:bodyPr/>
          <a:lstStyle>
            <a:lvl1pPr marL="0" indent="0" algn="r">
              <a:buNone/>
              <a:defRPr sz="2400">
                <a:latin typeface="Lucida Sans Typewriter" panose="020B05090305040302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860050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2881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2EEC1-31FF-462C-AC07-4D4E291526A0}" type="datetimeFigureOut">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1906762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J-PAL 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1100"/>
            </a:lvl1pPr>
          </a:lstStyle>
          <a:p>
            <a:r>
              <a:rPr lang="en-US" dirty="0"/>
              <a:t>j-pal | creating moves to opportunity</a:t>
            </a:r>
          </a:p>
        </p:txBody>
      </p:sp>
      <p:sp>
        <p:nvSpPr>
          <p:cNvPr id="6" name="Slide Number Placeholder 5"/>
          <p:cNvSpPr>
            <a:spLocks noGrp="1"/>
          </p:cNvSpPr>
          <p:nvPr>
            <p:ph type="sldNum" sz="quarter" idx="12"/>
          </p:nvPr>
        </p:nvSpPr>
        <p:spPr/>
        <p:txBody>
          <a:bodyPr/>
          <a:lstStyle>
            <a:lvl1pPr>
              <a:defRPr sz="1100"/>
            </a:lvl1pPr>
          </a:lstStyle>
          <a:p>
            <a:fld id="{2ECB1696-1F23-9849-960D-916B9EF0C8D4}" type="slidenum">
              <a:rPr lang="en-US" smtClean="0"/>
              <a:pPr/>
              <a:t>‹#›</a:t>
            </a:fld>
            <a:endParaRPr lang="en-US" dirty="0"/>
          </a:p>
        </p:txBody>
      </p:sp>
      <p:sp>
        <p:nvSpPr>
          <p:cNvPr id="7" name="Title Placeholder 1"/>
          <p:cNvSpPr>
            <a:spLocks noGrp="1"/>
          </p:cNvSpPr>
          <p:nvPr>
            <p:ph type="title" hasCustomPrompt="1"/>
          </p:nvPr>
        </p:nvSpPr>
        <p:spPr>
          <a:xfrm>
            <a:off x="609600" y="201168"/>
            <a:ext cx="10972800" cy="1152144"/>
          </a:xfrm>
          <a:prstGeom prst="rect">
            <a:avLst/>
          </a:prstGeom>
        </p:spPr>
        <p:txBody>
          <a:bodyPr vert="horz" lIns="91440" tIns="45720" rIns="91440" bIns="45720" rtlCol="0" anchor="ctr">
            <a:normAutofit/>
          </a:bodyPr>
          <a:lstStyle>
            <a:lvl1pPr>
              <a:defRPr baseline="0"/>
            </a:lvl1pPr>
          </a:lstStyle>
          <a:p>
            <a:r>
              <a:rPr lang="en-US" dirty="0"/>
              <a:t>Click </a:t>
            </a:r>
            <a:r>
              <a:rPr lang="en-US"/>
              <a:t>to edit </a:t>
            </a:r>
            <a:r>
              <a:rPr lang="en-US" dirty="0"/>
              <a:t>title style</a:t>
            </a:r>
          </a:p>
        </p:txBody>
      </p:sp>
      <p:sp>
        <p:nvSpPr>
          <p:cNvPr id="3" name="Content Placeholder 2"/>
          <p:cNvSpPr>
            <a:spLocks noGrp="1"/>
          </p:cNvSpPr>
          <p:nvPr>
            <p:ph sz="quarter" idx="14"/>
          </p:nvPr>
        </p:nvSpPr>
        <p:spPr>
          <a:xfrm>
            <a:off x="609599" y="1472184"/>
            <a:ext cx="10972800" cy="47092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8992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72EEC1-31FF-462C-AC07-4D4E291526A0}" type="datetimeFigureOut">
              <a:rPr lang="en-US" smtClean="0"/>
              <a:t>9/18/19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2666298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13B9-E8C2-4DA3-A7FE-C9A1534B55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541D9C-EC5B-4D93-9F51-36A9F6D7C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2FE81F-37A3-40C3-B022-F93F3562E2CB}"/>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5" name="Footer Placeholder 4">
            <a:extLst>
              <a:ext uri="{FF2B5EF4-FFF2-40B4-BE49-F238E27FC236}">
                <a16:creationId xmlns:a16="http://schemas.microsoft.com/office/drawing/2014/main" id="{3578C95F-51F1-49D2-A84B-BBE3150DA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B0E77-FFED-4A3B-826F-68C6DB029248}"/>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288353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72EEC1-31FF-462C-AC07-4D4E291526A0}" type="datetimeFigureOut">
              <a:rPr lang="en-US" smtClean="0"/>
              <a:t>9/18/19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B7BB42-AA4D-47E9-ABEF-70F4FFA49FB7}" type="slidenum">
              <a:rPr lang="en-US" smtClean="0"/>
              <a:t>‹#›</a:t>
            </a:fld>
            <a:endParaRPr lang="en-US" dirty="0"/>
          </a:p>
        </p:txBody>
      </p:sp>
    </p:spTree>
    <p:extLst>
      <p:ext uri="{BB962C8B-B14F-4D97-AF65-F5344CB8AC3E}">
        <p14:creationId xmlns:p14="http://schemas.microsoft.com/office/powerpoint/2010/main" val="33634561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6B23-DC00-4744-937E-C9555A968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B8254B-4F60-40A2-B71E-3445F7A811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86966-37C1-409B-AB2D-402995B4528D}"/>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5" name="Footer Placeholder 4">
            <a:extLst>
              <a:ext uri="{FF2B5EF4-FFF2-40B4-BE49-F238E27FC236}">
                <a16:creationId xmlns:a16="http://schemas.microsoft.com/office/drawing/2014/main" id="{E192FC41-D5D0-4E6F-8550-D045F93E5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5AF99-2F28-494B-832F-D052D852158D}"/>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34059001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6BBA-C5C3-4E51-973A-6D61856982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A92A5A-1CA8-42F9-91E3-7404D1B2B8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F4A4D-180C-4F9D-8DBF-8C859A35869B}"/>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5" name="Footer Placeholder 4">
            <a:extLst>
              <a:ext uri="{FF2B5EF4-FFF2-40B4-BE49-F238E27FC236}">
                <a16:creationId xmlns:a16="http://schemas.microsoft.com/office/drawing/2014/main" id="{ADDE9343-C4F6-4C67-B161-43C7D0AEA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ADC4E-31EC-4AE2-98F1-EBE3E971E12E}"/>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12070595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F59B-2031-460A-A455-B496E70E7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506C1-5D87-483E-B026-4DF37D6A91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5FE73C-F838-493D-A94B-349226835B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E92029-995E-42C8-8A6A-ABB64FA0CA08}"/>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6" name="Footer Placeholder 5">
            <a:extLst>
              <a:ext uri="{FF2B5EF4-FFF2-40B4-BE49-F238E27FC236}">
                <a16:creationId xmlns:a16="http://schemas.microsoft.com/office/drawing/2014/main" id="{57E4C6BA-D559-4E2A-B7D9-154842391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1EC3E-98E1-43DD-BFDF-5BCA5F715EB2}"/>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42422845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F991-1945-44A0-A11D-D9E8F48436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B3BAA-CE01-4075-BB99-BB01026F6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49B27-A2D7-463F-AE41-A7FEAD101C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B9E4D-C568-4D07-B48B-D4134E32D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7EAEB-E7B7-49AB-BEA4-C1185AA10B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514630-C88D-4C38-A5DE-11887FDEBAB3}"/>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8" name="Footer Placeholder 7">
            <a:extLst>
              <a:ext uri="{FF2B5EF4-FFF2-40B4-BE49-F238E27FC236}">
                <a16:creationId xmlns:a16="http://schemas.microsoft.com/office/drawing/2014/main" id="{048F1331-F4B3-4AC4-B138-D12EF4028B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9E77DD-2D02-449E-B6CF-F7F6D82050A4}"/>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577295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5722-69D9-45FB-BEF4-F35A57A6BA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E769F-30C4-4D02-B873-3B345782F106}"/>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4" name="Footer Placeholder 3">
            <a:extLst>
              <a:ext uri="{FF2B5EF4-FFF2-40B4-BE49-F238E27FC236}">
                <a16:creationId xmlns:a16="http://schemas.microsoft.com/office/drawing/2014/main" id="{658A055D-4B37-433A-B29D-6F07D29703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482E3D-D98A-402C-AAB2-BCB3543B900F}"/>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23412528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D6096-AF6F-4A76-AC24-C7A28D214CE9}"/>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3" name="Footer Placeholder 2">
            <a:extLst>
              <a:ext uri="{FF2B5EF4-FFF2-40B4-BE49-F238E27FC236}">
                <a16:creationId xmlns:a16="http://schemas.microsoft.com/office/drawing/2014/main" id="{67D5D25F-5C11-4603-94CC-38AFE8E1C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50FE2F-C095-4CCB-8D74-7A3D6CA1ED95}"/>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27707643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5589-9D1D-4723-A6B2-25096681D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707039-F284-4397-AB95-BFB6280115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6E9673-56E7-4A84-B8A0-3299D740F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A35E1-CB12-4585-B51D-D1944109E30C}"/>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6" name="Footer Placeholder 5">
            <a:extLst>
              <a:ext uri="{FF2B5EF4-FFF2-40B4-BE49-F238E27FC236}">
                <a16:creationId xmlns:a16="http://schemas.microsoft.com/office/drawing/2014/main" id="{4EE7AC04-0B60-4268-8BE9-AE71AD49E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6BF2C-9E08-4649-A707-4918C1A2755E}"/>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34081408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9342-C2E0-4778-A860-967760C4C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5BEBA0-E497-4792-B97B-09841D644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0C6B88-47D5-43E5-91DD-E7017EB0D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599EB-1092-4507-90B1-1F1BD6B59979}"/>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6" name="Footer Placeholder 5">
            <a:extLst>
              <a:ext uri="{FF2B5EF4-FFF2-40B4-BE49-F238E27FC236}">
                <a16:creationId xmlns:a16="http://schemas.microsoft.com/office/drawing/2014/main" id="{F0E22B03-FFA7-4A5D-AF76-2EAA91342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F70CA-B5E5-43E0-A116-EC6CEEF09F75}"/>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4038096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C728-2237-468F-A026-03EB837129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C15402-AAAE-46CB-9FB0-61E3808B4F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6A6A9-9C62-42B2-81AD-B77C9B1CBF9A}"/>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5" name="Footer Placeholder 4">
            <a:extLst>
              <a:ext uri="{FF2B5EF4-FFF2-40B4-BE49-F238E27FC236}">
                <a16:creationId xmlns:a16="http://schemas.microsoft.com/office/drawing/2014/main" id="{BDB206C1-F838-4B8E-8344-60577ED5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79C74-46DF-484F-80EA-B846B3713D86}"/>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3220664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13D4FF-C074-44A3-903A-DD8637FCBC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93C770-F9BC-4EF2-A0C5-C90DB198B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05402-AACF-448D-B277-0D363785AE9C}"/>
              </a:ext>
            </a:extLst>
          </p:cNvPr>
          <p:cNvSpPr>
            <a:spLocks noGrp="1"/>
          </p:cNvSpPr>
          <p:nvPr>
            <p:ph type="dt" sz="half" idx="10"/>
          </p:nvPr>
        </p:nvSpPr>
        <p:spPr/>
        <p:txBody>
          <a:bodyPr/>
          <a:lstStyle/>
          <a:p>
            <a:fld id="{54F4A768-BE66-4A34-8617-54E20A3DC391}" type="datetimeFigureOut">
              <a:rPr lang="en-US" smtClean="0"/>
              <a:t>9/18/19</a:t>
            </a:fld>
            <a:endParaRPr lang="en-US"/>
          </a:p>
        </p:txBody>
      </p:sp>
      <p:sp>
        <p:nvSpPr>
          <p:cNvPr id="5" name="Footer Placeholder 4">
            <a:extLst>
              <a:ext uri="{FF2B5EF4-FFF2-40B4-BE49-F238E27FC236}">
                <a16:creationId xmlns:a16="http://schemas.microsoft.com/office/drawing/2014/main" id="{BAB36030-67C7-435B-A64E-C8145C9AA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19668-E0FA-4F98-BEA8-830768572CC1}"/>
              </a:ext>
            </a:extLst>
          </p:cNvPr>
          <p:cNvSpPr>
            <a:spLocks noGrp="1"/>
          </p:cNvSpPr>
          <p:nvPr>
            <p:ph type="sldNum" sz="quarter" idx="12"/>
          </p:nvPr>
        </p:nvSpPr>
        <p:spPr/>
        <p:txBody>
          <a:bodyPr/>
          <a:lstStyle/>
          <a:p>
            <a:fld id="{9A080CB2-0E93-4B78-849B-C50911F9A7C2}" type="slidenum">
              <a:rPr lang="en-US" smtClean="0"/>
              <a:t>‹#›</a:t>
            </a:fld>
            <a:endParaRPr lang="en-US"/>
          </a:p>
        </p:txBody>
      </p:sp>
    </p:spTree>
    <p:extLst>
      <p:ext uri="{BB962C8B-B14F-4D97-AF65-F5344CB8AC3E}">
        <p14:creationId xmlns:p14="http://schemas.microsoft.com/office/powerpoint/2010/main" val="1373068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theme" Target="../theme/theme5.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2EEC1-31FF-462C-AC07-4D4E291526A0}" type="datetimeFigureOut">
              <a:rPr lang="en-US" smtClean="0"/>
              <a:t>9/18/19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7BB42-AA4D-47E9-ABEF-70F4FFA49FB7}" type="slidenum">
              <a:rPr lang="en-US" smtClean="0"/>
              <a:t>‹#›</a:t>
            </a:fld>
            <a:endParaRPr lang="en-US" dirty="0"/>
          </a:p>
        </p:txBody>
      </p:sp>
    </p:spTree>
    <p:extLst>
      <p:ext uri="{BB962C8B-B14F-4D97-AF65-F5344CB8AC3E}">
        <p14:creationId xmlns:p14="http://schemas.microsoft.com/office/powerpoint/2010/main" val="1354722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9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3B3ABCB0-144B-4484-9368-4B6C18CB3EDD}" type="datetimeFigureOut">
              <a:rPr lang="en-US" smtClean="0">
                <a:solidFill>
                  <a:prstClr val="black">
                    <a:tint val="75000"/>
                  </a:prstClr>
                </a:solidFill>
                <a:latin typeface="Calibri"/>
              </a:rPr>
              <a:pPr fontAlgn="auto">
                <a:spcBef>
                  <a:spcPts val="0"/>
                </a:spcBef>
                <a:spcAft>
                  <a:spcPts val="0"/>
                </a:spcAft>
              </a:pPr>
              <a:t>9/18/19</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7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5601E878-55F3-4E95-A47D-D5DCEDBDDEF2}"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3185499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9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9850052"/>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2EEC1-31FF-462C-AC07-4D4E291526A0}"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7BB42-AA4D-47E9-ABEF-70F4FFA49F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37931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88117"/>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4010" r:id="rId4"/>
  </p:sldLayoutIdLst>
  <p:txStyles>
    <p:titleStyle>
      <a:lvl1pPr algn="l" defTabSz="91403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14" indent="-228514" algn="l" defTabSz="91403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2" indent="-228514" algn="l" defTabSz="91403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50" indent="-228514" algn="l" defTabSz="91403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0" indent="-228514" algn="l" defTabSz="91403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571" indent="-228514" algn="l" defTabSz="91403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597" indent="-228514" algn="l" defTabSz="91403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616" indent="-228514" algn="l" defTabSz="91403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634" indent="-228514" algn="l" defTabSz="91403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662" indent="-228514" algn="l" defTabSz="91403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037" rtl="0" eaLnBrk="1" latinLnBrk="0" hangingPunct="1">
        <a:defRPr sz="1900" kern="1200">
          <a:solidFill>
            <a:schemeClr val="tx1"/>
          </a:solidFill>
          <a:latin typeface="+mn-lt"/>
          <a:ea typeface="+mn-ea"/>
          <a:cs typeface="+mn-cs"/>
        </a:defRPr>
      </a:lvl1pPr>
      <a:lvl2pPr marL="457011" algn="l" defTabSz="914037" rtl="0" eaLnBrk="1" latinLnBrk="0" hangingPunct="1">
        <a:defRPr sz="1900" kern="1200">
          <a:solidFill>
            <a:schemeClr val="tx1"/>
          </a:solidFill>
          <a:latin typeface="+mn-lt"/>
          <a:ea typeface="+mn-ea"/>
          <a:cs typeface="+mn-cs"/>
        </a:defRPr>
      </a:lvl2pPr>
      <a:lvl3pPr marL="914037" algn="l" defTabSz="914037" rtl="0" eaLnBrk="1" latinLnBrk="0" hangingPunct="1">
        <a:defRPr sz="1900" kern="1200">
          <a:solidFill>
            <a:schemeClr val="tx1"/>
          </a:solidFill>
          <a:latin typeface="+mn-lt"/>
          <a:ea typeface="+mn-ea"/>
          <a:cs typeface="+mn-cs"/>
        </a:defRPr>
      </a:lvl3pPr>
      <a:lvl4pPr marL="1371056" algn="l" defTabSz="914037" rtl="0" eaLnBrk="1" latinLnBrk="0" hangingPunct="1">
        <a:defRPr sz="1900" kern="1200">
          <a:solidFill>
            <a:schemeClr val="tx1"/>
          </a:solidFill>
          <a:latin typeface="+mn-lt"/>
          <a:ea typeface="+mn-ea"/>
          <a:cs typeface="+mn-cs"/>
        </a:defRPr>
      </a:lvl4pPr>
      <a:lvl5pPr marL="1828074" algn="l" defTabSz="914037" rtl="0" eaLnBrk="1" latinLnBrk="0" hangingPunct="1">
        <a:defRPr sz="1900" kern="1200">
          <a:solidFill>
            <a:schemeClr val="tx1"/>
          </a:solidFill>
          <a:latin typeface="+mn-lt"/>
          <a:ea typeface="+mn-ea"/>
          <a:cs typeface="+mn-cs"/>
        </a:defRPr>
      </a:lvl5pPr>
      <a:lvl6pPr marL="2285102" algn="l" defTabSz="914037" rtl="0" eaLnBrk="1" latinLnBrk="0" hangingPunct="1">
        <a:defRPr sz="1900" kern="1200">
          <a:solidFill>
            <a:schemeClr val="tx1"/>
          </a:solidFill>
          <a:latin typeface="+mn-lt"/>
          <a:ea typeface="+mn-ea"/>
          <a:cs typeface="+mn-cs"/>
        </a:defRPr>
      </a:lvl6pPr>
      <a:lvl7pPr marL="2742110" algn="l" defTabSz="914037" rtl="0" eaLnBrk="1" latinLnBrk="0" hangingPunct="1">
        <a:defRPr sz="1900" kern="1200">
          <a:solidFill>
            <a:schemeClr val="tx1"/>
          </a:solidFill>
          <a:latin typeface="+mn-lt"/>
          <a:ea typeface="+mn-ea"/>
          <a:cs typeface="+mn-cs"/>
        </a:defRPr>
      </a:lvl7pPr>
      <a:lvl8pPr marL="3199120" algn="l" defTabSz="914037" rtl="0" eaLnBrk="1" latinLnBrk="0" hangingPunct="1">
        <a:defRPr sz="1900" kern="1200">
          <a:solidFill>
            <a:schemeClr val="tx1"/>
          </a:solidFill>
          <a:latin typeface="+mn-lt"/>
          <a:ea typeface="+mn-ea"/>
          <a:cs typeface="+mn-cs"/>
        </a:defRPr>
      </a:lvl8pPr>
      <a:lvl9pPr marL="3656131" algn="l" defTabSz="91403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01169"/>
            <a:ext cx="10972800" cy="1152144"/>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609600" y="1472184"/>
            <a:ext cx="10972800" cy="47047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1" y="6446579"/>
            <a:ext cx="9172355" cy="222323"/>
          </a:xfrm>
          <a:prstGeom prst="rect">
            <a:avLst/>
          </a:prstGeom>
        </p:spPr>
        <p:txBody>
          <a:bodyPr vert="horz" lIns="91440" tIns="45720" rIns="91440" bIns="45720" rtlCol="0" anchor="t"/>
          <a:lstStyle>
            <a:lvl1pPr algn="l">
              <a:defRPr sz="1100" kern="700" cap="small" spc="50" baseline="0">
                <a:solidFill>
                  <a:schemeClr val="tx1">
                    <a:lumMod val="50000"/>
                    <a:lumOff val="50000"/>
                  </a:schemeClr>
                </a:solidFill>
              </a:defRPr>
            </a:lvl1pPr>
          </a:lstStyle>
          <a:p>
            <a:r>
              <a:rPr lang="en-US" dirty="0"/>
              <a:t>j-pal | CREATING MOVES TO OPPORTUNITY</a:t>
            </a:r>
          </a:p>
        </p:txBody>
      </p:sp>
      <p:sp>
        <p:nvSpPr>
          <p:cNvPr id="6" name="Slide Number Placeholder 5"/>
          <p:cNvSpPr>
            <a:spLocks noGrp="1"/>
          </p:cNvSpPr>
          <p:nvPr>
            <p:ph type="sldNum" sz="quarter" idx="4"/>
          </p:nvPr>
        </p:nvSpPr>
        <p:spPr>
          <a:xfrm>
            <a:off x="10067284" y="6446579"/>
            <a:ext cx="1515121" cy="222323"/>
          </a:xfrm>
          <a:prstGeom prst="rect">
            <a:avLst/>
          </a:prstGeom>
        </p:spPr>
        <p:txBody>
          <a:bodyPr vert="horz" lIns="91440" tIns="45720" rIns="91440" bIns="45720" rtlCol="0" anchor="t"/>
          <a:lstStyle>
            <a:lvl1pPr algn="r">
              <a:defRPr sz="1100">
                <a:solidFill>
                  <a:schemeClr val="tx1">
                    <a:lumMod val="50000"/>
                    <a:lumOff val="50000"/>
                  </a:schemeClr>
                </a:solidFill>
              </a:defRPr>
            </a:lvl1pPr>
          </a:lstStyle>
          <a:p>
            <a:fld id="{2ECB1696-1F23-9849-960D-916B9EF0C8D4}" type="slidenum">
              <a:rPr lang="en-US" smtClean="0"/>
              <a:pPr/>
              <a:t>‹#›</a:t>
            </a:fld>
            <a:endParaRPr lang="en-US" dirty="0"/>
          </a:p>
        </p:txBody>
      </p:sp>
    </p:spTree>
    <p:extLst>
      <p:ext uri="{BB962C8B-B14F-4D97-AF65-F5344CB8AC3E}">
        <p14:creationId xmlns:p14="http://schemas.microsoft.com/office/powerpoint/2010/main" val="1734105046"/>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Lst>
  <p:hf hdr="0" dt="0"/>
  <p:txStyles>
    <p:titleStyle>
      <a:lvl1pPr algn="l" defTabSz="457200" rtl="0" eaLnBrk="1" latinLnBrk="0" hangingPunct="1">
        <a:spcBef>
          <a:spcPct val="0"/>
        </a:spcBef>
        <a:buNone/>
        <a:defRPr sz="3200" u="none" kern="1200" cap="none" spc="0" baseline="0">
          <a:solidFill>
            <a:schemeClr val="accent1"/>
          </a:solidFill>
          <a:latin typeface="+mj-lt"/>
          <a:ea typeface="+mj-ea"/>
          <a:cs typeface="+mj-cs"/>
        </a:defRPr>
      </a:lvl1pPr>
    </p:titleStyle>
    <p:bodyStyle>
      <a:lvl1pPr marL="342900" indent="-342900" algn="l" defTabSz="457200" rtl="0" eaLnBrk="1" latinLnBrk="0" hangingPunct="1">
        <a:spcBef>
          <a:spcPct val="20000"/>
        </a:spcBef>
        <a:spcAft>
          <a:spcPts val="600"/>
        </a:spcAft>
        <a:buFont typeface="Arial"/>
        <a:buChar char="•"/>
        <a:defRPr sz="2200" kern="1200" spc="0" baseline="0">
          <a:solidFill>
            <a:schemeClr val="tx1"/>
          </a:solidFill>
          <a:latin typeface="+mn-lt"/>
          <a:ea typeface="+mn-ea"/>
          <a:cs typeface="+mn-cs"/>
        </a:defRPr>
      </a:lvl1pPr>
      <a:lvl2pPr marL="742950" indent="-285750" algn="l" defTabSz="457200" rtl="0" eaLnBrk="1" latinLnBrk="0" hangingPunct="1">
        <a:spcBef>
          <a:spcPct val="20000"/>
        </a:spcBef>
        <a:spcAft>
          <a:spcPts val="600"/>
        </a:spcAft>
        <a:buFont typeface="Arial"/>
        <a:buChar char="–"/>
        <a:defRPr sz="2000" kern="1200" spc="0" baseline="0">
          <a:solidFill>
            <a:schemeClr val="tx1"/>
          </a:solidFill>
          <a:latin typeface="+mn-lt"/>
          <a:ea typeface="+mn-ea"/>
          <a:cs typeface="+mn-cs"/>
        </a:defRPr>
      </a:lvl2pPr>
      <a:lvl3pPr marL="1143000" indent="-228600" algn="l" defTabSz="457200" rtl="0" eaLnBrk="1" latinLnBrk="0" hangingPunct="1">
        <a:spcBef>
          <a:spcPct val="20000"/>
        </a:spcBef>
        <a:spcAft>
          <a:spcPts val="600"/>
        </a:spcAft>
        <a:buFont typeface="Arial"/>
        <a:buChar char="•"/>
        <a:defRPr sz="1800" kern="1200" spc="0" baseline="0">
          <a:solidFill>
            <a:schemeClr val="tx1"/>
          </a:solidFill>
          <a:latin typeface="+mn-lt"/>
          <a:ea typeface="+mn-ea"/>
          <a:cs typeface="+mn-cs"/>
        </a:defRPr>
      </a:lvl3pPr>
      <a:lvl4pPr marL="1600200" indent="-228600" algn="l" defTabSz="457200" rtl="0" eaLnBrk="1" latinLnBrk="0" hangingPunct="1">
        <a:spcBef>
          <a:spcPct val="20000"/>
        </a:spcBef>
        <a:spcAft>
          <a:spcPts val="600"/>
        </a:spcAft>
        <a:buFont typeface="Arial"/>
        <a:buChar char="–"/>
        <a:defRPr sz="1600" kern="1200" spc="0" baseline="0">
          <a:solidFill>
            <a:schemeClr val="tx1"/>
          </a:solidFill>
          <a:latin typeface="+mn-lt"/>
          <a:ea typeface="+mn-ea"/>
          <a:cs typeface="+mn-cs"/>
        </a:defRPr>
      </a:lvl4pPr>
      <a:lvl5pPr marL="2057400" indent="-228600" algn="l" defTabSz="457200" rtl="0" eaLnBrk="1" latinLnBrk="0" hangingPunct="1">
        <a:spcBef>
          <a:spcPct val="20000"/>
        </a:spcBef>
        <a:spcAft>
          <a:spcPts val="600"/>
        </a:spcAft>
        <a:buFont typeface="Arial"/>
        <a:buChar char="»"/>
        <a:defRPr sz="1400" kern="1200" spc="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3ABCB0-144B-4484-9368-4B6C18CB3EDD}" type="datetimeFigureOut">
              <a:rPr lang="en-US" smtClean="0">
                <a:solidFill>
                  <a:prstClr val="black">
                    <a:tint val="75000"/>
                  </a:prstClr>
                </a:solidFill>
              </a:rPr>
              <a:pPr/>
              <a:t>9/18/19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7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01E878-55F3-4E95-A47D-D5DCEDBDD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866073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30305"/>
      </p:ext>
    </p:extLst>
  </p:cSld>
  <p:clrMap bg1="dk1" tx1="lt1" bg2="dk2"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269E1-21A3-48A9-8EEE-99A6BFF678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6D2538-F28E-464D-9F00-FC6ED4AD2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D940B-4733-40D6-A0A7-CB0685B6F7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4A768-BE66-4A34-8617-54E20A3DC391}" type="datetimeFigureOut">
              <a:rPr lang="en-US" smtClean="0"/>
              <a:t>9/18/19</a:t>
            </a:fld>
            <a:endParaRPr lang="en-US"/>
          </a:p>
        </p:txBody>
      </p:sp>
      <p:sp>
        <p:nvSpPr>
          <p:cNvPr id="5" name="Footer Placeholder 4">
            <a:extLst>
              <a:ext uri="{FF2B5EF4-FFF2-40B4-BE49-F238E27FC236}">
                <a16:creationId xmlns:a16="http://schemas.microsoft.com/office/drawing/2014/main" id="{608E636C-3935-4C0C-918C-F8CCCBCD35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B8F334-5D7E-4D56-AEE6-B7BE18357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80CB2-0E93-4B78-849B-C50911F9A7C2}" type="slidenum">
              <a:rPr lang="en-US" smtClean="0"/>
              <a:t>‹#›</a:t>
            </a:fld>
            <a:endParaRPr lang="en-US"/>
          </a:p>
        </p:txBody>
      </p:sp>
    </p:spTree>
    <p:extLst>
      <p:ext uri="{BB962C8B-B14F-4D97-AF65-F5344CB8AC3E}">
        <p14:creationId xmlns:p14="http://schemas.microsoft.com/office/powerpoint/2010/main" val="3467860985"/>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4.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83.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50.xml"/><Relationship Id="rId4" Type="http://schemas.openxmlformats.org/officeDocument/2006/relationships/image" Target="../media/image27.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0.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94.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6.xml"/><Relationship Id="rId1" Type="http://schemas.openxmlformats.org/officeDocument/2006/relationships/slideLayout" Target="../slideLayouts/slideLayout70.xml"/><Relationship Id="rId5" Type="http://schemas.openxmlformats.org/officeDocument/2006/relationships/image" Target="../media/image34.wmf"/><Relationship Id="rId4" Type="http://schemas.openxmlformats.org/officeDocument/2006/relationships/image" Target="../media/image33.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71.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0.xml"/><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42.xml"/><Relationship Id="rId4"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65608" y="193641"/>
            <a:ext cx="10788192"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002060"/>
                </a:solidFill>
                <a:latin typeface="Arial" panose="020B0604020202020204" pitchFamily="34" charset="0"/>
                <a:cs typeface="Arial" panose="020B0604020202020204" pitchFamily="34" charset="0"/>
              </a:rPr>
              <a:t>Creating Moves to Opportunity: Experimental Evidence on Neighborhood Choice Among Housing Voucher Recipients</a:t>
            </a:r>
          </a:p>
        </p:txBody>
      </p:sp>
      <p:sp>
        <p:nvSpPr>
          <p:cNvPr id="8" name="Content Placeholder 2"/>
          <p:cNvSpPr txBox="1">
            <a:spLocks/>
          </p:cNvSpPr>
          <p:nvPr/>
        </p:nvSpPr>
        <p:spPr>
          <a:xfrm>
            <a:off x="838200" y="2067323"/>
            <a:ext cx="10515600" cy="23991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000" dirty="0">
                <a:latin typeface="Arial" panose="020B0604020202020204" pitchFamily="34" charset="0"/>
                <a:cs typeface="Arial" panose="020B0604020202020204" pitchFamily="34" charset="0"/>
              </a:rPr>
              <a:t>Peter Bergman, Columbia</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Raj Chetty, Harvard and NBER</a:t>
            </a:r>
          </a:p>
          <a:p>
            <a:pPr>
              <a:spcBef>
                <a:spcPts val="0"/>
              </a:spcBef>
            </a:pPr>
            <a:r>
              <a:rPr lang="en-US" sz="2000" dirty="0">
                <a:latin typeface="Arial" panose="020B0604020202020204" pitchFamily="34" charset="0"/>
                <a:cs typeface="Arial" panose="020B0604020202020204" pitchFamily="34" charset="0"/>
              </a:rPr>
              <a:t>Stefanie DeLuca, Johns Hopkins</a:t>
            </a:r>
          </a:p>
          <a:p>
            <a:pPr>
              <a:spcBef>
                <a:spcPts val="0"/>
              </a:spcBef>
            </a:pPr>
            <a:r>
              <a:rPr lang="en-US" sz="2000" dirty="0">
                <a:latin typeface="Arial" panose="020B0604020202020204" pitchFamily="34" charset="0"/>
                <a:cs typeface="Arial" panose="020B0604020202020204" pitchFamily="34" charset="0"/>
              </a:rPr>
              <a:t>Nathaniel Hendren, Harvard and NBER</a:t>
            </a:r>
          </a:p>
          <a:p>
            <a:pPr>
              <a:spcBef>
                <a:spcPts val="0"/>
              </a:spcBef>
            </a:pPr>
            <a:r>
              <a:rPr lang="en-US" sz="2000" dirty="0">
                <a:latin typeface="Arial" panose="020B0604020202020204" pitchFamily="34" charset="0"/>
                <a:cs typeface="Arial" panose="020B0604020202020204" pitchFamily="34" charset="0"/>
              </a:rPr>
              <a:t>Lawrence Katz, Harvard and NBER</a:t>
            </a:r>
          </a:p>
          <a:p>
            <a:pPr>
              <a:spcBef>
                <a:spcPts val="0"/>
              </a:spcBef>
            </a:pPr>
            <a:r>
              <a:rPr lang="en-US" sz="2000" dirty="0">
                <a:latin typeface="Arial" panose="020B0604020202020204" pitchFamily="34" charset="0"/>
                <a:cs typeface="Arial" panose="020B0604020202020204" pitchFamily="34" charset="0"/>
              </a:rPr>
              <a:t>Christopher Palmer, MIT and NBER</a:t>
            </a:r>
          </a:p>
          <a:p>
            <a:pPr>
              <a:spcBef>
                <a:spcPts val="0"/>
              </a:spcBef>
            </a:pPr>
            <a:endParaRPr lang="en-US" sz="2000" dirty="0">
              <a:latin typeface="Arial" panose="020B0604020202020204" pitchFamily="34" charset="0"/>
              <a:cs typeface="Arial" panose="020B0604020202020204" pitchFamily="34" charset="0"/>
            </a:endParaRPr>
          </a:p>
          <a:p>
            <a:pPr>
              <a:spcBef>
                <a:spcPts val="0"/>
              </a:spcBef>
            </a:pPr>
            <a:r>
              <a:rPr lang="en-US" sz="2000" dirty="0">
                <a:latin typeface="Arial" panose="020B0604020202020204" pitchFamily="34" charset="0"/>
                <a:cs typeface="Arial" panose="020B0604020202020204" pitchFamily="34" charset="0"/>
              </a:rPr>
              <a:t>September, 2019</a:t>
            </a:r>
          </a:p>
        </p:txBody>
      </p:sp>
      <p:pic>
        <p:nvPicPr>
          <p:cNvPr id="6" name="Picture 2" descr="Image result for seattle cmto">
            <a:extLst>
              <a:ext uri="{FF2B5EF4-FFF2-40B4-BE49-F238E27FC236}">
                <a16:creationId xmlns:a16="http://schemas.microsoft.com/office/drawing/2014/main" id="{98043057-48D2-4586-A2FC-D5A3B8660C53}"/>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5929" r="14554" b="46340"/>
          <a:stretch/>
        </p:blipFill>
        <p:spPr bwMode="auto">
          <a:xfrm>
            <a:off x="-19493" y="5901002"/>
            <a:ext cx="1342487" cy="9507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CAF072E-AA45-4327-976F-7EBEA6F2985C}"/>
              </a:ext>
            </a:extLst>
          </p:cNvPr>
          <p:cNvSpPr/>
          <p:nvPr/>
        </p:nvSpPr>
        <p:spPr>
          <a:xfrm>
            <a:off x="1988287" y="4390971"/>
            <a:ext cx="8215423" cy="923330"/>
          </a:xfrm>
          <a:prstGeom prst="rect">
            <a:avLst/>
          </a:prstGeom>
        </p:spPr>
        <p:txBody>
          <a:bodyPr wrap="square">
            <a:spAutoFit/>
          </a:bodyPr>
          <a:lstStyle/>
          <a:p>
            <a:pPr lvl="0" algn="ctr">
              <a:defRPr/>
            </a:pPr>
            <a:endParaRPr lang="en-US" dirty="0">
              <a:latin typeface="Arial" panose="020B0604020202020204" pitchFamily="34" charset="0"/>
              <a:cs typeface="Arial" panose="020B0604020202020204" pitchFamily="34" charset="0"/>
            </a:endParaRPr>
          </a:p>
          <a:p>
            <a:pPr lvl="0" algn="ctr">
              <a:defRPr/>
            </a:pPr>
            <a:r>
              <a:rPr lang="en-US" i="1" dirty="0">
                <a:latin typeface="Arial" panose="020B0604020202020204" pitchFamily="34" charset="0"/>
                <a:cs typeface="Arial" panose="020B0604020202020204" pitchFamily="34" charset="0"/>
              </a:rPr>
              <a:t>With special thanks to our partners who implemented this experiment:</a:t>
            </a:r>
            <a:br>
              <a:rPr lang="en-US" i="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Seattle and King County Housing Authorities, MDRC, and J-PAL North America </a:t>
            </a:r>
          </a:p>
        </p:txBody>
      </p:sp>
    </p:spTree>
    <p:extLst>
      <p:ext uri="{BB962C8B-B14F-4D97-AF65-F5344CB8AC3E}">
        <p14:creationId xmlns:p14="http://schemas.microsoft.com/office/powerpoint/2010/main" val="10081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Group 4">
            <a:extLst>
              <a:ext uri="{FF2B5EF4-FFF2-40B4-BE49-F238E27FC236}">
                <a16:creationId xmlns:a16="http://schemas.microsoft.com/office/drawing/2014/main" id="{7B4B2BE1-31CE-4117-8CD2-1AD1A078EFAB}"/>
              </a:ext>
            </a:extLst>
          </p:cNvPr>
          <p:cNvGrpSpPr>
            <a:grpSpLocks noChangeAspect="1"/>
          </p:cNvGrpSpPr>
          <p:nvPr/>
        </p:nvGrpSpPr>
        <p:grpSpPr bwMode="auto">
          <a:xfrm>
            <a:off x="604838" y="-4763"/>
            <a:ext cx="11128375" cy="6867526"/>
            <a:chOff x="381" y="-3"/>
            <a:chExt cx="7010" cy="4326"/>
          </a:xfrm>
        </p:grpSpPr>
        <p:sp>
          <p:nvSpPr>
            <p:cNvPr id="317" name="AutoShape 3">
              <a:extLst>
                <a:ext uri="{FF2B5EF4-FFF2-40B4-BE49-F238E27FC236}">
                  <a16:creationId xmlns:a16="http://schemas.microsoft.com/office/drawing/2014/main" id="{113FAC0B-FAA4-4AEE-B6FF-9A7B74AE83D7}"/>
                </a:ext>
              </a:extLst>
            </p:cNvPr>
            <p:cNvSpPr>
              <a:spLocks noChangeAspect="1" noChangeArrowheads="1" noTextEdit="1"/>
            </p:cNvSpPr>
            <p:nvPr/>
          </p:nvSpPr>
          <p:spPr bwMode="auto">
            <a:xfrm>
              <a:off x="384" y="0"/>
              <a:ext cx="691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18" name="Group 205">
              <a:extLst>
                <a:ext uri="{FF2B5EF4-FFF2-40B4-BE49-F238E27FC236}">
                  <a16:creationId xmlns:a16="http://schemas.microsoft.com/office/drawing/2014/main" id="{D0AB7C08-B8CD-45C7-AB3E-D1EDBCB2F360}"/>
                </a:ext>
              </a:extLst>
            </p:cNvPr>
            <p:cNvGrpSpPr>
              <a:grpSpLocks/>
            </p:cNvGrpSpPr>
            <p:nvPr/>
          </p:nvGrpSpPr>
          <p:grpSpPr bwMode="auto">
            <a:xfrm>
              <a:off x="381" y="-3"/>
              <a:ext cx="6918" cy="4326"/>
              <a:chOff x="381" y="-3"/>
              <a:chExt cx="6918" cy="4326"/>
            </a:xfrm>
          </p:grpSpPr>
          <p:sp>
            <p:nvSpPr>
              <p:cNvPr id="502" name="Rectangle 5">
                <a:extLst>
                  <a:ext uri="{FF2B5EF4-FFF2-40B4-BE49-F238E27FC236}">
                    <a16:creationId xmlns:a16="http://schemas.microsoft.com/office/drawing/2014/main" id="{2B3F944C-36E0-4952-8329-85E55BE9BBBD}"/>
                  </a:ext>
                </a:extLst>
              </p:cNvPr>
              <p:cNvSpPr>
                <a:spLocks noChangeArrowheads="1"/>
              </p:cNvSpPr>
              <p:nvPr/>
            </p:nvSpPr>
            <p:spPr bwMode="auto">
              <a:xfrm>
                <a:off x="381" y="-3"/>
                <a:ext cx="6918" cy="4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Rectangle 6">
                <a:extLst>
                  <a:ext uri="{FF2B5EF4-FFF2-40B4-BE49-F238E27FC236}">
                    <a16:creationId xmlns:a16="http://schemas.microsoft.com/office/drawing/2014/main" id="{7A8D4D60-0F2D-414A-A92C-945C6B8231EF}"/>
                  </a:ext>
                </a:extLst>
              </p:cNvPr>
              <p:cNvSpPr>
                <a:spLocks noChangeArrowheads="1"/>
              </p:cNvSpPr>
              <p:nvPr/>
            </p:nvSpPr>
            <p:spPr bwMode="auto">
              <a:xfrm>
                <a:off x="384" y="0"/>
                <a:ext cx="6909" cy="4317"/>
              </a:xfrm>
              <a:prstGeom prst="rect">
                <a:avLst/>
              </a:prstGeom>
              <a:solidFill>
                <a:srgbClr val="FFFFFF"/>
              </a:solidFill>
              <a:ln w="1428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 name="Rectangle 7">
                <a:extLst>
                  <a:ext uri="{FF2B5EF4-FFF2-40B4-BE49-F238E27FC236}">
                    <a16:creationId xmlns:a16="http://schemas.microsoft.com/office/drawing/2014/main" id="{90F82369-C672-49B2-8BD2-ACA1F00D3303}"/>
                  </a:ext>
                </a:extLst>
              </p:cNvPr>
              <p:cNvSpPr>
                <a:spLocks noChangeArrowheads="1"/>
              </p:cNvSpPr>
              <p:nvPr/>
            </p:nvSpPr>
            <p:spPr bwMode="auto">
              <a:xfrm>
                <a:off x="1236" y="593"/>
                <a:ext cx="5971" cy="3010"/>
              </a:xfrm>
              <a:prstGeom prst="rect">
                <a:avLst/>
              </a:prstGeom>
              <a:solidFill>
                <a:srgbClr val="FFFFFF"/>
              </a:solidFill>
              <a:ln w="1428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 name="Oval 8">
                <a:extLst>
                  <a:ext uri="{FF2B5EF4-FFF2-40B4-BE49-F238E27FC236}">
                    <a16:creationId xmlns:a16="http://schemas.microsoft.com/office/drawing/2014/main" id="{91624F74-9147-4562-8D1D-A5EEEB307947}"/>
                  </a:ext>
                </a:extLst>
              </p:cNvPr>
              <p:cNvSpPr>
                <a:spLocks noChangeArrowheads="1"/>
              </p:cNvSpPr>
              <p:nvPr/>
            </p:nvSpPr>
            <p:spPr bwMode="auto">
              <a:xfrm>
                <a:off x="5545" y="3447"/>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Oval 9">
                <a:extLst>
                  <a:ext uri="{FF2B5EF4-FFF2-40B4-BE49-F238E27FC236}">
                    <a16:creationId xmlns:a16="http://schemas.microsoft.com/office/drawing/2014/main" id="{0759220F-EC5D-459A-A167-85E287B8E5EE}"/>
                  </a:ext>
                </a:extLst>
              </p:cNvPr>
              <p:cNvSpPr>
                <a:spLocks noChangeArrowheads="1"/>
              </p:cNvSpPr>
              <p:nvPr/>
            </p:nvSpPr>
            <p:spPr bwMode="auto">
              <a:xfrm>
                <a:off x="3748" y="320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Oval 10">
                <a:extLst>
                  <a:ext uri="{FF2B5EF4-FFF2-40B4-BE49-F238E27FC236}">
                    <a16:creationId xmlns:a16="http://schemas.microsoft.com/office/drawing/2014/main" id="{C93E2EBC-1B84-4E22-9705-3B84E8663778}"/>
                  </a:ext>
                </a:extLst>
              </p:cNvPr>
              <p:cNvSpPr>
                <a:spLocks noChangeArrowheads="1"/>
              </p:cNvSpPr>
              <p:nvPr/>
            </p:nvSpPr>
            <p:spPr bwMode="auto">
              <a:xfrm>
                <a:off x="3192" y="313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Oval 11">
                <a:extLst>
                  <a:ext uri="{FF2B5EF4-FFF2-40B4-BE49-F238E27FC236}">
                    <a16:creationId xmlns:a16="http://schemas.microsoft.com/office/drawing/2014/main" id="{76D0E0FA-12C1-47EA-94AF-4A3257C3D73A}"/>
                  </a:ext>
                </a:extLst>
              </p:cNvPr>
              <p:cNvSpPr>
                <a:spLocks noChangeArrowheads="1"/>
              </p:cNvSpPr>
              <p:nvPr/>
            </p:nvSpPr>
            <p:spPr bwMode="auto">
              <a:xfrm>
                <a:off x="4180" y="3125"/>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Oval 12">
                <a:extLst>
                  <a:ext uri="{FF2B5EF4-FFF2-40B4-BE49-F238E27FC236}">
                    <a16:creationId xmlns:a16="http://schemas.microsoft.com/office/drawing/2014/main" id="{91FF006D-7030-4DC9-BB5E-CFBB0F6FF07D}"/>
                  </a:ext>
                </a:extLst>
              </p:cNvPr>
              <p:cNvSpPr>
                <a:spLocks noChangeArrowheads="1"/>
              </p:cNvSpPr>
              <p:nvPr/>
            </p:nvSpPr>
            <p:spPr bwMode="auto">
              <a:xfrm>
                <a:off x="4779" y="310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Oval 13">
                <a:extLst>
                  <a:ext uri="{FF2B5EF4-FFF2-40B4-BE49-F238E27FC236}">
                    <a16:creationId xmlns:a16="http://schemas.microsoft.com/office/drawing/2014/main" id="{2D09A2E8-4F0F-49A6-BD69-A64D1EB721AA}"/>
                  </a:ext>
                </a:extLst>
              </p:cNvPr>
              <p:cNvSpPr>
                <a:spLocks noChangeArrowheads="1"/>
              </p:cNvSpPr>
              <p:nvPr/>
            </p:nvSpPr>
            <p:spPr bwMode="auto">
              <a:xfrm>
                <a:off x="4589" y="3116"/>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Oval 14">
                <a:extLst>
                  <a:ext uri="{FF2B5EF4-FFF2-40B4-BE49-F238E27FC236}">
                    <a16:creationId xmlns:a16="http://schemas.microsoft.com/office/drawing/2014/main" id="{77FC74FB-0FCC-4077-83F4-F95ABCAC5E0F}"/>
                  </a:ext>
                </a:extLst>
              </p:cNvPr>
              <p:cNvSpPr>
                <a:spLocks noChangeArrowheads="1"/>
              </p:cNvSpPr>
              <p:nvPr/>
            </p:nvSpPr>
            <p:spPr bwMode="auto">
              <a:xfrm>
                <a:off x="5052" y="3113"/>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Oval 15">
                <a:extLst>
                  <a:ext uri="{FF2B5EF4-FFF2-40B4-BE49-F238E27FC236}">
                    <a16:creationId xmlns:a16="http://schemas.microsoft.com/office/drawing/2014/main" id="{59BF871E-6AB8-4467-98C3-3F257F1E23FB}"/>
                  </a:ext>
                </a:extLst>
              </p:cNvPr>
              <p:cNvSpPr>
                <a:spLocks noChangeArrowheads="1"/>
              </p:cNvSpPr>
              <p:nvPr/>
            </p:nvSpPr>
            <p:spPr bwMode="auto">
              <a:xfrm>
                <a:off x="4543" y="3041"/>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Oval 16">
                <a:extLst>
                  <a:ext uri="{FF2B5EF4-FFF2-40B4-BE49-F238E27FC236}">
                    <a16:creationId xmlns:a16="http://schemas.microsoft.com/office/drawing/2014/main" id="{DF883C06-4EAB-4254-B7AA-9B8833A7DAD3}"/>
                  </a:ext>
                </a:extLst>
              </p:cNvPr>
              <p:cNvSpPr>
                <a:spLocks noChangeArrowheads="1"/>
              </p:cNvSpPr>
              <p:nvPr/>
            </p:nvSpPr>
            <p:spPr bwMode="auto">
              <a:xfrm>
                <a:off x="4197" y="3041"/>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Oval 17">
                <a:extLst>
                  <a:ext uri="{FF2B5EF4-FFF2-40B4-BE49-F238E27FC236}">
                    <a16:creationId xmlns:a16="http://schemas.microsoft.com/office/drawing/2014/main" id="{E238D3BE-A632-4CC6-A816-6D6AE2756DFC}"/>
                  </a:ext>
                </a:extLst>
              </p:cNvPr>
              <p:cNvSpPr>
                <a:spLocks noChangeArrowheads="1"/>
              </p:cNvSpPr>
              <p:nvPr/>
            </p:nvSpPr>
            <p:spPr bwMode="auto">
              <a:xfrm>
                <a:off x="4070" y="304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Oval 18">
                <a:extLst>
                  <a:ext uri="{FF2B5EF4-FFF2-40B4-BE49-F238E27FC236}">
                    <a16:creationId xmlns:a16="http://schemas.microsoft.com/office/drawing/2014/main" id="{05FC56F7-710D-4529-B9D8-4C8B1D1ED57E}"/>
                  </a:ext>
                </a:extLst>
              </p:cNvPr>
              <p:cNvSpPr>
                <a:spLocks noChangeArrowheads="1"/>
              </p:cNvSpPr>
              <p:nvPr/>
            </p:nvSpPr>
            <p:spPr bwMode="auto">
              <a:xfrm>
                <a:off x="6104" y="305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Oval 19">
                <a:extLst>
                  <a:ext uri="{FF2B5EF4-FFF2-40B4-BE49-F238E27FC236}">
                    <a16:creationId xmlns:a16="http://schemas.microsoft.com/office/drawing/2014/main" id="{E2D29385-3B6D-41B3-9423-5438965EADC3}"/>
                  </a:ext>
                </a:extLst>
              </p:cNvPr>
              <p:cNvSpPr>
                <a:spLocks noChangeArrowheads="1"/>
              </p:cNvSpPr>
              <p:nvPr/>
            </p:nvSpPr>
            <p:spPr bwMode="auto">
              <a:xfrm>
                <a:off x="4410" y="2995"/>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Oval 20">
                <a:extLst>
                  <a:ext uri="{FF2B5EF4-FFF2-40B4-BE49-F238E27FC236}">
                    <a16:creationId xmlns:a16="http://schemas.microsoft.com/office/drawing/2014/main" id="{8A31C0FA-C15D-4242-A67E-C60D42F73CDF}"/>
                  </a:ext>
                </a:extLst>
              </p:cNvPr>
              <p:cNvSpPr>
                <a:spLocks noChangeArrowheads="1"/>
              </p:cNvSpPr>
              <p:nvPr/>
            </p:nvSpPr>
            <p:spPr bwMode="auto">
              <a:xfrm>
                <a:off x="6634" y="3007"/>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Oval 21">
                <a:extLst>
                  <a:ext uri="{FF2B5EF4-FFF2-40B4-BE49-F238E27FC236}">
                    <a16:creationId xmlns:a16="http://schemas.microsoft.com/office/drawing/2014/main" id="{770EFA9F-BB6C-47AD-B176-2313A5B9574F}"/>
                  </a:ext>
                </a:extLst>
              </p:cNvPr>
              <p:cNvSpPr>
                <a:spLocks noChangeArrowheads="1"/>
              </p:cNvSpPr>
              <p:nvPr/>
            </p:nvSpPr>
            <p:spPr bwMode="auto">
              <a:xfrm>
                <a:off x="3399" y="2917"/>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Oval 22">
                <a:extLst>
                  <a:ext uri="{FF2B5EF4-FFF2-40B4-BE49-F238E27FC236}">
                    <a16:creationId xmlns:a16="http://schemas.microsoft.com/office/drawing/2014/main" id="{D6651DF4-0338-4A8F-AA9E-9740D5BD925D}"/>
                  </a:ext>
                </a:extLst>
              </p:cNvPr>
              <p:cNvSpPr>
                <a:spLocks noChangeArrowheads="1"/>
              </p:cNvSpPr>
              <p:nvPr/>
            </p:nvSpPr>
            <p:spPr bwMode="auto">
              <a:xfrm>
                <a:off x="3137" y="2880"/>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Oval 23">
                <a:extLst>
                  <a:ext uri="{FF2B5EF4-FFF2-40B4-BE49-F238E27FC236}">
                    <a16:creationId xmlns:a16="http://schemas.microsoft.com/office/drawing/2014/main" id="{BC402E5B-1EF5-4706-A3B8-7B477AC3B840}"/>
                  </a:ext>
                </a:extLst>
              </p:cNvPr>
              <p:cNvSpPr>
                <a:spLocks noChangeArrowheads="1"/>
              </p:cNvSpPr>
              <p:nvPr/>
            </p:nvSpPr>
            <p:spPr bwMode="auto">
              <a:xfrm>
                <a:off x="4520" y="283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 name="Oval 24">
                <a:extLst>
                  <a:ext uri="{FF2B5EF4-FFF2-40B4-BE49-F238E27FC236}">
                    <a16:creationId xmlns:a16="http://schemas.microsoft.com/office/drawing/2014/main" id="{37AA12CF-FBA7-4032-86CD-A233FCA6BAB1}"/>
                  </a:ext>
                </a:extLst>
              </p:cNvPr>
              <p:cNvSpPr>
                <a:spLocks noChangeArrowheads="1"/>
              </p:cNvSpPr>
              <p:nvPr/>
            </p:nvSpPr>
            <p:spPr bwMode="auto">
              <a:xfrm>
                <a:off x="3270" y="283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Oval 25">
                <a:extLst>
                  <a:ext uri="{FF2B5EF4-FFF2-40B4-BE49-F238E27FC236}">
                    <a16:creationId xmlns:a16="http://schemas.microsoft.com/office/drawing/2014/main" id="{13949D7F-E35A-4E33-BE70-9FFA40B8BBD4}"/>
                  </a:ext>
                </a:extLst>
              </p:cNvPr>
              <p:cNvSpPr>
                <a:spLocks noChangeArrowheads="1"/>
              </p:cNvSpPr>
              <p:nvPr/>
            </p:nvSpPr>
            <p:spPr bwMode="auto">
              <a:xfrm>
                <a:off x="3085" y="283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 name="Oval 26">
                <a:extLst>
                  <a:ext uri="{FF2B5EF4-FFF2-40B4-BE49-F238E27FC236}">
                    <a16:creationId xmlns:a16="http://schemas.microsoft.com/office/drawing/2014/main" id="{CDCB0B98-DA86-4B94-A80A-9E44CA0B8B03}"/>
                  </a:ext>
                </a:extLst>
              </p:cNvPr>
              <p:cNvSpPr>
                <a:spLocks noChangeArrowheads="1"/>
              </p:cNvSpPr>
              <p:nvPr/>
            </p:nvSpPr>
            <p:spPr bwMode="auto">
              <a:xfrm>
                <a:off x="4675" y="2868"/>
                <a:ext cx="17"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 name="Oval 27">
                <a:extLst>
                  <a:ext uri="{FF2B5EF4-FFF2-40B4-BE49-F238E27FC236}">
                    <a16:creationId xmlns:a16="http://schemas.microsoft.com/office/drawing/2014/main" id="{B872BD7A-14AC-4FA7-8DD9-5134C1EC13BF}"/>
                  </a:ext>
                </a:extLst>
              </p:cNvPr>
              <p:cNvSpPr>
                <a:spLocks noChangeArrowheads="1"/>
              </p:cNvSpPr>
              <p:nvPr/>
            </p:nvSpPr>
            <p:spPr bwMode="auto">
              <a:xfrm>
                <a:off x="3494" y="2825"/>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 name="Oval 28">
                <a:extLst>
                  <a:ext uri="{FF2B5EF4-FFF2-40B4-BE49-F238E27FC236}">
                    <a16:creationId xmlns:a16="http://schemas.microsoft.com/office/drawing/2014/main" id="{C2DA5388-C23B-41D0-B9D4-2A8235D5F341}"/>
                  </a:ext>
                </a:extLst>
              </p:cNvPr>
              <p:cNvSpPr>
                <a:spLocks noChangeArrowheads="1"/>
              </p:cNvSpPr>
              <p:nvPr/>
            </p:nvSpPr>
            <p:spPr bwMode="auto">
              <a:xfrm>
                <a:off x="3483" y="286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 name="Oval 29">
                <a:extLst>
                  <a:ext uri="{FF2B5EF4-FFF2-40B4-BE49-F238E27FC236}">
                    <a16:creationId xmlns:a16="http://schemas.microsoft.com/office/drawing/2014/main" id="{F21B7B05-A615-419E-8BFA-D8A3F3132444}"/>
                  </a:ext>
                </a:extLst>
              </p:cNvPr>
              <p:cNvSpPr>
                <a:spLocks noChangeArrowheads="1"/>
              </p:cNvSpPr>
              <p:nvPr/>
            </p:nvSpPr>
            <p:spPr bwMode="auto">
              <a:xfrm>
                <a:off x="4488" y="285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 name="Oval 30">
                <a:extLst>
                  <a:ext uri="{FF2B5EF4-FFF2-40B4-BE49-F238E27FC236}">
                    <a16:creationId xmlns:a16="http://schemas.microsoft.com/office/drawing/2014/main" id="{9F9BC46D-193B-4D8B-B5D4-AFB6EBE2B99D}"/>
                  </a:ext>
                </a:extLst>
              </p:cNvPr>
              <p:cNvSpPr>
                <a:spLocks noChangeArrowheads="1"/>
              </p:cNvSpPr>
              <p:nvPr/>
            </p:nvSpPr>
            <p:spPr bwMode="auto">
              <a:xfrm>
                <a:off x="2887" y="2814"/>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 name="Oval 31">
                <a:extLst>
                  <a:ext uri="{FF2B5EF4-FFF2-40B4-BE49-F238E27FC236}">
                    <a16:creationId xmlns:a16="http://schemas.microsoft.com/office/drawing/2014/main" id="{0EB44772-1481-4A6A-9021-844D9398F73B}"/>
                  </a:ext>
                </a:extLst>
              </p:cNvPr>
              <p:cNvSpPr>
                <a:spLocks noChangeArrowheads="1"/>
              </p:cNvSpPr>
              <p:nvPr/>
            </p:nvSpPr>
            <p:spPr bwMode="auto">
              <a:xfrm>
                <a:off x="2728" y="2837"/>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 name="Oval 32">
                <a:extLst>
                  <a:ext uri="{FF2B5EF4-FFF2-40B4-BE49-F238E27FC236}">
                    <a16:creationId xmlns:a16="http://schemas.microsoft.com/office/drawing/2014/main" id="{AE917B1B-0A8F-48CB-8452-2D652FA1D4B1}"/>
                  </a:ext>
                </a:extLst>
              </p:cNvPr>
              <p:cNvSpPr>
                <a:spLocks noChangeArrowheads="1"/>
              </p:cNvSpPr>
              <p:nvPr/>
            </p:nvSpPr>
            <p:spPr bwMode="auto">
              <a:xfrm>
                <a:off x="4350" y="2730"/>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 name="Oval 33">
                <a:extLst>
                  <a:ext uri="{FF2B5EF4-FFF2-40B4-BE49-F238E27FC236}">
                    <a16:creationId xmlns:a16="http://schemas.microsoft.com/office/drawing/2014/main" id="{29AEBC96-14CD-478C-8594-E616A5855AE8}"/>
                  </a:ext>
                </a:extLst>
              </p:cNvPr>
              <p:cNvSpPr>
                <a:spLocks noChangeArrowheads="1"/>
              </p:cNvSpPr>
              <p:nvPr/>
            </p:nvSpPr>
            <p:spPr bwMode="auto">
              <a:xfrm>
                <a:off x="3765" y="276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 name="Oval 34">
                <a:extLst>
                  <a:ext uri="{FF2B5EF4-FFF2-40B4-BE49-F238E27FC236}">
                    <a16:creationId xmlns:a16="http://schemas.microsoft.com/office/drawing/2014/main" id="{38EA0EFF-7702-4A00-B32C-DFA46ED0EC7B}"/>
                  </a:ext>
                </a:extLst>
              </p:cNvPr>
              <p:cNvSpPr>
                <a:spLocks noChangeArrowheads="1"/>
              </p:cNvSpPr>
              <p:nvPr/>
            </p:nvSpPr>
            <p:spPr bwMode="auto">
              <a:xfrm>
                <a:off x="3097" y="273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 name="Oval 35">
                <a:extLst>
                  <a:ext uri="{FF2B5EF4-FFF2-40B4-BE49-F238E27FC236}">
                    <a16:creationId xmlns:a16="http://schemas.microsoft.com/office/drawing/2014/main" id="{0D86CC7D-89BF-404C-9EEB-42D202A7BBE5}"/>
                  </a:ext>
                </a:extLst>
              </p:cNvPr>
              <p:cNvSpPr>
                <a:spLocks noChangeArrowheads="1"/>
              </p:cNvSpPr>
              <p:nvPr/>
            </p:nvSpPr>
            <p:spPr bwMode="auto">
              <a:xfrm>
                <a:off x="4076" y="2678"/>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 name="Oval 36">
                <a:extLst>
                  <a:ext uri="{FF2B5EF4-FFF2-40B4-BE49-F238E27FC236}">
                    <a16:creationId xmlns:a16="http://schemas.microsoft.com/office/drawing/2014/main" id="{BD51E5E2-F65C-44C1-9193-ADAA62BB8E7D}"/>
                  </a:ext>
                </a:extLst>
              </p:cNvPr>
              <p:cNvSpPr>
                <a:spLocks noChangeArrowheads="1"/>
              </p:cNvSpPr>
              <p:nvPr/>
            </p:nvSpPr>
            <p:spPr bwMode="auto">
              <a:xfrm>
                <a:off x="2388" y="2710"/>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 name="Oval 37">
                <a:extLst>
                  <a:ext uri="{FF2B5EF4-FFF2-40B4-BE49-F238E27FC236}">
                    <a16:creationId xmlns:a16="http://schemas.microsoft.com/office/drawing/2014/main" id="{B84DC360-FDBF-4FE0-A743-4B81D6578B43}"/>
                  </a:ext>
                </a:extLst>
              </p:cNvPr>
              <p:cNvSpPr>
                <a:spLocks noChangeArrowheads="1"/>
              </p:cNvSpPr>
              <p:nvPr/>
            </p:nvSpPr>
            <p:spPr bwMode="auto">
              <a:xfrm>
                <a:off x="3984" y="2678"/>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 name="Oval 38">
                <a:extLst>
                  <a:ext uri="{FF2B5EF4-FFF2-40B4-BE49-F238E27FC236}">
                    <a16:creationId xmlns:a16="http://schemas.microsoft.com/office/drawing/2014/main" id="{EE13E3A7-F17B-449B-90A7-AA7611D6A032}"/>
                  </a:ext>
                </a:extLst>
              </p:cNvPr>
              <p:cNvSpPr>
                <a:spLocks noChangeArrowheads="1"/>
              </p:cNvSpPr>
              <p:nvPr/>
            </p:nvSpPr>
            <p:spPr bwMode="auto">
              <a:xfrm>
                <a:off x="2846" y="2661"/>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 name="Oval 39">
                <a:extLst>
                  <a:ext uri="{FF2B5EF4-FFF2-40B4-BE49-F238E27FC236}">
                    <a16:creationId xmlns:a16="http://schemas.microsoft.com/office/drawing/2014/main" id="{288DD60C-8BE4-4771-A69E-391D92C92FFB}"/>
                  </a:ext>
                </a:extLst>
              </p:cNvPr>
              <p:cNvSpPr>
                <a:spLocks noChangeArrowheads="1"/>
              </p:cNvSpPr>
              <p:nvPr/>
            </p:nvSpPr>
            <p:spPr bwMode="auto">
              <a:xfrm>
                <a:off x="3359" y="267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 name="Oval 40">
                <a:extLst>
                  <a:ext uri="{FF2B5EF4-FFF2-40B4-BE49-F238E27FC236}">
                    <a16:creationId xmlns:a16="http://schemas.microsoft.com/office/drawing/2014/main" id="{95ED5471-3A65-4C34-BEC9-B14C88751BBD}"/>
                  </a:ext>
                </a:extLst>
              </p:cNvPr>
              <p:cNvSpPr>
                <a:spLocks noChangeArrowheads="1"/>
              </p:cNvSpPr>
              <p:nvPr/>
            </p:nvSpPr>
            <p:spPr bwMode="auto">
              <a:xfrm>
                <a:off x="3448" y="270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 name="Oval 41">
                <a:extLst>
                  <a:ext uri="{FF2B5EF4-FFF2-40B4-BE49-F238E27FC236}">
                    <a16:creationId xmlns:a16="http://schemas.microsoft.com/office/drawing/2014/main" id="{AEF48936-0E2D-4F9C-ACD0-B0D1DB3F1F57}"/>
                  </a:ext>
                </a:extLst>
              </p:cNvPr>
              <p:cNvSpPr>
                <a:spLocks noChangeArrowheads="1"/>
              </p:cNvSpPr>
              <p:nvPr/>
            </p:nvSpPr>
            <p:spPr bwMode="auto">
              <a:xfrm>
                <a:off x="3062" y="2661"/>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 name="Oval 42">
                <a:extLst>
                  <a:ext uri="{FF2B5EF4-FFF2-40B4-BE49-F238E27FC236}">
                    <a16:creationId xmlns:a16="http://schemas.microsoft.com/office/drawing/2014/main" id="{4D84C0D8-3459-42DA-8A38-6F492414AF58}"/>
                  </a:ext>
                </a:extLst>
              </p:cNvPr>
              <p:cNvSpPr>
                <a:spLocks noChangeArrowheads="1"/>
              </p:cNvSpPr>
              <p:nvPr/>
            </p:nvSpPr>
            <p:spPr bwMode="auto">
              <a:xfrm>
                <a:off x="3022" y="268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 name="Oval 43">
                <a:extLst>
                  <a:ext uri="{FF2B5EF4-FFF2-40B4-BE49-F238E27FC236}">
                    <a16:creationId xmlns:a16="http://schemas.microsoft.com/office/drawing/2014/main" id="{B5F7F503-FFB3-437B-A08C-5B9629EAE0CB}"/>
                  </a:ext>
                </a:extLst>
              </p:cNvPr>
              <p:cNvSpPr>
                <a:spLocks noChangeArrowheads="1"/>
              </p:cNvSpPr>
              <p:nvPr/>
            </p:nvSpPr>
            <p:spPr bwMode="auto">
              <a:xfrm>
                <a:off x="2452" y="269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 name="Oval 44">
                <a:extLst>
                  <a:ext uri="{FF2B5EF4-FFF2-40B4-BE49-F238E27FC236}">
                    <a16:creationId xmlns:a16="http://schemas.microsoft.com/office/drawing/2014/main" id="{3B2EA843-100D-4000-B7E1-3D884802441B}"/>
                  </a:ext>
                </a:extLst>
              </p:cNvPr>
              <p:cNvSpPr>
                <a:spLocks noChangeArrowheads="1"/>
              </p:cNvSpPr>
              <p:nvPr/>
            </p:nvSpPr>
            <p:spPr bwMode="auto">
              <a:xfrm>
                <a:off x="2944" y="2635"/>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Oval 45">
                <a:extLst>
                  <a:ext uri="{FF2B5EF4-FFF2-40B4-BE49-F238E27FC236}">
                    <a16:creationId xmlns:a16="http://schemas.microsoft.com/office/drawing/2014/main" id="{F5D05C2F-321B-43E1-BF76-BC3BD421699D}"/>
                  </a:ext>
                </a:extLst>
              </p:cNvPr>
              <p:cNvSpPr>
                <a:spLocks noChangeArrowheads="1"/>
              </p:cNvSpPr>
              <p:nvPr/>
            </p:nvSpPr>
            <p:spPr bwMode="auto">
              <a:xfrm>
                <a:off x="4811" y="2618"/>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 name="Oval 46">
                <a:extLst>
                  <a:ext uri="{FF2B5EF4-FFF2-40B4-BE49-F238E27FC236}">
                    <a16:creationId xmlns:a16="http://schemas.microsoft.com/office/drawing/2014/main" id="{267116D4-926A-47BE-B258-9E856710AE84}"/>
                  </a:ext>
                </a:extLst>
              </p:cNvPr>
              <p:cNvSpPr>
                <a:spLocks noChangeArrowheads="1"/>
              </p:cNvSpPr>
              <p:nvPr/>
            </p:nvSpPr>
            <p:spPr bwMode="auto">
              <a:xfrm>
                <a:off x="2967" y="2632"/>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 name="Oval 47">
                <a:extLst>
                  <a:ext uri="{FF2B5EF4-FFF2-40B4-BE49-F238E27FC236}">
                    <a16:creationId xmlns:a16="http://schemas.microsoft.com/office/drawing/2014/main" id="{F5AF25AA-6295-4B75-AB55-1CAAB52716A0}"/>
                  </a:ext>
                </a:extLst>
              </p:cNvPr>
              <p:cNvSpPr>
                <a:spLocks noChangeArrowheads="1"/>
              </p:cNvSpPr>
              <p:nvPr/>
            </p:nvSpPr>
            <p:spPr bwMode="auto">
              <a:xfrm>
                <a:off x="4874" y="260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 name="Oval 48">
                <a:extLst>
                  <a:ext uri="{FF2B5EF4-FFF2-40B4-BE49-F238E27FC236}">
                    <a16:creationId xmlns:a16="http://schemas.microsoft.com/office/drawing/2014/main" id="{91A982A7-0A08-4EB1-B8F2-8E7BA8C59271}"/>
                  </a:ext>
                </a:extLst>
              </p:cNvPr>
              <p:cNvSpPr>
                <a:spLocks noChangeArrowheads="1"/>
              </p:cNvSpPr>
              <p:nvPr/>
            </p:nvSpPr>
            <p:spPr bwMode="auto">
              <a:xfrm>
                <a:off x="2740" y="2580"/>
                <a:ext cx="20"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 name="Oval 49">
                <a:extLst>
                  <a:ext uri="{FF2B5EF4-FFF2-40B4-BE49-F238E27FC236}">
                    <a16:creationId xmlns:a16="http://schemas.microsoft.com/office/drawing/2014/main" id="{EEE8E634-11A3-4C9A-9A5A-363CC1DD8D0D}"/>
                  </a:ext>
                </a:extLst>
              </p:cNvPr>
              <p:cNvSpPr>
                <a:spLocks noChangeArrowheads="1"/>
              </p:cNvSpPr>
              <p:nvPr/>
            </p:nvSpPr>
            <p:spPr bwMode="auto">
              <a:xfrm>
                <a:off x="3771" y="258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Oval 50">
                <a:extLst>
                  <a:ext uri="{FF2B5EF4-FFF2-40B4-BE49-F238E27FC236}">
                    <a16:creationId xmlns:a16="http://schemas.microsoft.com/office/drawing/2014/main" id="{6827FFE7-9E0C-4BF5-8A93-08E2502E93B5}"/>
                  </a:ext>
                </a:extLst>
              </p:cNvPr>
              <p:cNvSpPr>
                <a:spLocks noChangeArrowheads="1"/>
              </p:cNvSpPr>
              <p:nvPr/>
            </p:nvSpPr>
            <p:spPr bwMode="auto">
              <a:xfrm>
                <a:off x="3581" y="2644"/>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 name="Oval 51">
                <a:extLst>
                  <a:ext uri="{FF2B5EF4-FFF2-40B4-BE49-F238E27FC236}">
                    <a16:creationId xmlns:a16="http://schemas.microsoft.com/office/drawing/2014/main" id="{48547E13-FB8F-4A56-B042-2E1366E92E5B}"/>
                  </a:ext>
                </a:extLst>
              </p:cNvPr>
              <p:cNvSpPr>
                <a:spLocks noChangeArrowheads="1"/>
              </p:cNvSpPr>
              <p:nvPr/>
            </p:nvSpPr>
            <p:spPr bwMode="auto">
              <a:xfrm>
                <a:off x="2570" y="261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Oval 52">
                <a:extLst>
                  <a:ext uri="{FF2B5EF4-FFF2-40B4-BE49-F238E27FC236}">
                    <a16:creationId xmlns:a16="http://schemas.microsoft.com/office/drawing/2014/main" id="{667EDBBC-C333-466C-B5E5-26601EE95081}"/>
                  </a:ext>
                </a:extLst>
              </p:cNvPr>
              <p:cNvSpPr>
                <a:spLocks noChangeArrowheads="1"/>
              </p:cNvSpPr>
              <p:nvPr/>
            </p:nvSpPr>
            <p:spPr bwMode="auto">
              <a:xfrm>
                <a:off x="2676" y="2641"/>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Oval 53">
                <a:extLst>
                  <a:ext uri="{FF2B5EF4-FFF2-40B4-BE49-F238E27FC236}">
                    <a16:creationId xmlns:a16="http://schemas.microsoft.com/office/drawing/2014/main" id="{29BE0E76-CA37-4A4D-98CC-5304F615C64E}"/>
                  </a:ext>
                </a:extLst>
              </p:cNvPr>
              <p:cNvSpPr>
                <a:spLocks noChangeArrowheads="1"/>
              </p:cNvSpPr>
              <p:nvPr/>
            </p:nvSpPr>
            <p:spPr bwMode="auto">
              <a:xfrm>
                <a:off x="4010" y="259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 name="Oval 54">
                <a:extLst>
                  <a:ext uri="{FF2B5EF4-FFF2-40B4-BE49-F238E27FC236}">
                    <a16:creationId xmlns:a16="http://schemas.microsoft.com/office/drawing/2014/main" id="{5D7A4BD0-4530-43A9-88D8-DAAE6C1C0937}"/>
                  </a:ext>
                </a:extLst>
              </p:cNvPr>
              <p:cNvSpPr>
                <a:spLocks noChangeArrowheads="1"/>
              </p:cNvSpPr>
              <p:nvPr/>
            </p:nvSpPr>
            <p:spPr bwMode="auto">
              <a:xfrm>
                <a:off x="2936" y="2609"/>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 name="Oval 55">
                <a:extLst>
                  <a:ext uri="{FF2B5EF4-FFF2-40B4-BE49-F238E27FC236}">
                    <a16:creationId xmlns:a16="http://schemas.microsoft.com/office/drawing/2014/main" id="{ED26DAEC-CF9A-4922-ADEF-FD5F099DC29E}"/>
                  </a:ext>
                </a:extLst>
              </p:cNvPr>
              <p:cNvSpPr>
                <a:spLocks noChangeArrowheads="1"/>
              </p:cNvSpPr>
              <p:nvPr/>
            </p:nvSpPr>
            <p:spPr bwMode="auto">
              <a:xfrm>
                <a:off x="2841" y="2624"/>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 name="Oval 56">
                <a:extLst>
                  <a:ext uri="{FF2B5EF4-FFF2-40B4-BE49-F238E27FC236}">
                    <a16:creationId xmlns:a16="http://schemas.microsoft.com/office/drawing/2014/main" id="{06C91F64-463B-41D4-9544-AC3365F43FE7}"/>
                  </a:ext>
                </a:extLst>
              </p:cNvPr>
              <p:cNvSpPr>
                <a:spLocks noChangeArrowheads="1"/>
              </p:cNvSpPr>
              <p:nvPr/>
            </p:nvSpPr>
            <p:spPr bwMode="auto">
              <a:xfrm>
                <a:off x="2700" y="2618"/>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Oval 57">
                <a:extLst>
                  <a:ext uri="{FF2B5EF4-FFF2-40B4-BE49-F238E27FC236}">
                    <a16:creationId xmlns:a16="http://schemas.microsoft.com/office/drawing/2014/main" id="{53EB4B6A-AA07-4CA0-928C-6DD0C814DEDC}"/>
                  </a:ext>
                </a:extLst>
              </p:cNvPr>
              <p:cNvSpPr>
                <a:spLocks noChangeArrowheads="1"/>
              </p:cNvSpPr>
              <p:nvPr/>
            </p:nvSpPr>
            <p:spPr bwMode="auto">
              <a:xfrm>
                <a:off x="1418" y="2606"/>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Oval 58">
                <a:extLst>
                  <a:ext uri="{FF2B5EF4-FFF2-40B4-BE49-F238E27FC236}">
                    <a16:creationId xmlns:a16="http://schemas.microsoft.com/office/drawing/2014/main" id="{E7100743-A80F-4010-A258-9AD53D46CF15}"/>
                  </a:ext>
                </a:extLst>
              </p:cNvPr>
              <p:cNvSpPr>
                <a:spLocks noChangeArrowheads="1"/>
              </p:cNvSpPr>
              <p:nvPr/>
            </p:nvSpPr>
            <p:spPr bwMode="auto">
              <a:xfrm>
                <a:off x="2941" y="2580"/>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Oval 59">
                <a:extLst>
                  <a:ext uri="{FF2B5EF4-FFF2-40B4-BE49-F238E27FC236}">
                    <a16:creationId xmlns:a16="http://schemas.microsoft.com/office/drawing/2014/main" id="{7ED5DE36-C014-4352-A3D9-2E5862FC104E}"/>
                  </a:ext>
                </a:extLst>
              </p:cNvPr>
              <p:cNvSpPr>
                <a:spLocks noChangeArrowheads="1"/>
              </p:cNvSpPr>
              <p:nvPr/>
            </p:nvSpPr>
            <p:spPr bwMode="auto">
              <a:xfrm>
                <a:off x="5438" y="2644"/>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Oval 60">
                <a:extLst>
                  <a:ext uri="{FF2B5EF4-FFF2-40B4-BE49-F238E27FC236}">
                    <a16:creationId xmlns:a16="http://schemas.microsoft.com/office/drawing/2014/main" id="{B200EEB7-79EE-406A-85F3-D0A18FF27715}"/>
                  </a:ext>
                </a:extLst>
              </p:cNvPr>
              <p:cNvSpPr>
                <a:spLocks noChangeArrowheads="1"/>
              </p:cNvSpPr>
              <p:nvPr/>
            </p:nvSpPr>
            <p:spPr bwMode="auto">
              <a:xfrm>
                <a:off x="3002" y="262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Oval 61">
                <a:extLst>
                  <a:ext uri="{FF2B5EF4-FFF2-40B4-BE49-F238E27FC236}">
                    <a16:creationId xmlns:a16="http://schemas.microsoft.com/office/drawing/2014/main" id="{20FF6489-EB57-462B-8C90-960FC59839DA}"/>
                  </a:ext>
                </a:extLst>
              </p:cNvPr>
              <p:cNvSpPr>
                <a:spLocks noChangeArrowheads="1"/>
              </p:cNvSpPr>
              <p:nvPr/>
            </p:nvSpPr>
            <p:spPr bwMode="auto">
              <a:xfrm>
                <a:off x="5009" y="2589"/>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Oval 62">
                <a:extLst>
                  <a:ext uri="{FF2B5EF4-FFF2-40B4-BE49-F238E27FC236}">
                    <a16:creationId xmlns:a16="http://schemas.microsoft.com/office/drawing/2014/main" id="{FBFF9168-FB8B-4B7C-AD2C-24046FD66E90}"/>
                  </a:ext>
                </a:extLst>
              </p:cNvPr>
              <p:cNvSpPr>
                <a:spLocks noChangeArrowheads="1"/>
              </p:cNvSpPr>
              <p:nvPr/>
            </p:nvSpPr>
            <p:spPr bwMode="auto">
              <a:xfrm>
                <a:off x="3705" y="250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Oval 63">
                <a:extLst>
                  <a:ext uri="{FF2B5EF4-FFF2-40B4-BE49-F238E27FC236}">
                    <a16:creationId xmlns:a16="http://schemas.microsoft.com/office/drawing/2014/main" id="{09A46305-F714-4F20-BB31-F9D4C9A09C65}"/>
                  </a:ext>
                </a:extLst>
              </p:cNvPr>
              <p:cNvSpPr>
                <a:spLocks noChangeArrowheads="1"/>
              </p:cNvSpPr>
              <p:nvPr/>
            </p:nvSpPr>
            <p:spPr bwMode="auto">
              <a:xfrm>
                <a:off x="2887" y="2566"/>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Oval 64">
                <a:extLst>
                  <a:ext uri="{FF2B5EF4-FFF2-40B4-BE49-F238E27FC236}">
                    <a16:creationId xmlns:a16="http://schemas.microsoft.com/office/drawing/2014/main" id="{EFE20EAA-B288-47CF-B25B-9DEAE059E0EB}"/>
                  </a:ext>
                </a:extLst>
              </p:cNvPr>
              <p:cNvSpPr>
                <a:spLocks noChangeArrowheads="1"/>
              </p:cNvSpPr>
              <p:nvPr/>
            </p:nvSpPr>
            <p:spPr bwMode="auto">
              <a:xfrm>
                <a:off x="3178" y="256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Oval 65">
                <a:extLst>
                  <a:ext uri="{FF2B5EF4-FFF2-40B4-BE49-F238E27FC236}">
                    <a16:creationId xmlns:a16="http://schemas.microsoft.com/office/drawing/2014/main" id="{E4776E73-BC91-4E49-B355-853A5E7A283A}"/>
                  </a:ext>
                </a:extLst>
              </p:cNvPr>
              <p:cNvSpPr>
                <a:spLocks noChangeArrowheads="1"/>
              </p:cNvSpPr>
              <p:nvPr/>
            </p:nvSpPr>
            <p:spPr bwMode="auto">
              <a:xfrm>
                <a:off x="2964" y="2514"/>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Oval 66">
                <a:extLst>
                  <a:ext uri="{FF2B5EF4-FFF2-40B4-BE49-F238E27FC236}">
                    <a16:creationId xmlns:a16="http://schemas.microsoft.com/office/drawing/2014/main" id="{62A59473-A1C0-4FD4-B7E4-05E9316645C2}"/>
                  </a:ext>
                </a:extLst>
              </p:cNvPr>
              <p:cNvSpPr>
                <a:spLocks noChangeArrowheads="1"/>
              </p:cNvSpPr>
              <p:nvPr/>
            </p:nvSpPr>
            <p:spPr bwMode="auto">
              <a:xfrm>
                <a:off x="3114" y="2543"/>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Oval 67">
                <a:extLst>
                  <a:ext uri="{FF2B5EF4-FFF2-40B4-BE49-F238E27FC236}">
                    <a16:creationId xmlns:a16="http://schemas.microsoft.com/office/drawing/2014/main" id="{EFFE9B2D-09B2-41ED-85A8-36AD35C15179}"/>
                  </a:ext>
                </a:extLst>
              </p:cNvPr>
              <p:cNvSpPr>
                <a:spLocks noChangeArrowheads="1"/>
              </p:cNvSpPr>
              <p:nvPr/>
            </p:nvSpPr>
            <p:spPr bwMode="auto">
              <a:xfrm>
                <a:off x="4462" y="252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Oval 68">
                <a:extLst>
                  <a:ext uri="{FF2B5EF4-FFF2-40B4-BE49-F238E27FC236}">
                    <a16:creationId xmlns:a16="http://schemas.microsoft.com/office/drawing/2014/main" id="{1130F6A2-6418-4E3E-83B5-C8523C970215}"/>
                  </a:ext>
                </a:extLst>
              </p:cNvPr>
              <p:cNvSpPr>
                <a:spLocks noChangeArrowheads="1"/>
              </p:cNvSpPr>
              <p:nvPr/>
            </p:nvSpPr>
            <p:spPr bwMode="auto">
              <a:xfrm>
                <a:off x="3722" y="2532"/>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Oval 69">
                <a:extLst>
                  <a:ext uri="{FF2B5EF4-FFF2-40B4-BE49-F238E27FC236}">
                    <a16:creationId xmlns:a16="http://schemas.microsoft.com/office/drawing/2014/main" id="{1E942C94-9E2D-41FE-80F8-C87AA22DD6BC}"/>
                  </a:ext>
                </a:extLst>
              </p:cNvPr>
              <p:cNvSpPr>
                <a:spLocks noChangeArrowheads="1"/>
              </p:cNvSpPr>
              <p:nvPr/>
            </p:nvSpPr>
            <p:spPr bwMode="auto">
              <a:xfrm>
                <a:off x="2691" y="251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Oval 70">
                <a:extLst>
                  <a:ext uri="{FF2B5EF4-FFF2-40B4-BE49-F238E27FC236}">
                    <a16:creationId xmlns:a16="http://schemas.microsoft.com/office/drawing/2014/main" id="{9C80B051-904A-46EB-BE54-C958DB9CD60D}"/>
                  </a:ext>
                </a:extLst>
              </p:cNvPr>
              <p:cNvSpPr>
                <a:spLocks noChangeArrowheads="1"/>
              </p:cNvSpPr>
              <p:nvPr/>
            </p:nvSpPr>
            <p:spPr bwMode="auto">
              <a:xfrm>
                <a:off x="2901" y="2494"/>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 name="Oval 71">
                <a:extLst>
                  <a:ext uri="{FF2B5EF4-FFF2-40B4-BE49-F238E27FC236}">
                    <a16:creationId xmlns:a16="http://schemas.microsoft.com/office/drawing/2014/main" id="{B5FC1ABB-3954-4DCE-BD63-1A2E179FE052}"/>
                  </a:ext>
                </a:extLst>
              </p:cNvPr>
              <p:cNvSpPr>
                <a:spLocks noChangeArrowheads="1"/>
              </p:cNvSpPr>
              <p:nvPr/>
            </p:nvSpPr>
            <p:spPr bwMode="auto">
              <a:xfrm>
                <a:off x="2714" y="2526"/>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 name="Oval 72">
                <a:extLst>
                  <a:ext uri="{FF2B5EF4-FFF2-40B4-BE49-F238E27FC236}">
                    <a16:creationId xmlns:a16="http://schemas.microsoft.com/office/drawing/2014/main" id="{BC62B515-9872-44AB-8A1F-CF2F304A4D96}"/>
                  </a:ext>
                </a:extLst>
              </p:cNvPr>
              <p:cNvSpPr>
                <a:spLocks noChangeArrowheads="1"/>
              </p:cNvSpPr>
              <p:nvPr/>
            </p:nvSpPr>
            <p:spPr bwMode="auto">
              <a:xfrm>
                <a:off x="3745" y="256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 name="Oval 73">
                <a:extLst>
                  <a:ext uri="{FF2B5EF4-FFF2-40B4-BE49-F238E27FC236}">
                    <a16:creationId xmlns:a16="http://schemas.microsoft.com/office/drawing/2014/main" id="{D0C7AA55-6FCE-4D41-85E5-028CA99F8EAE}"/>
                  </a:ext>
                </a:extLst>
              </p:cNvPr>
              <p:cNvSpPr>
                <a:spLocks noChangeArrowheads="1"/>
              </p:cNvSpPr>
              <p:nvPr/>
            </p:nvSpPr>
            <p:spPr bwMode="auto">
              <a:xfrm>
                <a:off x="2967" y="254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 name="Oval 74">
                <a:extLst>
                  <a:ext uri="{FF2B5EF4-FFF2-40B4-BE49-F238E27FC236}">
                    <a16:creationId xmlns:a16="http://schemas.microsoft.com/office/drawing/2014/main" id="{CAFD7549-86FC-4FF2-9C33-B28B3475F95A}"/>
                  </a:ext>
                </a:extLst>
              </p:cNvPr>
              <p:cNvSpPr>
                <a:spLocks noChangeArrowheads="1"/>
              </p:cNvSpPr>
              <p:nvPr/>
            </p:nvSpPr>
            <p:spPr bwMode="auto">
              <a:xfrm>
                <a:off x="3244" y="2506"/>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2" name="Oval 75">
                <a:extLst>
                  <a:ext uri="{FF2B5EF4-FFF2-40B4-BE49-F238E27FC236}">
                    <a16:creationId xmlns:a16="http://schemas.microsoft.com/office/drawing/2014/main" id="{34309E76-A05E-48CE-A5DB-7C6659D353E7}"/>
                  </a:ext>
                </a:extLst>
              </p:cNvPr>
              <p:cNvSpPr>
                <a:spLocks noChangeArrowheads="1"/>
              </p:cNvSpPr>
              <p:nvPr/>
            </p:nvSpPr>
            <p:spPr bwMode="auto">
              <a:xfrm>
                <a:off x="4036" y="249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 name="Oval 76">
                <a:extLst>
                  <a:ext uri="{FF2B5EF4-FFF2-40B4-BE49-F238E27FC236}">
                    <a16:creationId xmlns:a16="http://schemas.microsoft.com/office/drawing/2014/main" id="{14DF9EBF-FE1C-46EE-9705-8F25F019AD7C}"/>
                  </a:ext>
                </a:extLst>
              </p:cNvPr>
              <p:cNvSpPr>
                <a:spLocks noChangeArrowheads="1"/>
              </p:cNvSpPr>
              <p:nvPr/>
            </p:nvSpPr>
            <p:spPr bwMode="auto">
              <a:xfrm>
                <a:off x="3411" y="254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 name="Oval 77">
                <a:extLst>
                  <a:ext uri="{FF2B5EF4-FFF2-40B4-BE49-F238E27FC236}">
                    <a16:creationId xmlns:a16="http://schemas.microsoft.com/office/drawing/2014/main" id="{DF844E2D-1828-414E-B4A4-EE357B69E2AA}"/>
                  </a:ext>
                </a:extLst>
              </p:cNvPr>
              <p:cNvSpPr>
                <a:spLocks noChangeArrowheads="1"/>
              </p:cNvSpPr>
              <p:nvPr/>
            </p:nvSpPr>
            <p:spPr bwMode="auto">
              <a:xfrm>
                <a:off x="4318" y="2503"/>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Oval 78">
                <a:extLst>
                  <a:ext uri="{FF2B5EF4-FFF2-40B4-BE49-F238E27FC236}">
                    <a16:creationId xmlns:a16="http://schemas.microsoft.com/office/drawing/2014/main" id="{3796D79B-E96E-4EAE-BB79-8AAC3D5DBDE9}"/>
                  </a:ext>
                </a:extLst>
              </p:cNvPr>
              <p:cNvSpPr>
                <a:spLocks noChangeArrowheads="1"/>
              </p:cNvSpPr>
              <p:nvPr/>
            </p:nvSpPr>
            <p:spPr bwMode="auto">
              <a:xfrm>
                <a:off x="2671" y="255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Oval 79">
                <a:extLst>
                  <a:ext uri="{FF2B5EF4-FFF2-40B4-BE49-F238E27FC236}">
                    <a16:creationId xmlns:a16="http://schemas.microsoft.com/office/drawing/2014/main" id="{6E13D38E-8EBB-43E0-BCEC-34FFCB073959}"/>
                  </a:ext>
                </a:extLst>
              </p:cNvPr>
              <p:cNvSpPr>
                <a:spLocks noChangeArrowheads="1"/>
              </p:cNvSpPr>
              <p:nvPr/>
            </p:nvSpPr>
            <p:spPr bwMode="auto">
              <a:xfrm>
                <a:off x="3108" y="2485"/>
                <a:ext cx="18"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Oval 80">
                <a:extLst>
                  <a:ext uri="{FF2B5EF4-FFF2-40B4-BE49-F238E27FC236}">
                    <a16:creationId xmlns:a16="http://schemas.microsoft.com/office/drawing/2014/main" id="{A76145F4-A836-4A8F-8860-3E73ED3A8EE1}"/>
                  </a:ext>
                </a:extLst>
              </p:cNvPr>
              <p:cNvSpPr>
                <a:spLocks noChangeArrowheads="1"/>
              </p:cNvSpPr>
              <p:nvPr/>
            </p:nvSpPr>
            <p:spPr bwMode="auto">
              <a:xfrm>
                <a:off x="4350" y="2422"/>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Oval 81">
                <a:extLst>
                  <a:ext uri="{FF2B5EF4-FFF2-40B4-BE49-F238E27FC236}">
                    <a16:creationId xmlns:a16="http://schemas.microsoft.com/office/drawing/2014/main" id="{56D8050D-AF21-4BF7-8593-02C8AEF5D157}"/>
                  </a:ext>
                </a:extLst>
              </p:cNvPr>
              <p:cNvSpPr>
                <a:spLocks noChangeArrowheads="1"/>
              </p:cNvSpPr>
              <p:nvPr/>
            </p:nvSpPr>
            <p:spPr bwMode="auto">
              <a:xfrm>
                <a:off x="3578" y="2460"/>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Oval 82">
                <a:extLst>
                  <a:ext uri="{FF2B5EF4-FFF2-40B4-BE49-F238E27FC236}">
                    <a16:creationId xmlns:a16="http://schemas.microsoft.com/office/drawing/2014/main" id="{23383CAF-858D-4881-AAD4-0DDA743BB218}"/>
                  </a:ext>
                </a:extLst>
              </p:cNvPr>
              <p:cNvSpPr>
                <a:spLocks noChangeArrowheads="1"/>
              </p:cNvSpPr>
              <p:nvPr/>
            </p:nvSpPr>
            <p:spPr bwMode="auto">
              <a:xfrm>
                <a:off x="2406" y="2462"/>
                <a:ext cx="17"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Oval 83">
                <a:extLst>
                  <a:ext uri="{FF2B5EF4-FFF2-40B4-BE49-F238E27FC236}">
                    <a16:creationId xmlns:a16="http://schemas.microsoft.com/office/drawing/2014/main" id="{76EA82BE-9F40-4612-A3CC-12AAA1298025}"/>
                  </a:ext>
                </a:extLst>
              </p:cNvPr>
              <p:cNvSpPr>
                <a:spLocks noChangeArrowheads="1"/>
              </p:cNvSpPr>
              <p:nvPr/>
            </p:nvSpPr>
            <p:spPr bwMode="auto">
              <a:xfrm>
                <a:off x="3837" y="244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 name="Oval 84">
                <a:extLst>
                  <a:ext uri="{FF2B5EF4-FFF2-40B4-BE49-F238E27FC236}">
                    <a16:creationId xmlns:a16="http://schemas.microsoft.com/office/drawing/2014/main" id="{52E3A2B7-D182-4957-9705-847317490895}"/>
                  </a:ext>
                </a:extLst>
              </p:cNvPr>
              <p:cNvSpPr>
                <a:spLocks noChangeArrowheads="1"/>
              </p:cNvSpPr>
              <p:nvPr/>
            </p:nvSpPr>
            <p:spPr bwMode="auto">
              <a:xfrm>
                <a:off x="4260" y="2422"/>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Oval 85">
                <a:extLst>
                  <a:ext uri="{FF2B5EF4-FFF2-40B4-BE49-F238E27FC236}">
                    <a16:creationId xmlns:a16="http://schemas.microsoft.com/office/drawing/2014/main" id="{3C6AFB5F-53EA-4740-BB28-6F2F81951535}"/>
                  </a:ext>
                </a:extLst>
              </p:cNvPr>
              <p:cNvSpPr>
                <a:spLocks noChangeArrowheads="1"/>
              </p:cNvSpPr>
              <p:nvPr/>
            </p:nvSpPr>
            <p:spPr bwMode="auto">
              <a:xfrm>
                <a:off x="4635" y="2457"/>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Oval 86">
                <a:extLst>
                  <a:ext uri="{FF2B5EF4-FFF2-40B4-BE49-F238E27FC236}">
                    <a16:creationId xmlns:a16="http://schemas.microsoft.com/office/drawing/2014/main" id="{9540008D-8D70-431F-8F73-816CE54559A9}"/>
                  </a:ext>
                </a:extLst>
              </p:cNvPr>
              <p:cNvSpPr>
                <a:spLocks noChangeArrowheads="1"/>
              </p:cNvSpPr>
              <p:nvPr/>
            </p:nvSpPr>
            <p:spPr bwMode="auto">
              <a:xfrm>
                <a:off x="3682" y="2448"/>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 name="Oval 87">
                <a:extLst>
                  <a:ext uri="{FF2B5EF4-FFF2-40B4-BE49-F238E27FC236}">
                    <a16:creationId xmlns:a16="http://schemas.microsoft.com/office/drawing/2014/main" id="{E68BD01C-2D80-4359-8BBC-B34FA45BBF15}"/>
                  </a:ext>
                </a:extLst>
              </p:cNvPr>
              <p:cNvSpPr>
                <a:spLocks noChangeArrowheads="1"/>
              </p:cNvSpPr>
              <p:nvPr/>
            </p:nvSpPr>
            <p:spPr bwMode="auto">
              <a:xfrm>
                <a:off x="3477" y="245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Oval 88">
                <a:extLst>
                  <a:ext uri="{FF2B5EF4-FFF2-40B4-BE49-F238E27FC236}">
                    <a16:creationId xmlns:a16="http://schemas.microsoft.com/office/drawing/2014/main" id="{8CA8EC54-3A1A-4127-AE4D-8D7412901D69}"/>
                  </a:ext>
                </a:extLst>
              </p:cNvPr>
              <p:cNvSpPr>
                <a:spLocks noChangeArrowheads="1"/>
              </p:cNvSpPr>
              <p:nvPr/>
            </p:nvSpPr>
            <p:spPr bwMode="auto">
              <a:xfrm>
                <a:off x="3506" y="2436"/>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Oval 89">
                <a:extLst>
                  <a:ext uri="{FF2B5EF4-FFF2-40B4-BE49-F238E27FC236}">
                    <a16:creationId xmlns:a16="http://schemas.microsoft.com/office/drawing/2014/main" id="{654E5943-423C-40A7-AF79-CF75E8D11827}"/>
                  </a:ext>
                </a:extLst>
              </p:cNvPr>
              <p:cNvSpPr>
                <a:spLocks noChangeArrowheads="1"/>
              </p:cNvSpPr>
              <p:nvPr/>
            </p:nvSpPr>
            <p:spPr bwMode="auto">
              <a:xfrm>
                <a:off x="4494" y="2416"/>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Oval 90">
                <a:extLst>
                  <a:ext uri="{FF2B5EF4-FFF2-40B4-BE49-F238E27FC236}">
                    <a16:creationId xmlns:a16="http://schemas.microsoft.com/office/drawing/2014/main" id="{9D737C1D-2BDC-4A04-8A97-CBB2E3D6E04D}"/>
                  </a:ext>
                </a:extLst>
              </p:cNvPr>
              <p:cNvSpPr>
                <a:spLocks noChangeArrowheads="1"/>
              </p:cNvSpPr>
              <p:nvPr/>
            </p:nvSpPr>
            <p:spPr bwMode="auto">
              <a:xfrm>
                <a:off x="2616" y="2471"/>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 name="Oval 91">
                <a:extLst>
                  <a:ext uri="{FF2B5EF4-FFF2-40B4-BE49-F238E27FC236}">
                    <a16:creationId xmlns:a16="http://schemas.microsoft.com/office/drawing/2014/main" id="{9367ABA9-5389-4F9D-A5E1-42A8F1484B0B}"/>
                  </a:ext>
                </a:extLst>
              </p:cNvPr>
              <p:cNvSpPr>
                <a:spLocks noChangeArrowheads="1"/>
              </p:cNvSpPr>
              <p:nvPr/>
            </p:nvSpPr>
            <p:spPr bwMode="auto">
              <a:xfrm>
                <a:off x="3932" y="2431"/>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Oval 92">
                <a:extLst>
                  <a:ext uri="{FF2B5EF4-FFF2-40B4-BE49-F238E27FC236}">
                    <a16:creationId xmlns:a16="http://schemas.microsoft.com/office/drawing/2014/main" id="{9FA95E2F-A10D-4BBD-AE0F-9BAF01FABDD4}"/>
                  </a:ext>
                </a:extLst>
              </p:cNvPr>
              <p:cNvSpPr>
                <a:spLocks noChangeArrowheads="1"/>
              </p:cNvSpPr>
              <p:nvPr/>
            </p:nvSpPr>
            <p:spPr bwMode="auto">
              <a:xfrm>
                <a:off x="4131" y="2428"/>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 name="Oval 93">
                <a:extLst>
                  <a:ext uri="{FF2B5EF4-FFF2-40B4-BE49-F238E27FC236}">
                    <a16:creationId xmlns:a16="http://schemas.microsoft.com/office/drawing/2014/main" id="{3D3DE638-208C-468C-B0CF-4CEBE6CF246E}"/>
                  </a:ext>
                </a:extLst>
              </p:cNvPr>
              <p:cNvSpPr>
                <a:spLocks noChangeArrowheads="1"/>
              </p:cNvSpPr>
              <p:nvPr/>
            </p:nvSpPr>
            <p:spPr bwMode="auto">
              <a:xfrm>
                <a:off x="3324" y="245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Oval 94">
                <a:extLst>
                  <a:ext uri="{FF2B5EF4-FFF2-40B4-BE49-F238E27FC236}">
                    <a16:creationId xmlns:a16="http://schemas.microsoft.com/office/drawing/2014/main" id="{77862663-6DD1-47B4-A43F-E37B211C2A64}"/>
                  </a:ext>
                </a:extLst>
              </p:cNvPr>
              <p:cNvSpPr>
                <a:spLocks noChangeArrowheads="1"/>
              </p:cNvSpPr>
              <p:nvPr/>
            </p:nvSpPr>
            <p:spPr bwMode="auto">
              <a:xfrm>
                <a:off x="2789" y="2485"/>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 name="Oval 95">
                <a:extLst>
                  <a:ext uri="{FF2B5EF4-FFF2-40B4-BE49-F238E27FC236}">
                    <a16:creationId xmlns:a16="http://schemas.microsoft.com/office/drawing/2014/main" id="{C5ED9E19-A001-4889-8EA7-673CD333D96F}"/>
                  </a:ext>
                </a:extLst>
              </p:cNvPr>
              <p:cNvSpPr>
                <a:spLocks noChangeArrowheads="1"/>
              </p:cNvSpPr>
              <p:nvPr/>
            </p:nvSpPr>
            <p:spPr bwMode="auto">
              <a:xfrm>
                <a:off x="3209" y="245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 name="Oval 96">
                <a:extLst>
                  <a:ext uri="{FF2B5EF4-FFF2-40B4-BE49-F238E27FC236}">
                    <a16:creationId xmlns:a16="http://schemas.microsoft.com/office/drawing/2014/main" id="{C32B4A4C-57B9-43E7-9BA7-F935167C85A3}"/>
                  </a:ext>
                </a:extLst>
              </p:cNvPr>
              <p:cNvSpPr>
                <a:spLocks noChangeArrowheads="1"/>
              </p:cNvSpPr>
              <p:nvPr/>
            </p:nvSpPr>
            <p:spPr bwMode="auto">
              <a:xfrm>
                <a:off x="4338" y="2471"/>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4" name="Oval 97">
                <a:extLst>
                  <a:ext uri="{FF2B5EF4-FFF2-40B4-BE49-F238E27FC236}">
                    <a16:creationId xmlns:a16="http://schemas.microsoft.com/office/drawing/2014/main" id="{09F07683-B904-4348-A832-E9AEA658770E}"/>
                  </a:ext>
                </a:extLst>
              </p:cNvPr>
              <p:cNvSpPr>
                <a:spLocks noChangeArrowheads="1"/>
              </p:cNvSpPr>
              <p:nvPr/>
            </p:nvSpPr>
            <p:spPr bwMode="auto">
              <a:xfrm>
                <a:off x="3212" y="249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5" name="Oval 98">
                <a:extLst>
                  <a:ext uri="{FF2B5EF4-FFF2-40B4-BE49-F238E27FC236}">
                    <a16:creationId xmlns:a16="http://schemas.microsoft.com/office/drawing/2014/main" id="{98379BD5-0225-491E-B19A-AC563D8833F9}"/>
                  </a:ext>
                </a:extLst>
              </p:cNvPr>
              <p:cNvSpPr>
                <a:spLocks noChangeArrowheads="1"/>
              </p:cNvSpPr>
              <p:nvPr/>
            </p:nvSpPr>
            <p:spPr bwMode="auto">
              <a:xfrm>
                <a:off x="3258" y="242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6" name="Oval 99">
                <a:extLst>
                  <a:ext uri="{FF2B5EF4-FFF2-40B4-BE49-F238E27FC236}">
                    <a16:creationId xmlns:a16="http://schemas.microsoft.com/office/drawing/2014/main" id="{12A8D322-A41E-4CCB-BF56-DE578EB117CD}"/>
                  </a:ext>
                </a:extLst>
              </p:cNvPr>
              <p:cNvSpPr>
                <a:spLocks noChangeArrowheads="1"/>
              </p:cNvSpPr>
              <p:nvPr/>
            </p:nvSpPr>
            <p:spPr bwMode="auto">
              <a:xfrm>
                <a:off x="4223" y="2416"/>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7" name="Oval 100">
                <a:extLst>
                  <a:ext uri="{FF2B5EF4-FFF2-40B4-BE49-F238E27FC236}">
                    <a16:creationId xmlns:a16="http://schemas.microsoft.com/office/drawing/2014/main" id="{B3B43AAD-5C13-4789-8BC6-454806A4E415}"/>
                  </a:ext>
                </a:extLst>
              </p:cNvPr>
              <p:cNvSpPr>
                <a:spLocks noChangeArrowheads="1"/>
              </p:cNvSpPr>
              <p:nvPr/>
            </p:nvSpPr>
            <p:spPr bwMode="auto">
              <a:xfrm>
                <a:off x="2898" y="2422"/>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8" name="Oval 101">
                <a:extLst>
                  <a:ext uri="{FF2B5EF4-FFF2-40B4-BE49-F238E27FC236}">
                    <a16:creationId xmlns:a16="http://schemas.microsoft.com/office/drawing/2014/main" id="{18EBA821-26DB-43D3-B37E-5EE846E36E0B}"/>
                  </a:ext>
                </a:extLst>
              </p:cNvPr>
              <p:cNvSpPr>
                <a:spLocks noChangeArrowheads="1"/>
              </p:cNvSpPr>
              <p:nvPr/>
            </p:nvSpPr>
            <p:spPr bwMode="auto">
              <a:xfrm>
                <a:off x="3592" y="2445"/>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9" name="Oval 102">
                <a:extLst>
                  <a:ext uri="{FF2B5EF4-FFF2-40B4-BE49-F238E27FC236}">
                    <a16:creationId xmlns:a16="http://schemas.microsoft.com/office/drawing/2014/main" id="{81A95B56-6D3E-4AC6-80A5-FDE03684E883}"/>
                  </a:ext>
                </a:extLst>
              </p:cNvPr>
              <p:cNvSpPr>
                <a:spLocks noChangeArrowheads="1"/>
              </p:cNvSpPr>
              <p:nvPr/>
            </p:nvSpPr>
            <p:spPr bwMode="auto">
              <a:xfrm>
                <a:off x="3457" y="247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Oval 103">
                <a:extLst>
                  <a:ext uri="{FF2B5EF4-FFF2-40B4-BE49-F238E27FC236}">
                    <a16:creationId xmlns:a16="http://schemas.microsoft.com/office/drawing/2014/main" id="{5D2CB439-4AC4-49F4-99D2-96C61FD03465}"/>
                  </a:ext>
                </a:extLst>
              </p:cNvPr>
              <p:cNvSpPr>
                <a:spLocks noChangeArrowheads="1"/>
              </p:cNvSpPr>
              <p:nvPr/>
            </p:nvSpPr>
            <p:spPr bwMode="auto">
              <a:xfrm>
                <a:off x="2458" y="247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Oval 104">
                <a:extLst>
                  <a:ext uri="{FF2B5EF4-FFF2-40B4-BE49-F238E27FC236}">
                    <a16:creationId xmlns:a16="http://schemas.microsoft.com/office/drawing/2014/main" id="{63ECF1D9-5E18-48CE-ABDA-206B859AC00E}"/>
                  </a:ext>
                </a:extLst>
              </p:cNvPr>
              <p:cNvSpPr>
                <a:spLocks noChangeArrowheads="1"/>
              </p:cNvSpPr>
              <p:nvPr/>
            </p:nvSpPr>
            <p:spPr bwMode="auto">
              <a:xfrm>
                <a:off x="3840" y="2428"/>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Oval 105">
                <a:extLst>
                  <a:ext uri="{FF2B5EF4-FFF2-40B4-BE49-F238E27FC236}">
                    <a16:creationId xmlns:a16="http://schemas.microsoft.com/office/drawing/2014/main" id="{A399371A-0F11-4150-B953-B7EBB18CB344}"/>
                  </a:ext>
                </a:extLst>
              </p:cNvPr>
              <p:cNvSpPr>
                <a:spLocks noChangeArrowheads="1"/>
              </p:cNvSpPr>
              <p:nvPr/>
            </p:nvSpPr>
            <p:spPr bwMode="auto">
              <a:xfrm>
                <a:off x="2962" y="248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Oval 106">
                <a:extLst>
                  <a:ext uri="{FF2B5EF4-FFF2-40B4-BE49-F238E27FC236}">
                    <a16:creationId xmlns:a16="http://schemas.microsoft.com/office/drawing/2014/main" id="{3E565D74-0385-4864-96C3-94A0A218D565}"/>
                  </a:ext>
                </a:extLst>
              </p:cNvPr>
              <p:cNvSpPr>
                <a:spLocks noChangeArrowheads="1"/>
              </p:cNvSpPr>
              <p:nvPr/>
            </p:nvSpPr>
            <p:spPr bwMode="auto">
              <a:xfrm>
                <a:off x="2921" y="2436"/>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Oval 107">
                <a:extLst>
                  <a:ext uri="{FF2B5EF4-FFF2-40B4-BE49-F238E27FC236}">
                    <a16:creationId xmlns:a16="http://schemas.microsoft.com/office/drawing/2014/main" id="{FDD1568D-F8ED-4B76-81B3-66F58A56C0EC}"/>
                  </a:ext>
                </a:extLst>
              </p:cNvPr>
              <p:cNvSpPr>
                <a:spLocks noChangeArrowheads="1"/>
              </p:cNvSpPr>
              <p:nvPr/>
            </p:nvSpPr>
            <p:spPr bwMode="auto">
              <a:xfrm>
                <a:off x="3016" y="2416"/>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Oval 108">
                <a:extLst>
                  <a:ext uri="{FF2B5EF4-FFF2-40B4-BE49-F238E27FC236}">
                    <a16:creationId xmlns:a16="http://schemas.microsoft.com/office/drawing/2014/main" id="{EF01014C-16AE-4315-9776-D70DB94AA8DF}"/>
                  </a:ext>
                </a:extLst>
              </p:cNvPr>
              <p:cNvSpPr>
                <a:spLocks noChangeArrowheads="1"/>
              </p:cNvSpPr>
              <p:nvPr/>
            </p:nvSpPr>
            <p:spPr bwMode="auto">
              <a:xfrm>
                <a:off x="2806" y="2411"/>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Oval 109">
                <a:extLst>
                  <a:ext uri="{FF2B5EF4-FFF2-40B4-BE49-F238E27FC236}">
                    <a16:creationId xmlns:a16="http://schemas.microsoft.com/office/drawing/2014/main" id="{B1051ADB-9447-4C68-A2EB-5DA6F3CD57BB}"/>
                  </a:ext>
                </a:extLst>
              </p:cNvPr>
              <p:cNvSpPr>
                <a:spLocks noChangeArrowheads="1"/>
              </p:cNvSpPr>
              <p:nvPr/>
            </p:nvSpPr>
            <p:spPr bwMode="auto">
              <a:xfrm>
                <a:off x="2648" y="2416"/>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Oval 110">
                <a:extLst>
                  <a:ext uri="{FF2B5EF4-FFF2-40B4-BE49-F238E27FC236}">
                    <a16:creationId xmlns:a16="http://schemas.microsoft.com/office/drawing/2014/main" id="{448485BA-1D63-455C-B96C-168BC41CE7D4}"/>
                  </a:ext>
                </a:extLst>
              </p:cNvPr>
              <p:cNvSpPr>
                <a:spLocks noChangeArrowheads="1"/>
              </p:cNvSpPr>
              <p:nvPr/>
            </p:nvSpPr>
            <p:spPr bwMode="auto">
              <a:xfrm>
                <a:off x="4174" y="237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8" name="Oval 111">
                <a:extLst>
                  <a:ext uri="{FF2B5EF4-FFF2-40B4-BE49-F238E27FC236}">
                    <a16:creationId xmlns:a16="http://schemas.microsoft.com/office/drawing/2014/main" id="{7D0C3C3E-8F87-4421-B6D9-FE224F5D6A6C}"/>
                  </a:ext>
                </a:extLst>
              </p:cNvPr>
              <p:cNvSpPr>
                <a:spLocks noChangeArrowheads="1"/>
              </p:cNvSpPr>
              <p:nvPr/>
            </p:nvSpPr>
            <p:spPr bwMode="auto">
              <a:xfrm>
                <a:off x="3002" y="239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9" name="Oval 112">
                <a:extLst>
                  <a:ext uri="{FF2B5EF4-FFF2-40B4-BE49-F238E27FC236}">
                    <a16:creationId xmlns:a16="http://schemas.microsoft.com/office/drawing/2014/main" id="{6FB92E58-8B87-4F3E-950C-8509B6F37633}"/>
                  </a:ext>
                </a:extLst>
              </p:cNvPr>
              <p:cNvSpPr>
                <a:spLocks noChangeArrowheads="1"/>
              </p:cNvSpPr>
              <p:nvPr/>
            </p:nvSpPr>
            <p:spPr bwMode="auto">
              <a:xfrm>
                <a:off x="3376" y="240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0" name="Oval 113">
                <a:extLst>
                  <a:ext uri="{FF2B5EF4-FFF2-40B4-BE49-F238E27FC236}">
                    <a16:creationId xmlns:a16="http://schemas.microsoft.com/office/drawing/2014/main" id="{0858D442-28C6-4E23-B0C8-2BBD3CDE35D5}"/>
                  </a:ext>
                </a:extLst>
              </p:cNvPr>
              <p:cNvSpPr>
                <a:spLocks noChangeArrowheads="1"/>
              </p:cNvSpPr>
              <p:nvPr/>
            </p:nvSpPr>
            <p:spPr bwMode="auto">
              <a:xfrm>
                <a:off x="6521" y="239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Oval 114">
                <a:extLst>
                  <a:ext uri="{FF2B5EF4-FFF2-40B4-BE49-F238E27FC236}">
                    <a16:creationId xmlns:a16="http://schemas.microsoft.com/office/drawing/2014/main" id="{349405BD-7DC5-4A27-B577-8AC1EE4612BC}"/>
                  </a:ext>
                </a:extLst>
              </p:cNvPr>
              <p:cNvSpPr>
                <a:spLocks noChangeArrowheads="1"/>
              </p:cNvSpPr>
              <p:nvPr/>
            </p:nvSpPr>
            <p:spPr bwMode="auto">
              <a:xfrm>
                <a:off x="3057" y="2396"/>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2" name="Oval 115">
                <a:extLst>
                  <a:ext uri="{FF2B5EF4-FFF2-40B4-BE49-F238E27FC236}">
                    <a16:creationId xmlns:a16="http://schemas.microsoft.com/office/drawing/2014/main" id="{E73B19AC-E314-444C-A6D7-5DB325C92F0C}"/>
                  </a:ext>
                </a:extLst>
              </p:cNvPr>
              <p:cNvSpPr>
                <a:spLocks noChangeArrowheads="1"/>
              </p:cNvSpPr>
              <p:nvPr/>
            </p:nvSpPr>
            <p:spPr bwMode="auto">
              <a:xfrm>
                <a:off x="4419" y="2353"/>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Oval 116">
                <a:extLst>
                  <a:ext uri="{FF2B5EF4-FFF2-40B4-BE49-F238E27FC236}">
                    <a16:creationId xmlns:a16="http://schemas.microsoft.com/office/drawing/2014/main" id="{9E3B8DD0-49DD-4CED-9C75-3F3C4352FA6F}"/>
                  </a:ext>
                </a:extLst>
              </p:cNvPr>
              <p:cNvSpPr>
                <a:spLocks noChangeArrowheads="1"/>
              </p:cNvSpPr>
              <p:nvPr/>
            </p:nvSpPr>
            <p:spPr bwMode="auto">
              <a:xfrm>
                <a:off x="3088" y="2370"/>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 name="Oval 117">
                <a:extLst>
                  <a:ext uri="{FF2B5EF4-FFF2-40B4-BE49-F238E27FC236}">
                    <a16:creationId xmlns:a16="http://schemas.microsoft.com/office/drawing/2014/main" id="{8DDDCA9F-4A1E-40DC-9298-D0B0EAEE8CCA}"/>
                  </a:ext>
                </a:extLst>
              </p:cNvPr>
              <p:cNvSpPr>
                <a:spLocks noChangeArrowheads="1"/>
              </p:cNvSpPr>
              <p:nvPr/>
            </p:nvSpPr>
            <p:spPr bwMode="auto">
              <a:xfrm>
                <a:off x="3175" y="2416"/>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 name="Oval 118">
                <a:extLst>
                  <a:ext uri="{FF2B5EF4-FFF2-40B4-BE49-F238E27FC236}">
                    <a16:creationId xmlns:a16="http://schemas.microsoft.com/office/drawing/2014/main" id="{D7203EDE-AA55-4190-AF06-FEF88B3D73C2}"/>
                  </a:ext>
                </a:extLst>
              </p:cNvPr>
              <p:cNvSpPr>
                <a:spLocks noChangeArrowheads="1"/>
              </p:cNvSpPr>
              <p:nvPr/>
            </p:nvSpPr>
            <p:spPr bwMode="auto">
              <a:xfrm>
                <a:off x="2898" y="2367"/>
                <a:ext cx="20"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Oval 119">
                <a:extLst>
                  <a:ext uri="{FF2B5EF4-FFF2-40B4-BE49-F238E27FC236}">
                    <a16:creationId xmlns:a16="http://schemas.microsoft.com/office/drawing/2014/main" id="{0E79D5E2-0C78-482C-B376-9E7B71ABEDD3}"/>
                  </a:ext>
                </a:extLst>
              </p:cNvPr>
              <p:cNvSpPr>
                <a:spLocks noChangeArrowheads="1"/>
              </p:cNvSpPr>
              <p:nvPr/>
            </p:nvSpPr>
            <p:spPr bwMode="auto">
              <a:xfrm>
                <a:off x="2501" y="238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 name="Oval 120">
                <a:extLst>
                  <a:ext uri="{FF2B5EF4-FFF2-40B4-BE49-F238E27FC236}">
                    <a16:creationId xmlns:a16="http://schemas.microsoft.com/office/drawing/2014/main" id="{4762D32D-FE54-43B3-8ACA-D9CD6B73976D}"/>
                  </a:ext>
                </a:extLst>
              </p:cNvPr>
              <p:cNvSpPr>
                <a:spLocks noChangeArrowheads="1"/>
              </p:cNvSpPr>
              <p:nvPr/>
            </p:nvSpPr>
            <p:spPr bwMode="auto">
              <a:xfrm>
                <a:off x="3157" y="238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Oval 121">
                <a:extLst>
                  <a:ext uri="{FF2B5EF4-FFF2-40B4-BE49-F238E27FC236}">
                    <a16:creationId xmlns:a16="http://schemas.microsoft.com/office/drawing/2014/main" id="{70E1661C-35F8-4D61-95CB-72D03D7A1C6E}"/>
                  </a:ext>
                </a:extLst>
              </p:cNvPr>
              <p:cNvSpPr>
                <a:spLocks noChangeArrowheads="1"/>
              </p:cNvSpPr>
              <p:nvPr/>
            </p:nvSpPr>
            <p:spPr bwMode="auto">
              <a:xfrm>
                <a:off x="3129" y="238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Oval 122">
                <a:extLst>
                  <a:ext uri="{FF2B5EF4-FFF2-40B4-BE49-F238E27FC236}">
                    <a16:creationId xmlns:a16="http://schemas.microsoft.com/office/drawing/2014/main" id="{1F32F8F3-41CF-431D-8FA0-F492C15F83C4}"/>
                  </a:ext>
                </a:extLst>
              </p:cNvPr>
              <p:cNvSpPr>
                <a:spLocks noChangeArrowheads="1"/>
              </p:cNvSpPr>
              <p:nvPr/>
            </p:nvSpPr>
            <p:spPr bwMode="auto">
              <a:xfrm>
                <a:off x="4476" y="2367"/>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 name="Oval 123">
                <a:extLst>
                  <a:ext uri="{FF2B5EF4-FFF2-40B4-BE49-F238E27FC236}">
                    <a16:creationId xmlns:a16="http://schemas.microsoft.com/office/drawing/2014/main" id="{913B78A4-A3A5-407C-B530-060AE584501B}"/>
                  </a:ext>
                </a:extLst>
              </p:cNvPr>
              <p:cNvSpPr>
                <a:spLocks noChangeArrowheads="1"/>
              </p:cNvSpPr>
              <p:nvPr/>
            </p:nvSpPr>
            <p:spPr bwMode="auto">
              <a:xfrm>
                <a:off x="2633" y="2359"/>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Oval 124">
                <a:extLst>
                  <a:ext uri="{FF2B5EF4-FFF2-40B4-BE49-F238E27FC236}">
                    <a16:creationId xmlns:a16="http://schemas.microsoft.com/office/drawing/2014/main" id="{9B2E949C-F75D-4AE0-AF5A-AC3876FB9128}"/>
                  </a:ext>
                </a:extLst>
              </p:cNvPr>
              <p:cNvSpPr>
                <a:spLocks noChangeArrowheads="1"/>
              </p:cNvSpPr>
              <p:nvPr/>
            </p:nvSpPr>
            <p:spPr bwMode="auto">
              <a:xfrm>
                <a:off x="3129" y="238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 name="Oval 125">
                <a:extLst>
                  <a:ext uri="{FF2B5EF4-FFF2-40B4-BE49-F238E27FC236}">
                    <a16:creationId xmlns:a16="http://schemas.microsoft.com/office/drawing/2014/main" id="{EC1A3AF4-5AD2-4E36-864B-450100333EA3}"/>
                  </a:ext>
                </a:extLst>
              </p:cNvPr>
              <p:cNvSpPr>
                <a:spLocks noChangeArrowheads="1"/>
              </p:cNvSpPr>
              <p:nvPr/>
            </p:nvSpPr>
            <p:spPr bwMode="auto">
              <a:xfrm>
                <a:off x="1988" y="2376"/>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Oval 126">
                <a:extLst>
                  <a:ext uri="{FF2B5EF4-FFF2-40B4-BE49-F238E27FC236}">
                    <a16:creationId xmlns:a16="http://schemas.microsoft.com/office/drawing/2014/main" id="{76ECF841-C7B2-4512-850B-AB1F0DAD5D92}"/>
                  </a:ext>
                </a:extLst>
              </p:cNvPr>
              <p:cNvSpPr>
                <a:spLocks noChangeArrowheads="1"/>
              </p:cNvSpPr>
              <p:nvPr/>
            </p:nvSpPr>
            <p:spPr bwMode="auto">
              <a:xfrm>
                <a:off x="3036" y="2388"/>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 name="Oval 127">
                <a:extLst>
                  <a:ext uri="{FF2B5EF4-FFF2-40B4-BE49-F238E27FC236}">
                    <a16:creationId xmlns:a16="http://schemas.microsoft.com/office/drawing/2014/main" id="{1700E928-F860-4EC4-8142-22F2AE292B46}"/>
                  </a:ext>
                </a:extLst>
              </p:cNvPr>
              <p:cNvSpPr>
                <a:spLocks noChangeArrowheads="1"/>
              </p:cNvSpPr>
              <p:nvPr/>
            </p:nvSpPr>
            <p:spPr bwMode="auto">
              <a:xfrm>
                <a:off x="3912" y="2269"/>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Oval 128">
                <a:extLst>
                  <a:ext uri="{FF2B5EF4-FFF2-40B4-BE49-F238E27FC236}">
                    <a16:creationId xmlns:a16="http://schemas.microsoft.com/office/drawing/2014/main" id="{15965795-E0F7-4D5F-90F2-A7428EF4F34A}"/>
                  </a:ext>
                </a:extLst>
              </p:cNvPr>
              <p:cNvSpPr>
                <a:spLocks noChangeArrowheads="1"/>
              </p:cNvSpPr>
              <p:nvPr/>
            </p:nvSpPr>
            <p:spPr bwMode="auto">
              <a:xfrm>
                <a:off x="2656" y="2298"/>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6" name="Oval 129">
                <a:extLst>
                  <a:ext uri="{FF2B5EF4-FFF2-40B4-BE49-F238E27FC236}">
                    <a16:creationId xmlns:a16="http://schemas.microsoft.com/office/drawing/2014/main" id="{797230FA-CF8E-4D12-8A35-BA1CC222EDA0}"/>
                  </a:ext>
                </a:extLst>
              </p:cNvPr>
              <p:cNvSpPr>
                <a:spLocks noChangeArrowheads="1"/>
              </p:cNvSpPr>
              <p:nvPr/>
            </p:nvSpPr>
            <p:spPr bwMode="auto">
              <a:xfrm>
                <a:off x="3330" y="2272"/>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7" name="Oval 130">
                <a:extLst>
                  <a:ext uri="{FF2B5EF4-FFF2-40B4-BE49-F238E27FC236}">
                    <a16:creationId xmlns:a16="http://schemas.microsoft.com/office/drawing/2014/main" id="{497B0075-6E30-4199-B7F2-7898F85D6DC1}"/>
                  </a:ext>
                </a:extLst>
              </p:cNvPr>
              <p:cNvSpPr>
                <a:spLocks noChangeArrowheads="1"/>
              </p:cNvSpPr>
              <p:nvPr/>
            </p:nvSpPr>
            <p:spPr bwMode="auto">
              <a:xfrm>
                <a:off x="3036" y="233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8" name="Oval 131">
                <a:extLst>
                  <a:ext uri="{FF2B5EF4-FFF2-40B4-BE49-F238E27FC236}">
                    <a16:creationId xmlns:a16="http://schemas.microsoft.com/office/drawing/2014/main" id="{73A7C68C-E497-49AE-88FC-908B891BC3D0}"/>
                  </a:ext>
                </a:extLst>
              </p:cNvPr>
              <p:cNvSpPr>
                <a:spLocks noChangeArrowheads="1"/>
              </p:cNvSpPr>
              <p:nvPr/>
            </p:nvSpPr>
            <p:spPr bwMode="auto">
              <a:xfrm>
                <a:off x="2633" y="226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9" name="Oval 132">
                <a:extLst>
                  <a:ext uri="{FF2B5EF4-FFF2-40B4-BE49-F238E27FC236}">
                    <a16:creationId xmlns:a16="http://schemas.microsoft.com/office/drawing/2014/main" id="{E3FAFDB3-FEE8-4863-878D-451EF8445AD1}"/>
                  </a:ext>
                </a:extLst>
              </p:cNvPr>
              <p:cNvSpPr>
                <a:spLocks noChangeArrowheads="1"/>
              </p:cNvSpPr>
              <p:nvPr/>
            </p:nvSpPr>
            <p:spPr bwMode="auto">
              <a:xfrm>
                <a:off x="3057" y="225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Oval 133">
                <a:extLst>
                  <a:ext uri="{FF2B5EF4-FFF2-40B4-BE49-F238E27FC236}">
                    <a16:creationId xmlns:a16="http://schemas.microsoft.com/office/drawing/2014/main" id="{2039ED09-2846-478E-BA95-0CF5051CDCA0}"/>
                  </a:ext>
                </a:extLst>
              </p:cNvPr>
              <p:cNvSpPr>
                <a:spLocks noChangeArrowheads="1"/>
              </p:cNvSpPr>
              <p:nvPr/>
            </p:nvSpPr>
            <p:spPr bwMode="auto">
              <a:xfrm>
                <a:off x="4062" y="230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1" name="Oval 134">
                <a:extLst>
                  <a:ext uri="{FF2B5EF4-FFF2-40B4-BE49-F238E27FC236}">
                    <a16:creationId xmlns:a16="http://schemas.microsoft.com/office/drawing/2014/main" id="{AAAE827A-9038-4803-8D6F-E81C45242B8F}"/>
                  </a:ext>
                </a:extLst>
              </p:cNvPr>
              <p:cNvSpPr>
                <a:spLocks noChangeArrowheads="1"/>
              </p:cNvSpPr>
              <p:nvPr/>
            </p:nvSpPr>
            <p:spPr bwMode="auto">
              <a:xfrm>
                <a:off x="2651" y="2292"/>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2" name="Oval 135">
                <a:extLst>
                  <a:ext uri="{FF2B5EF4-FFF2-40B4-BE49-F238E27FC236}">
                    <a16:creationId xmlns:a16="http://schemas.microsoft.com/office/drawing/2014/main" id="{A3E279D9-1A15-4D06-98C7-CDAD848E1573}"/>
                  </a:ext>
                </a:extLst>
              </p:cNvPr>
              <p:cNvSpPr>
                <a:spLocks noChangeArrowheads="1"/>
              </p:cNvSpPr>
              <p:nvPr/>
            </p:nvSpPr>
            <p:spPr bwMode="auto">
              <a:xfrm>
                <a:off x="4615" y="230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Oval 136">
                <a:extLst>
                  <a:ext uri="{FF2B5EF4-FFF2-40B4-BE49-F238E27FC236}">
                    <a16:creationId xmlns:a16="http://schemas.microsoft.com/office/drawing/2014/main" id="{AB331D03-3D5F-41E2-916A-A8654F082739}"/>
                  </a:ext>
                </a:extLst>
              </p:cNvPr>
              <p:cNvSpPr>
                <a:spLocks noChangeArrowheads="1"/>
              </p:cNvSpPr>
              <p:nvPr/>
            </p:nvSpPr>
            <p:spPr bwMode="auto">
              <a:xfrm>
                <a:off x="3463" y="233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4" name="Oval 137">
                <a:extLst>
                  <a:ext uri="{FF2B5EF4-FFF2-40B4-BE49-F238E27FC236}">
                    <a16:creationId xmlns:a16="http://schemas.microsoft.com/office/drawing/2014/main" id="{8CABA94C-D3D1-4593-AC27-3C4A6F8A301C}"/>
                  </a:ext>
                </a:extLst>
              </p:cNvPr>
              <p:cNvSpPr>
                <a:spLocks noChangeArrowheads="1"/>
              </p:cNvSpPr>
              <p:nvPr/>
            </p:nvSpPr>
            <p:spPr bwMode="auto">
              <a:xfrm>
                <a:off x="6354" y="2269"/>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5" name="Oval 138">
                <a:extLst>
                  <a:ext uri="{FF2B5EF4-FFF2-40B4-BE49-F238E27FC236}">
                    <a16:creationId xmlns:a16="http://schemas.microsoft.com/office/drawing/2014/main" id="{E682E5C0-D4C4-4470-B145-604296E04F58}"/>
                  </a:ext>
                </a:extLst>
              </p:cNvPr>
              <p:cNvSpPr>
                <a:spLocks noChangeArrowheads="1"/>
              </p:cNvSpPr>
              <p:nvPr/>
            </p:nvSpPr>
            <p:spPr bwMode="auto">
              <a:xfrm>
                <a:off x="2878" y="2321"/>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6" name="Oval 139">
                <a:extLst>
                  <a:ext uri="{FF2B5EF4-FFF2-40B4-BE49-F238E27FC236}">
                    <a16:creationId xmlns:a16="http://schemas.microsoft.com/office/drawing/2014/main" id="{2DF15426-05D2-487A-814C-4966B3ED2E29}"/>
                  </a:ext>
                </a:extLst>
              </p:cNvPr>
              <p:cNvSpPr>
                <a:spLocks noChangeArrowheads="1"/>
              </p:cNvSpPr>
              <p:nvPr/>
            </p:nvSpPr>
            <p:spPr bwMode="auto">
              <a:xfrm>
                <a:off x="2622" y="230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7" name="Oval 140">
                <a:extLst>
                  <a:ext uri="{FF2B5EF4-FFF2-40B4-BE49-F238E27FC236}">
                    <a16:creationId xmlns:a16="http://schemas.microsoft.com/office/drawing/2014/main" id="{DCC6A324-DDD2-4480-BB21-B70CD931BB4D}"/>
                  </a:ext>
                </a:extLst>
              </p:cNvPr>
              <p:cNvSpPr>
                <a:spLocks noChangeArrowheads="1"/>
              </p:cNvSpPr>
              <p:nvPr/>
            </p:nvSpPr>
            <p:spPr bwMode="auto">
              <a:xfrm>
                <a:off x="3057" y="226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8" name="Oval 141">
                <a:extLst>
                  <a:ext uri="{FF2B5EF4-FFF2-40B4-BE49-F238E27FC236}">
                    <a16:creationId xmlns:a16="http://schemas.microsoft.com/office/drawing/2014/main" id="{1D1355EB-5D17-4E8B-8D1D-0A6828F48C42}"/>
                  </a:ext>
                </a:extLst>
              </p:cNvPr>
              <p:cNvSpPr>
                <a:spLocks noChangeArrowheads="1"/>
              </p:cNvSpPr>
              <p:nvPr/>
            </p:nvSpPr>
            <p:spPr bwMode="auto">
              <a:xfrm>
                <a:off x="6553" y="226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Oval 142">
                <a:extLst>
                  <a:ext uri="{FF2B5EF4-FFF2-40B4-BE49-F238E27FC236}">
                    <a16:creationId xmlns:a16="http://schemas.microsoft.com/office/drawing/2014/main" id="{B58FCF39-B546-49AA-874E-6D0F1F960D3E}"/>
                  </a:ext>
                </a:extLst>
              </p:cNvPr>
              <p:cNvSpPr>
                <a:spLocks noChangeArrowheads="1"/>
              </p:cNvSpPr>
              <p:nvPr/>
            </p:nvSpPr>
            <p:spPr bwMode="auto">
              <a:xfrm>
                <a:off x="3408" y="230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0" name="Oval 143">
                <a:extLst>
                  <a:ext uri="{FF2B5EF4-FFF2-40B4-BE49-F238E27FC236}">
                    <a16:creationId xmlns:a16="http://schemas.microsoft.com/office/drawing/2014/main" id="{B62B3213-66B5-46E3-A770-C7F99A205E13}"/>
                  </a:ext>
                </a:extLst>
              </p:cNvPr>
              <p:cNvSpPr>
                <a:spLocks noChangeArrowheads="1"/>
              </p:cNvSpPr>
              <p:nvPr/>
            </p:nvSpPr>
            <p:spPr bwMode="auto">
              <a:xfrm>
                <a:off x="3330" y="2321"/>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1" name="Oval 144">
                <a:extLst>
                  <a:ext uri="{FF2B5EF4-FFF2-40B4-BE49-F238E27FC236}">
                    <a16:creationId xmlns:a16="http://schemas.microsoft.com/office/drawing/2014/main" id="{CA642CF8-CC58-4170-ABB3-6015069CE85F}"/>
                  </a:ext>
                </a:extLst>
              </p:cNvPr>
              <p:cNvSpPr>
                <a:spLocks noChangeArrowheads="1"/>
              </p:cNvSpPr>
              <p:nvPr/>
            </p:nvSpPr>
            <p:spPr bwMode="auto">
              <a:xfrm>
                <a:off x="4770" y="2281"/>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 name="Oval 145">
                <a:extLst>
                  <a:ext uri="{FF2B5EF4-FFF2-40B4-BE49-F238E27FC236}">
                    <a16:creationId xmlns:a16="http://schemas.microsoft.com/office/drawing/2014/main" id="{52A17FD3-6CBD-4E2D-BB73-79F4718D60EA}"/>
                  </a:ext>
                </a:extLst>
              </p:cNvPr>
              <p:cNvSpPr>
                <a:spLocks noChangeArrowheads="1"/>
              </p:cNvSpPr>
              <p:nvPr/>
            </p:nvSpPr>
            <p:spPr bwMode="auto">
              <a:xfrm>
                <a:off x="4044" y="218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 name="Oval 146">
                <a:extLst>
                  <a:ext uri="{FF2B5EF4-FFF2-40B4-BE49-F238E27FC236}">
                    <a16:creationId xmlns:a16="http://schemas.microsoft.com/office/drawing/2014/main" id="{053AF436-E998-4D24-A28E-642ECDBFF0A4}"/>
                  </a:ext>
                </a:extLst>
              </p:cNvPr>
              <p:cNvSpPr>
                <a:spLocks noChangeArrowheads="1"/>
              </p:cNvSpPr>
              <p:nvPr/>
            </p:nvSpPr>
            <p:spPr bwMode="auto">
              <a:xfrm>
                <a:off x="3117" y="2180"/>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 name="Oval 147">
                <a:extLst>
                  <a:ext uri="{FF2B5EF4-FFF2-40B4-BE49-F238E27FC236}">
                    <a16:creationId xmlns:a16="http://schemas.microsoft.com/office/drawing/2014/main" id="{3331E218-29F4-491B-B405-F8683E2F2ACF}"/>
                  </a:ext>
                </a:extLst>
              </p:cNvPr>
              <p:cNvSpPr>
                <a:spLocks noChangeArrowheads="1"/>
              </p:cNvSpPr>
              <p:nvPr/>
            </p:nvSpPr>
            <p:spPr bwMode="auto">
              <a:xfrm>
                <a:off x="4232" y="224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5" name="Oval 148">
                <a:extLst>
                  <a:ext uri="{FF2B5EF4-FFF2-40B4-BE49-F238E27FC236}">
                    <a16:creationId xmlns:a16="http://schemas.microsoft.com/office/drawing/2014/main" id="{7B1F53A8-561E-400D-B3EE-2786F6141E0F}"/>
                  </a:ext>
                </a:extLst>
              </p:cNvPr>
              <p:cNvSpPr>
                <a:spLocks noChangeArrowheads="1"/>
              </p:cNvSpPr>
              <p:nvPr/>
            </p:nvSpPr>
            <p:spPr bwMode="auto">
              <a:xfrm>
                <a:off x="3624" y="2197"/>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Oval 149">
                <a:extLst>
                  <a:ext uri="{FF2B5EF4-FFF2-40B4-BE49-F238E27FC236}">
                    <a16:creationId xmlns:a16="http://schemas.microsoft.com/office/drawing/2014/main" id="{C245BDF5-FAA3-4025-86E5-2D6DDDC77870}"/>
                  </a:ext>
                </a:extLst>
              </p:cNvPr>
              <p:cNvSpPr>
                <a:spLocks noChangeArrowheads="1"/>
              </p:cNvSpPr>
              <p:nvPr/>
            </p:nvSpPr>
            <p:spPr bwMode="auto">
              <a:xfrm>
                <a:off x="6795" y="2209"/>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Oval 150">
                <a:extLst>
                  <a:ext uri="{FF2B5EF4-FFF2-40B4-BE49-F238E27FC236}">
                    <a16:creationId xmlns:a16="http://schemas.microsoft.com/office/drawing/2014/main" id="{0274A739-80AA-404C-B200-DA9DA31DA643}"/>
                  </a:ext>
                </a:extLst>
              </p:cNvPr>
              <p:cNvSpPr>
                <a:spLocks noChangeArrowheads="1"/>
              </p:cNvSpPr>
              <p:nvPr/>
            </p:nvSpPr>
            <p:spPr bwMode="auto">
              <a:xfrm>
                <a:off x="3440" y="2229"/>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8" name="Oval 151">
                <a:extLst>
                  <a:ext uri="{FF2B5EF4-FFF2-40B4-BE49-F238E27FC236}">
                    <a16:creationId xmlns:a16="http://schemas.microsoft.com/office/drawing/2014/main" id="{05FCB38D-679D-4C93-B14C-EC24BB14D001}"/>
                  </a:ext>
                </a:extLst>
              </p:cNvPr>
              <p:cNvSpPr>
                <a:spLocks noChangeArrowheads="1"/>
              </p:cNvSpPr>
              <p:nvPr/>
            </p:nvSpPr>
            <p:spPr bwMode="auto">
              <a:xfrm>
                <a:off x="2881" y="2218"/>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 name="Oval 152">
                <a:extLst>
                  <a:ext uri="{FF2B5EF4-FFF2-40B4-BE49-F238E27FC236}">
                    <a16:creationId xmlns:a16="http://schemas.microsoft.com/office/drawing/2014/main" id="{BBD24095-058D-4588-BEE8-BA591EDC420A}"/>
                  </a:ext>
                </a:extLst>
              </p:cNvPr>
              <p:cNvSpPr>
                <a:spLocks noChangeArrowheads="1"/>
              </p:cNvSpPr>
              <p:nvPr/>
            </p:nvSpPr>
            <p:spPr bwMode="auto">
              <a:xfrm>
                <a:off x="4229" y="2197"/>
                <a:ext cx="17"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0" name="Oval 153">
                <a:extLst>
                  <a:ext uri="{FF2B5EF4-FFF2-40B4-BE49-F238E27FC236}">
                    <a16:creationId xmlns:a16="http://schemas.microsoft.com/office/drawing/2014/main" id="{163A634A-C917-4609-BD5D-81954A3377BF}"/>
                  </a:ext>
                </a:extLst>
              </p:cNvPr>
              <p:cNvSpPr>
                <a:spLocks noChangeArrowheads="1"/>
              </p:cNvSpPr>
              <p:nvPr/>
            </p:nvSpPr>
            <p:spPr bwMode="auto">
              <a:xfrm>
                <a:off x="2973" y="223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Oval 154">
                <a:extLst>
                  <a:ext uri="{FF2B5EF4-FFF2-40B4-BE49-F238E27FC236}">
                    <a16:creationId xmlns:a16="http://schemas.microsoft.com/office/drawing/2014/main" id="{81164455-B8A3-4EF7-B100-1F717213A7CF}"/>
                  </a:ext>
                </a:extLst>
              </p:cNvPr>
              <p:cNvSpPr>
                <a:spLocks noChangeArrowheads="1"/>
              </p:cNvSpPr>
              <p:nvPr/>
            </p:nvSpPr>
            <p:spPr bwMode="auto">
              <a:xfrm>
                <a:off x="4569" y="218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 name="Oval 155">
                <a:extLst>
                  <a:ext uri="{FF2B5EF4-FFF2-40B4-BE49-F238E27FC236}">
                    <a16:creationId xmlns:a16="http://schemas.microsoft.com/office/drawing/2014/main" id="{008E1A34-AF5E-4646-A350-406902CD1D5D}"/>
                  </a:ext>
                </a:extLst>
              </p:cNvPr>
              <p:cNvSpPr>
                <a:spLocks noChangeArrowheads="1"/>
              </p:cNvSpPr>
              <p:nvPr/>
            </p:nvSpPr>
            <p:spPr bwMode="auto">
              <a:xfrm>
                <a:off x="2956" y="2215"/>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3" name="Oval 156">
                <a:extLst>
                  <a:ext uri="{FF2B5EF4-FFF2-40B4-BE49-F238E27FC236}">
                    <a16:creationId xmlns:a16="http://schemas.microsoft.com/office/drawing/2014/main" id="{B3CA34B2-526B-4254-AC15-510590BB0364}"/>
                  </a:ext>
                </a:extLst>
              </p:cNvPr>
              <p:cNvSpPr>
                <a:spLocks noChangeArrowheads="1"/>
              </p:cNvSpPr>
              <p:nvPr/>
            </p:nvSpPr>
            <p:spPr bwMode="auto">
              <a:xfrm>
                <a:off x="3463" y="221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4" name="Oval 157">
                <a:extLst>
                  <a:ext uri="{FF2B5EF4-FFF2-40B4-BE49-F238E27FC236}">
                    <a16:creationId xmlns:a16="http://schemas.microsoft.com/office/drawing/2014/main" id="{D1EAA6EF-2AD7-4279-8960-A79B69499107}"/>
                  </a:ext>
                </a:extLst>
              </p:cNvPr>
              <p:cNvSpPr>
                <a:spLocks noChangeArrowheads="1"/>
              </p:cNvSpPr>
              <p:nvPr/>
            </p:nvSpPr>
            <p:spPr bwMode="auto">
              <a:xfrm>
                <a:off x="3860" y="2255"/>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5" name="Oval 158">
                <a:extLst>
                  <a:ext uri="{FF2B5EF4-FFF2-40B4-BE49-F238E27FC236}">
                    <a16:creationId xmlns:a16="http://schemas.microsoft.com/office/drawing/2014/main" id="{BA1834F2-8AFE-47BA-8AED-C1F81A20DF5F}"/>
                  </a:ext>
                </a:extLst>
              </p:cNvPr>
              <p:cNvSpPr>
                <a:spLocks noChangeArrowheads="1"/>
              </p:cNvSpPr>
              <p:nvPr/>
            </p:nvSpPr>
            <p:spPr bwMode="auto">
              <a:xfrm>
                <a:off x="3756" y="221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 name="Oval 159">
                <a:extLst>
                  <a:ext uri="{FF2B5EF4-FFF2-40B4-BE49-F238E27FC236}">
                    <a16:creationId xmlns:a16="http://schemas.microsoft.com/office/drawing/2014/main" id="{37F15999-9270-4ED9-B904-E2BE045F2C9E}"/>
                  </a:ext>
                </a:extLst>
              </p:cNvPr>
              <p:cNvSpPr>
                <a:spLocks noChangeArrowheads="1"/>
              </p:cNvSpPr>
              <p:nvPr/>
            </p:nvSpPr>
            <p:spPr bwMode="auto">
              <a:xfrm>
                <a:off x="2777" y="2177"/>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 name="Oval 160">
                <a:extLst>
                  <a:ext uri="{FF2B5EF4-FFF2-40B4-BE49-F238E27FC236}">
                    <a16:creationId xmlns:a16="http://schemas.microsoft.com/office/drawing/2014/main" id="{8B408F90-333E-41A7-9D5D-8967F05558BC}"/>
                  </a:ext>
                </a:extLst>
              </p:cNvPr>
              <p:cNvSpPr>
                <a:spLocks noChangeArrowheads="1"/>
              </p:cNvSpPr>
              <p:nvPr/>
            </p:nvSpPr>
            <p:spPr bwMode="auto">
              <a:xfrm>
                <a:off x="3800" y="219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8" name="Oval 161">
                <a:extLst>
                  <a:ext uri="{FF2B5EF4-FFF2-40B4-BE49-F238E27FC236}">
                    <a16:creationId xmlns:a16="http://schemas.microsoft.com/office/drawing/2014/main" id="{71103539-8566-44AC-8988-CD930ACECDF9}"/>
                  </a:ext>
                </a:extLst>
              </p:cNvPr>
              <p:cNvSpPr>
                <a:spLocks noChangeArrowheads="1"/>
              </p:cNvSpPr>
              <p:nvPr/>
            </p:nvSpPr>
            <p:spPr bwMode="auto">
              <a:xfrm>
                <a:off x="3828" y="2229"/>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Oval 162">
                <a:extLst>
                  <a:ext uri="{FF2B5EF4-FFF2-40B4-BE49-F238E27FC236}">
                    <a16:creationId xmlns:a16="http://schemas.microsoft.com/office/drawing/2014/main" id="{3FA696D3-898F-40C5-8EE8-17D6EE330FA6}"/>
                  </a:ext>
                </a:extLst>
              </p:cNvPr>
              <p:cNvSpPr>
                <a:spLocks noChangeArrowheads="1"/>
              </p:cNvSpPr>
              <p:nvPr/>
            </p:nvSpPr>
            <p:spPr bwMode="auto">
              <a:xfrm>
                <a:off x="3114" y="2238"/>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0" name="Oval 163">
                <a:extLst>
                  <a:ext uri="{FF2B5EF4-FFF2-40B4-BE49-F238E27FC236}">
                    <a16:creationId xmlns:a16="http://schemas.microsoft.com/office/drawing/2014/main" id="{301DA8C2-924B-49A6-9218-2A9F5F7DDA94}"/>
                  </a:ext>
                </a:extLst>
              </p:cNvPr>
              <p:cNvSpPr>
                <a:spLocks noChangeArrowheads="1"/>
              </p:cNvSpPr>
              <p:nvPr/>
            </p:nvSpPr>
            <p:spPr bwMode="auto">
              <a:xfrm>
                <a:off x="3826" y="2255"/>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 name="Oval 164">
                <a:extLst>
                  <a:ext uri="{FF2B5EF4-FFF2-40B4-BE49-F238E27FC236}">
                    <a16:creationId xmlns:a16="http://schemas.microsoft.com/office/drawing/2014/main" id="{A9112184-594C-4180-8B49-BE987B4E47E5}"/>
                  </a:ext>
                </a:extLst>
              </p:cNvPr>
              <p:cNvSpPr>
                <a:spLocks noChangeArrowheads="1"/>
              </p:cNvSpPr>
              <p:nvPr/>
            </p:nvSpPr>
            <p:spPr bwMode="auto">
              <a:xfrm>
                <a:off x="3189" y="224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Oval 165">
                <a:extLst>
                  <a:ext uri="{FF2B5EF4-FFF2-40B4-BE49-F238E27FC236}">
                    <a16:creationId xmlns:a16="http://schemas.microsoft.com/office/drawing/2014/main" id="{A3F8A4BB-0719-4E61-8128-2C34F90DD6DB}"/>
                  </a:ext>
                </a:extLst>
              </p:cNvPr>
              <p:cNvSpPr>
                <a:spLocks noChangeArrowheads="1"/>
              </p:cNvSpPr>
              <p:nvPr/>
            </p:nvSpPr>
            <p:spPr bwMode="auto">
              <a:xfrm>
                <a:off x="2417" y="225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Oval 166">
                <a:extLst>
                  <a:ext uri="{FF2B5EF4-FFF2-40B4-BE49-F238E27FC236}">
                    <a16:creationId xmlns:a16="http://schemas.microsoft.com/office/drawing/2014/main" id="{70A7B7E2-378A-4983-8726-F46D199FCDD8}"/>
                  </a:ext>
                </a:extLst>
              </p:cNvPr>
              <p:cNvSpPr>
                <a:spLocks noChangeArrowheads="1"/>
              </p:cNvSpPr>
              <p:nvPr/>
            </p:nvSpPr>
            <p:spPr bwMode="auto">
              <a:xfrm>
                <a:off x="3149" y="2209"/>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 name="Oval 167">
                <a:extLst>
                  <a:ext uri="{FF2B5EF4-FFF2-40B4-BE49-F238E27FC236}">
                    <a16:creationId xmlns:a16="http://schemas.microsoft.com/office/drawing/2014/main" id="{1C1B5858-AEBE-4B56-935B-0DA274597B49}"/>
                  </a:ext>
                </a:extLst>
              </p:cNvPr>
              <p:cNvSpPr>
                <a:spLocks noChangeArrowheads="1"/>
              </p:cNvSpPr>
              <p:nvPr/>
            </p:nvSpPr>
            <p:spPr bwMode="auto">
              <a:xfrm>
                <a:off x="3316" y="219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Oval 168">
                <a:extLst>
                  <a:ext uri="{FF2B5EF4-FFF2-40B4-BE49-F238E27FC236}">
                    <a16:creationId xmlns:a16="http://schemas.microsoft.com/office/drawing/2014/main" id="{ED162127-2CC3-467B-8E9C-B1914ED9ABDF}"/>
                  </a:ext>
                </a:extLst>
              </p:cNvPr>
              <p:cNvSpPr>
                <a:spLocks noChangeArrowheads="1"/>
              </p:cNvSpPr>
              <p:nvPr/>
            </p:nvSpPr>
            <p:spPr bwMode="auto">
              <a:xfrm>
                <a:off x="2596" y="2169"/>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6" name="Oval 169">
                <a:extLst>
                  <a:ext uri="{FF2B5EF4-FFF2-40B4-BE49-F238E27FC236}">
                    <a16:creationId xmlns:a16="http://schemas.microsoft.com/office/drawing/2014/main" id="{9E46AAB6-4D6D-4F29-AF69-F3BC2DAF9601}"/>
                  </a:ext>
                </a:extLst>
              </p:cNvPr>
              <p:cNvSpPr>
                <a:spLocks noChangeArrowheads="1"/>
              </p:cNvSpPr>
              <p:nvPr/>
            </p:nvSpPr>
            <p:spPr bwMode="auto">
              <a:xfrm>
                <a:off x="4629" y="215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7" name="Oval 170">
                <a:extLst>
                  <a:ext uri="{FF2B5EF4-FFF2-40B4-BE49-F238E27FC236}">
                    <a16:creationId xmlns:a16="http://schemas.microsoft.com/office/drawing/2014/main" id="{B6D5FC5B-518E-4234-A9CA-2CF644B7B385}"/>
                  </a:ext>
                </a:extLst>
              </p:cNvPr>
              <p:cNvSpPr>
                <a:spLocks noChangeArrowheads="1"/>
              </p:cNvSpPr>
              <p:nvPr/>
            </p:nvSpPr>
            <p:spPr bwMode="auto">
              <a:xfrm>
                <a:off x="3817" y="2108"/>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8" name="Oval 171">
                <a:extLst>
                  <a:ext uri="{FF2B5EF4-FFF2-40B4-BE49-F238E27FC236}">
                    <a16:creationId xmlns:a16="http://schemas.microsoft.com/office/drawing/2014/main" id="{B30EC745-5C76-480B-B507-E74D9CBC3891}"/>
                  </a:ext>
                </a:extLst>
              </p:cNvPr>
              <p:cNvSpPr>
                <a:spLocks noChangeArrowheads="1"/>
              </p:cNvSpPr>
              <p:nvPr/>
            </p:nvSpPr>
            <p:spPr bwMode="auto">
              <a:xfrm>
                <a:off x="3296" y="2117"/>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 name="Oval 172">
                <a:extLst>
                  <a:ext uri="{FF2B5EF4-FFF2-40B4-BE49-F238E27FC236}">
                    <a16:creationId xmlns:a16="http://schemas.microsoft.com/office/drawing/2014/main" id="{96C12ACB-B988-41F9-8C50-B26F133E8FDB}"/>
                  </a:ext>
                </a:extLst>
              </p:cNvPr>
              <p:cNvSpPr>
                <a:spLocks noChangeArrowheads="1"/>
              </p:cNvSpPr>
              <p:nvPr/>
            </p:nvSpPr>
            <p:spPr bwMode="auto">
              <a:xfrm>
                <a:off x="4393" y="2111"/>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0" name="Oval 173">
                <a:extLst>
                  <a:ext uri="{FF2B5EF4-FFF2-40B4-BE49-F238E27FC236}">
                    <a16:creationId xmlns:a16="http://schemas.microsoft.com/office/drawing/2014/main" id="{DD02C2DB-2F56-41FE-B251-E1BFCD47DDD1}"/>
                  </a:ext>
                </a:extLst>
              </p:cNvPr>
              <p:cNvSpPr>
                <a:spLocks noChangeArrowheads="1"/>
              </p:cNvSpPr>
              <p:nvPr/>
            </p:nvSpPr>
            <p:spPr bwMode="auto">
              <a:xfrm>
                <a:off x="3229" y="213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1" name="Oval 174">
                <a:extLst>
                  <a:ext uri="{FF2B5EF4-FFF2-40B4-BE49-F238E27FC236}">
                    <a16:creationId xmlns:a16="http://schemas.microsoft.com/office/drawing/2014/main" id="{E8E89E3C-8670-46EC-93C8-F7BD15D5F8E2}"/>
                  </a:ext>
                </a:extLst>
              </p:cNvPr>
              <p:cNvSpPr>
                <a:spLocks noChangeArrowheads="1"/>
              </p:cNvSpPr>
              <p:nvPr/>
            </p:nvSpPr>
            <p:spPr bwMode="auto">
              <a:xfrm>
                <a:off x="4200" y="217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2" name="Oval 175">
                <a:extLst>
                  <a:ext uri="{FF2B5EF4-FFF2-40B4-BE49-F238E27FC236}">
                    <a16:creationId xmlns:a16="http://schemas.microsoft.com/office/drawing/2014/main" id="{00F11499-9325-4BC7-A195-227C4BF184B2}"/>
                  </a:ext>
                </a:extLst>
              </p:cNvPr>
              <p:cNvSpPr>
                <a:spLocks noChangeArrowheads="1"/>
              </p:cNvSpPr>
              <p:nvPr/>
            </p:nvSpPr>
            <p:spPr bwMode="auto">
              <a:xfrm>
                <a:off x="2518" y="2157"/>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3" name="Oval 176">
                <a:extLst>
                  <a:ext uri="{FF2B5EF4-FFF2-40B4-BE49-F238E27FC236}">
                    <a16:creationId xmlns:a16="http://schemas.microsoft.com/office/drawing/2014/main" id="{1888415B-9F1A-4FCC-8AD1-BDEFE5E473D7}"/>
                  </a:ext>
                </a:extLst>
              </p:cNvPr>
              <p:cNvSpPr>
                <a:spLocks noChangeArrowheads="1"/>
              </p:cNvSpPr>
              <p:nvPr/>
            </p:nvSpPr>
            <p:spPr bwMode="auto">
              <a:xfrm>
                <a:off x="3641" y="2123"/>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4" name="Oval 177">
                <a:extLst>
                  <a:ext uri="{FF2B5EF4-FFF2-40B4-BE49-F238E27FC236}">
                    <a16:creationId xmlns:a16="http://schemas.microsoft.com/office/drawing/2014/main" id="{A0B65F8C-79D6-4A58-BC54-E67DDFBA5847}"/>
                  </a:ext>
                </a:extLst>
              </p:cNvPr>
              <p:cNvSpPr>
                <a:spLocks noChangeArrowheads="1"/>
              </p:cNvSpPr>
              <p:nvPr/>
            </p:nvSpPr>
            <p:spPr bwMode="auto">
              <a:xfrm>
                <a:off x="3028" y="2111"/>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Oval 178">
                <a:extLst>
                  <a:ext uri="{FF2B5EF4-FFF2-40B4-BE49-F238E27FC236}">
                    <a16:creationId xmlns:a16="http://schemas.microsoft.com/office/drawing/2014/main" id="{3E76BEC0-8BE4-4B80-9C6B-233244A9D9C1}"/>
                  </a:ext>
                </a:extLst>
              </p:cNvPr>
              <p:cNvSpPr>
                <a:spLocks noChangeArrowheads="1"/>
              </p:cNvSpPr>
              <p:nvPr/>
            </p:nvSpPr>
            <p:spPr bwMode="auto">
              <a:xfrm>
                <a:off x="3935" y="212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6" name="Oval 179">
                <a:extLst>
                  <a:ext uri="{FF2B5EF4-FFF2-40B4-BE49-F238E27FC236}">
                    <a16:creationId xmlns:a16="http://schemas.microsoft.com/office/drawing/2014/main" id="{5DD48204-DB5B-4A2D-ADDF-2A0BA17948A6}"/>
                  </a:ext>
                </a:extLst>
              </p:cNvPr>
              <p:cNvSpPr>
                <a:spLocks noChangeArrowheads="1"/>
              </p:cNvSpPr>
              <p:nvPr/>
            </p:nvSpPr>
            <p:spPr bwMode="auto">
              <a:xfrm>
                <a:off x="4131" y="2137"/>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Oval 180">
                <a:extLst>
                  <a:ext uri="{FF2B5EF4-FFF2-40B4-BE49-F238E27FC236}">
                    <a16:creationId xmlns:a16="http://schemas.microsoft.com/office/drawing/2014/main" id="{467A7ED7-5396-4F3D-9F6A-427D257447C7}"/>
                  </a:ext>
                </a:extLst>
              </p:cNvPr>
              <p:cNvSpPr>
                <a:spLocks noChangeArrowheads="1"/>
              </p:cNvSpPr>
              <p:nvPr/>
            </p:nvSpPr>
            <p:spPr bwMode="auto">
              <a:xfrm>
                <a:off x="4335" y="2146"/>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8" name="Oval 181">
                <a:extLst>
                  <a:ext uri="{FF2B5EF4-FFF2-40B4-BE49-F238E27FC236}">
                    <a16:creationId xmlns:a16="http://schemas.microsoft.com/office/drawing/2014/main" id="{80E4507C-204A-41F0-83D1-434026276B1D}"/>
                  </a:ext>
                </a:extLst>
              </p:cNvPr>
              <p:cNvSpPr>
                <a:spLocks noChangeArrowheads="1"/>
              </p:cNvSpPr>
              <p:nvPr/>
            </p:nvSpPr>
            <p:spPr bwMode="auto">
              <a:xfrm>
                <a:off x="2933" y="2102"/>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9" name="Oval 182">
                <a:extLst>
                  <a:ext uri="{FF2B5EF4-FFF2-40B4-BE49-F238E27FC236}">
                    <a16:creationId xmlns:a16="http://schemas.microsoft.com/office/drawing/2014/main" id="{750FE56B-64C4-4933-BB6E-C3184A1129DE}"/>
                  </a:ext>
                </a:extLst>
              </p:cNvPr>
              <p:cNvSpPr>
                <a:spLocks noChangeArrowheads="1"/>
              </p:cNvSpPr>
              <p:nvPr/>
            </p:nvSpPr>
            <p:spPr bwMode="auto">
              <a:xfrm>
                <a:off x="4284" y="2125"/>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Oval 183">
                <a:extLst>
                  <a:ext uri="{FF2B5EF4-FFF2-40B4-BE49-F238E27FC236}">
                    <a16:creationId xmlns:a16="http://schemas.microsoft.com/office/drawing/2014/main" id="{5C42EDBA-67A1-4036-8A6D-4CC772C427A9}"/>
                  </a:ext>
                </a:extLst>
              </p:cNvPr>
              <p:cNvSpPr>
                <a:spLocks noChangeArrowheads="1"/>
              </p:cNvSpPr>
              <p:nvPr/>
            </p:nvSpPr>
            <p:spPr bwMode="auto">
              <a:xfrm>
                <a:off x="3255" y="203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Oval 184">
                <a:extLst>
                  <a:ext uri="{FF2B5EF4-FFF2-40B4-BE49-F238E27FC236}">
                    <a16:creationId xmlns:a16="http://schemas.microsoft.com/office/drawing/2014/main" id="{D8983959-7D5D-4141-B831-9D8CDE1F73A4}"/>
                  </a:ext>
                </a:extLst>
              </p:cNvPr>
              <p:cNvSpPr>
                <a:spLocks noChangeArrowheads="1"/>
              </p:cNvSpPr>
              <p:nvPr/>
            </p:nvSpPr>
            <p:spPr bwMode="auto">
              <a:xfrm>
                <a:off x="3411" y="2076"/>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2" name="Oval 185">
                <a:extLst>
                  <a:ext uri="{FF2B5EF4-FFF2-40B4-BE49-F238E27FC236}">
                    <a16:creationId xmlns:a16="http://schemas.microsoft.com/office/drawing/2014/main" id="{9422F493-6ACC-42B8-B66E-AF4E86858B63}"/>
                  </a:ext>
                </a:extLst>
              </p:cNvPr>
              <p:cNvSpPr>
                <a:spLocks noChangeArrowheads="1"/>
              </p:cNvSpPr>
              <p:nvPr/>
            </p:nvSpPr>
            <p:spPr bwMode="auto">
              <a:xfrm>
                <a:off x="4410" y="2033"/>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Oval 186">
                <a:extLst>
                  <a:ext uri="{FF2B5EF4-FFF2-40B4-BE49-F238E27FC236}">
                    <a16:creationId xmlns:a16="http://schemas.microsoft.com/office/drawing/2014/main" id="{BA1F58FA-DAED-43A4-B0B3-0DB7B9BB5295}"/>
                  </a:ext>
                </a:extLst>
              </p:cNvPr>
              <p:cNvSpPr>
                <a:spLocks noChangeArrowheads="1"/>
              </p:cNvSpPr>
              <p:nvPr/>
            </p:nvSpPr>
            <p:spPr bwMode="auto">
              <a:xfrm>
                <a:off x="3543" y="2068"/>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4" name="Oval 187">
                <a:extLst>
                  <a:ext uri="{FF2B5EF4-FFF2-40B4-BE49-F238E27FC236}">
                    <a16:creationId xmlns:a16="http://schemas.microsoft.com/office/drawing/2014/main" id="{B2541001-9504-4484-AC6F-6B788B419B59}"/>
                  </a:ext>
                </a:extLst>
              </p:cNvPr>
              <p:cNvSpPr>
                <a:spLocks noChangeArrowheads="1"/>
              </p:cNvSpPr>
              <p:nvPr/>
            </p:nvSpPr>
            <p:spPr bwMode="auto">
              <a:xfrm>
                <a:off x="3843" y="2019"/>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Oval 188">
                <a:extLst>
                  <a:ext uri="{FF2B5EF4-FFF2-40B4-BE49-F238E27FC236}">
                    <a16:creationId xmlns:a16="http://schemas.microsoft.com/office/drawing/2014/main" id="{4E959FD5-7599-418E-BD39-48F9326F4FD6}"/>
                  </a:ext>
                </a:extLst>
              </p:cNvPr>
              <p:cNvSpPr>
                <a:spLocks noChangeArrowheads="1"/>
              </p:cNvSpPr>
              <p:nvPr/>
            </p:nvSpPr>
            <p:spPr bwMode="auto">
              <a:xfrm>
                <a:off x="4407" y="2028"/>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Oval 189">
                <a:extLst>
                  <a:ext uri="{FF2B5EF4-FFF2-40B4-BE49-F238E27FC236}">
                    <a16:creationId xmlns:a16="http://schemas.microsoft.com/office/drawing/2014/main" id="{627B1F19-59E1-4DB5-8DAD-AE7313BFBAD6}"/>
                  </a:ext>
                </a:extLst>
              </p:cNvPr>
              <p:cNvSpPr>
                <a:spLocks noChangeArrowheads="1"/>
              </p:cNvSpPr>
              <p:nvPr/>
            </p:nvSpPr>
            <p:spPr bwMode="auto">
              <a:xfrm>
                <a:off x="3166" y="204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7" name="Oval 190">
                <a:extLst>
                  <a:ext uri="{FF2B5EF4-FFF2-40B4-BE49-F238E27FC236}">
                    <a16:creationId xmlns:a16="http://schemas.microsoft.com/office/drawing/2014/main" id="{9517831B-9D94-4305-A276-026054B77C18}"/>
                  </a:ext>
                </a:extLst>
              </p:cNvPr>
              <p:cNvSpPr>
                <a:spLocks noChangeArrowheads="1"/>
              </p:cNvSpPr>
              <p:nvPr/>
            </p:nvSpPr>
            <p:spPr bwMode="auto">
              <a:xfrm>
                <a:off x="4096" y="204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8" name="Oval 191">
                <a:extLst>
                  <a:ext uri="{FF2B5EF4-FFF2-40B4-BE49-F238E27FC236}">
                    <a16:creationId xmlns:a16="http://schemas.microsoft.com/office/drawing/2014/main" id="{541879A1-529E-4D27-B170-65C57AA91154}"/>
                  </a:ext>
                </a:extLst>
              </p:cNvPr>
              <p:cNvSpPr>
                <a:spLocks noChangeArrowheads="1"/>
              </p:cNvSpPr>
              <p:nvPr/>
            </p:nvSpPr>
            <p:spPr bwMode="auto">
              <a:xfrm>
                <a:off x="2763" y="2068"/>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Oval 192">
                <a:extLst>
                  <a:ext uri="{FF2B5EF4-FFF2-40B4-BE49-F238E27FC236}">
                    <a16:creationId xmlns:a16="http://schemas.microsoft.com/office/drawing/2014/main" id="{741E58E4-98CC-4190-85F5-395F61337699}"/>
                  </a:ext>
                </a:extLst>
              </p:cNvPr>
              <p:cNvSpPr>
                <a:spLocks noChangeArrowheads="1"/>
              </p:cNvSpPr>
              <p:nvPr/>
            </p:nvSpPr>
            <p:spPr bwMode="auto">
              <a:xfrm>
                <a:off x="3060" y="2036"/>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Oval 193">
                <a:extLst>
                  <a:ext uri="{FF2B5EF4-FFF2-40B4-BE49-F238E27FC236}">
                    <a16:creationId xmlns:a16="http://schemas.microsoft.com/office/drawing/2014/main" id="{3D11503F-8600-4241-8228-F0BC7C842F5D}"/>
                  </a:ext>
                </a:extLst>
              </p:cNvPr>
              <p:cNvSpPr>
                <a:spLocks noChangeArrowheads="1"/>
              </p:cNvSpPr>
              <p:nvPr/>
            </p:nvSpPr>
            <p:spPr bwMode="auto">
              <a:xfrm>
                <a:off x="2553" y="201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1" name="Oval 194">
                <a:extLst>
                  <a:ext uri="{FF2B5EF4-FFF2-40B4-BE49-F238E27FC236}">
                    <a16:creationId xmlns:a16="http://schemas.microsoft.com/office/drawing/2014/main" id="{0EBD2BA3-9BBD-4CE3-8235-3FA860AF26F3}"/>
                  </a:ext>
                </a:extLst>
              </p:cNvPr>
              <p:cNvSpPr>
                <a:spLocks noChangeArrowheads="1"/>
              </p:cNvSpPr>
              <p:nvPr/>
            </p:nvSpPr>
            <p:spPr bwMode="auto">
              <a:xfrm>
                <a:off x="4914" y="2056"/>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2" name="Oval 195">
                <a:extLst>
                  <a:ext uri="{FF2B5EF4-FFF2-40B4-BE49-F238E27FC236}">
                    <a16:creationId xmlns:a16="http://schemas.microsoft.com/office/drawing/2014/main" id="{F9FCE273-7D98-469B-A2AE-44849C7BDCE0}"/>
                  </a:ext>
                </a:extLst>
              </p:cNvPr>
              <p:cNvSpPr>
                <a:spLocks noChangeArrowheads="1"/>
              </p:cNvSpPr>
              <p:nvPr/>
            </p:nvSpPr>
            <p:spPr bwMode="auto">
              <a:xfrm>
                <a:off x="2751" y="2071"/>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Oval 196">
                <a:extLst>
                  <a:ext uri="{FF2B5EF4-FFF2-40B4-BE49-F238E27FC236}">
                    <a16:creationId xmlns:a16="http://schemas.microsoft.com/office/drawing/2014/main" id="{B321A3C6-F4A2-4A22-9640-ACBDFA7D575E}"/>
                  </a:ext>
                </a:extLst>
              </p:cNvPr>
              <p:cNvSpPr>
                <a:spLocks noChangeArrowheads="1"/>
              </p:cNvSpPr>
              <p:nvPr/>
            </p:nvSpPr>
            <p:spPr bwMode="auto">
              <a:xfrm>
                <a:off x="3172" y="2059"/>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4" name="Oval 197">
                <a:extLst>
                  <a:ext uri="{FF2B5EF4-FFF2-40B4-BE49-F238E27FC236}">
                    <a16:creationId xmlns:a16="http://schemas.microsoft.com/office/drawing/2014/main" id="{B94F44A8-D398-43C0-A9A6-898BC7E2F864}"/>
                  </a:ext>
                </a:extLst>
              </p:cNvPr>
              <p:cNvSpPr>
                <a:spLocks noChangeArrowheads="1"/>
              </p:cNvSpPr>
              <p:nvPr/>
            </p:nvSpPr>
            <p:spPr bwMode="auto">
              <a:xfrm>
                <a:off x="5058" y="2030"/>
                <a:ext cx="18"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5" name="Oval 198">
                <a:extLst>
                  <a:ext uri="{FF2B5EF4-FFF2-40B4-BE49-F238E27FC236}">
                    <a16:creationId xmlns:a16="http://schemas.microsoft.com/office/drawing/2014/main" id="{2C4D1BD2-DC1E-4390-A11E-4928E76BA937}"/>
                  </a:ext>
                </a:extLst>
              </p:cNvPr>
              <p:cNvSpPr>
                <a:spLocks noChangeArrowheads="1"/>
              </p:cNvSpPr>
              <p:nvPr/>
            </p:nvSpPr>
            <p:spPr bwMode="auto">
              <a:xfrm>
                <a:off x="3736" y="2079"/>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Oval 199">
                <a:extLst>
                  <a:ext uri="{FF2B5EF4-FFF2-40B4-BE49-F238E27FC236}">
                    <a16:creationId xmlns:a16="http://schemas.microsoft.com/office/drawing/2014/main" id="{A2A7E378-6F59-4D9B-A51B-0FD7D53A8143}"/>
                  </a:ext>
                </a:extLst>
              </p:cNvPr>
              <p:cNvSpPr>
                <a:spLocks noChangeArrowheads="1"/>
              </p:cNvSpPr>
              <p:nvPr/>
            </p:nvSpPr>
            <p:spPr bwMode="auto">
              <a:xfrm>
                <a:off x="3157" y="202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 name="Oval 200">
                <a:extLst>
                  <a:ext uri="{FF2B5EF4-FFF2-40B4-BE49-F238E27FC236}">
                    <a16:creationId xmlns:a16="http://schemas.microsoft.com/office/drawing/2014/main" id="{A25D75DA-8C4B-4ED6-B73D-D550BC83703B}"/>
                  </a:ext>
                </a:extLst>
              </p:cNvPr>
              <p:cNvSpPr>
                <a:spLocks noChangeArrowheads="1"/>
              </p:cNvSpPr>
              <p:nvPr/>
            </p:nvSpPr>
            <p:spPr bwMode="auto">
              <a:xfrm>
                <a:off x="2979" y="209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Oval 201">
                <a:extLst>
                  <a:ext uri="{FF2B5EF4-FFF2-40B4-BE49-F238E27FC236}">
                    <a16:creationId xmlns:a16="http://schemas.microsoft.com/office/drawing/2014/main" id="{7F262B3C-F375-473E-8612-7B5B55F5864C}"/>
                  </a:ext>
                </a:extLst>
              </p:cNvPr>
              <p:cNvSpPr>
                <a:spLocks noChangeArrowheads="1"/>
              </p:cNvSpPr>
              <p:nvPr/>
            </p:nvSpPr>
            <p:spPr bwMode="auto">
              <a:xfrm>
                <a:off x="3241" y="2036"/>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Oval 202">
                <a:extLst>
                  <a:ext uri="{FF2B5EF4-FFF2-40B4-BE49-F238E27FC236}">
                    <a16:creationId xmlns:a16="http://schemas.microsoft.com/office/drawing/2014/main" id="{CE59BFAD-B79D-4D18-A2B3-7CF7E4B18E66}"/>
                  </a:ext>
                </a:extLst>
              </p:cNvPr>
              <p:cNvSpPr>
                <a:spLocks noChangeArrowheads="1"/>
              </p:cNvSpPr>
              <p:nvPr/>
            </p:nvSpPr>
            <p:spPr bwMode="auto">
              <a:xfrm>
                <a:off x="3152" y="205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Oval 203">
                <a:extLst>
                  <a:ext uri="{FF2B5EF4-FFF2-40B4-BE49-F238E27FC236}">
                    <a16:creationId xmlns:a16="http://schemas.microsoft.com/office/drawing/2014/main" id="{35BD81DC-ACA1-438F-A498-0B2449C982DD}"/>
                  </a:ext>
                </a:extLst>
              </p:cNvPr>
              <p:cNvSpPr>
                <a:spLocks noChangeArrowheads="1"/>
              </p:cNvSpPr>
              <p:nvPr/>
            </p:nvSpPr>
            <p:spPr bwMode="auto">
              <a:xfrm>
                <a:off x="3065" y="2013"/>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Oval 204">
                <a:extLst>
                  <a:ext uri="{FF2B5EF4-FFF2-40B4-BE49-F238E27FC236}">
                    <a16:creationId xmlns:a16="http://schemas.microsoft.com/office/drawing/2014/main" id="{C3832A28-D60B-4D03-9F61-D8041E7B60E6}"/>
                  </a:ext>
                </a:extLst>
              </p:cNvPr>
              <p:cNvSpPr>
                <a:spLocks noChangeArrowheads="1"/>
              </p:cNvSpPr>
              <p:nvPr/>
            </p:nvSpPr>
            <p:spPr bwMode="auto">
              <a:xfrm>
                <a:off x="3227" y="209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9" name="Oval 206">
              <a:extLst>
                <a:ext uri="{FF2B5EF4-FFF2-40B4-BE49-F238E27FC236}">
                  <a16:creationId xmlns:a16="http://schemas.microsoft.com/office/drawing/2014/main" id="{0CC4F19D-06CD-4A8F-B254-AFBE2652A11C}"/>
                </a:ext>
              </a:extLst>
            </p:cNvPr>
            <p:cNvSpPr>
              <a:spLocks noChangeArrowheads="1"/>
            </p:cNvSpPr>
            <p:nvPr/>
          </p:nvSpPr>
          <p:spPr bwMode="auto">
            <a:xfrm>
              <a:off x="3664" y="2065"/>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Oval 207">
              <a:extLst>
                <a:ext uri="{FF2B5EF4-FFF2-40B4-BE49-F238E27FC236}">
                  <a16:creationId xmlns:a16="http://schemas.microsoft.com/office/drawing/2014/main" id="{F0B1A5DD-E2A8-45BC-994C-8DEE884F880C}"/>
                </a:ext>
              </a:extLst>
            </p:cNvPr>
            <p:cNvSpPr>
              <a:spLocks noChangeArrowheads="1"/>
            </p:cNvSpPr>
            <p:nvPr/>
          </p:nvSpPr>
          <p:spPr bwMode="auto">
            <a:xfrm>
              <a:off x="2800" y="2079"/>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Oval 208">
              <a:extLst>
                <a:ext uri="{FF2B5EF4-FFF2-40B4-BE49-F238E27FC236}">
                  <a16:creationId xmlns:a16="http://schemas.microsoft.com/office/drawing/2014/main" id="{3498E4DF-57FF-482F-AF88-52A0AA2824DF}"/>
                </a:ext>
              </a:extLst>
            </p:cNvPr>
            <p:cNvSpPr>
              <a:spLocks noChangeArrowheads="1"/>
            </p:cNvSpPr>
            <p:nvPr/>
          </p:nvSpPr>
          <p:spPr bwMode="auto">
            <a:xfrm>
              <a:off x="2956" y="204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Oval 209">
              <a:extLst>
                <a:ext uri="{FF2B5EF4-FFF2-40B4-BE49-F238E27FC236}">
                  <a16:creationId xmlns:a16="http://schemas.microsoft.com/office/drawing/2014/main" id="{F187995B-54AA-4922-BA55-AC6442D2B883}"/>
                </a:ext>
              </a:extLst>
            </p:cNvPr>
            <p:cNvSpPr>
              <a:spLocks noChangeArrowheads="1"/>
            </p:cNvSpPr>
            <p:nvPr/>
          </p:nvSpPr>
          <p:spPr bwMode="auto">
            <a:xfrm>
              <a:off x="4197" y="205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Oval 210">
              <a:extLst>
                <a:ext uri="{FF2B5EF4-FFF2-40B4-BE49-F238E27FC236}">
                  <a16:creationId xmlns:a16="http://schemas.microsoft.com/office/drawing/2014/main" id="{7FA39DBF-86A1-4A3A-AF0F-F28EB77846EF}"/>
                </a:ext>
              </a:extLst>
            </p:cNvPr>
            <p:cNvSpPr>
              <a:spLocks noChangeArrowheads="1"/>
            </p:cNvSpPr>
            <p:nvPr/>
          </p:nvSpPr>
          <p:spPr bwMode="auto">
            <a:xfrm>
              <a:off x="3860" y="206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Oval 211">
              <a:extLst>
                <a:ext uri="{FF2B5EF4-FFF2-40B4-BE49-F238E27FC236}">
                  <a16:creationId xmlns:a16="http://schemas.microsoft.com/office/drawing/2014/main" id="{21BE701D-4458-4ED9-BEED-9E7ADEDCEEC6}"/>
                </a:ext>
              </a:extLst>
            </p:cNvPr>
            <p:cNvSpPr>
              <a:spLocks noChangeArrowheads="1"/>
            </p:cNvSpPr>
            <p:nvPr/>
          </p:nvSpPr>
          <p:spPr bwMode="auto">
            <a:xfrm>
              <a:off x="2423" y="1932"/>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Oval 212">
              <a:extLst>
                <a:ext uri="{FF2B5EF4-FFF2-40B4-BE49-F238E27FC236}">
                  <a16:creationId xmlns:a16="http://schemas.microsoft.com/office/drawing/2014/main" id="{E250B0BD-3E5E-4E60-B06A-B69F4F694DCF}"/>
                </a:ext>
              </a:extLst>
            </p:cNvPr>
            <p:cNvSpPr>
              <a:spLocks noChangeArrowheads="1"/>
            </p:cNvSpPr>
            <p:nvPr/>
          </p:nvSpPr>
          <p:spPr bwMode="auto">
            <a:xfrm>
              <a:off x="3578" y="1956"/>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Oval 213">
              <a:extLst>
                <a:ext uri="{FF2B5EF4-FFF2-40B4-BE49-F238E27FC236}">
                  <a16:creationId xmlns:a16="http://schemas.microsoft.com/office/drawing/2014/main" id="{8BF91CB3-304E-4942-83E1-A39328C75D5C}"/>
                </a:ext>
              </a:extLst>
            </p:cNvPr>
            <p:cNvSpPr>
              <a:spLocks noChangeArrowheads="1"/>
            </p:cNvSpPr>
            <p:nvPr/>
          </p:nvSpPr>
          <p:spPr bwMode="auto">
            <a:xfrm>
              <a:off x="5934" y="1993"/>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Oval 214">
              <a:extLst>
                <a:ext uri="{FF2B5EF4-FFF2-40B4-BE49-F238E27FC236}">
                  <a16:creationId xmlns:a16="http://schemas.microsoft.com/office/drawing/2014/main" id="{A37AAE0F-B3D6-4904-A975-61ED2E0034C5}"/>
                </a:ext>
              </a:extLst>
            </p:cNvPr>
            <p:cNvSpPr>
              <a:spLocks noChangeArrowheads="1"/>
            </p:cNvSpPr>
            <p:nvPr/>
          </p:nvSpPr>
          <p:spPr bwMode="auto">
            <a:xfrm>
              <a:off x="3045" y="198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Oval 215">
              <a:extLst>
                <a:ext uri="{FF2B5EF4-FFF2-40B4-BE49-F238E27FC236}">
                  <a16:creationId xmlns:a16="http://schemas.microsoft.com/office/drawing/2014/main" id="{8A7AE6A1-964C-44A8-8895-6A993C99CCF4}"/>
                </a:ext>
              </a:extLst>
            </p:cNvPr>
            <p:cNvSpPr>
              <a:spLocks noChangeArrowheads="1"/>
            </p:cNvSpPr>
            <p:nvPr/>
          </p:nvSpPr>
          <p:spPr bwMode="auto">
            <a:xfrm>
              <a:off x="5392" y="196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Oval 216">
              <a:extLst>
                <a:ext uri="{FF2B5EF4-FFF2-40B4-BE49-F238E27FC236}">
                  <a16:creationId xmlns:a16="http://schemas.microsoft.com/office/drawing/2014/main" id="{62294E9B-FD01-49B0-A84A-A7F5C7918CE8}"/>
                </a:ext>
              </a:extLst>
            </p:cNvPr>
            <p:cNvSpPr>
              <a:spLocks noChangeArrowheads="1"/>
            </p:cNvSpPr>
            <p:nvPr/>
          </p:nvSpPr>
          <p:spPr bwMode="auto">
            <a:xfrm>
              <a:off x="2731" y="194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Oval 217">
              <a:extLst>
                <a:ext uri="{FF2B5EF4-FFF2-40B4-BE49-F238E27FC236}">
                  <a16:creationId xmlns:a16="http://schemas.microsoft.com/office/drawing/2014/main" id="{74EF6198-53DE-437D-A625-1FC4B0B51350}"/>
                </a:ext>
              </a:extLst>
            </p:cNvPr>
            <p:cNvSpPr>
              <a:spLocks noChangeArrowheads="1"/>
            </p:cNvSpPr>
            <p:nvPr/>
          </p:nvSpPr>
          <p:spPr bwMode="auto">
            <a:xfrm>
              <a:off x="3857" y="1993"/>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Oval 218">
              <a:extLst>
                <a:ext uri="{FF2B5EF4-FFF2-40B4-BE49-F238E27FC236}">
                  <a16:creationId xmlns:a16="http://schemas.microsoft.com/office/drawing/2014/main" id="{46E282B6-E172-4378-B2A1-BA2663FADE46}"/>
                </a:ext>
              </a:extLst>
            </p:cNvPr>
            <p:cNvSpPr>
              <a:spLocks noChangeArrowheads="1"/>
            </p:cNvSpPr>
            <p:nvPr/>
          </p:nvSpPr>
          <p:spPr bwMode="auto">
            <a:xfrm>
              <a:off x="2708" y="196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Oval 219">
              <a:extLst>
                <a:ext uri="{FF2B5EF4-FFF2-40B4-BE49-F238E27FC236}">
                  <a16:creationId xmlns:a16="http://schemas.microsoft.com/office/drawing/2014/main" id="{E3D8DE14-DE7B-44C6-91AA-D16B35DDBB69}"/>
                </a:ext>
              </a:extLst>
            </p:cNvPr>
            <p:cNvSpPr>
              <a:spLocks noChangeArrowheads="1"/>
            </p:cNvSpPr>
            <p:nvPr/>
          </p:nvSpPr>
          <p:spPr bwMode="auto">
            <a:xfrm>
              <a:off x="2700" y="2004"/>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Oval 220">
              <a:extLst>
                <a:ext uri="{FF2B5EF4-FFF2-40B4-BE49-F238E27FC236}">
                  <a16:creationId xmlns:a16="http://schemas.microsoft.com/office/drawing/2014/main" id="{48BEB97E-C490-473A-959C-DD28B0309982}"/>
                </a:ext>
              </a:extLst>
            </p:cNvPr>
            <p:cNvSpPr>
              <a:spLocks noChangeArrowheads="1"/>
            </p:cNvSpPr>
            <p:nvPr/>
          </p:nvSpPr>
          <p:spPr bwMode="auto">
            <a:xfrm>
              <a:off x="4704" y="1990"/>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Oval 221">
              <a:extLst>
                <a:ext uri="{FF2B5EF4-FFF2-40B4-BE49-F238E27FC236}">
                  <a16:creationId xmlns:a16="http://schemas.microsoft.com/office/drawing/2014/main" id="{C26040B5-FD94-4E35-A3EB-66B1A807A34F}"/>
                </a:ext>
              </a:extLst>
            </p:cNvPr>
            <p:cNvSpPr>
              <a:spLocks noChangeArrowheads="1"/>
            </p:cNvSpPr>
            <p:nvPr/>
          </p:nvSpPr>
          <p:spPr bwMode="auto">
            <a:xfrm>
              <a:off x="3394" y="1961"/>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Oval 222">
              <a:extLst>
                <a:ext uri="{FF2B5EF4-FFF2-40B4-BE49-F238E27FC236}">
                  <a16:creationId xmlns:a16="http://schemas.microsoft.com/office/drawing/2014/main" id="{47E56CFE-B9E2-482B-B34C-B21BF2016781}"/>
                </a:ext>
              </a:extLst>
            </p:cNvPr>
            <p:cNvSpPr>
              <a:spLocks noChangeArrowheads="1"/>
            </p:cNvSpPr>
            <p:nvPr/>
          </p:nvSpPr>
          <p:spPr bwMode="auto">
            <a:xfrm>
              <a:off x="4091" y="1935"/>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Oval 223">
              <a:extLst>
                <a:ext uri="{FF2B5EF4-FFF2-40B4-BE49-F238E27FC236}">
                  <a16:creationId xmlns:a16="http://schemas.microsoft.com/office/drawing/2014/main" id="{265DF6F5-6C05-4B61-9B53-58A79BAAB85E}"/>
                </a:ext>
              </a:extLst>
            </p:cNvPr>
            <p:cNvSpPr>
              <a:spLocks noChangeArrowheads="1"/>
            </p:cNvSpPr>
            <p:nvPr/>
          </p:nvSpPr>
          <p:spPr bwMode="auto">
            <a:xfrm>
              <a:off x="1844" y="195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Oval 224">
              <a:extLst>
                <a:ext uri="{FF2B5EF4-FFF2-40B4-BE49-F238E27FC236}">
                  <a16:creationId xmlns:a16="http://schemas.microsoft.com/office/drawing/2014/main" id="{D767CD6B-9308-4C0B-84F6-5F96EB51D47A}"/>
                </a:ext>
              </a:extLst>
            </p:cNvPr>
            <p:cNvSpPr>
              <a:spLocks noChangeArrowheads="1"/>
            </p:cNvSpPr>
            <p:nvPr/>
          </p:nvSpPr>
          <p:spPr bwMode="auto">
            <a:xfrm>
              <a:off x="2959" y="194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Oval 225">
              <a:extLst>
                <a:ext uri="{FF2B5EF4-FFF2-40B4-BE49-F238E27FC236}">
                  <a16:creationId xmlns:a16="http://schemas.microsoft.com/office/drawing/2014/main" id="{E7ACE4F6-B808-4EFE-B757-F519AE879EB1}"/>
                </a:ext>
              </a:extLst>
            </p:cNvPr>
            <p:cNvSpPr>
              <a:spLocks noChangeArrowheads="1"/>
            </p:cNvSpPr>
            <p:nvPr/>
          </p:nvSpPr>
          <p:spPr bwMode="auto">
            <a:xfrm>
              <a:off x="3929" y="1950"/>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Oval 226">
              <a:extLst>
                <a:ext uri="{FF2B5EF4-FFF2-40B4-BE49-F238E27FC236}">
                  <a16:creationId xmlns:a16="http://schemas.microsoft.com/office/drawing/2014/main" id="{A7EA4E8F-927B-4CF2-9764-0D0408D6A4AC}"/>
                </a:ext>
              </a:extLst>
            </p:cNvPr>
            <p:cNvSpPr>
              <a:spLocks noChangeArrowheads="1"/>
            </p:cNvSpPr>
            <p:nvPr/>
          </p:nvSpPr>
          <p:spPr bwMode="auto">
            <a:xfrm>
              <a:off x="2466" y="1958"/>
              <a:ext cx="18"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Oval 227">
              <a:extLst>
                <a:ext uri="{FF2B5EF4-FFF2-40B4-BE49-F238E27FC236}">
                  <a16:creationId xmlns:a16="http://schemas.microsoft.com/office/drawing/2014/main" id="{A442A3B5-63B8-4B7F-9B68-EF552963ACB3}"/>
                </a:ext>
              </a:extLst>
            </p:cNvPr>
            <p:cNvSpPr>
              <a:spLocks noChangeArrowheads="1"/>
            </p:cNvSpPr>
            <p:nvPr/>
          </p:nvSpPr>
          <p:spPr bwMode="auto">
            <a:xfrm>
              <a:off x="3728" y="1973"/>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Oval 228">
              <a:extLst>
                <a:ext uri="{FF2B5EF4-FFF2-40B4-BE49-F238E27FC236}">
                  <a16:creationId xmlns:a16="http://schemas.microsoft.com/office/drawing/2014/main" id="{5B26D4E2-CFE1-4B96-A8E9-3D931DB890DF}"/>
                </a:ext>
              </a:extLst>
            </p:cNvPr>
            <p:cNvSpPr>
              <a:spLocks noChangeArrowheads="1"/>
            </p:cNvSpPr>
            <p:nvPr/>
          </p:nvSpPr>
          <p:spPr bwMode="auto">
            <a:xfrm>
              <a:off x="3892" y="194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Oval 229">
              <a:extLst>
                <a:ext uri="{FF2B5EF4-FFF2-40B4-BE49-F238E27FC236}">
                  <a16:creationId xmlns:a16="http://schemas.microsoft.com/office/drawing/2014/main" id="{DB5FD0AB-2641-40F1-A064-A09D758FDCA2}"/>
                </a:ext>
              </a:extLst>
            </p:cNvPr>
            <p:cNvSpPr>
              <a:spLocks noChangeArrowheads="1"/>
            </p:cNvSpPr>
            <p:nvPr/>
          </p:nvSpPr>
          <p:spPr bwMode="auto">
            <a:xfrm>
              <a:off x="1738" y="1950"/>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Oval 230">
              <a:extLst>
                <a:ext uri="{FF2B5EF4-FFF2-40B4-BE49-F238E27FC236}">
                  <a16:creationId xmlns:a16="http://schemas.microsoft.com/office/drawing/2014/main" id="{744C0E09-01ED-4DAB-9E0A-02FB73394F54}"/>
                </a:ext>
              </a:extLst>
            </p:cNvPr>
            <p:cNvSpPr>
              <a:spLocks noChangeArrowheads="1"/>
            </p:cNvSpPr>
            <p:nvPr/>
          </p:nvSpPr>
          <p:spPr bwMode="auto">
            <a:xfrm>
              <a:off x="2950" y="1996"/>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Oval 231">
              <a:extLst>
                <a:ext uri="{FF2B5EF4-FFF2-40B4-BE49-F238E27FC236}">
                  <a16:creationId xmlns:a16="http://schemas.microsoft.com/office/drawing/2014/main" id="{EBD4FCA0-AA8A-464A-9DD2-B2B8CC3F1AAF}"/>
                </a:ext>
              </a:extLst>
            </p:cNvPr>
            <p:cNvSpPr>
              <a:spLocks noChangeArrowheads="1"/>
            </p:cNvSpPr>
            <p:nvPr/>
          </p:nvSpPr>
          <p:spPr bwMode="auto">
            <a:xfrm>
              <a:off x="3477" y="200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Oval 232">
              <a:extLst>
                <a:ext uri="{FF2B5EF4-FFF2-40B4-BE49-F238E27FC236}">
                  <a16:creationId xmlns:a16="http://schemas.microsoft.com/office/drawing/2014/main" id="{C9E5617A-8A99-4CDC-BFFC-DF496287B8F5}"/>
                </a:ext>
              </a:extLst>
            </p:cNvPr>
            <p:cNvSpPr>
              <a:spLocks noChangeArrowheads="1"/>
            </p:cNvSpPr>
            <p:nvPr/>
          </p:nvSpPr>
          <p:spPr bwMode="auto">
            <a:xfrm>
              <a:off x="4980" y="1999"/>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Oval 233">
              <a:extLst>
                <a:ext uri="{FF2B5EF4-FFF2-40B4-BE49-F238E27FC236}">
                  <a16:creationId xmlns:a16="http://schemas.microsoft.com/office/drawing/2014/main" id="{B3EBB7EC-34C4-47AE-8717-2A0E0D7A6001}"/>
                </a:ext>
              </a:extLst>
            </p:cNvPr>
            <p:cNvSpPr>
              <a:spLocks noChangeArrowheads="1"/>
            </p:cNvSpPr>
            <p:nvPr/>
          </p:nvSpPr>
          <p:spPr bwMode="auto">
            <a:xfrm>
              <a:off x="2507" y="187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Oval 234">
              <a:extLst>
                <a:ext uri="{FF2B5EF4-FFF2-40B4-BE49-F238E27FC236}">
                  <a16:creationId xmlns:a16="http://schemas.microsoft.com/office/drawing/2014/main" id="{F09BE8E6-55E3-4D87-818D-266D0F660B38}"/>
                </a:ext>
              </a:extLst>
            </p:cNvPr>
            <p:cNvSpPr>
              <a:spLocks noChangeArrowheads="1"/>
            </p:cNvSpPr>
            <p:nvPr/>
          </p:nvSpPr>
          <p:spPr bwMode="auto">
            <a:xfrm>
              <a:off x="4249" y="192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Oval 235">
              <a:extLst>
                <a:ext uri="{FF2B5EF4-FFF2-40B4-BE49-F238E27FC236}">
                  <a16:creationId xmlns:a16="http://schemas.microsoft.com/office/drawing/2014/main" id="{1E75C7E1-AAD0-4EB7-BB98-64F1CF2ADBFF}"/>
                </a:ext>
              </a:extLst>
            </p:cNvPr>
            <p:cNvSpPr>
              <a:spLocks noChangeArrowheads="1"/>
            </p:cNvSpPr>
            <p:nvPr/>
          </p:nvSpPr>
          <p:spPr bwMode="auto">
            <a:xfrm>
              <a:off x="4102" y="186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Oval 236">
              <a:extLst>
                <a:ext uri="{FF2B5EF4-FFF2-40B4-BE49-F238E27FC236}">
                  <a16:creationId xmlns:a16="http://schemas.microsoft.com/office/drawing/2014/main" id="{5DA9FB90-C669-422E-96D4-1094D49FB879}"/>
                </a:ext>
              </a:extLst>
            </p:cNvPr>
            <p:cNvSpPr>
              <a:spLocks noChangeArrowheads="1"/>
            </p:cNvSpPr>
            <p:nvPr/>
          </p:nvSpPr>
          <p:spPr bwMode="auto">
            <a:xfrm>
              <a:off x="4212" y="1901"/>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Oval 237">
              <a:extLst>
                <a:ext uri="{FF2B5EF4-FFF2-40B4-BE49-F238E27FC236}">
                  <a16:creationId xmlns:a16="http://schemas.microsoft.com/office/drawing/2014/main" id="{10ED4457-BC56-4C15-AC1B-8554555B5037}"/>
                </a:ext>
              </a:extLst>
            </p:cNvPr>
            <p:cNvSpPr>
              <a:spLocks noChangeArrowheads="1"/>
            </p:cNvSpPr>
            <p:nvPr/>
          </p:nvSpPr>
          <p:spPr bwMode="auto">
            <a:xfrm>
              <a:off x="4289" y="1918"/>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Oval 238">
              <a:extLst>
                <a:ext uri="{FF2B5EF4-FFF2-40B4-BE49-F238E27FC236}">
                  <a16:creationId xmlns:a16="http://schemas.microsoft.com/office/drawing/2014/main" id="{358235A1-8B8D-454F-A5E6-F7711F130029}"/>
                </a:ext>
              </a:extLst>
            </p:cNvPr>
            <p:cNvSpPr>
              <a:spLocks noChangeArrowheads="1"/>
            </p:cNvSpPr>
            <p:nvPr/>
          </p:nvSpPr>
          <p:spPr bwMode="auto">
            <a:xfrm>
              <a:off x="4448" y="1886"/>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Oval 239">
              <a:extLst>
                <a:ext uri="{FF2B5EF4-FFF2-40B4-BE49-F238E27FC236}">
                  <a16:creationId xmlns:a16="http://schemas.microsoft.com/office/drawing/2014/main" id="{72005AC9-D867-4B00-AC56-B5C8FCB68890}"/>
                </a:ext>
              </a:extLst>
            </p:cNvPr>
            <p:cNvSpPr>
              <a:spLocks noChangeArrowheads="1"/>
            </p:cNvSpPr>
            <p:nvPr/>
          </p:nvSpPr>
          <p:spPr bwMode="auto">
            <a:xfrm>
              <a:off x="3996" y="187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Oval 240">
              <a:extLst>
                <a:ext uri="{FF2B5EF4-FFF2-40B4-BE49-F238E27FC236}">
                  <a16:creationId xmlns:a16="http://schemas.microsoft.com/office/drawing/2014/main" id="{0C97B6A0-1DC2-40B8-A17E-5D8D3683BBEA}"/>
                </a:ext>
              </a:extLst>
            </p:cNvPr>
            <p:cNvSpPr>
              <a:spLocks noChangeArrowheads="1"/>
            </p:cNvSpPr>
            <p:nvPr/>
          </p:nvSpPr>
          <p:spPr bwMode="auto">
            <a:xfrm>
              <a:off x="4137" y="185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Oval 241">
              <a:extLst>
                <a:ext uri="{FF2B5EF4-FFF2-40B4-BE49-F238E27FC236}">
                  <a16:creationId xmlns:a16="http://schemas.microsoft.com/office/drawing/2014/main" id="{89C24FE6-D23A-4EA1-816D-BDF18E234F1F}"/>
                </a:ext>
              </a:extLst>
            </p:cNvPr>
            <p:cNvSpPr>
              <a:spLocks noChangeArrowheads="1"/>
            </p:cNvSpPr>
            <p:nvPr/>
          </p:nvSpPr>
          <p:spPr bwMode="auto">
            <a:xfrm>
              <a:off x="3808" y="1886"/>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Oval 242">
              <a:extLst>
                <a:ext uri="{FF2B5EF4-FFF2-40B4-BE49-F238E27FC236}">
                  <a16:creationId xmlns:a16="http://schemas.microsoft.com/office/drawing/2014/main" id="{0C48DCDF-4223-49BD-B384-86744EEF6025}"/>
                </a:ext>
              </a:extLst>
            </p:cNvPr>
            <p:cNvSpPr>
              <a:spLocks noChangeArrowheads="1"/>
            </p:cNvSpPr>
            <p:nvPr/>
          </p:nvSpPr>
          <p:spPr bwMode="auto">
            <a:xfrm>
              <a:off x="3932" y="187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Oval 243">
              <a:extLst>
                <a:ext uri="{FF2B5EF4-FFF2-40B4-BE49-F238E27FC236}">
                  <a16:creationId xmlns:a16="http://schemas.microsoft.com/office/drawing/2014/main" id="{60FA360A-5648-4A20-ADF0-EC9C11B618FD}"/>
                </a:ext>
              </a:extLst>
            </p:cNvPr>
            <p:cNvSpPr>
              <a:spLocks noChangeArrowheads="1"/>
            </p:cNvSpPr>
            <p:nvPr/>
          </p:nvSpPr>
          <p:spPr bwMode="auto">
            <a:xfrm>
              <a:off x="3900" y="1904"/>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Oval 244">
              <a:extLst>
                <a:ext uri="{FF2B5EF4-FFF2-40B4-BE49-F238E27FC236}">
                  <a16:creationId xmlns:a16="http://schemas.microsoft.com/office/drawing/2014/main" id="{885BBBCC-0D64-458B-B7D6-F55D512709D3}"/>
                </a:ext>
              </a:extLst>
            </p:cNvPr>
            <p:cNvSpPr>
              <a:spLocks noChangeArrowheads="1"/>
            </p:cNvSpPr>
            <p:nvPr/>
          </p:nvSpPr>
          <p:spPr bwMode="auto">
            <a:xfrm>
              <a:off x="4315" y="1901"/>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Oval 245">
              <a:extLst>
                <a:ext uri="{FF2B5EF4-FFF2-40B4-BE49-F238E27FC236}">
                  <a16:creationId xmlns:a16="http://schemas.microsoft.com/office/drawing/2014/main" id="{E60EBC3F-B5FD-4A44-80AE-E0D0BB637597}"/>
                </a:ext>
              </a:extLst>
            </p:cNvPr>
            <p:cNvSpPr>
              <a:spLocks noChangeArrowheads="1"/>
            </p:cNvSpPr>
            <p:nvPr/>
          </p:nvSpPr>
          <p:spPr bwMode="auto">
            <a:xfrm>
              <a:off x="4759" y="190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Oval 246">
              <a:extLst>
                <a:ext uri="{FF2B5EF4-FFF2-40B4-BE49-F238E27FC236}">
                  <a16:creationId xmlns:a16="http://schemas.microsoft.com/office/drawing/2014/main" id="{3478AF56-7125-487C-9602-C1379470347D}"/>
                </a:ext>
              </a:extLst>
            </p:cNvPr>
            <p:cNvSpPr>
              <a:spLocks noChangeArrowheads="1"/>
            </p:cNvSpPr>
            <p:nvPr/>
          </p:nvSpPr>
          <p:spPr bwMode="auto">
            <a:xfrm>
              <a:off x="4574" y="189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Oval 247">
              <a:extLst>
                <a:ext uri="{FF2B5EF4-FFF2-40B4-BE49-F238E27FC236}">
                  <a16:creationId xmlns:a16="http://schemas.microsoft.com/office/drawing/2014/main" id="{A05A2A99-C6E1-40E4-ABAB-C788CF9CCC16}"/>
                </a:ext>
              </a:extLst>
            </p:cNvPr>
            <p:cNvSpPr>
              <a:spLocks noChangeArrowheads="1"/>
            </p:cNvSpPr>
            <p:nvPr/>
          </p:nvSpPr>
          <p:spPr bwMode="auto">
            <a:xfrm>
              <a:off x="3886" y="184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Oval 248">
              <a:extLst>
                <a:ext uri="{FF2B5EF4-FFF2-40B4-BE49-F238E27FC236}">
                  <a16:creationId xmlns:a16="http://schemas.microsoft.com/office/drawing/2014/main" id="{4436C8AD-5AE7-4B52-80B6-BDCE4217AF14}"/>
                </a:ext>
              </a:extLst>
            </p:cNvPr>
            <p:cNvSpPr>
              <a:spLocks noChangeArrowheads="1"/>
            </p:cNvSpPr>
            <p:nvPr/>
          </p:nvSpPr>
          <p:spPr bwMode="auto">
            <a:xfrm>
              <a:off x="4983" y="1878"/>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Oval 249">
              <a:extLst>
                <a:ext uri="{FF2B5EF4-FFF2-40B4-BE49-F238E27FC236}">
                  <a16:creationId xmlns:a16="http://schemas.microsoft.com/office/drawing/2014/main" id="{454B2DD1-E297-4198-83B5-A73EA1FC9D50}"/>
                </a:ext>
              </a:extLst>
            </p:cNvPr>
            <p:cNvSpPr>
              <a:spLocks noChangeArrowheads="1"/>
            </p:cNvSpPr>
            <p:nvPr/>
          </p:nvSpPr>
          <p:spPr bwMode="auto">
            <a:xfrm>
              <a:off x="3281" y="1791"/>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Oval 250">
              <a:extLst>
                <a:ext uri="{FF2B5EF4-FFF2-40B4-BE49-F238E27FC236}">
                  <a16:creationId xmlns:a16="http://schemas.microsoft.com/office/drawing/2014/main" id="{F739D5C6-B200-4E75-B5A9-8700B66A2716}"/>
                </a:ext>
              </a:extLst>
            </p:cNvPr>
            <p:cNvSpPr>
              <a:spLocks noChangeArrowheads="1"/>
            </p:cNvSpPr>
            <p:nvPr/>
          </p:nvSpPr>
          <p:spPr bwMode="auto">
            <a:xfrm>
              <a:off x="4315" y="1826"/>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Oval 251">
              <a:extLst>
                <a:ext uri="{FF2B5EF4-FFF2-40B4-BE49-F238E27FC236}">
                  <a16:creationId xmlns:a16="http://schemas.microsoft.com/office/drawing/2014/main" id="{DA2FF335-B5CF-4519-932A-853CADC21A04}"/>
                </a:ext>
              </a:extLst>
            </p:cNvPr>
            <p:cNvSpPr>
              <a:spLocks noChangeArrowheads="1"/>
            </p:cNvSpPr>
            <p:nvPr/>
          </p:nvSpPr>
          <p:spPr bwMode="auto">
            <a:xfrm>
              <a:off x="4148" y="180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Oval 252">
              <a:extLst>
                <a:ext uri="{FF2B5EF4-FFF2-40B4-BE49-F238E27FC236}">
                  <a16:creationId xmlns:a16="http://schemas.microsoft.com/office/drawing/2014/main" id="{661629E9-CE86-4839-8FF5-C6015320A3F4}"/>
                </a:ext>
              </a:extLst>
            </p:cNvPr>
            <p:cNvSpPr>
              <a:spLocks noChangeArrowheads="1"/>
            </p:cNvSpPr>
            <p:nvPr/>
          </p:nvSpPr>
          <p:spPr bwMode="auto">
            <a:xfrm>
              <a:off x="3638" y="1774"/>
              <a:ext cx="21"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Oval 253">
              <a:extLst>
                <a:ext uri="{FF2B5EF4-FFF2-40B4-BE49-F238E27FC236}">
                  <a16:creationId xmlns:a16="http://schemas.microsoft.com/office/drawing/2014/main" id="{AE45D64D-AA77-403A-A36A-0C7A1ADC4E9D}"/>
                </a:ext>
              </a:extLst>
            </p:cNvPr>
            <p:cNvSpPr>
              <a:spLocks noChangeArrowheads="1"/>
            </p:cNvSpPr>
            <p:nvPr/>
          </p:nvSpPr>
          <p:spPr bwMode="auto">
            <a:xfrm>
              <a:off x="3385" y="182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Oval 254">
              <a:extLst>
                <a:ext uri="{FF2B5EF4-FFF2-40B4-BE49-F238E27FC236}">
                  <a16:creationId xmlns:a16="http://schemas.microsoft.com/office/drawing/2014/main" id="{F8B30915-A617-434F-8349-C6FED5DC3807}"/>
                </a:ext>
              </a:extLst>
            </p:cNvPr>
            <p:cNvSpPr>
              <a:spLocks noChangeArrowheads="1"/>
            </p:cNvSpPr>
            <p:nvPr/>
          </p:nvSpPr>
          <p:spPr bwMode="auto">
            <a:xfrm>
              <a:off x="4249" y="175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Oval 255">
              <a:extLst>
                <a:ext uri="{FF2B5EF4-FFF2-40B4-BE49-F238E27FC236}">
                  <a16:creationId xmlns:a16="http://schemas.microsoft.com/office/drawing/2014/main" id="{6F695A09-A36B-4826-9498-3079D0496836}"/>
                </a:ext>
              </a:extLst>
            </p:cNvPr>
            <p:cNvSpPr>
              <a:spLocks noChangeArrowheads="1"/>
            </p:cNvSpPr>
            <p:nvPr/>
          </p:nvSpPr>
          <p:spPr bwMode="auto">
            <a:xfrm>
              <a:off x="3990" y="1809"/>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Oval 256">
              <a:extLst>
                <a:ext uri="{FF2B5EF4-FFF2-40B4-BE49-F238E27FC236}">
                  <a16:creationId xmlns:a16="http://schemas.microsoft.com/office/drawing/2014/main" id="{EB11D818-2BF9-4D1B-9B7C-014F8BDD76C4}"/>
                </a:ext>
              </a:extLst>
            </p:cNvPr>
            <p:cNvSpPr>
              <a:spLocks noChangeArrowheads="1"/>
            </p:cNvSpPr>
            <p:nvPr/>
          </p:nvSpPr>
          <p:spPr bwMode="auto">
            <a:xfrm>
              <a:off x="3921" y="178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Oval 257">
              <a:extLst>
                <a:ext uri="{FF2B5EF4-FFF2-40B4-BE49-F238E27FC236}">
                  <a16:creationId xmlns:a16="http://schemas.microsoft.com/office/drawing/2014/main" id="{5CB20E36-419C-46B2-899F-406223D2C349}"/>
                </a:ext>
              </a:extLst>
            </p:cNvPr>
            <p:cNvSpPr>
              <a:spLocks noChangeArrowheads="1"/>
            </p:cNvSpPr>
            <p:nvPr/>
          </p:nvSpPr>
          <p:spPr bwMode="auto">
            <a:xfrm>
              <a:off x="4131" y="175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Oval 258">
              <a:extLst>
                <a:ext uri="{FF2B5EF4-FFF2-40B4-BE49-F238E27FC236}">
                  <a16:creationId xmlns:a16="http://schemas.microsoft.com/office/drawing/2014/main" id="{B49CC84A-6BD0-4ED7-88F2-376E51A8D238}"/>
                </a:ext>
              </a:extLst>
            </p:cNvPr>
            <p:cNvSpPr>
              <a:spLocks noChangeArrowheads="1"/>
            </p:cNvSpPr>
            <p:nvPr/>
          </p:nvSpPr>
          <p:spPr bwMode="auto">
            <a:xfrm>
              <a:off x="3817" y="178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Oval 259">
              <a:extLst>
                <a:ext uri="{FF2B5EF4-FFF2-40B4-BE49-F238E27FC236}">
                  <a16:creationId xmlns:a16="http://schemas.microsoft.com/office/drawing/2014/main" id="{9A43624D-A55A-4C2A-9F2B-7605780E5883}"/>
                </a:ext>
              </a:extLst>
            </p:cNvPr>
            <p:cNvSpPr>
              <a:spLocks noChangeArrowheads="1"/>
            </p:cNvSpPr>
            <p:nvPr/>
          </p:nvSpPr>
          <p:spPr bwMode="auto">
            <a:xfrm>
              <a:off x="4021" y="1794"/>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Oval 260">
              <a:extLst>
                <a:ext uri="{FF2B5EF4-FFF2-40B4-BE49-F238E27FC236}">
                  <a16:creationId xmlns:a16="http://schemas.microsoft.com/office/drawing/2014/main" id="{3E260F0D-BE8F-4D8B-93EE-4E2AC8CA9E21}"/>
                </a:ext>
              </a:extLst>
            </p:cNvPr>
            <p:cNvSpPr>
              <a:spLocks noChangeArrowheads="1"/>
            </p:cNvSpPr>
            <p:nvPr/>
          </p:nvSpPr>
          <p:spPr bwMode="auto">
            <a:xfrm>
              <a:off x="3852" y="182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Oval 261">
              <a:extLst>
                <a:ext uri="{FF2B5EF4-FFF2-40B4-BE49-F238E27FC236}">
                  <a16:creationId xmlns:a16="http://schemas.microsoft.com/office/drawing/2014/main" id="{DCF5062A-0322-431D-8C91-628CECC84A1D}"/>
                </a:ext>
              </a:extLst>
            </p:cNvPr>
            <p:cNvSpPr>
              <a:spLocks noChangeArrowheads="1"/>
            </p:cNvSpPr>
            <p:nvPr/>
          </p:nvSpPr>
          <p:spPr bwMode="auto">
            <a:xfrm>
              <a:off x="3094" y="1783"/>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Oval 262">
              <a:extLst>
                <a:ext uri="{FF2B5EF4-FFF2-40B4-BE49-F238E27FC236}">
                  <a16:creationId xmlns:a16="http://schemas.microsoft.com/office/drawing/2014/main" id="{A1CE8DAB-D053-4952-8B12-6536BEC0F417}"/>
                </a:ext>
              </a:extLst>
            </p:cNvPr>
            <p:cNvSpPr>
              <a:spLocks noChangeArrowheads="1"/>
            </p:cNvSpPr>
            <p:nvPr/>
          </p:nvSpPr>
          <p:spPr bwMode="auto">
            <a:xfrm>
              <a:off x="4384" y="1786"/>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Oval 263">
              <a:extLst>
                <a:ext uri="{FF2B5EF4-FFF2-40B4-BE49-F238E27FC236}">
                  <a16:creationId xmlns:a16="http://schemas.microsoft.com/office/drawing/2014/main" id="{BAE93904-14A9-4F35-97D4-55F655F380D2}"/>
                </a:ext>
              </a:extLst>
            </p:cNvPr>
            <p:cNvSpPr>
              <a:spLocks noChangeArrowheads="1"/>
            </p:cNvSpPr>
            <p:nvPr/>
          </p:nvSpPr>
          <p:spPr bwMode="auto">
            <a:xfrm>
              <a:off x="4289" y="1763"/>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Oval 264">
              <a:extLst>
                <a:ext uri="{FF2B5EF4-FFF2-40B4-BE49-F238E27FC236}">
                  <a16:creationId xmlns:a16="http://schemas.microsoft.com/office/drawing/2014/main" id="{5C8CB115-E97D-417E-99CE-EF3DB631C74D}"/>
                </a:ext>
              </a:extLst>
            </p:cNvPr>
            <p:cNvSpPr>
              <a:spLocks noChangeArrowheads="1"/>
            </p:cNvSpPr>
            <p:nvPr/>
          </p:nvSpPr>
          <p:spPr bwMode="auto">
            <a:xfrm>
              <a:off x="3402" y="182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Oval 265">
              <a:extLst>
                <a:ext uri="{FF2B5EF4-FFF2-40B4-BE49-F238E27FC236}">
                  <a16:creationId xmlns:a16="http://schemas.microsoft.com/office/drawing/2014/main" id="{B3B60B25-9CD4-41CF-993D-8C78935E15BC}"/>
                </a:ext>
              </a:extLst>
            </p:cNvPr>
            <p:cNvSpPr>
              <a:spLocks noChangeArrowheads="1"/>
            </p:cNvSpPr>
            <p:nvPr/>
          </p:nvSpPr>
          <p:spPr bwMode="auto">
            <a:xfrm>
              <a:off x="4255" y="166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Oval 266">
              <a:extLst>
                <a:ext uri="{FF2B5EF4-FFF2-40B4-BE49-F238E27FC236}">
                  <a16:creationId xmlns:a16="http://schemas.microsoft.com/office/drawing/2014/main" id="{F3ED4C0D-8973-4F5A-A896-C6930199C881}"/>
                </a:ext>
              </a:extLst>
            </p:cNvPr>
            <p:cNvSpPr>
              <a:spLocks noChangeArrowheads="1"/>
            </p:cNvSpPr>
            <p:nvPr/>
          </p:nvSpPr>
          <p:spPr bwMode="auto">
            <a:xfrm>
              <a:off x="4857" y="174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Oval 267">
              <a:extLst>
                <a:ext uri="{FF2B5EF4-FFF2-40B4-BE49-F238E27FC236}">
                  <a16:creationId xmlns:a16="http://schemas.microsoft.com/office/drawing/2014/main" id="{EFA9BBCC-3285-48F1-A4F0-8C06C6A91A65}"/>
                </a:ext>
              </a:extLst>
            </p:cNvPr>
            <p:cNvSpPr>
              <a:spLocks noChangeArrowheads="1"/>
            </p:cNvSpPr>
            <p:nvPr/>
          </p:nvSpPr>
          <p:spPr bwMode="auto">
            <a:xfrm>
              <a:off x="4796" y="1740"/>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Oval 268">
              <a:extLst>
                <a:ext uri="{FF2B5EF4-FFF2-40B4-BE49-F238E27FC236}">
                  <a16:creationId xmlns:a16="http://schemas.microsoft.com/office/drawing/2014/main" id="{9ABC6677-9356-41A8-AD46-398581E38C8C}"/>
                </a:ext>
              </a:extLst>
            </p:cNvPr>
            <p:cNvSpPr>
              <a:spLocks noChangeArrowheads="1"/>
            </p:cNvSpPr>
            <p:nvPr/>
          </p:nvSpPr>
          <p:spPr bwMode="auto">
            <a:xfrm>
              <a:off x="4030" y="168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Oval 269">
              <a:extLst>
                <a:ext uri="{FF2B5EF4-FFF2-40B4-BE49-F238E27FC236}">
                  <a16:creationId xmlns:a16="http://schemas.microsoft.com/office/drawing/2014/main" id="{B88C4F5E-C3B2-429B-AD0E-38CBD3B1E787}"/>
                </a:ext>
              </a:extLst>
            </p:cNvPr>
            <p:cNvSpPr>
              <a:spLocks noChangeArrowheads="1"/>
            </p:cNvSpPr>
            <p:nvPr/>
          </p:nvSpPr>
          <p:spPr bwMode="auto">
            <a:xfrm>
              <a:off x="4926" y="1682"/>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Oval 270">
              <a:extLst>
                <a:ext uri="{FF2B5EF4-FFF2-40B4-BE49-F238E27FC236}">
                  <a16:creationId xmlns:a16="http://schemas.microsoft.com/office/drawing/2014/main" id="{91E5F917-8EE3-4065-A250-20EDAC9CF733}"/>
                </a:ext>
              </a:extLst>
            </p:cNvPr>
            <p:cNvSpPr>
              <a:spLocks noChangeArrowheads="1"/>
            </p:cNvSpPr>
            <p:nvPr/>
          </p:nvSpPr>
          <p:spPr bwMode="auto">
            <a:xfrm>
              <a:off x="4940" y="1699"/>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Oval 271">
              <a:extLst>
                <a:ext uri="{FF2B5EF4-FFF2-40B4-BE49-F238E27FC236}">
                  <a16:creationId xmlns:a16="http://schemas.microsoft.com/office/drawing/2014/main" id="{1A39D3B0-020B-409E-BDC1-09FC455E10D5}"/>
                </a:ext>
              </a:extLst>
            </p:cNvPr>
            <p:cNvSpPr>
              <a:spLocks noChangeArrowheads="1"/>
            </p:cNvSpPr>
            <p:nvPr/>
          </p:nvSpPr>
          <p:spPr bwMode="auto">
            <a:xfrm>
              <a:off x="4946" y="1742"/>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Oval 272">
              <a:extLst>
                <a:ext uri="{FF2B5EF4-FFF2-40B4-BE49-F238E27FC236}">
                  <a16:creationId xmlns:a16="http://schemas.microsoft.com/office/drawing/2014/main" id="{0F3FAA3D-7A1E-40E8-BC2B-EED34A8ACDBB}"/>
                </a:ext>
              </a:extLst>
            </p:cNvPr>
            <p:cNvSpPr>
              <a:spLocks noChangeArrowheads="1"/>
            </p:cNvSpPr>
            <p:nvPr/>
          </p:nvSpPr>
          <p:spPr bwMode="auto">
            <a:xfrm>
              <a:off x="4050" y="1728"/>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Oval 273">
              <a:extLst>
                <a:ext uri="{FF2B5EF4-FFF2-40B4-BE49-F238E27FC236}">
                  <a16:creationId xmlns:a16="http://schemas.microsoft.com/office/drawing/2014/main" id="{C9C61745-29F6-4E89-AD99-A62DC0A92A72}"/>
                </a:ext>
              </a:extLst>
            </p:cNvPr>
            <p:cNvSpPr>
              <a:spLocks noChangeArrowheads="1"/>
            </p:cNvSpPr>
            <p:nvPr/>
          </p:nvSpPr>
          <p:spPr bwMode="auto">
            <a:xfrm>
              <a:off x="4039" y="173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Oval 274">
              <a:extLst>
                <a:ext uri="{FF2B5EF4-FFF2-40B4-BE49-F238E27FC236}">
                  <a16:creationId xmlns:a16="http://schemas.microsoft.com/office/drawing/2014/main" id="{2A9E240E-EFA7-40A9-8A0C-7BFE267C093D}"/>
                </a:ext>
              </a:extLst>
            </p:cNvPr>
            <p:cNvSpPr>
              <a:spLocks noChangeArrowheads="1"/>
            </p:cNvSpPr>
            <p:nvPr/>
          </p:nvSpPr>
          <p:spPr bwMode="auto">
            <a:xfrm>
              <a:off x="2748" y="1630"/>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Oval 275">
              <a:extLst>
                <a:ext uri="{FF2B5EF4-FFF2-40B4-BE49-F238E27FC236}">
                  <a16:creationId xmlns:a16="http://schemas.microsoft.com/office/drawing/2014/main" id="{2CB0D43A-3650-493D-9625-9E5389FE080A}"/>
                </a:ext>
              </a:extLst>
            </p:cNvPr>
            <p:cNvSpPr>
              <a:spLocks noChangeArrowheads="1"/>
            </p:cNvSpPr>
            <p:nvPr/>
          </p:nvSpPr>
          <p:spPr bwMode="auto">
            <a:xfrm>
              <a:off x="4001" y="1613"/>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Oval 276">
              <a:extLst>
                <a:ext uri="{FF2B5EF4-FFF2-40B4-BE49-F238E27FC236}">
                  <a16:creationId xmlns:a16="http://schemas.microsoft.com/office/drawing/2014/main" id="{4504224D-F794-4831-BAFF-0EEC9C931EBC}"/>
                </a:ext>
              </a:extLst>
            </p:cNvPr>
            <p:cNvSpPr>
              <a:spLocks noChangeArrowheads="1"/>
            </p:cNvSpPr>
            <p:nvPr/>
          </p:nvSpPr>
          <p:spPr bwMode="auto">
            <a:xfrm>
              <a:off x="1729" y="157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Oval 277">
              <a:extLst>
                <a:ext uri="{FF2B5EF4-FFF2-40B4-BE49-F238E27FC236}">
                  <a16:creationId xmlns:a16="http://schemas.microsoft.com/office/drawing/2014/main" id="{AF793A82-8010-455D-B85F-48B5725624CE}"/>
                </a:ext>
              </a:extLst>
            </p:cNvPr>
            <p:cNvSpPr>
              <a:spLocks noChangeArrowheads="1"/>
            </p:cNvSpPr>
            <p:nvPr/>
          </p:nvSpPr>
          <p:spPr bwMode="auto">
            <a:xfrm>
              <a:off x="3572" y="1630"/>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Oval 278">
              <a:extLst>
                <a:ext uri="{FF2B5EF4-FFF2-40B4-BE49-F238E27FC236}">
                  <a16:creationId xmlns:a16="http://schemas.microsoft.com/office/drawing/2014/main" id="{2FA761EF-69D2-46C3-8ED1-A2E80406F88F}"/>
                </a:ext>
              </a:extLst>
            </p:cNvPr>
            <p:cNvSpPr>
              <a:spLocks noChangeArrowheads="1"/>
            </p:cNvSpPr>
            <p:nvPr/>
          </p:nvSpPr>
          <p:spPr bwMode="auto">
            <a:xfrm>
              <a:off x="4240" y="1659"/>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279">
              <a:extLst>
                <a:ext uri="{FF2B5EF4-FFF2-40B4-BE49-F238E27FC236}">
                  <a16:creationId xmlns:a16="http://schemas.microsoft.com/office/drawing/2014/main" id="{B9DF61D5-6A96-4FAC-B832-137133E80F07}"/>
                </a:ext>
              </a:extLst>
            </p:cNvPr>
            <p:cNvSpPr>
              <a:spLocks noChangeArrowheads="1"/>
            </p:cNvSpPr>
            <p:nvPr/>
          </p:nvSpPr>
          <p:spPr bwMode="auto">
            <a:xfrm>
              <a:off x="3123" y="158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Oval 280">
              <a:extLst>
                <a:ext uri="{FF2B5EF4-FFF2-40B4-BE49-F238E27FC236}">
                  <a16:creationId xmlns:a16="http://schemas.microsoft.com/office/drawing/2014/main" id="{10BB5FC9-19F2-4597-8161-1A88A39EC608}"/>
                </a:ext>
              </a:extLst>
            </p:cNvPr>
            <p:cNvSpPr>
              <a:spLocks noChangeArrowheads="1"/>
            </p:cNvSpPr>
            <p:nvPr/>
          </p:nvSpPr>
          <p:spPr bwMode="auto">
            <a:xfrm>
              <a:off x="2823" y="1590"/>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281">
              <a:extLst>
                <a:ext uri="{FF2B5EF4-FFF2-40B4-BE49-F238E27FC236}">
                  <a16:creationId xmlns:a16="http://schemas.microsoft.com/office/drawing/2014/main" id="{274DA704-4382-4083-ACFA-D28B0E579089}"/>
                </a:ext>
              </a:extLst>
            </p:cNvPr>
            <p:cNvSpPr>
              <a:spLocks noChangeArrowheads="1"/>
            </p:cNvSpPr>
            <p:nvPr/>
          </p:nvSpPr>
          <p:spPr bwMode="auto">
            <a:xfrm>
              <a:off x="4318" y="1636"/>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Oval 282">
              <a:extLst>
                <a:ext uri="{FF2B5EF4-FFF2-40B4-BE49-F238E27FC236}">
                  <a16:creationId xmlns:a16="http://schemas.microsoft.com/office/drawing/2014/main" id="{006F0098-032F-4010-8D19-A5C7369BED6F}"/>
                </a:ext>
              </a:extLst>
            </p:cNvPr>
            <p:cNvSpPr>
              <a:spLocks noChangeArrowheads="1"/>
            </p:cNvSpPr>
            <p:nvPr/>
          </p:nvSpPr>
          <p:spPr bwMode="auto">
            <a:xfrm>
              <a:off x="4165" y="1500"/>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283">
              <a:extLst>
                <a:ext uri="{FF2B5EF4-FFF2-40B4-BE49-F238E27FC236}">
                  <a16:creationId xmlns:a16="http://schemas.microsoft.com/office/drawing/2014/main" id="{4040C630-D5E1-4DDC-82A0-F8FEF216D382}"/>
                </a:ext>
              </a:extLst>
            </p:cNvPr>
            <p:cNvSpPr>
              <a:spLocks noChangeArrowheads="1"/>
            </p:cNvSpPr>
            <p:nvPr/>
          </p:nvSpPr>
          <p:spPr bwMode="auto">
            <a:xfrm>
              <a:off x="3765" y="1475"/>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Oval 284">
              <a:extLst>
                <a:ext uri="{FF2B5EF4-FFF2-40B4-BE49-F238E27FC236}">
                  <a16:creationId xmlns:a16="http://schemas.microsoft.com/office/drawing/2014/main" id="{BF747A7B-2067-48C5-9B8F-5143406D6B6C}"/>
                </a:ext>
              </a:extLst>
            </p:cNvPr>
            <p:cNvSpPr>
              <a:spLocks noChangeArrowheads="1"/>
            </p:cNvSpPr>
            <p:nvPr/>
          </p:nvSpPr>
          <p:spPr bwMode="auto">
            <a:xfrm>
              <a:off x="4808" y="151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Oval 285">
              <a:extLst>
                <a:ext uri="{FF2B5EF4-FFF2-40B4-BE49-F238E27FC236}">
                  <a16:creationId xmlns:a16="http://schemas.microsoft.com/office/drawing/2014/main" id="{BA7923B6-5C82-4BB5-993E-6180E09AB362}"/>
                </a:ext>
              </a:extLst>
            </p:cNvPr>
            <p:cNvSpPr>
              <a:spLocks noChangeArrowheads="1"/>
            </p:cNvSpPr>
            <p:nvPr/>
          </p:nvSpPr>
          <p:spPr bwMode="auto">
            <a:xfrm>
              <a:off x="2429" y="1549"/>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Oval 286">
              <a:extLst>
                <a:ext uri="{FF2B5EF4-FFF2-40B4-BE49-F238E27FC236}">
                  <a16:creationId xmlns:a16="http://schemas.microsoft.com/office/drawing/2014/main" id="{49614ECB-ACB3-4D1A-9711-C6EE244A0EAC}"/>
                </a:ext>
              </a:extLst>
            </p:cNvPr>
            <p:cNvSpPr>
              <a:spLocks noChangeArrowheads="1"/>
            </p:cNvSpPr>
            <p:nvPr/>
          </p:nvSpPr>
          <p:spPr bwMode="auto">
            <a:xfrm>
              <a:off x="4592" y="153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Oval 287">
              <a:extLst>
                <a:ext uri="{FF2B5EF4-FFF2-40B4-BE49-F238E27FC236}">
                  <a16:creationId xmlns:a16="http://schemas.microsoft.com/office/drawing/2014/main" id="{E6F4F3C3-8CBB-4751-8D01-6E0EFDCB83A5}"/>
                </a:ext>
              </a:extLst>
            </p:cNvPr>
            <p:cNvSpPr>
              <a:spLocks noChangeArrowheads="1"/>
            </p:cNvSpPr>
            <p:nvPr/>
          </p:nvSpPr>
          <p:spPr bwMode="auto">
            <a:xfrm>
              <a:off x="4695" y="156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Oval 288">
              <a:extLst>
                <a:ext uri="{FF2B5EF4-FFF2-40B4-BE49-F238E27FC236}">
                  <a16:creationId xmlns:a16="http://schemas.microsoft.com/office/drawing/2014/main" id="{463C1A22-FE77-47B4-B957-FC0EEB2CE1B5}"/>
                </a:ext>
              </a:extLst>
            </p:cNvPr>
            <p:cNvSpPr>
              <a:spLocks noChangeArrowheads="1"/>
            </p:cNvSpPr>
            <p:nvPr/>
          </p:nvSpPr>
          <p:spPr bwMode="auto">
            <a:xfrm>
              <a:off x="4453" y="1541"/>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Oval 289">
              <a:extLst>
                <a:ext uri="{FF2B5EF4-FFF2-40B4-BE49-F238E27FC236}">
                  <a16:creationId xmlns:a16="http://schemas.microsoft.com/office/drawing/2014/main" id="{3AC8BC0F-7518-475A-A448-8BCD2FEE9F7A}"/>
                </a:ext>
              </a:extLst>
            </p:cNvPr>
            <p:cNvSpPr>
              <a:spLocks noChangeArrowheads="1"/>
            </p:cNvSpPr>
            <p:nvPr/>
          </p:nvSpPr>
          <p:spPr bwMode="auto">
            <a:xfrm>
              <a:off x="3998" y="1408"/>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Oval 290">
              <a:extLst>
                <a:ext uri="{FF2B5EF4-FFF2-40B4-BE49-F238E27FC236}">
                  <a16:creationId xmlns:a16="http://schemas.microsoft.com/office/drawing/2014/main" id="{1903C4CD-D59C-497A-91AF-D42B08FB99BB}"/>
                </a:ext>
              </a:extLst>
            </p:cNvPr>
            <p:cNvSpPr>
              <a:spLocks noChangeArrowheads="1"/>
            </p:cNvSpPr>
            <p:nvPr/>
          </p:nvSpPr>
          <p:spPr bwMode="auto">
            <a:xfrm>
              <a:off x="4188" y="1426"/>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Oval 291">
              <a:extLst>
                <a:ext uri="{FF2B5EF4-FFF2-40B4-BE49-F238E27FC236}">
                  <a16:creationId xmlns:a16="http://schemas.microsoft.com/office/drawing/2014/main" id="{591B7CF4-7D99-4663-A57D-074F5FD3CFF4}"/>
                </a:ext>
              </a:extLst>
            </p:cNvPr>
            <p:cNvSpPr>
              <a:spLocks noChangeArrowheads="1"/>
            </p:cNvSpPr>
            <p:nvPr/>
          </p:nvSpPr>
          <p:spPr bwMode="auto">
            <a:xfrm>
              <a:off x="4186" y="145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Oval 292">
              <a:extLst>
                <a:ext uri="{FF2B5EF4-FFF2-40B4-BE49-F238E27FC236}">
                  <a16:creationId xmlns:a16="http://schemas.microsoft.com/office/drawing/2014/main" id="{1D6AC390-C19C-407E-9EFD-52C8602921AD}"/>
                </a:ext>
              </a:extLst>
            </p:cNvPr>
            <p:cNvSpPr>
              <a:spLocks noChangeArrowheads="1"/>
            </p:cNvSpPr>
            <p:nvPr/>
          </p:nvSpPr>
          <p:spPr bwMode="auto">
            <a:xfrm>
              <a:off x="6950" y="1397"/>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Oval 293">
              <a:extLst>
                <a:ext uri="{FF2B5EF4-FFF2-40B4-BE49-F238E27FC236}">
                  <a16:creationId xmlns:a16="http://schemas.microsoft.com/office/drawing/2014/main" id="{975714CF-869B-4B1D-937A-98E397B756A2}"/>
                </a:ext>
              </a:extLst>
            </p:cNvPr>
            <p:cNvSpPr>
              <a:spLocks noChangeArrowheads="1"/>
            </p:cNvSpPr>
            <p:nvPr/>
          </p:nvSpPr>
          <p:spPr bwMode="auto">
            <a:xfrm>
              <a:off x="4335" y="1460"/>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Oval 294">
              <a:extLst>
                <a:ext uri="{FF2B5EF4-FFF2-40B4-BE49-F238E27FC236}">
                  <a16:creationId xmlns:a16="http://schemas.microsoft.com/office/drawing/2014/main" id="{51C8C2D3-765A-43F0-A62A-9C9901FF6459}"/>
                </a:ext>
              </a:extLst>
            </p:cNvPr>
            <p:cNvSpPr>
              <a:spLocks noChangeArrowheads="1"/>
            </p:cNvSpPr>
            <p:nvPr/>
          </p:nvSpPr>
          <p:spPr bwMode="auto">
            <a:xfrm>
              <a:off x="4465" y="1405"/>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Oval 295">
              <a:extLst>
                <a:ext uri="{FF2B5EF4-FFF2-40B4-BE49-F238E27FC236}">
                  <a16:creationId xmlns:a16="http://schemas.microsoft.com/office/drawing/2014/main" id="{9AD3C4A9-1103-4A89-AE9E-381685B0FF6D}"/>
                </a:ext>
              </a:extLst>
            </p:cNvPr>
            <p:cNvSpPr>
              <a:spLocks noChangeArrowheads="1"/>
            </p:cNvSpPr>
            <p:nvPr/>
          </p:nvSpPr>
          <p:spPr bwMode="auto">
            <a:xfrm>
              <a:off x="4451" y="1388"/>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Oval 296">
              <a:extLst>
                <a:ext uri="{FF2B5EF4-FFF2-40B4-BE49-F238E27FC236}">
                  <a16:creationId xmlns:a16="http://schemas.microsoft.com/office/drawing/2014/main" id="{793477FB-F117-44BD-8D86-F76932E5DC42}"/>
                </a:ext>
              </a:extLst>
            </p:cNvPr>
            <p:cNvSpPr>
              <a:spLocks noChangeArrowheads="1"/>
            </p:cNvSpPr>
            <p:nvPr/>
          </p:nvSpPr>
          <p:spPr bwMode="auto">
            <a:xfrm>
              <a:off x="5214" y="1408"/>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Oval 297">
              <a:extLst>
                <a:ext uri="{FF2B5EF4-FFF2-40B4-BE49-F238E27FC236}">
                  <a16:creationId xmlns:a16="http://schemas.microsoft.com/office/drawing/2014/main" id="{00723738-0526-4F8A-BFC6-CE6E8F2F9B1B}"/>
                </a:ext>
              </a:extLst>
            </p:cNvPr>
            <p:cNvSpPr>
              <a:spLocks noChangeArrowheads="1"/>
            </p:cNvSpPr>
            <p:nvPr/>
          </p:nvSpPr>
          <p:spPr bwMode="auto">
            <a:xfrm>
              <a:off x="4364" y="1305"/>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Oval 298">
              <a:extLst>
                <a:ext uri="{FF2B5EF4-FFF2-40B4-BE49-F238E27FC236}">
                  <a16:creationId xmlns:a16="http://schemas.microsoft.com/office/drawing/2014/main" id="{D9821BBA-A581-41C3-B542-165D641226C0}"/>
                </a:ext>
              </a:extLst>
            </p:cNvPr>
            <p:cNvSpPr>
              <a:spLocks noChangeArrowheads="1"/>
            </p:cNvSpPr>
            <p:nvPr/>
          </p:nvSpPr>
          <p:spPr bwMode="auto">
            <a:xfrm>
              <a:off x="5041" y="119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Oval 299">
              <a:extLst>
                <a:ext uri="{FF2B5EF4-FFF2-40B4-BE49-F238E27FC236}">
                  <a16:creationId xmlns:a16="http://schemas.microsoft.com/office/drawing/2014/main" id="{80C26F6E-89C7-4530-B73A-CEA1098059ED}"/>
                </a:ext>
              </a:extLst>
            </p:cNvPr>
            <p:cNvSpPr>
              <a:spLocks noChangeArrowheads="1"/>
            </p:cNvSpPr>
            <p:nvPr/>
          </p:nvSpPr>
          <p:spPr bwMode="auto">
            <a:xfrm>
              <a:off x="3889" y="858"/>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300">
              <a:extLst>
                <a:ext uri="{FF2B5EF4-FFF2-40B4-BE49-F238E27FC236}">
                  <a16:creationId xmlns:a16="http://schemas.microsoft.com/office/drawing/2014/main" id="{D50EA209-AA30-488E-ACF0-C2A8C4B7C60F}"/>
                </a:ext>
              </a:extLst>
            </p:cNvPr>
            <p:cNvSpPr>
              <a:spLocks/>
            </p:cNvSpPr>
            <p:nvPr/>
          </p:nvSpPr>
          <p:spPr bwMode="auto">
            <a:xfrm>
              <a:off x="1427" y="1829"/>
              <a:ext cx="5532" cy="720"/>
            </a:xfrm>
            <a:custGeom>
              <a:avLst/>
              <a:gdLst>
                <a:gd name="T0" fmla="*/ 0 w 1921"/>
                <a:gd name="T1" fmla="*/ 250 h 250"/>
                <a:gd name="T2" fmla="*/ 960 w 1921"/>
                <a:gd name="T3" fmla="*/ 125 h 250"/>
                <a:gd name="T4" fmla="*/ 1921 w 1921"/>
                <a:gd name="T5" fmla="*/ 0 h 250"/>
              </a:gdLst>
              <a:ahLst/>
              <a:cxnLst>
                <a:cxn ang="0">
                  <a:pos x="T0" y="T1"/>
                </a:cxn>
                <a:cxn ang="0">
                  <a:pos x="T2" y="T3"/>
                </a:cxn>
                <a:cxn ang="0">
                  <a:pos x="T4" y="T5"/>
                </a:cxn>
              </a:cxnLst>
              <a:rect l="0" t="0" r="r" b="b"/>
              <a:pathLst>
                <a:path w="1921" h="250">
                  <a:moveTo>
                    <a:pt x="0" y="250"/>
                  </a:moveTo>
                  <a:lnTo>
                    <a:pt x="960" y="125"/>
                  </a:lnTo>
                  <a:lnTo>
                    <a:pt x="1921"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 name="Line 305">
              <a:extLst>
                <a:ext uri="{FF2B5EF4-FFF2-40B4-BE49-F238E27FC236}">
                  <a16:creationId xmlns:a16="http://schemas.microsoft.com/office/drawing/2014/main" id="{2E265710-B160-4697-BB39-138822A84E93}"/>
                </a:ext>
              </a:extLst>
            </p:cNvPr>
            <p:cNvSpPr>
              <a:spLocks noChangeShapeType="1"/>
            </p:cNvSpPr>
            <p:nvPr/>
          </p:nvSpPr>
          <p:spPr bwMode="auto">
            <a:xfrm flipV="1">
              <a:off x="1236" y="593"/>
              <a:ext cx="0" cy="301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 name="Line 306">
              <a:extLst>
                <a:ext uri="{FF2B5EF4-FFF2-40B4-BE49-F238E27FC236}">
                  <a16:creationId xmlns:a16="http://schemas.microsoft.com/office/drawing/2014/main" id="{0AB19381-269C-45BD-96E1-C18DCB97FDDB}"/>
                </a:ext>
              </a:extLst>
            </p:cNvPr>
            <p:cNvSpPr>
              <a:spLocks noChangeShapeType="1"/>
            </p:cNvSpPr>
            <p:nvPr/>
          </p:nvSpPr>
          <p:spPr bwMode="auto">
            <a:xfrm flipH="1">
              <a:off x="1176" y="3508"/>
              <a:ext cx="60"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Rectangle 307">
              <a:extLst>
                <a:ext uri="{FF2B5EF4-FFF2-40B4-BE49-F238E27FC236}">
                  <a16:creationId xmlns:a16="http://schemas.microsoft.com/office/drawing/2014/main" id="{88D625FC-9BD1-460F-8DA6-1C7799A88765}"/>
                </a:ext>
              </a:extLst>
            </p:cNvPr>
            <p:cNvSpPr>
              <a:spLocks noChangeArrowheads="1"/>
            </p:cNvSpPr>
            <p:nvPr/>
          </p:nvSpPr>
          <p:spPr bwMode="auto">
            <a:xfrm>
              <a:off x="943" y="3424"/>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9" name="Line 308">
              <a:extLst>
                <a:ext uri="{FF2B5EF4-FFF2-40B4-BE49-F238E27FC236}">
                  <a16:creationId xmlns:a16="http://schemas.microsoft.com/office/drawing/2014/main" id="{DC83920A-E6E7-410C-9438-C1879C12ED50}"/>
                </a:ext>
              </a:extLst>
            </p:cNvPr>
            <p:cNvSpPr>
              <a:spLocks noChangeShapeType="1"/>
            </p:cNvSpPr>
            <p:nvPr/>
          </p:nvSpPr>
          <p:spPr bwMode="auto">
            <a:xfrm flipH="1">
              <a:off x="1176" y="2802"/>
              <a:ext cx="60"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Rectangle 309">
              <a:extLst>
                <a:ext uri="{FF2B5EF4-FFF2-40B4-BE49-F238E27FC236}">
                  <a16:creationId xmlns:a16="http://schemas.microsoft.com/office/drawing/2014/main" id="{7B919A17-263A-4163-96AF-E70C6AEB6F0E}"/>
                </a:ext>
              </a:extLst>
            </p:cNvPr>
            <p:cNvSpPr>
              <a:spLocks noChangeArrowheads="1"/>
            </p:cNvSpPr>
            <p:nvPr/>
          </p:nvSpPr>
          <p:spPr bwMode="auto">
            <a:xfrm>
              <a:off x="943" y="2719"/>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1" name="Line 310">
              <a:extLst>
                <a:ext uri="{FF2B5EF4-FFF2-40B4-BE49-F238E27FC236}">
                  <a16:creationId xmlns:a16="http://schemas.microsoft.com/office/drawing/2014/main" id="{E88EBBE8-2DD4-4CF7-9407-5C85D080F28A}"/>
                </a:ext>
              </a:extLst>
            </p:cNvPr>
            <p:cNvSpPr>
              <a:spLocks noChangeShapeType="1"/>
            </p:cNvSpPr>
            <p:nvPr/>
          </p:nvSpPr>
          <p:spPr bwMode="auto">
            <a:xfrm flipH="1">
              <a:off x="1176" y="2097"/>
              <a:ext cx="60"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Rectangle 311">
              <a:extLst>
                <a:ext uri="{FF2B5EF4-FFF2-40B4-BE49-F238E27FC236}">
                  <a16:creationId xmlns:a16="http://schemas.microsoft.com/office/drawing/2014/main" id="{F3C37529-CF92-4C3D-AF83-D754B254AD6E}"/>
                </a:ext>
              </a:extLst>
            </p:cNvPr>
            <p:cNvSpPr>
              <a:spLocks noChangeArrowheads="1"/>
            </p:cNvSpPr>
            <p:nvPr/>
          </p:nvSpPr>
          <p:spPr bwMode="auto">
            <a:xfrm>
              <a:off x="943" y="2013"/>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3" name="Line 312">
              <a:extLst>
                <a:ext uri="{FF2B5EF4-FFF2-40B4-BE49-F238E27FC236}">
                  <a16:creationId xmlns:a16="http://schemas.microsoft.com/office/drawing/2014/main" id="{65CEC39D-C7B1-4BDA-9584-1577624D9FC8}"/>
                </a:ext>
              </a:extLst>
            </p:cNvPr>
            <p:cNvSpPr>
              <a:spLocks noChangeShapeType="1"/>
            </p:cNvSpPr>
            <p:nvPr/>
          </p:nvSpPr>
          <p:spPr bwMode="auto">
            <a:xfrm flipH="1">
              <a:off x="1176" y="1394"/>
              <a:ext cx="60"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Rectangle 313">
              <a:extLst>
                <a:ext uri="{FF2B5EF4-FFF2-40B4-BE49-F238E27FC236}">
                  <a16:creationId xmlns:a16="http://schemas.microsoft.com/office/drawing/2014/main" id="{B2D49EF0-8A3C-4741-8F78-A3C555E92246}"/>
                </a:ext>
              </a:extLst>
            </p:cNvPr>
            <p:cNvSpPr>
              <a:spLocks noChangeArrowheads="1"/>
            </p:cNvSpPr>
            <p:nvPr/>
          </p:nvSpPr>
          <p:spPr bwMode="auto">
            <a:xfrm>
              <a:off x="943" y="1310"/>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5" name="Line 314">
              <a:extLst>
                <a:ext uri="{FF2B5EF4-FFF2-40B4-BE49-F238E27FC236}">
                  <a16:creationId xmlns:a16="http://schemas.microsoft.com/office/drawing/2014/main" id="{0C4A1EF0-5CF7-4DB4-BCB8-90683404C376}"/>
                </a:ext>
              </a:extLst>
            </p:cNvPr>
            <p:cNvSpPr>
              <a:spLocks noChangeShapeType="1"/>
            </p:cNvSpPr>
            <p:nvPr/>
          </p:nvSpPr>
          <p:spPr bwMode="auto">
            <a:xfrm flipH="1">
              <a:off x="1176" y="688"/>
              <a:ext cx="60"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Rectangle 315">
              <a:extLst>
                <a:ext uri="{FF2B5EF4-FFF2-40B4-BE49-F238E27FC236}">
                  <a16:creationId xmlns:a16="http://schemas.microsoft.com/office/drawing/2014/main" id="{0561AE76-C8A1-4104-84EE-92795A631F43}"/>
                </a:ext>
              </a:extLst>
            </p:cNvPr>
            <p:cNvSpPr>
              <a:spLocks noChangeArrowheads="1"/>
            </p:cNvSpPr>
            <p:nvPr/>
          </p:nvSpPr>
          <p:spPr bwMode="auto">
            <a:xfrm>
              <a:off x="943" y="605"/>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7" name="Rectangle 316">
              <a:extLst>
                <a:ext uri="{FF2B5EF4-FFF2-40B4-BE49-F238E27FC236}">
                  <a16:creationId xmlns:a16="http://schemas.microsoft.com/office/drawing/2014/main" id="{3BCB2044-ED55-416D-8069-6E4AC5E4276A}"/>
                </a:ext>
              </a:extLst>
            </p:cNvPr>
            <p:cNvSpPr>
              <a:spLocks noChangeArrowheads="1"/>
            </p:cNvSpPr>
            <p:nvPr/>
          </p:nvSpPr>
          <p:spPr bwMode="auto">
            <a:xfrm rot="16200000">
              <a:off x="-572" y="1945"/>
              <a:ext cx="23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Average Incomes of Children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8" name="Rectangle 317">
              <a:extLst>
                <a:ext uri="{FF2B5EF4-FFF2-40B4-BE49-F238E27FC236}">
                  <a16:creationId xmlns:a16="http://schemas.microsoft.com/office/drawing/2014/main" id="{6FEDB35A-D547-4983-A445-3954EFE7BA64}"/>
                </a:ext>
              </a:extLst>
            </p:cNvPr>
            <p:cNvSpPr>
              <a:spLocks noChangeArrowheads="1"/>
            </p:cNvSpPr>
            <p:nvPr/>
          </p:nvSpPr>
          <p:spPr bwMode="auto">
            <a:xfrm rot="16200000">
              <a:off x="-595" y="1936"/>
              <a:ext cx="266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with Low-Income Parents ($1000)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9" name="Line 318">
              <a:extLst>
                <a:ext uri="{FF2B5EF4-FFF2-40B4-BE49-F238E27FC236}">
                  <a16:creationId xmlns:a16="http://schemas.microsoft.com/office/drawing/2014/main" id="{16A9F9C1-2C35-462E-BB31-215F44292DEC}"/>
                </a:ext>
              </a:extLst>
            </p:cNvPr>
            <p:cNvSpPr>
              <a:spLocks noChangeShapeType="1"/>
            </p:cNvSpPr>
            <p:nvPr/>
          </p:nvSpPr>
          <p:spPr bwMode="auto">
            <a:xfrm>
              <a:off x="1236" y="3603"/>
              <a:ext cx="5971"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Line 319">
              <a:extLst>
                <a:ext uri="{FF2B5EF4-FFF2-40B4-BE49-F238E27FC236}">
                  <a16:creationId xmlns:a16="http://schemas.microsoft.com/office/drawing/2014/main" id="{438BA800-DDE6-4B81-9DC8-0C7056BC98BB}"/>
                </a:ext>
              </a:extLst>
            </p:cNvPr>
            <p:cNvSpPr>
              <a:spLocks noChangeShapeType="1"/>
            </p:cNvSpPr>
            <p:nvPr/>
          </p:nvSpPr>
          <p:spPr bwMode="auto">
            <a:xfrm>
              <a:off x="1332" y="3603"/>
              <a:ext cx="0" cy="57"/>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Rectangle 320">
              <a:extLst>
                <a:ext uri="{FF2B5EF4-FFF2-40B4-BE49-F238E27FC236}">
                  <a16:creationId xmlns:a16="http://schemas.microsoft.com/office/drawing/2014/main" id="{8040C977-820E-4CE7-97A8-775A4D180A52}"/>
                </a:ext>
              </a:extLst>
            </p:cNvPr>
            <p:cNvSpPr>
              <a:spLocks noChangeArrowheads="1"/>
            </p:cNvSpPr>
            <p:nvPr/>
          </p:nvSpPr>
          <p:spPr bwMode="auto">
            <a:xfrm>
              <a:off x="1179" y="3692"/>
              <a:ext cx="38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2" name="Line 321">
              <a:extLst>
                <a:ext uri="{FF2B5EF4-FFF2-40B4-BE49-F238E27FC236}">
                  <a16:creationId xmlns:a16="http://schemas.microsoft.com/office/drawing/2014/main" id="{72DDE079-7392-452A-9E89-72D7B8DEAC22}"/>
                </a:ext>
              </a:extLst>
            </p:cNvPr>
            <p:cNvSpPr>
              <a:spLocks noChangeShapeType="1"/>
            </p:cNvSpPr>
            <p:nvPr/>
          </p:nvSpPr>
          <p:spPr bwMode="auto">
            <a:xfrm>
              <a:off x="2777" y="3603"/>
              <a:ext cx="0" cy="57"/>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Rectangle 322">
              <a:extLst>
                <a:ext uri="{FF2B5EF4-FFF2-40B4-BE49-F238E27FC236}">
                  <a16:creationId xmlns:a16="http://schemas.microsoft.com/office/drawing/2014/main" id="{0C5D8524-092C-4F04-B8F8-D60E7C439520}"/>
                </a:ext>
              </a:extLst>
            </p:cNvPr>
            <p:cNvSpPr>
              <a:spLocks noChangeArrowheads="1"/>
            </p:cNvSpPr>
            <p:nvPr/>
          </p:nvSpPr>
          <p:spPr bwMode="auto">
            <a:xfrm>
              <a:off x="2576" y="3692"/>
              <a:ext cx="48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4" name="Line 323">
              <a:extLst>
                <a:ext uri="{FF2B5EF4-FFF2-40B4-BE49-F238E27FC236}">
                  <a16:creationId xmlns:a16="http://schemas.microsoft.com/office/drawing/2014/main" id="{0164D84A-2418-45FE-A75B-34F27F291B00}"/>
                </a:ext>
              </a:extLst>
            </p:cNvPr>
            <p:cNvSpPr>
              <a:spLocks noChangeShapeType="1"/>
            </p:cNvSpPr>
            <p:nvPr/>
          </p:nvSpPr>
          <p:spPr bwMode="auto">
            <a:xfrm>
              <a:off x="4220" y="3603"/>
              <a:ext cx="0" cy="57"/>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324">
              <a:extLst>
                <a:ext uri="{FF2B5EF4-FFF2-40B4-BE49-F238E27FC236}">
                  <a16:creationId xmlns:a16="http://schemas.microsoft.com/office/drawing/2014/main" id="{DDD203FE-2FEA-4167-8A4E-DC33208D53A1}"/>
                </a:ext>
              </a:extLst>
            </p:cNvPr>
            <p:cNvSpPr>
              <a:spLocks noChangeArrowheads="1"/>
            </p:cNvSpPr>
            <p:nvPr/>
          </p:nvSpPr>
          <p:spPr bwMode="auto">
            <a:xfrm>
              <a:off x="4019" y="3692"/>
              <a:ext cx="48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6" name="Line 325">
              <a:extLst>
                <a:ext uri="{FF2B5EF4-FFF2-40B4-BE49-F238E27FC236}">
                  <a16:creationId xmlns:a16="http://schemas.microsoft.com/office/drawing/2014/main" id="{C35DBEB0-D0EC-42D1-8E3D-5B54BC05519F}"/>
                </a:ext>
              </a:extLst>
            </p:cNvPr>
            <p:cNvSpPr>
              <a:spLocks noChangeShapeType="1"/>
            </p:cNvSpPr>
            <p:nvPr/>
          </p:nvSpPr>
          <p:spPr bwMode="auto">
            <a:xfrm>
              <a:off x="5666" y="3603"/>
              <a:ext cx="0" cy="57"/>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Rectangle 326">
              <a:extLst>
                <a:ext uri="{FF2B5EF4-FFF2-40B4-BE49-F238E27FC236}">
                  <a16:creationId xmlns:a16="http://schemas.microsoft.com/office/drawing/2014/main" id="{F4FBF066-20A3-4CA1-BD3E-EF937586E033}"/>
                </a:ext>
              </a:extLst>
            </p:cNvPr>
            <p:cNvSpPr>
              <a:spLocks noChangeArrowheads="1"/>
            </p:cNvSpPr>
            <p:nvPr/>
          </p:nvSpPr>
          <p:spPr bwMode="auto">
            <a:xfrm>
              <a:off x="5464" y="3692"/>
              <a:ext cx="48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8" name="Line 327">
              <a:extLst>
                <a:ext uri="{FF2B5EF4-FFF2-40B4-BE49-F238E27FC236}">
                  <a16:creationId xmlns:a16="http://schemas.microsoft.com/office/drawing/2014/main" id="{408D69C6-3D67-496B-AE6E-927049054877}"/>
                </a:ext>
              </a:extLst>
            </p:cNvPr>
            <p:cNvSpPr>
              <a:spLocks noChangeShapeType="1"/>
            </p:cNvSpPr>
            <p:nvPr/>
          </p:nvSpPr>
          <p:spPr bwMode="auto">
            <a:xfrm>
              <a:off x="7112" y="3603"/>
              <a:ext cx="0" cy="57"/>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Rectangle 328">
              <a:extLst>
                <a:ext uri="{FF2B5EF4-FFF2-40B4-BE49-F238E27FC236}">
                  <a16:creationId xmlns:a16="http://schemas.microsoft.com/office/drawing/2014/main" id="{A1EFB1E8-FEE1-4F05-9514-00C085F1539A}"/>
                </a:ext>
              </a:extLst>
            </p:cNvPr>
            <p:cNvSpPr>
              <a:spLocks noChangeArrowheads="1"/>
            </p:cNvSpPr>
            <p:nvPr/>
          </p:nvSpPr>
          <p:spPr bwMode="auto">
            <a:xfrm>
              <a:off x="6910" y="3692"/>
              <a:ext cx="48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0" name="Rectangle 329">
              <a:extLst>
                <a:ext uri="{FF2B5EF4-FFF2-40B4-BE49-F238E27FC236}">
                  <a16:creationId xmlns:a16="http://schemas.microsoft.com/office/drawing/2014/main" id="{E7ECD6E8-224A-49B7-8D03-A832ABD893AB}"/>
                </a:ext>
              </a:extLst>
            </p:cNvPr>
            <p:cNvSpPr>
              <a:spLocks noChangeArrowheads="1"/>
            </p:cNvSpPr>
            <p:nvPr/>
          </p:nvSpPr>
          <p:spPr bwMode="auto">
            <a:xfrm>
              <a:off x="2985" y="3893"/>
              <a:ext cx="257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Median 2-Bedroom Rent in 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1" name="Rectangle 330">
              <a:extLst>
                <a:ext uri="{FF2B5EF4-FFF2-40B4-BE49-F238E27FC236}">
                  <a16:creationId xmlns:a16="http://schemas.microsoft.com/office/drawing/2014/main" id="{DD3CCA5D-AC01-4819-BFF0-ABA90612E441}"/>
                </a:ext>
              </a:extLst>
            </p:cNvPr>
            <p:cNvSpPr>
              <a:spLocks noChangeArrowheads="1"/>
            </p:cNvSpPr>
            <p:nvPr/>
          </p:nvSpPr>
          <p:spPr bwMode="auto">
            <a:xfrm>
              <a:off x="4183" y="296"/>
              <a:ext cx="19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4" name="AutoShape 3"/>
          <p:cNvSpPr>
            <a:spLocks noChangeAspect="1" noChangeArrowheads="1" noTextEdit="1"/>
          </p:cNvSpPr>
          <p:nvPr/>
        </p:nvSpPr>
        <p:spPr bwMode="auto">
          <a:xfrm>
            <a:off x="609602" y="-1"/>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15" name="Rectangle 314">
            <a:extLst>
              <a:ext uri="{FF2B5EF4-FFF2-40B4-BE49-F238E27FC236}">
                <a16:creationId xmlns:a16="http://schemas.microsoft.com/office/drawing/2014/main" id="{4CD0C1A9-C247-4503-887C-882C21426E15}"/>
              </a:ext>
            </a:extLst>
          </p:cNvPr>
          <p:cNvSpPr>
            <a:spLocks noChangeArrowheads="1"/>
          </p:cNvSpPr>
          <p:nvPr/>
        </p:nvSpPr>
        <p:spPr bwMode="auto">
          <a:xfrm>
            <a:off x="657701" y="128141"/>
            <a:ext cx="11112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3366"/>
                </a:solidFill>
                <a:effectLst/>
                <a:uLnTx/>
                <a:uFillTx/>
                <a:latin typeface="Arial" pitchFamily="34" charset="0"/>
                <a:ea typeface="+mn-ea"/>
                <a:cs typeface="Arial" pitchFamily="34" charset="0"/>
              </a:rPr>
              <a:t>The Price of Opportunity in Seattle and King County</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62626">
                    <a:lumMod val="50000"/>
                    <a:lumOff val="50000"/>
                  </a:srgbClr>
                </a:solidFill>
                <a:effectLst/>
                <a:uLnTx/>
                <a:uFillTx/>
                <a:latin typeface="Arial" pitchFamily="34" charset="0"/>
                <a:ea typeface="+mn-ea"/>
                <a:cs typeface="Arial" pitchFamily="34" charset="0"/>
              </a:rPr>
              <a:t>Upward Mobility versus Median Rent by Neighborhood</a:t>
            </a:r>
            <a:endParaRPr kumimoji="0" lang="en-US" sz="2800" b="1" i="0" u="none" strike="noStrike" kern="1200" cap="none" spc="0" normalizeH="0" baseline="0" noProof="0" dirty="0">
              <a:ln>
                <a:noFill/>
              </a:ln>
              <a:solidFill>
                <a:srgbClr val="26262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88090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84" name="Group 4">
            <a:extLst>
              <a:ext uri="{FF2B5EF4-FFF2-40B4-BE49-F238E27FC236}">
                <a16:creationId xmlns:a16="http://schemas.microsoft.com/office/drawing/2014/main" id="{4774E2F1-92D8-4FEF-A7DE-6F0E93F57AEC}"/>
              </a:ext>
            </a:extLst>
          </p:cNvPr>
          <p:cNvGrpSpPr>
            <a:grpSpLocks noChangeAspect="1"/>
          </p:cNvGrpSpPr>
          <p:nvPr/>
        </p:nvGrpSpPr>
        <p:grpSpPr bwMode="auto">
          <a:xfrm>
            <a:off x="604838" y="-4763"/>
            <a:ext cx="10982325" cy="6867526"/>
            <a:chOff x="381" y="-3"/>
            <a:chExt cx="6918" cy="4326"/>
          </a:xfrm>
        </p:grpSpPr>
        <p:sp>
          <p:nvSpPr>
            <p:cNvPr id="2785" name="AutoShape 3">
              <a:extLst>
                <a:ext uri="{FF2B5EF4-FFF2-40B4-BE49-F238E27FC236}">
                  <a16:creationId xmlns:a16="http://schemas.microsoft.com/office/drawing/2014/main" id="{B46BB065-269C-4DB8-9B4E-50A78FDB2371}"/>
                </a:ext>
              </a:extLst>
            </p:cNvPr>
            <p:cNvSpPr>
              <a:spLocks noChangeAspect="1" noChangeArrowheads="1" noTextEdit="1"/>
            </p:cNvSpPr>
            <p:nvPr/>
          </p:nvSpPr>
          <p:spPr bwMode="auto">
            <a:xfrm>
              <a:off x="384" y="0"/>
              <a:ext cx="691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86" name="Group 205">
              <a:extLst>
                <a:ext uri="{FF2B5EF4-FFF2-40B4-BE49-F238E27FC236}">
                  <a16:creationId xmlns:a16="http://schemas.microsoft.com/office/drawing/2014/main" id="{CF3AB68F-9F87-4579-ACB2-FB50FD8223B2}"/>
                </a:ext>
              </a:extLst>
            </p:cNvPr>
            <p:cNvGrpSpPr>
              <a:grpSpLocks/>
            </p:cNvGrpSpPr>
            <p:nvPr/>
          </p:nvGrpSpPr>
          <p:grpSpPr bwMode="auto">
            <a:xfrm>
              <a:off x="381" y="-3"/>
              <a:ext cx="6918" cy="4326"/>
              <a:chOff x="381" y="-3"/>
              <a:chExt cx="6918" cy="4326"/>
            </a:xfrm>
          </p:grpSpPr>
          <p:sp>
            <p:nvSpPr>
              <p:cNvPr id="2342" name="Rectangle 5">
                <a:extLst>
                  <a:ext uri="{FF2B5EF4-FFF2-40B4-BE49-F238E27FC236}">
                    <a16:creationId xmlns:a16="http://schemas.microsoft.com/office/drawing/2014/main" id="{DE96861C-039D-4CDF-8432-567B9C844822}"/>
                  </a:ext>
                </a:extLst>
              </p:cNvPr>
              <p:cNvSpPr>
                <a:spLocks noChangeArrowheads="1"/>
              </p:cNvSpPr>
              <p:nvPr/>
            </p:nvSpPr>
            <p:spPr bwMode="auto">
              <a:xfrm>
                <a:off x="381" y="-3"/>
                <a:ext cx="6918" cy="4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3" name="Rectangle 6">
                <a:extLst>
                  <a:ext uri="{FF2B5EF4-FFF2-40B4-BE49-F238E27FC236}">
                    <a16:creationId xmlns:a16="http://schemas.microsoft.com/office/drawing/2014/main" id="{A9366902-BDFF-4E02-8337-FD5BA7BB06A1}"/>
                  </a:ext>
                </a:extLst>
              </p:cNvPr>
              <p:cNvSpPr>
                <a:spLocks noChangeArrowheads="1"/>
              </p:cNvSpPr>
              <p:nvPr/>
            </p:nvSpPr>
            <p:spPr bwMode="auto">
              <a:xfrm>
                <a:off x="384" y="0"/>
                <a:ext cx="6909" cy="4317"/>
              </a:xfrm>
              <a:prstGeom prst="rect">
                <a:avLst/>
              </a:prstGeom>
              <a:solidFill>
                <a:srgbClr val="FFFFFF"/>
              </a:solidFill>
              <a:ln w="1428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4" name="Rectangle 7">
                <a:extLst>
                  <a:ext uri="{FF2B5EF4-FFF2-40B4-BE49-F238E27FC236}">
                    <a16:creationId xmlns:a16="http://schemas.microsoft.com/office/drawing/2014/main" id="{0CB206A2-2EA6-4F72-8916-3A4310DCB695}"/>
                  </a:ext>
                </a:extLst>
              </p:cNvPr>
              <p:cNvSpPr>
                <a:spLocks noChangeArrowheads="1"/>
              </p:cNvSpPr>
              <p:nvPr/>
            </p:nvSpPr>
            <p:spPr bwMode="auto">
              <a:xfrm>
                <a:off x="1236" y="593"/>
                <a:ext cx="5971" cy="3010"/>
              </a:xfrm>
              <a:prstGeom prst="rect">
                <a:avLst/>
              </a:prstGeom>
              <a:solidFill>
                <a:srgbClr val="FFFFFF"/>
              </a:solidFill>
              <a:ln w="1428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5" name="Oval 8">
                <a:extLst>
                  <a:ext uri="{FF2B5EF4-FFF2-40B4-BE49-F238E27FC236}">
                    <a16:creationId xmlns:a16="http://schemas.microsoft.com/office/drawing/2014/main" id="{C0C360EE-D92A-43ED-8184-A9D1AFFA1361}"/>
                  </a:ext>
                </a:extLst>
              </p:cNvPr>
              <p:cNvSpPr>
                <a:spLocks noChangeArrowheads="1"/>
              </p:cNvSpPr>
              <p:nvPr/>
            </p:nvSpPr>
            <p:spPr bwMode="auto">
              <a:xfrm>
                <a:off x="5545" y="3447"/>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6" name="Oval 9">
                <a:extLst>
                  <a:ext uri="{FF2B5EF4-FFF2-40B4-BE49-F238E27FC236}">
                    <a16:creationId xmlns:a16="http://schemas.microsoft.com/office/drawing/2014/main" id="{501A2B37-24AA-45A9-B114-E753996329AB}"/>
                  </a:ext>
                </a:extLst>
              </p:cNvPr>
              <p:cNvSpPr>
                <a:spLocks noChangeArrowheads="1"/>
              </p:cNvSpPr>
              <p:nvPr/>
            </p:nvSpPr>
            <p:spPr bwMode="auto">
              <a:xfrm>
                <a:off x="3748" y="320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7" name="Oval 10">
                <a:extLst>
                  <a:ext uri="{FF2B5EF4-FFF2-40B4-BE49-F238E27FC236}">
                    <a16:creationId xmlns:a16="http://schemas.microsoft.com/office/drawing/2014/main" id="{C7BCF6F0-614C-4EE6-9D47-1ED96068F838}"/>
                  </a:ext>
                </a:extLst>
              </p:cNvPr>
              <p:cNvSpPr>
                <a:spLocks noChangeArrowheads="1"/>
              </p:cNvSpPr>
              <p:nvPr/>
            </p:nvSpPr>
            <p:spPr bwMode="auto">
              <a:xfrm>
                <a:off x="5052" y="3113"/>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8" name="Oval 11">
                <a:extLst>
                  <a:ext uri="{FF2B5EF4-FFF2-40B4-BE49-F238E27FC236}">
                    <a16:creationId xmlns:a16="http://schemas.microsoft.com/office/drawing/2014/main" id="{30DE6A45-370D-468D-A661-60BF8834DECF}"/>
                  </a:ext>
                </a:extLst>
              </p:cNvPr>
              <p:cNvSpPr>
                <a:spLocks noChangeArrowheads="1"/>
              </p:cNvSpPr>
              <p:nvPr/>
            </p:nvSpPr>
            <p:spPr bwMode="auto">
              <a:xfrm>
                <a:off x="4180" y="3125"/>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9" name="Oval 12">
                <a:extLst>
                  <a:ext uri="{FF2B5EF4-FFF2-40B4-BE49-F238E27FC236}">
                    <a16:creationId xmlns:a16="http://schemas.microsoft.com/office/drawing/2014/main" id="{131968D8-0014-442F-BD99-F0AE2FA1E8A6}"/>
                  </a:ext>
                </a:extLst>
              </p:cNvPr>
              <p:cNvSpPr>
                <a:spLocks noChangeArrowheads="1"/>
              </p:cNvSpPr>
              <p:nvPr/>
            </p:nvSpPr>
            <p:spPr bwMode="auto">
              <a:xfrm>
                <a:off x="4589" y="3116"/>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7" name="Oval 13">
                <a:extLst>
                  <a:ext uri="{FF2B5EF4-FFF2-40B4-BE49-F238E27FC236}">
                    <a16:creationId xmlns:a16="http://schemas.microsoft.com/office/drawing/2014/main" id="{10634C7A-4045-4EEF-A1CE-2D3C6ED5B2C9}"/>
                  </a:ext>
                </a:extLst>
              </p:cNvPr>
              <p:cNvSpPr>
                <a:spLocks noChangeArrowheads="1"/>
              </p:cNvSpPr>
              <p:nvPr/>
            </p:nvSpPr>
            <p:spPr bwMode="auto">
              <a:xfrm>
                <a:off x="3192" y="313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Oval 14">
                <a:extLst>
                  <a:ext uri="{FF2B5EF4-FFF2-40B4-BE49-F238E27FC236}">
                    <a16:creationId xmlns:a16="http://schemas.microsoft.com/office/drawing/2014/main" id="{4F6CE59A-9A2E-43C1-A317-AE6C6B6916BC}"/>
                  </a:ext>
                </a:extLst>
              </p:cNvPr>
              <p:cNvSpPr>
                <a:spLocks noChangeArrowheads="1"/>
              </p:cNvSpPr>
              <p:nvPr/>
            </p:nvSpPr>
            <p:spPr bwMode="auto">
              <a:xfrm>
                <a:off x="4779" y="310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5" name="Oval 15">
                <a:extLst>
                  <a:ext uri="{FF2B5EF4-FFF2-40B4-BE49-F238E27FC236}">
                    <a16:creationId xmlns:a16="http://schemas.microsoft.com/office/drawing/2014/main" id="{50A99AC7-4F69-4E00-9EB9-45255734CDA3}"/>
                  </a:ext>
                </a:extLst>
              </p:cNvPr>
              <p:cNvSpPr>
                <a:spLocks noChangeArrowheads="1"/>
              </p:cNvSpPr>
              <p:nvPr/>
            </p:nvSpPr>
            <p:spPr bwMode="auto">
              <a:xfrm>
                <a:off x="4543" y="3041"/>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6" name="Oval 16">
                <a:extLst>
                  <a:ext uri="{FF2B5EF4-FFF2-40B4-BE49-F238E27FC236}">
                    <a16:creationId xmlns:a16="http://schemas.microsoft.com/office/drawing/2014/main" id="{49907F70-7CD8-4752-BA4E-28CF619A8BD4}"/>
                  </a:ext>
                </a:extLst>
              </p:cNvPr>
              <p:cNvSpPr>
                <a:spLocks noChangeArrowheads="1"/>
              </p:cNvSpPr>
              <p:nvPr/>
            </p:nvSpPr>
            <p:spPr bwMode="auto">
              <a:xfrm>
                <a:off x="6104" y="305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7" name="Oval 17">
                <a:extLst>
                  <a:ext uri="{FF2B5EF4-FFF2-40B4-BE49-F238E27FC236}">
                    <a16:creationId xmlns:a16="http://schemas.microsoft.com/office/drawing/2014/main" id="{347F3DD7-0610-4E2F-B6B9-3683867EAB7F}"/>
                  </a:ext>
                </a:extLst>
              </p:cNvPr>
              <p:cNvSpPr>
                <a:spLocks noChangeArrowheads="1"/>
              </p:cNvSpPr>
              <p:nvPr/>
            </p:nvSpPr>
            <p:spPr bwMode="auto">
              <a:xfrm>
                <a:off x="4070" y="304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8" name="Oval 18">
                <a:extLst>
                  <a:ext uri="{FF2B5EF4-FFF2-40B4-BE49-F238E27FC236}">
                    <a16:creationId xmlns:a16="http://schemas.microsoft.com/office/drawing/2014/main" id="{DD349753-D79D-471D-A0B0-2984B28D26DF}"/>
                  </a:ext>
                </a:extLst>
              </p:cNvPr>
              <p:cNvSpPr>
                <a:spLocks noChangeArrowheads="1"/>
              </p:cNvSpPr>
              <p:nvPr/>
            </p:nvSpPr>
            <p:spPr bwMode="auto">
              <a:xfrm>
                <a:off x="4197" y="3041"/>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9" name="Oval 19">
                <a:extLst>
                  <a:ext uri="{FF2B5EF4-FFF2-40B4-BE49-F238E27FC236}">
                    <a16:creationId xmlns:a16="http://schemas.microsoft.com/office/drawing/2014/main" id="{F79DD282-A48F-4970-BF36-DD35BAB9DF98}"/>
                  </a:ext>
                </a:extLst>
              </p:cNvPr>
              <p:cNvSpPr>
                <a:spLocks noChangeArrowheads="1"/>
              </p:cNvSpPr>
              <p:nvPr/>
            </p:nvSpPr>
            <p:spPr bwMode="auto">
              <a:xfrm>
                <a:off x="6634" y="3007"/>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6" name="Oval 20">
                <a:extLst>
                  <a:ext uri="{FF2B5EF4-FFF2-40B4-BE49-F238E27FC236}">
                    <a16:creationId xmlns:a16="http://schemas.microsoft.com/office/drawing/2014/main" id="{893BD9D2-18B8-43E1-BCBE-A163DA390AD2}"/>
                  </a:ext>
                </a:extLst>
              </p:cNvPr>
              <p:cNvSpPr>
                <a:spLocks noChangeArrowheads="1"/>
              </p:cNvSpPr>
              <p:nvPr/>
            </p:nvSpPr>
            <p:spPr bwMode="auto">
              <a:xfrm>
                <a:off x="4410" y="2995"/>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7" name="Oval 21">
                <a:extLst>
                  <a:ext uri="{FF2B5EF4-FFF2-40B4-BE49-F238E27FC236}">
                    <a16:creationId xmlns:a16="http://schemas.microsoft.com/office/drawing/2014/main" id="{E3844D88-C7AE-4095-927D-04BAB8EB1586}"/>
                  </a:ext>
                </a:extLst>
              </p:cNvPr>
              <p:cNvSpPr>
                <a:spLocks noChangeArrowheads="1"/>
              </p:cNvSpPr>
              <p:nvPr/>
            </p:nvSpPr>
            <p:spPr bwMode="auto">
              <a:xfrm>
                <a:off x="3399" y="2917"/>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8" name="Oval 22">
                <a:extLst>
                  <a:ext uri="{FF2B5EF4-FFF2-40B4-BE49-F238E27FC236}">
                    <a16:creationId xmlns:a16="http://schemas.microsoft.com/office/drawing/2014/main" id="{D003366E-EE5A-44C6-81E2-EEDE180EDEA3}"/>
                  </a:ext>
                </a:extLst>
              </p:cNvPr>
              <p:cNvSpPr>
                <a:spLocks noChangeArrowheads="1"/>
              </p:cNvSpPr>
              <p:nvPr/>
            </p:nvSpPr>
            <p:spPr bwMode="auto">
              <a:xfrm>
                <a:off x="3137" y="2880"/>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9" name="Oval 23">
                <a:extLst>
                  <a:ext uri="{FF2B5EF4-FFF2-40B4-BE49-F238E27FC236}">
                    <a16:creationId xmlns:a16="http://schemas.microsoft.com/office/drawing/2014/main" id="{412932B8-22EB-4F31-972F-EEB1377264D3}"/>
                  </a:ext>
                </a:extLst>
              </p:cNvPr>
              <p:cNvSpPr>
                <a:spLocks noChangeArrowheads="1"/>
              </p:cNvSpPr>
              <p:nvPr/>
            </p:nvSpPr>
            <p:spPr bwMode="auto">
              <a:xfrm>
                <a:off x="3483" y="286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0" name="Oval 24">
                <a:extLst>
                  <a:ext uri="{FF2B5EF4-FFF2-40B4-BE49-F238E27FC236}">
                    <a16:creationId xmlns:a16="http://schemas.microsoft.com/office/drawing/2014/main" id="{34EE9FA9-9437-42B9-BEB7-B6BFA236B821}"/>
                  </a:ext>
                </a:extLst>
              </p:cNvPr>
              <p:cNvSpPr>
                <a:spLocks noChangeArrowheads="1"/>
              </p:cNvSpPr>
              <p:nvPr/>
            </p:nvSpPr>
            <p:spPr bwMode="auto">
              <a:xfrm>
                <a:off x="2887" y="2814"/>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1" name="Oval 25">
                <a:extLst>
                  <a:ext uri="{FF2B5EF4-FFF2-40B4-BE49-F238E27FC236}">
                    <a16:creationId xmlns:a16="http://schemas.microsoft.com/office/drawing/2014/main" id="{2572FF43-EE0B-41FB-85BB-824BD31C2C99}"/>
                  </a:ext>
                </a:extLst>
              </p:cNvPr>
              <p:cNvSpPr>
                <a:spLocks noChangeArrowheads="1"/>
              </p:cNvSpPr>
              <p:nvPr/>
            </p:nvSpPr>
            <p:spPr bwMode="auto">
              <a:xfrm>
                <a:off x="3494" y="2825"/>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2" name="Oval 26">
                <a:extLst>
                  <a:ext uri="{FF2B5EF4-FFF2-40B4-BE49-F238E27FC236}">
                    <a16:creationId xmlns:a16="http://schemas.microsoft.com/office/drawing/2014/main" id="{0894442E-1122-4CF6-97FD-99E2DA91FB80}"/>
                  </a:ext>
                </a:extLst>
              </p:cNvPr>
              <p:cNvSpPr>
                <a:spLocks noChangeArrowheads="1"/>
              </p:cNvSpPr>
              <p:nvPr/>
            </p:nvSpPr>
            <p:spPr bwMode="auto">
              <a:xfrm>
                <a:off x="4675" y="2868"/>
                <a:ext cx="17"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3" name="Oval 27">
                <a:extLst>
                  <a:ext uri="{FF2B5EF4-FFF2-40B4-BE49-F238E27FC236}">
                    <a16:creationId xmlns:a16="http://schemas.microsoft.com/office/drawing/2014/main" id="{DBCC09AE-4347-4DD7-8123-A8059BF90918}"/>
                  </a:ext>
                </a:extLst>
              </p:cNvPr>
              <p:cNvSpPr>
                <a:spLocks noChangeArrowheads="1"/>
              </p:cNvSpPr>
              <p:nvPr/>
            </p:nvSpPr>
            <p:spPr bwMode="auto">
              <a:xfrm>
                <a:off x="4520" y="283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4" name="Oval 28">
                <a:extLst>
                  <a:ext uri="{FF2B5EF4-FFF2-40B4-BE49-F238E27FC236}">
                    <a16:creationId xmlns:a16="http://schemas.microsoft.com/office/drawing/2014/main" id="{BB843ED4-CD80-4586-8A34-118CFCC2AD0D}"/>
                  </a:ext>
                </a:extLst>
              </p:cNvPr>
              <p:cNvSpPr>
                <a:spLocks noChangeArrowheads="1"/>
              </p:cNvSpPr>
              <p:nvPr/>
            </p:nvSpPr>
            <p:spPr bwMode="auto">
              <a:xfrm>
                <a:off x="3270" y="283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5" name="Oval 29">
                <a:extLst>
                  <a:ext uri="{FF2B5EF4-FFF2-40B4-BE49-F238E27FC236}">
                    <a16:creationId xmlns:a16="http://schemas.microsoft.com/office/drawing/2014/main" id="{E46AC6FC-A1EC-42DE-9AB8-56D96DAB2735}"/>
                  </a:ext>
                </a:extLst>
              </p:cNvPr>
              <p:cNvSpPr>
                <a:spLocks noChangeArrowheads="1"/>
              </p:cNvSpPr>
              <p:nvPr/>
            </p:nvSpPr>
            <p:spPr bwMode="auto">
              <a:xfrm>
                <a:off x="2728" y="2837"/>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6" name="Oval 30">
                <a:extLst>
                  <a:ext uri="{FF2B5EF4-FFF2-40B4-BE49-F238E27FC236}">
                    <a16:creationId xmlns:a16="http://schemas.microsoft.com/office/drawing/2014/main" id="{D221CC68-4EC9-4498-B7BD-645641DD6EDD}"/>
                  </a:ext>
                </a:extLst>
              </p:cNvPr>
              <p:cNvSpPr>
                <a:spLocks noChangeArrowheads="1"/>
              </p:cNvSpPr>
              <p:nvPr/>
            </p:nvSpPr>
            <p:spPr bwMode="auto">
              <a:xfrm>
                <a:off x="4488" y="285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7" name="Oval 31">
                <a:extLst>
                  <a:ext uri="{FF2B5EF4-FFF2-40B4-BE49-F238E27FC236}">
                    <a16:creationId xmlns:a16="http://schemas.microsoft.com/office/drawing/2014/main" id="{541E318D-B4D9-4214-8898-66A59FE8C75D}"/>
                  </a:ext>
                </a:extLst>
              </p:cNvPr>
              <p:cNvSpPr>
                <a:spLocks noChangeArrowheads="1"/>
              </p:cNvSpPr>
              <p:nvPr/>
            </p:nvSpPr>
            <p:spPr bwMode="auto">
              <a:xfrm>
                <a:off x="3085" y="283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8" name="Oval 32">
                <a:extLst>
                  <a:ext uri="{FF2B5EF4-FFF2-40B4-BE49-F238E27FC236}">
                    <a16:creationId xmlns:a16="http://schemas.microsoft.com/office/drawing/2014/main" id="{D509D5F4-3B87-40FE-BD8E-3F8424FCC77C}"/>
                  </a:ext>
                </a:extLst>
              </p:cNvPr>
              <p:cNvSpPr>
                <a:spLocks noChangeArrowheads="1"/>
              </p:cNvSpPr>
              <p:nvPr/>
            </p:nvSpPr>
            <p:spPr bwMode="auto">
              <a:xfrm>
                <a:off x="3765" y="276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9" name="Oval 33">
                <a:extLst>
                  <a:ext uri="{FF2B5EF4-FFF2-40B4-BE49-F238E27FC236}">
                    <a16:creationId xmlns:a16="http://schemas.microsoft.com/office/drawing/2014/main" id="{182BEEDE-7A32-4D9A-9F06-9177BBF0E2C9}"/>
                  </a:ext>
                </a:extLst>
              </p:cNvPr>
              <p:cNvSpPr>
                <a:spLocks noChangeArrowheads="1"/>
              </p:cNvSpPr>
              <p:nvPr/>
            </p:nvSpPr>
            <p:spPr bwMode="auto">
              <a:xfrm>
                <a:off x="4350" y="2730"/>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0" name="Oval 34">
                <a:extLst>
                  <a:ext uri="{FF2B5EF4-FFF2-40B4-BE49-F238E27FC236}">
                    <a16:creationId xmlns:a16="http://schemas.microsoft.com/office/drawing/2014/main" id="{E195234C-D9FE-4C02-8887-A8CD8372C166}"/>
                  </a:ext>
                </a:extLst>
              </p:cNvPr>
              <p:cNvSpPr>
                <a:spLocks noChangeArrowheads="1"/>
              </p:cNvSpPr>
              <p:nvPr/>
            </p:nvSpPr>
            <p:spPr bwMode="auto">
              <a:xfrm>
                <a:off x="3097" y="273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1" name="Oval 35">
                <a:extLst>
                  <a:ext uri="{FF2B5EF4-FFF2-40B4-BE49-F238E27FC236}">
                    <a16:creationId xmlns:a16="http://schemas.microsoft.com/office/drawing/2014/main" id="{A2EC0CDF-0FFF-4837-B6DB-80B4778B56EF}"/>
                  </a:ext>
                </a:extLst>
              </p:cNvPr>
              <p:cNvSpPr>
                <a:spLocks noChangeArrowheads="1"/>
              </p:cNvSpPr>
              <p:nvPr/>
            </p:nvSpPr>
            <p:spPr bwMode="auto">
              <a:xfrm>
                <a:off x="2452" y="269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2" name="Oval 36">
                <a:extLst>
                  <a:ext uri="{FF2B5EF4-FFF2-40B4-BE49-F238E27FC236}">
                    <a16:creationId xmlns:a16="http://schemas.microsoft.com/office/drawing/2014/main" id="{89FDD7C8-BE55-462F-BF66-0C312F3334E2}"/>
                  </a:ext>
                </a:extLst>
              </p:cNvPr>
              <p:cNvSpPr>
                <a:spLocks noChangeArrowheads="1"/>
              </p:cNvSpPr>
              <p:nvPr/>
            </p:nvSpPr>
            <p:spPr bwMode="auto">
              <a:xfrm>
                <a:off x="3448" y="270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3" name="Oval 37">
                <a:extLst>
                  <a:ext uri="{FF2B5EF4-FFF2-40B4-BE49-F238E27FC236}">
                    <a16:creationId xmlns:a16="http://schemas.microsoft.com/office/drawing/2014/main" id="{C324FCFA-926C-4BA1-929B-8925A1A146D9}"/>
                  </a:ext>
                </a:extLst>
              </p:cNvPr>
              <p:cNvSpPr>
                <a:spLocks noChangeArrowheads="1"/>
              </p:cNvSpPr>
              <p:nvPr/>
            </p:nvSpPr>
            <p:spPr bwMode="auto">
              <a:xfrm>
                <a:off x="3022" y="268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4" name="Oval 38">
                <a:extLst>
                  <a:ext uri="{FF2B5EF4-FFF2-40B4-BE49-F238E27FC236}">
                    <a16:creationId xmlns:a16="http://schemas.microsoft.com/office/drawing/2014/main" id="{8E568D41-0E85-4E4B-BEDD-DE4B71FA9677}"/>
                  </a:ext>
                </a:extLst>
              </p:cNvPr>
              <p:cNvSpPr>
                <a:spLocks noChangeArrowheads="1"/>
              </p:cNvSpPr>
              <p:nvPr/>
            </p:nvSpPr>
            <p:spPr bwMode="auto">
              <a:xfrm>
                <a:off x="2388" y="2710"/>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5" name="Oval 39">
                <a:extLst>
                  <a:ext uri="{FF2B5EF4-FFF2-40B4-BE49-F238E27FC236}">
                    <a16:creationId xmlns:a16="http://schemas.microsoft.com/office/drawing/2014/main" id="{9497FC14-D33D-4F11-8503-986BDFA9C87D}"/>
                  </a:ext>
                </a:extLst>
              </p:cNvPr>
              <p:cNvSpPr>
                <a:spLocks noChangeArrowheads="1"/>
              </p:cNvSpPr>
              <p:nvPr/>
            </p:nvSpPr>
            <p:spPr bwMode="auto">
              <a:xfrm>
                <a:off x="3062" y="2661"/>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6" name="Oval 40">
                <a:extLst>
                  <a:ext uri="{FF2B5EF4-FFF2-40B4-BE49-F238E27FC236}">
                    <a16:creationId xmlns:a16="http://schemas.microsoft.com/office/drawing/2014/main" id="{7B0FB0BC-F821-48C0-B799-3BEA6F8DB107}"/>
                  </a:ext>
                </a:extLst>
              </p:cNvPr>
              <p:cNvSpPr>
                <a:spLocks noChangeArrowheads="1"/>
              </p:cNvSpPr>
              <p:nvPr/>
            </p:nvSpPr>
            <p:spPr bwMode="auto">
              <a:xfrm>
                <a:off x="4076" y="2678"/>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7" name="Oval 41">
                <a:extLst>
                  <a:ext uri="{FF2B5EF4-FFF2-40B4-BE49-F238E27FC236}">
                    <a16:creationId xmlns:a16="http://schemas.microsoft.com/office/drawing/2014/main" id="{9B2F75E9-B2A0-42D3-8FC4-9A664BC3DA37}"/>
                  </a:ext>
                </a:extLst>
              </p:cNvPr>
              <p:cNvSpPr>
                <a:spLocks noChangeArrowheads="1"/>
              </p:cNvSpPr>
              <p:nvPr/>
            </p:nvSpPr>
            <p:spPr bwMode="auto">
              <a:xfrm>
                <a:off x="3984" y="2678"/>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8" name="Oval 42">
                <a:extLst>
                  <a:ext uri="{FF2B5EF4-FFF2-40B4-BE49-F238E27FC236}">
                    <a16:creationId xmlns:a16="http://schemas.microsoft.com/office/drawing/2014/main" id="{0724A2E8-411C-4C6A-BCA4-C27737B0F633}"/>
                  </a:ext>
                </a:extLst>
              </p:cNvPr>
              <p:cNvSpPr>
                <a:spLocks noChangeArrowheads="1"/>
              </p:cNvSpPr>
              <p:nvPr/>
            </p:nvSpPr>
            <p:spPr bwMode="auto">
              <a:xfrm>
                <a:off x="3359" y="267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9" name="Oval 43">
                <a:extLst>
                  <a:ext uri="{FF2B5EF4-FFF2-40B4-BE49-F238E27FC236}">
                    <a16:creationId xmlns:a16="http://schemas.microsoft.com/office/drawing/2014/main" id="{571AC76E-E23C-417A-8199-2D091473B6D4}"/>
                  </a:ext>
                </a:extLst>
              </p:cNvPr>
              <p:cNvSpPr>
                <a:spLocks noChangeArrowheads="1"/>
              </p:cNvSpPr>
              <p:nvPr/>
            </p:nvSpPr>
            <p:spPr bwMode="auto">
              <a:xfrm>
                <a:off x="2846" y="2661"/>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0" name="Oval 44">
                <a:extLst>
                  <a:ext uri="{FF2B5EF4-FFF2-40B4-BE49-F238E27FC236}">
                    <a16:creationId xmlns:a16="http://schemas.microsoft.com/office/drawing/2014/main" id="{6C8B1645-7D61-487D-9AE4-2FAB281BE48D}"/>
                  </a:ext>
                </a:extLst>
              </p:cNvPr>
              <p:cNvSpPr>
                <a:spLocks noChangeArrowheads="1"/>
              </p:cNvSpPr>
              <p:nvPr/>
            </p:nvSpPr>
            <p:spPr bwMode="auto">
              <a:xfrm>
                <a:off x="2740" y="2580"/>
                <a:ext cx="20"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1" name="Oval 45">
                <a:extLst>
                  <a:ext uri="{FF2B5EF4-FFF2-40B4-BE49-F238E27FC236}">
                    <a16:creationId xmlns:a16="http://schemas.microsoft.com/office/drawing/2014/main" id="{20E1D77D-0135-48A3-887F-835274D458B7}"/>
                  </a:ext>
                </a:extLst>
              </p:cNvPr>
              <p:cNvSpPr>
                <a:spLocks noChangeArrowheads="1"/>
              </p:cNvSpPr>
              <p:nvPr/>
            </p:nvSpPr>
            <p:spPr bwMode="auto">
              <a:xfrm>
                <a:off x="2570" y="261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2" name="Oval 46">
                <a:extLst>
                  <a:ext uri="{FF2B5EF4-FFF2-40B4-BE49-F238E27FC236}">
                    <a16:creationId xmlns:a16="http://schemas.microsoft.com/office/drawing/2014/main" id="{603D863F-C009-42F7-9162-B7BA6DBCA86A}"/>
                  </a:ext>
                </a:extLst>
              </p:cNvPr>
              <p:cNvSpPr>
                <a:spLocks noChangeArrowheads="1"/>
              </p:cNvSpPr>
              <p:nvPr/>
            </p:nvSpPr>
            <p:spPr bwMode="auto">
              <a:xfrm>
                <a:off x="3581" y="2644"/>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3" name="Oval 47">
                <a:extLst>
                  <a:ext uri="{FF2B5EF4-FFF2-40B4-BE49-F238E27FC236}">
                    <a16:creationId xmlns:a16="http://schemas.microsoft.com/office/drawing/2014/main" id="{D17AF389-3FE1-4C0A-81B1-98C4D4743CB2}"/>
                  </a:ext>
                </a:extLst>
              </p:cNvPr>
              <p:cNvSpPr>
                <a:spLocks noChangeArrowheads="1"/>
              </p:cNvSpPr>
              <p:nvPr/>
            </p:nvSpPr>
            <p:spPr bwMode="auto">
              <a:xfrm>
                <a:off x="4874" y="260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4" name="Oval 48">
                <a:extLst>
                  <a:ext uri="{FF2B5EF4-FFF2-40B4-BE49-F238E27FC236}">
                    <a16:creationId xmlns:a16="http://schemas.microsoft.com/office/drawing/2014/main" id="{87B0D547-A238-4AC1-B127-97129C01C64E}"/>
                  </a:ext>
                </a:extLst>
              </p:cNvPr>
              <p:cNvSpPr>
                <a:spLocks noChangeArrowheads="1"/>
              </p:cNvSpPr>
              <p:nvPr/>
            </p:nvSpPr>
            <p:spPr bwMode="auto">
              <a:xfrm>
                <a:off x="3771" y="258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5" name="Oval 49">
                <a:extLst>
                  <a:ext uri="{FF2B5EF4-FFF2-40B4-BE49-F238E27FC236}">
                    <a16:creationId xmlns:a16="http://schemas.microsoft.com/office/drawing/2014/main" id="{FA9498D5-F15A-467B-A3DA-2CB3339C3895}"/>
                  </a:ext>
                </a:extLst>
              </p:cNvPr>
              <p:cNvSpPr>
                <a:spLocks noChangeArrowheads="1"/>
              </p:cNvSpPr>
              <p:nvPr/>
            </p:nvSpPr>
            <p:spPr bwMode="auto">
              <a:xfrm>
                <a:off x="2700" y="2618"/>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6" name="Oval 50">
                <a:extLst>
                  <a:ext uri="{FF2B5EF4-FFF2-40B4-BE49-F238E27FC236}">
                    <a16:creationId xmlns:a16="http://schemas.microsoft.com/office/drawing/2014/main" id="{30621DA6-E908-404F-9D9E-B9F8C5FF0A5A}"/>
                  </a:ext>
                </a:extLst>
              </p:cNvPr>
              <p:cNvSpPr>
                <a:spLocks noChangeArrowheads="1"/>
              </p:cNvSpPr>
              <p:nvPr/>
            </p:nvSpPr>
            <p:spPr bwMode="auto">
              <a:xfrm>
                <a:off x="1418" y="2606"/>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7" name="Oval 51">
                <a:extLst>
                  <a:ext uri="{FF2B5EF4-FFF2-40B4-BE49-F238E27FC236}">
                    <a16:creationId xmlns:a16="http://schemas.microsoft.com/office/drawing/2014/main" id="{BD95049A-658F-43A4-A992-6998689BBF69}"/>
                  </a:ext>
                </a:extLst>
              </p:cNvPr>
              <p:cNvSpPr>
                <a:spLocks noChangeArrowheads="1"/>
              </p:cNvSpPr>
              <p:nvPr/>
            </p:nvSpPr>
            <p:spPr bwMode="auto">
              <a:xfrm>
                <a:off x="2941" y="2580"/>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8" name="Oval 52">
                <a:extLst>
                  <a:ext uri="{FF2B5EF4-FFF2-40B4-BE49-F238E27FC236}">
                    <a16:creationId xmlns:a16="http://schemas.microsoft.com/office/drawing/2014/main" id="{825A99F1-0EE0-4551-B9B1-5FCA17B74099}"/>
                  </a:ext>
                </a:extLst>
              </p:cNvPr>
              <p:cNvSpPr>
                <a:spLocks noChangeArrowheads="1"/>
              </p:cNvSpPr>
              <p:nvPr/>
            </p:nvSpPr>
            <p:spPr bwMode="auto">
              <a:xfrm>
                <a:off x="4010" y="259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9" name="Oval 53">
                <a:extLst>
                  <a:ext uri="{FF2B5EF4-FFF2-40B4-BE49-F238E27FC236}">
                    <a16:creationId xmlns:a16="http://schemas.microsoft.com/office/drawing/2014/main" id="{AAA59657-9AF7-4FF5-8CB0-D0125E021BAE}"/>
                  </a:ext>
                </a:extLst>
              </p:cNvPr>
              <p:cNvSpPr>
                <a:spLocks noChangeArrowheads="1"/>
              </p:cNvSpPr>
              <p:nvPr/>
            </p:nvSpPr>
            <p:spPr bwMode="auto">
              <a:xfrm>
                <a:off x="5009" y="2589"/>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0" name="Oval 54">
                <a:extLst>
                  <a:ext uri="{FF2B5EF4-FFF2-40B4-BE49-F238E27FC236}">
                    <a16:creationId xmlns:a16="http://schemas.microsoft.com/office/drawing/2014/main" id="{75E5FB98-337B-4255-B7B6-F73E188EF370}"/>
                  </a:ext>
                </a:extLst>
              </p:cNvPr>
              <p:cNvSpPr>
                <a:spLocks noChangeArrowheads="1"/>
              </p:cNvSpPr>
              <p:nvPr/>
            </p:nvSpPr>
            <p:spPr bwMode="auto">
              <a:xfrm>
                <a:off x="3002" y="262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1" name="Oval 55">
                <a:extLst>
                  <a:ext uri="{FF2B5EF4-FFF2-40B4-BE49-F238E27FC236}">
                    <a16:creationId xmlns:a16="http://schemas.microsoft.com/office/drawing/2014/main" id="{AA3DE923-550F-4DD2-93DF-3A52AD288CDD}"/>
                  </a:ext>
                </a:extLst>
              </p:cNvPr>
              <p:cNvSpPr>
                <a:spLocks noChangeArrowheads="1"/>
              </p:cNvSpPr>
              <p:nvPr/>
            </p:nvSpPr>
            <p:spPr bwMode="auto">
              <a:xfrm>
                <a:off x="2944" y="2635"/>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2" name="Oval 56">
                <a:extLst>
                  <a:ext uri="{FF2B5EF4-FFF2-40B4-BE49-F238E27FC236}">
                    <a16:creationId xmlns:a16="http://schemas.microsoft.com/office/drawing/2014/main" id="{991D6CE7-F8E6-4C0D-A75C-54D3E2D93C7D}"/>
                  </a:ext>
                </a:extLst>
              </p:cNvPr>
              <p:cNvSpPr>
                <a:spLocks noChangeArrowheads="1"/>
              </p:cNvSpPr>
              <p:nvPr/>
            </p:nvSpPr>
            <p:spPr bwMode="auto">
              <a:xfrm>
                <a:off x="2936" y="2609"/>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3" name="Oval 57">
                <a:extLst>
                  <a:ext uri="{FF2B5EF4-FFF2-40B4-BE49-F238E27FC236}">
                    <a16:creationId xmlns:a16="http://schemas.microsoft.com/office/drawing/2014/main" id="{2F44A0EC-BB0D-4434-ADA7-586F6D011B10}"/>
                  </a:ext>
                </a:extLst>
              </p:cNvPr>
              <p:cNvSpPr>
                <a:spLocks noChangeArrowheads="1"/>
              </p:cNvSpPr>
              <p:nvPr/>
            </p:nvSpPr>
            <p:spPr bwMode="auto">
              <a:xfrm>
                <a:off x="2841" y="2624"/>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4" name="Oval 58">
                <a:extLst>
                  <a:ext uri="{FF2B5EF4-FFF2-40B4-BE49-F238E27FC236}">
                    <a16:creationId xmlns:a16="http://schemas.microsoft.com/office/drawing/2014/main" id="{D1B63A15-B6C0-4256-8325-A2172671E374}"/>
                  </a:ext>
                </a:extLst>
              </p:cNvPr>
              <p:cNvSpPr>
                <a:spLocks noChangeArrowheads="1"/>
              </p:cNvSpPr>
              <p:nvPr/>
            </p:nvSpPr>
            <p:spPr bwMode="auto">
              <a:xfrm>
                <a:off x="2676" y="2641"/>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5" name="Oval 59">
                <a:extLst>
                  <a:ext uri="{FF2B5EF4-FFF2-40B4-BE49-F238E27FC236}">
                    <a16:creationId xmlns:a16="http://schemas.microsoft.com/office/drawing/2014/main" id="{F0A30954-BF85-4180-9CBD-B1186F7B4542}"/>
                  </a:ext>
                </a:extLst>
              </p:cNvPr>
              <p:cNvSpPr>
                <a:spLocks noChangeArrowheads="1"/>
              </p:cNvSpPr>
              <p:nvPr/>
            </p:nvSpPr>
            <p:spPr bwMode="auto">
              <a:xfrm>
                <a:off x="2967" y="2632"/>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6" name="Oval 60">
                <a:extLst>
                  <a:ext uri="{FF2B5EF4-FFF2-40B4-BE49-F238E27FC236}">
                    <a16:creationId xmlns:a16="http://schemas.microsoft.com/office/drawing/2014/main" id="{3149F6AE-3B0A-44B0-AB66-681B25B6E188}"/>
                  </a:ext>
                </a:extLst>
              </p:cNvPr>
              <p:cNvSpPr>
                <a:spLocks noChangeArrowheads="1"/>
              </p:cNvSpPr>
              <p:nvPr/>
            </p:nvSpPr>
            <p:spPr bwMode="auto">
              <a:xfrm>
                <a:off x="4811" y="2618"/>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7" name="Oval 61">
                <a:extLst>
                  <a:ext uri="{FF2B5EF4-FFF2-40B4-BE49-F238E27FC236}">
                    <a16:creationId xmlns:a16="http://schemas.microsoft.com/office/drawing/2014/main" id="{F24E5029-11F8-4DC6-8A63-307AE25ECBEA}"/>
                  </a:ext>
                </a:extLst>
              </p:cNvPr>
              <p:cNvSpPr>
                <a:spLocks noChangeArrowheads="1"/>
              </p:cNvSpPr>
              <p:nvPr/>
            </p:nvSpPr>
            <p:spPr bwMode="auto">
              <a:xfrm>
                <a:off x="5438" y="2644"/>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8" name="Oval 62">
                <a:extLst>
                  <a:ext uri="{FF2B5EF4-FFF2-40B4-BE49-F238E27FC236}">
                    <a16:creationId xmlns:a16="http://schemas.microsoft.com/office/drawing/2014/main" id="{4E44D67B-C006-4340-884B-C2240B45A39F}"/>
                  </a:ext>
                </a:extLst>
              </p:cNvPr>
              <p:cNvSpPr>
                <a:spLocks noChangeArrowheads="1"/>
              </p:cNvSpPr>
              <p:nvPr/>
            </p:nvSpPr>
            <p:spPr bwMode="auto">
              <a:xfrm>
                <a:off x="3244" y="2506"/>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9" name="Oval 63">
                <a:extLst>
                  <a:ext uri="{FF2B5EF4-FFF2-40B4-BE49-F238E27FC236}">
                    <a16:creationId xmlns:a16="http://schemas.microsoft.com/office/drawing/2014/main" id="{497DAD4C-6C26-44FF-AAEB-939298FC5AC0}"/>
                  </a:ext>
                </a:extLst>
              </p:cNvPr>
              <p:cNvSpPr>
                <a:spLocks noChangeArrowheads="1"/>
              </p:cNvSpPr>
              <p:nvPr/>
            </p:nvSpPr>
            <p:spPr bwMode="auto">
              <a:xfrm>
                <a:off x="2671" y="255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0" name="Oval 64">
                <a:extLst>
                  <a:ext uri="{FF2B5EF4-FFF2-40B4-BE49-F238E27FC236}">
                    <a16:creationId xmlns:a16="http://schemas.microsoft.com/office/drawing/2014/main" id="{B7269FDD-5BBF-4097-851D-89543718954E}"/>
                  </a:ext>
                </a:extLst>
              </p:cNvPr>
              <p:cNvSpPr>
                <a:spLocks noChangeArrowheads="1"/>
              </p:cNvSpPr>
              <p:nvPr/>
            </p:nvSpPr>
            <p:spPr bwMode="auto">
              <a:xfrm>
                <a:off x="2967" y="254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1" name="Oval 65">
                <a:extLst>
                  <a:ext uri="{FF2B5EF4-FFF2-40B4-BE49-F238E27FC236}">
                    <a16:creationId xmlns:a16="http://schemas.microsoft.com/office/drawing/2014/main" id="{C534968D-304C-460B-856A-2DBE4412AFB8}"/>
                  </a:ext>
                </a:extLst>
              </p:cNvPr>
              <p:cNvSpPr>
                <a:spLocks noChangeArrowheads="1"/>
              </p:cNvSpPr>
              <p:nvPr/>
            </p:nvSpPr>
            <p:spPr bwMode="auto">
              <a:xfrm>
                <a:off x="3178" y="256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2" name="Oval 66">
                <a:extLst>
                  <a:ext uri="{FF2B5EF4-FFF2-40B4-BE49-F238E27FC236}">
                    <a16:creationId xmlns:a16="http://schemas.microsoft.com/office/drawing/2014/main" id="{BF5078C9-AB58-4CD6-A56C-856610AE7197}"/>
                  </a:ext>
                </a:extLst>
              </p:cNvPr>
              <p:cNvSpPr>
                <a:spLocks noChangeArrowheads="1"/>
              </p:cNvSpPr>
              <p:nvPr/>
            </p:nvSpPr>
            <p:spPr bwMode="auto">
              <a:xfrm>
                <a:off x="4036" y="249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3" name="Oval 67">
                <a:extLst>
                  <a:ext uri="{FF2B5EF4-FFF2-40B4-BE49-F238E27FC236}">
                    <a16:creationId xmlns:a16="http://schemas.microsoft.com/office/drawing/2014/main" id="{48EEF555-A57B-4A09-9E9E-C096F4B37BCC}"/>
                  </a:ext>
                </a:extLst>
              </p:cNvPr>
              <p:cNvSpPr>
                <a:spLocks noChangeArrowheads="1"/>
              </p:cNvSpPr>
              <p:nvPr/>
            </p:nvSpPr>
            <p:spPr bwMode="auto">
              <a:xfrm>
                <a:off x="2901" y="2494"/>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4" name="Oval 68">
                <a:extLst>
                  <a:ext uri="{FF2B5EF4-FFF2-40B4-BE49-F238E27FC236}">
                    <a16:creationId xmlns:a16="http://schemas.microsoft.com/office/drawing/2014/main" id="{A665FB35-8410-47A3-A04C-240CA81B1133}"/>
                  </a:ext>
                </a:extLst>
              </p:cNvPr>
              <p:cNvSpPr>
                <a:spLocks noChangeArrowheads="1"/>
              </p:cNvSpPr>
              <p:nvPr/>
            </p:nvSpPr>
            <p:spPr bwMode="auto">
              <a:xfrm>
                <a:off x="3722" y="2532"/>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5" name="Oval 69">
                <a:extLst>
                  <a:ext uri="{FF2B5EF4-FFF2-40B4-BE49-F238E27FC236}">
                    <a16:creationId xmlns:a16="http://schemas.microsoft.com/office/drawing/2014/main" id="{F6108F6E-339B-4D61-9BD0-4E071C185665}"/>
                  </a:ext>
                </a:extLst>
              </p:cNvPr>
              <p:cNvSpPr>
                <a:spLocks noChangeArrowheads="1"/>
              </p:cNvSpPr>
              <p:nvPr/>
            </p:nvSpPr>
            <p:spPr bwMode="auto">
              <a:xfrm>
                <a:off x="3411" y="254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6" name="Oval 70">
                <a:extLst>
                  <a:ext uri="{FF2B5EF4-FFF2-40B4-BE49-F238E27FC236}">
                    <a16:creationId xmlns:a16="http://schemas.microsoft.com/office/drawing/2014/main" id="{7D0A71B7-1DA2-4A3B-A928-681861B1DD01}"/>
                  </a:ext>
                </a:extLst>
              </p:cNvPr>
              <p:cNvSpPr>
                <a:spLocks noChangeArrowheads="1"/>
              </p:cNvSpPr>
              <p:nvPr/>
            </p:nvSpPr>
            <p:spPr bwMode="auto">
              <a:xfrm>
                <a:off x="4318" y="2503"/>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7" name="Oval 71">
                <a:extLst>
                  <a:ext uri="{FF2B5EF4-FFF2-40B4-BE49-F238E27FC236}">
                    <a16:creationId xmlns:a16="http://schemas.microsoft.com/office/drawing/2014/main" id="{F6C76EA5-931C-40DC-B2E8-4D88C66450C3}"/>
                  </a:ext>
                </a:extLst>
              </p:cNvPr>
              <p:cNvSpPr>
                <a:spLocks noChangeArrowheads="1"/>
              </p:cNvSpPr>
              <p:nvPr/>
            </p:nvSpPr>
            <p:spPr bwMode="auto">
              <a:xfrm>
                <a:off x="2887" y="2566"/>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8" name="Oval 72">
                <a:extLst>
                  <a:ext uri="{FF2B5EF4-FFF2-40B4-BE49-F238E27FC236}">
                    <a16:creationId xmlns:a16="http://schemas.microsoft.com/office/drawing/2014/main" id="{2698AF03-9AA4-4AD4-B615-0F33AC3B19B7}"/>
                  </a:ext>
                </a:extLst>
              </p:cNvPr>
              <p:cNvSpPr>
                <a:spLocks noChangeArrowheads="1"/>
              </p:cNvSpPr>
              <p:nvPr/>
            </p:nvSpPr>
            <p:spPr bwMode="auto">
              <a:xfrm>
                <a:off x="3705" y="250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9" name="Oval 73">
                <a:extLst>
                  <a:ext uri="{FF2B5EF4-FFF2-40B4-BE49-F238E27FC236}">
                    <a16:creationId xmlns:a16="http://schemas.microsoft.com/office/drawing/2014/main" id="{D428C51E-49A1-4976-87DE-F02F666DACC3}"/>
                  </a:ext>
                </a:extLst>
              </p:cNvPr>
              <p:cNvSpPr>
                <a:spLocks noChangeArrowheads="1"/>
              </p:cNvSpPr>
              <p:nvPr/>
            </p:nvSpPr>
            <p:spPr bwMode="auto">
              <a:xfrm>
                <a:off x="2691" y="251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0" name="Oval 74">
                <a:extLst>
                  <a:ext uri="{FF2B5EF4-FFF2-40B4-BE49-F238E27FC236}">
                    <a16:creationId xmlns:a16="http://schemas.microsoft.com/office/drawing/2014/main" id="{3738CAFB-D45D-4DEA-8BEE-71C8C8A38E8B}"/>
                  </a:ext>
                </a:extLst>
              </p:cNvPr>
              <p:cNvSpPr>
                <a:spLocks noChangeArrowheads="1"/>
              </p:cNvSpPr>
              <p:nvPr/>
            </p:nvSpPr>
            <p:spPr bwMode="auto">
              <a:xfrm>
                <a:off x="2964" y="2514"/>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1" name="Oval 75">
                <a:extLst>
                  <a:ext uri="{FF2B5EF4-FFF2-40B4-BE49-F238E27FC236}">
                    <a16:creationId xmlns:a16="http://schemas.microsoft.com/office/drawing/2014/main" id="{796E0229-21C2-40EA-A65E-1F6CCFACFA7C}"/>
                  </a:ext>
                </a:extLst>
              </p:cNvPr>
              <p:cNvSpPr>
                <a:spLocks noChangeArrowheads="1"/>
              </p:cNvSpPr>
              <p:nvPr/>
            </p:nvSpPr>
            <p:spPr bwMode="auto">
              <a:xfrm>
                <a:off x="3114" y="2543"/>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2" name="Oval 76">
                <a:extLst>
                  <a:ext uri="{FF2B5EF4-FFF2-40B4-BE49-F238E27FC236}">
                    <a16:creationId xmlns:a16="http://schemas.microsoft.com/office/drawing/2014/main" id="{DB6D1010-0A99-492D-A475-5651523A5715}"/>
                  </a:ext>
                </a:extLst>
              </p:cNvPr>
              <p:cNvSpPr>
                <a:spLocks noChangeArrowheads="1"/>
              </p:cNvSpPr>
              <p:nvPr/>
            </p:nvSpPr>
            <p:spPr bwMode="auto">
              <a:xfrm>
                <a:off x="2714" y="2526"/>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3" name="Oval 77">
                <a:extLst>
                  <a:ext uri="{FF2B5EF4-FFF2-40B4-BE49-F238E27FC236}">
                    <a16:creationId xmlns:a16="http://schemas.microsoft.com/office/drawing/2014/main" id="{9B80E933-D49E-4134-8D3D-12ED5E60963D}"/>
                  </a:ext>
                </a:extLst>
              </p:cNvPr>
              <p:cNvSpPr>
                <a:spLocks noChangeArrowheads="1"/>
              </p:cNvSpPr>
              <p:nvPr/>
            </p:nvSpPr>
            <p:spPr bwMode="auto">
              <a:xfrm>
                <a:off x="3745" y="256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4" name="Oval 78">
                <a:extLst>
                  <a:ext uri="{FF2B5EF4-FFF2-40B4-BE49-F238E27FC236}">
                    <a16:creationId xmlns:a16="http://schemas.microsoft.com/office/drawing/2014/main" id="{5B42A26C-91F5-44A5-998E-B431D92F71C8}"/>
                  </a:ext>
                </a:extLst>
              </p:cNvPr>
              <p:cNvSpPr>
                <a:spLocks noChangeArrowheads="1"/>
              </p:cNvSpPr>
              <p:nvPr/>
            </p:nvSpPr>
            <p:spPr bwMode="auto">
              <a:xfrm>
                <a:off x="4462" y="252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5" name="Oval 79">
                <a:extLst>
                  <a:ext uri="{FF2B5EF4-FFF2-40B4-BE49-F238E27FC236}">
                    <a16:creationId xmlns:a16="http://schemas.microsoft.com/office/drawing/2014/main" id="{BE5CA03C-5742-4402-94D9-BBC098023AD9}"/>
                  </a:ext>
                </a:extLst>
              </p:cNvPr>
              <p:cNvSpPr>
                <a:spLocks noChangeArrowheads="1"/>
              </p:cNvSpPr>
              <p:nvPr/>
            </p:nvSpPr>
            <p:spPr bwMode="auto">
              <a:xfrm>
                <a:off x="4494" y="2416"/>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6" name="Oval 80">
                <a:extLst>
                  <a:ext uri="{FF2B5EF4-FFF2-40B4-BE49-F238E27FC236}">
                    <a16:creationId xmlns:a16="http://schemas.microsoft.com/office/drawing/2014/main" id="{F5BE0B46-D47E-41CA-A308-99674F7C84D6}"/>
                  </a:ext>
                </a:extLst>
              </p:cNvPr>
              <p:cNvSpPr>
                <a:spLocks noChangeArrowheads="1"/>
              </p:cNvSpPr>
              <p:nvPr/>
            </p:nvSpPr>
            <p:spPr bwMode="auto">
              <a:xfrm>
                <a:off x="2921" y="2436"/>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7" name="Oval 81">
                <a:extLst>
                  <a:ext uri="{FF2B5EF4-FFF2-40B4-BE49-F238E27FC236}">
                    <a16:creationId xmlns:a16="http://schemas.microsoft.com/office/drawing/2014/main" id="{C97D9915-27AA-46B9-B1ED-B34612BD40A8}"/>
                  </a:ext>
                </a:extLst>
              </p:cNvPr>
              <p:cNvSpPr>
                <a:spLocks noChangeArrowheads="1"/>
              </p:cNvSpPr>
              <p:nvPr/>
            </p:nvSpPr>
            <p:spPr bwMode="auto">
              <a:xfrm>
                <a:off x="2458" y="247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8" name="Oval 82">
                <a:extLst>
                  <a:ext uri="{FF2B5EF4-FFF2-40B4-BE49-F238E27FC236}">
                    <a16:creationId xmlns:a16="http://schemas.microsoft.com/office/drawing/2014/main" id="{DB85B35E-C95F-4B4C-8C4F-2F3E6E7320BE}"/>
                  </a:ext>
                </a:extLst>
              </p:cNvPr>
              <p:cNvSpPr>
                <a:spLocks noChangeArrowheads="1"/>
              </p:cNvSpPr>
              <p:nvPr/>
            </p:nvSpPr>
            <p:spPr bwMode="auto">
              <a:xfrm>
                <a:off x="3258" y="242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9" name="Oval 83">
                <a:extLst>
                  <a:ext uri="{FF2B5EF4-FFF2-40B4-BE49-F238E27FC236}">
                    <a16:creationId xmlns:a16="http://schemas.microsoft.com/office/drawing/2014/main" id="{CE393B66-4512-4A75-905E-9511C5610865}"/>
                  </a:ext>
                </a:extLst>
              </p:cNvPr>
              <p:cNvSpPr>
                <a:spLocks noChangeArrowheads="1"/>
              </p:cNvSpPr>
              <p:nvPr/>
            </p:nvSpPr>
            <p:spPr bwMode="auto">
              <a:xfrm>
                <a:off x="3578" y="2460"/>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0" name="Oval 84">
                <a:extLst>
                  <a:ext uri="{FF2B5EF4-FFF2-40B4-BE49-F238E27FC236}">
                    <a16:creationId xmlns:a16="http://schemas.microsoft.com/office/drawing/2014/main" id="{F5755FB4-3CD3-405C-AE49-26E00893720A}"/>
                  </a:ext>
                </a:extLst>
              </p:cNvPr>
              <p:cNvSpPr>
                <a:spLocks noChangeArrowheads="1"/>
              </p:cNvSpPr>
              <p:nvPr/>
            </p:nvSpPr>
            <p:spPr bwMode="auto">
              <a:xfrm>
                <a:off x="3682" y="2448"/>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1" name="Oval 85">
                <a:extLst>
                  <a:ext uri="{FF2B5EF4-FFF2-40B4-BE49-F238E27FC236}">
                    <a16:creationId xmlns:a16="http://schemas.microsoft.com/office/drawing/2014/main" id="{4675E9E3-1092-421C-80FF-43FB3ACE9EDE}"/>
                  </a:ext>
                </a:extLst>
              </p:cNvPr>
              <p:cNvSpPr>
                <a:spLocks noChangeArrowheads="1"/>
              </p:cNvSpPr>
              <p:nvPr/>
            </p:nvSpPr>
            <p:spPr bwMode="auto">
              <a:xfrm>
                <a:off x="3932" y="2431"/>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2" name="Oval 86">
                <a:extLst>
                  <a:ext uri="{FF2B5EF4-FFF2-40B4-BE49-F238E27FC236}">
                    <a16:creationId xmlns:a16="http://schemas.microsoft.com/office/drawing/2014/main" id="{A55E5D06-B726-44A7-A2F7-014B2FCE910E}"/>
                  </a:ext>
                </a:extLst>
              </p:cNvPr>
              <p:cNvSpPr>
                <a:spLocks noChangeArrowheads="1"/>
              </p:cNvSpPr>
              <p:nvPr/>
            </p:nvSpPr>
            <p:spPr bwMode="auto">
              <a:xfrm>
                <a:off x="4338" y="2471"/>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3" name="Oval 87">
                <a:extLst>
                  <a:ext uri="{FF2B5EF4-FFF2-40B4-BE49-F238E27FC236}">
                    <a16:creationId xmlns:a16="http://schemas.microsoft.com/office/drawing/2014/main" id="{87A87D7C-0BE8-4D05-B67B-5E06EF9BAD42}"/>
                  </a:ext>
                </a:extLst>
              </p:cNvPr>
              <p:cNvSpPr>
                <a:spLocks noChangeArrowheads="1"/>
              </p:cNvSpPr>
              <p:nvPr/>
            </p:nvSpPr>
            <p:spPr bwMode="auto">
              <a:xfrm>
                <a:off x="3592" y="2445"/>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4" name="Oval 88">
                <a:extLst>
                  <a:ext uri="{FF2B5EF4-FFF2-40B4-BE49-F238E27FC236}">
                    <a16:creationId xmlns:a16="http://schemas.microsoft.com/office/drawing/2014/main" id="{F9E08885-C80D-429D-B0A8-65CF901C6C89}"/>
                  </a:ext>
                </a:extLst>
              </p:cNvPr>
              <p:cNvSpPr>
                <a:spLocks noChangeArrowheads="1"/>
              </p:cNvSpPr>
              <p:nvPr/>
            </p:nvSpPr>
            <p:spPr bwMode="auto">
              <a:xfrm>
                <a:off x="2898" y="2422"/>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5" name="Oval 89">
                <a:extLst>
                  <a:ext uri="{FF2B5EF4-FFF2-40B4-BE49-F238E27FC236}">
                    <a16:creationId xmlns:a16="http://schemas.microsoft.com/office/drawing/2014/main" id="{9DBB5D58-9470-4E21-9093-5271AA10FC19}"/>
                  </a:ext>
                </a:extLst>
              </p:cNvPr>
              <p:cNvSpPr>
                <a:spLocks noChangeArrowheads="1"/>
              </p:cNvSpPr>
              <p:nvPr/>
            </p:nvSpPr>
            <p:spPr bwMode="auto">
              <a:xfrm>
                <a:off x="3324" y="245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6" name="Oval 90">
                <a:extLst>
                  <a:ext uri="{FF2B5EF4-FFF2-40B4-BE49-F238E27FC236}">
                    <a16:creationId xmlns:a16="http://schemas.microsoft.com/office/drawing/2014/main" id="{C297A5CB-CF08-4F94-9EAC-EE9C3D1C955F}"/>
                  </a:ext>
                </a:extLst>
              </p:cNvPr>
              <p:cNvSpPr>
                <a:spLocks noChangeArrowheads="1"/>
              </p:cNvSpPr>
              <p:nvPr/>
            </p:nvSpPr>
            <p:spPr bwMode="auto">
              <a:xfrm>
                <a:off x="3477" y="245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7" name="Oval 91">
                <a:extLst>
                  <a:ext uri="{FF2B5EF4-FFF2-40B4-BE49-F238E27FC236}">
                    <a16:creationId xmlns:a16="http://schemas.microsoft.com/office/drawing/2014/main" id="{2591482A-5CC2-44DF-97B6-2691C05C7F76}"/>
                  </a:ext>
                </a:extLst>
              </p:cNvPr>
              <p:cNvSpPr>
                <a:spLocks noChangeArrowheads="1"/>
              </p:cNvSpPr>
              <p:nvPr/>
            </p:nvSpPr>
            <p:spPr bwMode="auto">
              <a:xfrm>
                <a:off x="3840" y="2428"/>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8" name="Oval 92">
                <a:extLst>
                  <a:ext uri="{FF2B5EF4-FFF2-40B4-BE49-F238E27FC236}">
                    <a16:creationId xmlns:a16="http://schemas.microsoft.com/office/drawing/2014/main" id="{AB0C5554-7019-47E6-B69A-E30FE2D25F0D}"/>
                  </a:ext>
                </a:extLst>
              </p:cNvPr>
              <p:cNvSpPr>
                <a:spLocks noChangeArrowheads="1"/>
              </p:cNvSpPr>
              <p:nvPr/>
            </p:nvSpPr>
            <p:spPr bwMode="auto">
              <a:xfrm>
                <a:off x="3209" y="245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9" name="Oval 93">
                <a:extLst>
                  <a:ext uri="{FF2B5EF4-FFF2-40B4-BE49-F238E27FC236}">
                    <a16:creationId xmlns:a16="http://schemas.microsoft.com/office/drawing/2014/main" id="{3CB9E7D9-670F-4AD5-BDCC-E15BDE188F9B}"/>
                  </a:ext>
                </a:extLst>
              </p:cNvPr>
              <p:cNvSpPr>
                <a:spLocks noChangeArrowheads="1"/>
              </p:cNvSpPr>
              <p:nvPr/>
            </p:nvSpPr>
            <p:spPr bwMode="auto">
              <a:xfrm>
                <a:off x="4260" y="2422"/>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0" name="Oval 94">
                <a:extLst>
                  <a:ext uri="{FF2B5EF4-FFF2-40B4-BE49-F238E27FC236}">
                    <a16:creationId xmlns:a16="http://schemas.microsoft.com/office/drawing/2014/main" id="{5DF02F54-A45A-444D-A81C-A82ACA565A3D}"/>
                  </a:ext>
                </a:extLst>
              </p:cNvPr>
              <p:cNvSpPr>
                <a:spLocks noChangeArrowheads="1"/>
              </p:cNvSpPr>
              <p:nvPr/>
            </p:nvSpPr>
            <p:spPr bwMode="auto">
              <a:xfrm>
                <a:off x="4223" y="2416"/>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1" name="Oval 95">
                <a:extLst>
                  <a:ext uri="{FF2B5EF4-FFF2-40B4-BE49-F238E27FC236}">
                    <a16:creationId xmlns:a16="http://schemas.microsoft.com/office/drawing/2014/main" id="{DF47DB46-0AB4-4A86-B6B3-BC47C09C364D}"/>
                  </a:ext>
                </a:extLst>
              </p:cNvPr>
              <p:cNvSpPr>
                <a:spLocks noChangeArrowheads="1"/>
              </p:cNvSpPr>
              <p:nvPr/>
            </p:nvSpPr>
            <p:spPr bwMode="auto">
              <a:xfrm>
                <a:off x="3212" y="249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2" name="Oval 96">
                <a:extLst>
                  <a:ext uri="{FF2B5EF4-FFF2-40B4-BE49-F238E27FC236}">
                    <a16:creationId xmlns:a16="http://schemas.microsoft.com/office/drawing/2014/main" id="{BA05269D-1553-43EC-B1EC-7208FE96524A}"/>
                  </a:ext>
                </a:extLst>
              </p:cNvPr>
              <p:cNvSpPr>
                <a:spLocks noChangeArrowheads="1"/>
              </p:cNvSpPr>
              <p:nvPr/>
            </p:nvSpPr>
            <p:spPr bwMode="auto">
              <a:xfrm>
                <a:off x="4131" y="2428"/>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3" name="Oval 97">
                <a:extLst>
                  <a:ext uri="{FF2B5EF4-FFF2-40B4-BE49-F238E27FC236}">
                    <a16:creationId xmlns:a16="http://schemas.microsoft.com/office/drawing/2014/main" id="{A6BC05C5-03F8-4977-A85E-D5D46F55A491}"/>
                  </a:ext>
                </a:extLst>
              </p:cNvPr>
              <p:cNvSpPr>
                <a:spLocks noChangeArrowheads="1"/>
              </p:cNvSpPr>
              <p:nvPr/>
            </p:nvSpPr>
            <p:spPr bwMode="auto">
              <a:xfrm>
                <a:off x="3108" y="2485"/>
                <a:ext cx="18"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4" name="Oval 98">
                <a:extLst>
                  <a:ext uri="{FF2B5EF4-FFF2-40B4-BE49-F238E27FC236}">
                    <a16:creationId xmlns:a16="http://schemas.microsoft.com/office/drawing/2014/main" id="{DC6E18B3-7369-4C9E-8E15-333AD60DA880}"/>
                  </a:ext>
                </a:extLst>
              </p:cNvPr>
              <p:cNvSpPr>
                <a:spLocks noChangeArrowheads="1"/>
              </p:cNvSpPr>
              <p:nvPr/>
            </p:nvSpPr>
            <p:spPr bwMode="auto">
              <a:xfrm>
                <a:off x="3506" y="2436"/>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5" name="Oval 99">
                <a:extLst>
                  <a:ext uri="{FF2B5EF4-FFF2-40B4-BE49-F238E27FC236}">
                    <a16:creationId xmlns:a16="http://schemas.microsoft.com/office/drawing/2014/main" id="{DC99C784-B4FD-41EC-805B-A49F0F3ECAF7}"/>
                  </a:ext>
                </a:extLst>
              </p:cNvPr>
              <p:cNvSpPr>
                <a:spLocks noChangeArrowheads="1"/>
              </p:cNvSpPr>
              <p:nvPr/>
            </p:nvSpPr>
            <p:spPr bwMode="auto">
              <a:xfrm>
                <a:off x="4635" y="2457"/>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6" name="Oval 100">
                <a:extLst>
                  <a:ext uri="{FF2B5EF4-FFF2-40B4-BE49-F238E27FC236}">
                    <a16:creationId xmlns:a16="http://schemas.microsoft.com/office/drawing/2014/main" id="{A6C5AD15-3196-4F4B-8A11-C9CCC8B1DC59}"/>
                  </a:ext>
                </a:extLst>
              </p:cNvPr>
              <p:cNvSpPr>
                <a:spLocks noChangeArrowheads="1"/>
              </p:cNvSpPr>
              <p:nvPr/>
            </p:nvSpPr>
            <p:spPr bwMode="auto">
              <a:xfrm>
                <a:off x="3457" y="247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7" name="Oval 101">
                <a:extLst>
                  <a:ext uri="{FF2B5EF4-FFF2-40B4-BE49-F238E27FC236}">
                    <a16:creationId xmlns:a16="http://schemas.microsoft.com/office/drawing/2014/main" id="{64C1A88A-96F0-4355-B1F9-466E432D03EE}"/>
                  </a:ext>
                </a:extLst>
              </p:cNvPr>
              <p:cNvSpPr>
                <a:spLocks noChangeArrowheads="1"/>
              </p:cNvSpPr>
              <p:nvPr/>
            </p:nvSpPr>
            <p:spPr bwMode="auto">
              <a:xfrm>
                <a:off x="3837" y="244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8" name="Oval 102">
                <a:extLst>
                  <a:ext uri="{FF2B5EF4-FFF2-40B4-BE49-F238E27FC236}">
                    <a16:creationId xmlns:a16="http://schemas.microsoft.com/office/drawing/2014/main" id="{8E5908AD-7992-4F0A-B775-C2C1426F29CD}"/>
                  </a:ext>
                </a:extLst>
              </p:cNvPr>
              <p:cNvSpPr>
                <a:spLocks noChangeArrowheads="1"/>
              </p:cNvSpPr>
              <p:nvPr/>
            </p:nvSpPr>
            <p:spPr bwMode="auto">
              <a:xfrm>
                <a:off x="2789" y="2485"/>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9" name="Oval 103">
                <a:extLst>
                  <a:ext uri="{FF2B5EF4-FFF2-40B4-BE49-F238E27FC236}">
                    <a16:creationId xmlns:a16="http://schemas.microsoft.com/office/drawing/2014/main" id="{D3EB5DD6-64F9-471F-9F2B-6D83D328E10B}"/>
                  </a:ext>
                </a:extLst>
              </p:cNvPr>
              <p:cNvSpPr>
                <a:spLocks noChangeArrowheads="1"/>
              </p:cNvSpPr>
              <p:nvPr/>
            </p:nvSpPr>
            <p:spPr bwMode="auto">
              <a:xfrm>
                <a:off x="2616" y="2471"/>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0" name="Oval 104">
                <a:extLst>
                  <a:ext uri="{FF2B5EF4-FFF2-40B4-BE49-F238E27FC236}">
                    <a16:creationId xmlns:a16="http://schemas.microsoft.com/office/drawing/2014/main" id="{09F99056-A5FD-491D-A3B1-1D5374274D30}"/>
                  </a:ext>
                </a:extLst>
              </p:cNvPr>
              <p:cNvSpPr>
                <a:spLocks noChangeArrowheads="1"/>
              </p:cNvSpPr>
              <p:nvPr/>
            </p:nvSpPr>
            <p:spPr bwMode="auto">
              <a:xfrm>
                <a:off x="2406" y="2462"/>
                <a:ext cx="17"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1" name="Oval 105">
                <a:extLst>
                  <a:ext uri="{FF2B5EF4-FFF2-40B4-BE49-F238E27FC236}">
                    <a16:creationId xmlns:a16="http://schemas.microsoft.com/office/drawing/2014/main" id="{45238DEE-92AD-4B11-9CD8-6804C0E913B5}"/>
                  </a:ext>
                </a:extLst>
              </p:cNvPr>
              <p:cNvSpPr>
                <a:spLocks noChangeArrowheads="1"/>
              </p:cNvSpPr>
              <p:nvPr/>
            </p:nvSpPr>
            <p:spPr bwMode="auto">
              <a:xfrm>
                <a:off x="4350" y="2422"/>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2" name="Oval 106">
                <a:extLst>
                  <a:ext uri="{FF2B5EF4-FFF2-40B4-BE49-F238E27FC236}">
                    <a16:creationId xmlns:a16="http://schemas.microsoft.com/office/drawing/2014/main" id="{B869AEE9-1F74-4B12-85F6-398691FBE9F3}"/>
                  </a:ext>
                </a:extLst>
              </p:cNvPr>
              <p:cNvSpPr>
                <a:spLocks noChangeArrowheads="1"/>
              </p:cNvSpPr>
              <p:nvPr/>
            </p:nvSpPr>
            <p:spPr bwMode="auto">
              <a:xfrm>
                <a:off x="2962" y="248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3" name="Oval 107">
                <a:extLst>
                  <a:ext uri="{FF2B5EF4-FFF2-40B4-BE49-F238E27FC236}">
                    <a16:creationId xmlns:a16="http://schemas.microsoft.com/office/drawing/2014/main" id="{8D4B88CB-960B-48EC-8AE6-2CB4316E57AF}"/>
                  </a:ext>
                </a:extLst>
              </p:cNvPr>
              <p:cNvSpPr>
                <a:spLocks noChangeArrowheads="1"/>
              </p:cNvSpPr>
              <p:nvPr/>
            </p:nvSpPr>
            <p:spPr bwMode="auto">
              <a:xfrm>
                <a:off x="3129" y="238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4" name="Oval 108">
                <a:extLst>
                  <a:ext uri="{FF2B5EF4-FFF2-40B4-BE49-F238E27FC236}">
                    <a16:creationId xmlns:a16="http://schemas.microsoft.com/office/drawing/2014/main" id="{3B5019C9-0EB3-4945-A440-4DD735A23BD7}"/>
                  </a:ext>
                </a:extLst>
              </p:cNvPr>
              <p:cNvSpPr>
                <a:spLocks noChangeArrowheads="1"/>
              </p:cNvSpPr>
              <p:nvPr/>
            </p:nvSpPr>
            <p:spPr bwMode="auto">
              <a:xfrm>
                <a:off x="3088" y="2370"/>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5" name="Oval 109">
                <a:extLst>
                  <a:ext uri="{FF2B5EF4-FFF2-40B4-BE49-F238E27FC236}">
                    <a16:creationId xmlns:a16="http://schemas.microsoft.com/office/drawing/2014/main" id="{A4B55C71-94C9-48EA-B053-E72B5830F361}"/>
                  </a:ext>
                </a:extLst>
              </p:cNvPr>
              <p:cNvSpPr>
                <a:spLocks noChangeArrowheads="1"/>
              </p:cNvSpPr>
              <p:nvPr/>
            </p:nvSpPr>
            <p:spPr bwMode="auto">
              <a:xfrm>
                <a:off x="3016" y="2416"/>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6" name="Oval 110">
                <a:extLst>
                  <a:ext uri="{FF2B5EF4-FFF2-40B4-BE49-F238E27FC236}">
                    <a16:creationId xmlns:a16="http://schemas.microsoft.com/office/drawing/2014/main" id="{CBE5495D-4990-4093-AE45-CD8ABBB62C33}"/>
                  </a:ext>
                </a:extLst>
              </p:cNvPr>
              <p:cNvSpPr>
                <a:spLocks noChangeArrowheads="1"/>
              </p:cNvSpPr>
              <p:nvPr/>
            </p:nvSpPr>
            <p:spPr bwMode="auto">
              <a:xfrm>
                <a:off x="3175" y="2416"/>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7" name="Oval 111">
                <a:extLst>
                  <a:ext uri="{FF2B5EF4-FFF2-40B4-BE49-F238E27FC236}">
                    <a16:creationId xmlns:a16="http://schemas.microsoft.com/office/drawing/2014/main" id="{7BF4B995-5372-435A-88FF-9000D22C7DA8}"/>
                  </a:ext>
                </a:extLst>
              </p:cNvPr>
              <p:cNvSpPr>
                <a:spLocks noChangeArrowheads="1"/>
              </p:cNvSpPr>
              <p:nvPr/>
            </p:nvSpPr>
            <p:spPr bwMode="auto">
              <a:xfrm>
                <a:off x="4174" y="237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8" name="Oval 112">
                <a:extLst>
                  <a:ext uri="{FF2B5EF4-FFF2-40B4-BE49-F238E27FC236}">
                    <a16:creationId xmlns:a16="http://schemas.microsoft.com/office/drawing/2014/main" id="{44B342DA-0A12-4BDF-98CC-7D275A0780B5}"/>
                  </a:ext>
                </a:extLst>
              </p:cNvPr>
              <p:cNvSpPr>
                <a:spLocks noChangeArrowheads="1"/>
              </p:cNvSpPr>
              <p:nvPr/>
            </p:nvSpPr>
            <p:spPr bwMode="auto">
              <a:xfrm>
                <a:off x="3129" y="238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9" name="Oval 113">
                <a:extLst>
                  <a:ext uri="{FF2B5EF4-FFF2-40B4-BE49-F238E27FC236}">
                    <a16:creationId xmlns:a16="http://schemas.microsoft.com/office/drawing/2014/main" id="{41B16249-E25E-42A7-982C-C1EF94F5AACD}"/>
                  </a:ext>
                </a:extLst>
              </p:cNvPr>
              <p:cNvSpPr>
                <a:spLocks noChangeArrowheads="1"/>
              </p:cNvSpPr>
              <p:nvPr/>
            </p:nvSpPr>
            <p:spPr bwMode="auto">
              <a:xfrm>
                <a:off x="2633" y="2359"/>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0" name="Oval 114">
                <a:extLst>
                  <a:ext uri="{FF2B5EF4-FFF2-40B4-BE49-F238E27FC236}">
                    <a16:creationId xmlns:a16="http://schemas.microsoft.com/office/drawing/2014/main" id="{B35AF4C0-8DC0-45A8-B366-147A22C77531}"/>
                  </a:ext>
                </a:extLst>
              </p:cNvPr>
              <p:cNvSpPr>
                <a:spLocks noChangeArrowheads="1"/>
              </p:cNvSpPr>
              <p:nvPr/>
            </p:nvSpPr>
            <p:spPr bwMode="auto">
              <a:xfrm>
                <a:off x="2898" y="2367"/>
                <a:ext cx="20"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1" name="Oval 115">
                <a:extLst>
                  <a:ext uri="{FF2B5EF4-FFF2-40B4-BE49-F238E27FC236}">
                    <a16:creationId xmlns:a16="http://schemas.microsoft.com/office/drawing/2014/main" id="{0E5064DB-FCF1-48FD-BBC4-52793E239C5E}"/>
                  </a:ext>
                </a:extLst>
              </p:cNvPr>
              <p:cNvSpPr>
                <a:spLocks noChangeArrowheads="1"/>
              </p:cNvSpPr>
              <p:nvPr/>
            </p:nvSpPr>
            <p:spPr bwMode="auto">
              <a:xfrm>
                <a:off x="2501" y="238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2" name="Oval 116">
                <a:extLst>
                  <a:ext uri="{FF2B5EF4-FFF2-40B4-BE49-F238E27FC236}">
                    <a16:creationId xmlns:a16="http://schemas.microsoft.com/office/drawing/2014/main" id="{1B866A38-C24E-42AA-9C10-7BDE442DEC41}"/>
                  </a:ext>
                </a:extLst>
              </p:cNvPr>
              <p:cNvSpPr>
                <a:spLocks noChangeArrowheads="1"/>
              </p:cNvSpPr>
              <p:nvPr/>
            </p:nvSpPr>
            <p:spPr bwMode="auto">
              <a:xfrm>
                <a:off x="4419" y="2353"/>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 name="Oval 117">
                <a:extLst>
                  <a:ext uri="{FF2B5EF4-FFF2-40B4-BE49-F238E27FC236}">
                    <a16:creationId xmlns:a16="http://schemas.microsoft.com/office/drawing/2014/main" id="{91EA49BF-3C7D-4361-8BE5-0A2D90E1BE2A}"/>
                  </a:ext>
                </a:extLst>
              </p:cNvPr>
              <p:cNvSpPr>
                <a:spLocks noChangeArrowheads="1"/>
              </p:cNvSpPr>
              <p:nvPr/>
            </p:nvSpPr>
            <p:spPr bwMode="auto">
              <a:xfrm>
                <a:off x="3036" y="2388"/>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 name="Oval 118">
                <a:extLst>
                  <a:ext uri="{FF2B5EF4-FFF2-40B4-BE49-F238E27FC236}">
                    <a16:creationId xmlns:a16="http://schemas.microsoft.com/office/drawing/2014/main" id="{93980BEF-0248-499E-A9FD-D268842E65D1}"/>
                  </a:ext>
                </a:extLst>
              </p:cNvPr>
              <p:cNvSpPr>
                <a:spLocks noChangeArrowheads="1"/>
              </p:cNvSpPr>
              <p:nvPr/>
            </p:nvSpPr>
            <p:spPr bwMode="auto">
              <a:xfrm>
                <a:off x="2648" y="2416"/>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 name="Oval 119">
                <a:extLst>
                  <a:ext uri="{FF2B5EF4-FFF2-40B4-BE49-F238E27FC236}">
                    <a16:creationId xmlns:a16="http://schemas.microsoft.com/office/drawing/2014/main" id="{F0542C53-96A5-442F-A224-FBC6C1E67A89}"/>
                  </a:ext>
                </a:extLst>
              </p:cNvPr>
              <p:cNvSpPr>
                <a:spLocks noChangeArrowheads="1"/>
              </p:cNvSpPr>
              <p:nvPr/>
            </p:nvSpPr>
            <p:spPr bwMode="auto">
              <a:xfrm>
                <a:off x="3376" y="240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 name="Oval 120">
                <a:extLst>
                  <a:ext uri="{FF2B5EF4-FFF2-40B4-BE49-F238E27FC236}">
                    <a16:creationId xmlns:a16="http://schemas.microsoft.com/office/drawing/2014/main" id="{241D369B-2860-4CF6-8AF3-DC54FED5EC8C}"/>
                  </a:ext>
                </a:extLst>
              </p:cNvPr>
              <p:cNvSpPr>
                <a:spLocks noChangeArrowheads="1"/>
              </p:cNvSpPr>
              <p:nvPr/>
            </p:nvSpPr>
            <p:spPr bwMode="auto">
              <a:xfrm>
                <a:off x="3002" y="239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 name="Oval 121">
                <a:extLst>
                  <a:ext uri="{FF2B5EF4-FFF2-40B4-BE49-F238E27FC236}">
                    <a16:creationId xmlns:a16="http://schemas.microsoft.com/office/drawing/2014/main" id="{9EDF3669-BAC8-44A6-AAB8-7233A0DCB32E}"/>
                  </a:ext>
                </a:extLst>
              </p:cNvPr>
              <p:cNvSpPr>
                <a:spLocks noChangeArrowheads="1"/>
              </p:cNvSpPr>
              <p:nvPr/>
            </p:nvSpPr>
            <p:spPr bwMode="auto">
              <a:xfrm>
                <a:off x="4476" y="2367"/>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Oval 122">
                <a:extLst>
                  <a:ext uri="{FF2B5EF4-FFF2-40B4-BE49-F238E27FC236}">
                    <a16:creationId xmlns:a16="http://schemas.microsoft.com/office/drawing/2014/main" id="{1C002E01-E172-4B23-8F27-DE149D6611B4}"/>
                  </a:ext>
                </a:extLst>
              </p:cNvPr>
              <p:cNvSpPr>
                <a:spLocks noChangeArrowheads="1"/>
              </p:cNvSpPr>
              <p:nvPr/>
            </p:nvSpPr>
            <p:spPr bwMode="auto">
              <a:xfrm>
                <a:off x="1988" y="2376"/>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Oval 123">
                <a:extLst>
                  <a:ext uri="{FF2B5EF4-FFF2-40B4-BE49-F238E27FC236}">
                    <a16:creationId xmlns:a16="http://schemas.microsoft.com/office/drawing/2014/main" id="{C32C1C5C-6A45-4CE1-B99A-0848C442A2E3}"/>
                  </a:ext>
                </a:extLst>
              </p:cNvPr>
              <p:cNvSpPr>
                <a:spLocks noChangeArrowheads="1"/>
              </p:cNvSpPr>
              <p:nvPr/>
            </p:nvSpPr>
            <p:spPr bwMode="auto">
              <a:xfrm>
                <a:off x="3057" y="2396"/>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Oval 124">
                <a:extLst>
                  <a:ext uri="{FF2B5EF4-FFF2-40B4-BE49-F238E27FC236}">
                    <a16:creationId xmlns:a16="http://schemas.microsoft.com/office/drawing/2014/main" id="{A4B4A3B0-CD26-4C70-BF30-097B565315AE}"/>
                  </a:ext>
                </a:extLst>
              </p:cNvPr>
              <p:cNvSpPr>
                <a:spLocks noChangeArrowheads="1"/>
              </p:cNvSpPr>
              <p:nvPr/>
            </p:nvSpPr>
            <p:spPr bwMode="auto">
              <a:xfrm>
                <a:off x="2806" y="2411"/>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Oval 125">
                <a:extLst>
                  <a:ext uri="{FF2B5EF4-FFF2-40B4-BE49-F238E27FC236}">
                    <a16:creationId xmlns:a16="http://schemas.microsoft.com/office/drawing/2014/main" id="{36862D9C-0EA6-4AB5-B127-10CAFCA251F4}"/>
                  </a:ext>
                </a:extLst>
              </p:cNvPr>
              <p:cNvSpPr>
                <a:spLocks noChangeArrowheads="1"/>
              </p:cNvSpPr>
              <p:nvPr/>
            </p:nvSpPr>
            <p:spPr bwMode="auto">
              <a:xfrm>
                <a:off x="3157" y="238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Oval 126">
                <a:extLst>
                  <a:ext uri="{FF2B5EF4-FFF2-40B4-BE49-F238E27FC236}">
                    <a16:creationId xmlns:a16="http://schemas.microsoft.com/office/drawing/2014/main" id="{B82D34FA-8705-438B-A3C8-F208F1201F0B}"/>
                  </a:ext>
                </a:extLst>
              </p:cNvPr>
              <p:cNvSpPr>
                <a:spLocks noChangeArrowheads="1"/>
              </p:cNvSpPr>
              <p:nvPr/>
            </p:nvSpPr>
            <p:spPr bwMode="auto">
              <a:xfrm>
                <a:off x="6521" y="239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Oval 127">
                <a:extLst>
                  <a:ext uri="{FF2B5EF4-FFF2-40B4-BE49-F238E27FC236}">
                    <a16:creationId xmlns:a16="http://schemas.microsoft.com/office/drawing/2014/main" id="{87E5230B-4099-487C-AE94-9954F65C4625}"/>
                  </a:ext>
                </a:extLst>
              </p:cNvPr>
              <p:cNvSpPr>
                <a:spLocks noChangeArrowheads="1"/>
              </p:cNvSpPr>
              <p:nvPr/>
            </p:nvSpPr>
            <p:spPr bwMode="auto">
              <a:xfrm>
                <a:off x="3057" y="226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Oval 128">
                <a:extLst>
                  <a:ext uri="{FF2B5EF4-FFF2-40B4-BE49-F238E27FC236}">
                    <a16:creationId xmlns:a16="http://schemas.microsoft.com/office/drawing/2014/main" id="{91A82BBC-D363-4EF1-BFDC-E2039AED5714}"/>
                  </a:ext>
                </a:extLst>
              </p:cNvPr>
              <p:cNvSpPr>
                <a:spLocks noChangeArrowheads="1"/>
              </p:cNvSpPr>
              <p:nvPr/>
            </p:nvSpPr>
            <p:spPr bwMode="auto">
              <a:xfrm>
                <a:off x="3463" y="233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Oval 129">
                <a:extLst>
                  <a:ext uri="{FF2B5EF4-FFF2-40B4-BE49-F238E27FC236}">
                    <a16:creationId xmlns:a16="http://schemas.microsoft.com/office/drawing/2014/main" id="{90522C25-58B7-4BFD-B22A-E4FD2632E598}"/>
                  </a:ext>
                </a:extLst>
              </p:cNvPr>
              <p:cNvSpPr>
                <a:spLocks noChangeArrowheads="1"/>
              </p:cNvSpPr>
              <p:nvPr/>
            </p:nvSpPr>
            <p:spPr bwMode="auto">
              <a:xfrm>
                <a:off x="3036" y="233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 name="Oval 130">
                <a:extLst>
                  <a:ext uri="{FF2B5EF4-FFF2-40B4-BE49-F238E27FC236}">
                    <a16:creationId xmlns:a16="http://schemas.microsoft.com/office/drawing/2014/main" id="{77BF605A-68FE-49BE-9841-13E0CEA4A9B1}"/>
                  </a:ext>
                </a:extLst>
              </p:cNvPr>
              <p:cNvSpPr>
                <a:spLocks noChangeArrowheads="1"/>
              </p:cNvSpPr>
              <p:nvPr/>
            </p:nvSpPr>
            <p:spPr bwMode="auto">
              <a:xfrm>
                <a:off x="3912" y="2269"/>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Oval 131">
                <a:extLst>
                  <a:ext uri="{FF2B5EF4-FFF2-40B4-BE49-F238E27FC236}">
                    <a16:creationId xmlns:a16="http://schemas.microsoft.com/office/drawing/2014/main" id="{F7212B90-E294-4712-B84A-E023A585F6A8}"/>
                  </a:ext>
                </a:extLst>
              </p:cNvPr>
              <p:cNvSpPr>
                <a:spLocks noChangeArrowheads="1"/>
              </p:cNvSpPr>
              <p:nvPr/>
            </p:nvSpPr>
            <p:spPr bwMode="auto">
              <a:xfrm>
                <a:off x="2622" y="230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 name="Oval 132">
                <a:extLst>
                  <a:ext uri="{FF2B5EF4-FFF2-40B4-BE49-F238E27FC236}">
                    <a16:creationId xmlns:a16="http://schemas.microsoft.com/office/drawing/2014/main" id="{25A70129-04DE-431E-B953-29C7280F082E}"/>
                  </a:ext>
                </a:extLst>
              </p:cNvPr>
              <p:cNvSpPr>
                <a:spLocks noChangeArrowheads="1"/>
              </p:cNvSpPr>
              <p:nvPr/>
            </p:nvSpPr>
            <p:spPr bwMode="auto">
              <a:xfrm>
                <a:off x="6354" y="2269"/>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Oval 133">
                <a:extLst>
                  <a:ext uri="{FF2B5EF4-FFF2-40B4-BE49-F238E27FC236}">
                    <a16:creationId xmlns:a16="http://schemas.microsoft.com/office/drawing/2014/main" id="{71195B80-9801-4372-A6CD-A3031D3B6C8E}"/>
                  </a:ext>
                </a:extLst>
              </p:cNvPr>
              <p:cNvSpPr>
                <a:spLocks noChangeArrowheads="1"/>
              </p:cNvSpPr>
              <p:nvPr/>
            </p:nvSpPr>
            <p:spPr bwMode="auto">
              <a:xfrm>
                <a:off x="2878" y="2321"/>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Oval 134">
                <a:extLst>
                  <a:ext uri="{FF2B5EF4-FFF2-40B4-BE49-F238E27FC236}">
                    <a16:creationId xmlns:a16="http://schemas.microsoft.com/office/drawing/2014/main" id="{098686DD-301A-49E2-9174-6EE8CC64CB47}"/>
                  </a:ext>
                </a:extLst>
              </p:cNvPr>
              <p:cNvSpPr>
                <a:spLocks noChangeArrowheads="1"/>
              </p:cNvSpPr>
              <p:nvPr/>
            </p:nvSpPr>
            <p:spPr bwMode="auto">
              <a:xfrm>
                <a:off x="6553" y="226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Oval 135">
                <a:extLst>
                  <a:ext uri="{FF2B5EF4-FFF2-40B4-BE49-F238E27FC236}">
                    <a16:creationId xmlns:a16="http://schemas.microsoft.com/office/drawing/2014/main" id="{B6297C87-02FC-406B-A3F9-A0B6DFF00821}"/>
                  </a:ext>
                </a:extLst>
              </p:cNvPr>
              <p:cNvSpPr>
                <a:spLocks noChangeArrowheads="1"/>
              </p:cNvSpPr>
              <p:nvPr/>
            </p:nvSpPr>
            <p:spPr bwMode="auto">
              <a:xfrm>
                <a:off x="3330" y="2321"/>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Oval 136">
                <a:extLst>
                  <a:ext uri="{FF2B5EF4-FFF2-40B4-BE49-F238E27FC236}">
                    <a16:creationId xmlns:a16="http://schemas.microsoft.com/office/drawing/2014/main" id="{AFA51905-0D20-43DC-BCFE-F234CB2667D8}"/>
                  </a:ext>
                </a:extLst>
              </p:cNvPr>
              <p:cNvSpPr>
                <a:spLocks noChangeArrowheads="1"/>
              </p:cNvSpPr>
              <p:nvPr/>
            </p:nvSpPr>
            <p:spPr bwMode="auto">
              <a:xfrm>
                <a:off x="3330" y="2272"/>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Oval 137">
                <a:extLst>
                  <a:ext uri="{FF2B5EF4-FFF2-40B4-BE49-F238E27FC236}">
                    <a16:creationId xmlns:a16="http://schemas.microsoft.com/office/drawing/2014/main" id="{8603A1CC-2D1B-4D2F-915A-068DE25A2424}"/>
                  </a:ext>
                </a:extLst>
              </p:cNvPr>
              <p:cNvSpPr>
                <a:spLocks noChangeArrowheads="1"/>
              </p:cNvSpPr>
              <p:nvPr/>
            </p:nvSpPr>
            <p:spPr bwMode="auto">
              <a:xfrm>
                <a:off x="2633" y="226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 name="Oval 138">
                <a:extLst>
                  <a:ext uri="{FF2B5EF4-FFF2-40B4-BE49-F238E27FC236}">
                    <a16:creationId xmlns:a16="http://schemas.microsoft.com/office/drawing/2014/main" id="{F3159001-1A2D-4A5F-89AC-657C4F100013}"/>
                  </a:ext>
                </a:extLst>
              </p:cNvPr>
              <p:cNvSpPr>
                <a:spLocks noChangeArrowheads="1"/>
              </p:cNvSpPr>
              <p:nvPr/>
            </p:nvSpPr>
            <p:spPr bwMode="auto">
              <a:xfrm>
                <a:off x="4062" y="230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 name="Oval 139">
                <a:extLst>
                  <a:ext uri="{FF2B5EF4-FFF2-40B4-BE49-F238E27FC236}">
                    <a16:creationId xmlns:a16="http://schemas.microsoft.com/office/drawing/2014/main" id="{D68BD157-E44B-4071-924F-029AB37DEB69}"/>
                  </a:ext>
                </a:extLst>
              </p:cNvPr>
              <p:cNvSpPr>
                <a:spLocks noChangeArrowheads="1"/>
              </p:cNvSpPr>
              <p:nvPr/>
            </p:nvSpPr>
            <p:spPr bwMode="auto">
              <a:xfrm>
                <a:off x="4770" y="2281"/>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 name="Oval 140">
                <a:extLst>
                  <a:ext uri="{FF2B5EF4-FFF2-40B4-BE49-F238E27FC236}">
                    <a16:creationId xmlns:a16="http://schemas.microsoft.com/office/drawing/2014/main" id="{E8EAB0F2-14EE-4B5E-8BC2-60E3E824015B}"/>
                  </a:ext>
                </a:extLst>
              </p:cNvPr>
              <p:cNvSpPr>
                <a:spLocks noChangeArrowheads="1"/>
              </p:cNvSpPr>
              <p:nvPr/>
            </p:nvSpPr>
            <p:spPr bwMode="auto">
              <a:xfrm>
                <a:off x="3408" y="230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 name="Oval 141">
                <a:extLst>
                  <a:ext uri="{FF2B5EF4-FFF2-40B4-BE49-F238E27FC236}">
                    <a16:creationId xmlns:a16="http://schemas.microsoft.com/office/drawing/2014/main" id="{2FC06EDB-1EF4-4B66-85AC-1BC69E343C00}"/>
                  </a:ext>
                </a:extLst>
              </p:cNvPr>
              <p:cNvSpPr>
                <a:spLocks noChangeArrowheads="1"/>
              </p:cNvSpPr>
              <p:nvPr/>
            </p:nvSpPr>
            <p:spPr bwMode="auto">
              <a:xfrm>
                <a:off x="2651" y="2292"/>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 name="Oval 142">
                <a:extLst>
                  <a:ext uri="{FF2B5EF4-FFF2-40B4-BE49-F238E27FC236}">
                    <a16:creationId xmlns:a16="http://schemas.microsoft.com/office/drawing/2014/main" id="{0E1D3F85-D3D7-464C-9AB2-DFCA1626E719}"/>
                  </a:ext>
                </a:extLst>
              </p:cNvPr>
              <p:cNvSpPr>
                <a:spLocks noChangeArrowheads="1"/>
              </p:cNvSpPr>
              <p:nvPr/>
            </p:nvSpPr>
            <p:spPr bwMode="auto">
              <a:xfrm>
                <a:off x="4615" y="230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 name="Oval 143">
                <a:extLst>
                  <a:ext uri="{FF2B5EF4-FFF2-40B4-BE49-F238E27FC236}">
                    <a16:creationId xmlns:a16="http://schemas.microsoft.com/office/drawing/2014/main" id="{4D4FC89A-09AB-4426-BF36-0FEF862A9C1A}"/>
                  </a:ext>
                </a:extLst>
              </p:cNvPr>
              <p:cNvSpPr>
                <a:spLocks noChangeArrowheads="1"/>
              </p:cNvSpPr>
              <p:nvPr/>
            </p:nvSpPr>
            <p:spPr bwMode="auto">
              <a:xfrm>
                <a:off x="3057" y="225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 name="Oval 144">
                <a:extLst>
                  <a:ext uri="{FF2B5EF4-FFF2-40B4-BE49-F238E27FC236}">
                    <a16:creationId xmlns:a16="http://schemas.microsoft.com/office/drawing/2014/main" id="{E5E72C85-8F3F-46B1-8CAD-FC27EE801E65}"/>
                  </a:ext>
                </a:extLst>
              </p:cNvPr>
              <p:cNvSpPr>
                <a:spLocks noChangeArrowheads="1"/>
              </p:cNvSpPr>
              <p:nvPr/>
            </p:nvSpPr>
            <p:spPr bwMode="auto">
              <a:xfrm>
                <a:off x="2656" y="2298"/>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 name="Oval 145">
                <a:extLst>
                  <a:ext uri="{FF2B5EF4-FFF2-40B4-BE49-F238E27FC236}">
                    <a16:creationId xmlns:a16="http://schemas.microsoft.com/office/drawing/2014/main" id="{D1CD5C5F-5220-41DF-9D42-4EE9D931B75B}"/>
                  </a:ext>
                </a:extLst>
              </p:cNvPr>
              <p:cNvSpPr>
                <a:spLocks noChangeArrowheads="1"/>
              </p:cNvSpPr>
              <p:nvPr/>
            </p:nvSpPr>
            <p:spPr bwMode="auto">
              <a:xfrm>
                <a:off x="3800" y="219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 name="Oval 146">
                <a:extLst>
                  <a:ext uri="{FF2B5EF4-FFF2-40B4-BE49-F238E27FC236}">
                    <a16:creationId xmlns:a16="http://schemas.microsoft.com/office/drawing/2014/main" id="{0C7D4567-5756-4485-97C1-947E48530754}"/>
                  </a:ext>
                </a:extLst>
              </p:cNvPr>
              <p:cNvSpPr>
                <a:spLocks noChangeArrowheads="1"/>
              </p:cNvSpPr>
              <p:nvPr/>
            </p:nvSpPr>
            <p:spPr bwMode="auto">
              <a:xfrm>
                <a:off x="3860" y="2255"/>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 name="Oval 147">
                <a:extLst>
                  <a:ext uri="{FF2B5EF4-FFF2-40B4-BE49-F238E27FC236}">
                    <a16:creationId xmlns:a16="http://schemas.microsoft.com/office/drawing/2014/main" id="{6F2726C3-EE6C-45CA-9A2E-32E9811D89E7}"/>
                  </a:ext>
                </a:extLst>
              </p:cNvPr>
              <p:cNvSpPr>
                <a:spLocks noChangeArrowheads="1"/>
              </p:cNvSpPr>
              <p:nvPr/>
            </p:nvSpPr>
            <p:spPr bwMode="auto">
              <a:xfrm>
                <a:off x="3463" y="221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 name="Oval 148">
                <a:extLst>
                  <a:ext uri="{FF2B5EF4-FFF2-40B4-BE49-F238E27FC236}">
                    <a16:creationId xmlns:a16="http://schemas.microsoft.com/office/drawing/2014/main" id="{EEF0360B-857A-4742-915D-D57BB71DD4BE}"/>
                  </a:ext>
                </a:extLst>
              </p:cNvPr>
              <p:cNvSpPr>
                <a:spLocks noChangeArrowheads="1"/>
              </p:cNvSpPr>
              <p:nvPr/>
            </p:nvSpPr>
            <p:spPr bwMode="auto">
              <a:xfrm>
                <a:off x="2881" y="2218"/>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 name="Oval 149">
                <a:extLst>
                  <a:ext uri="{FF2B5EF4-FFF2-40B4-BE49-F238E27FC236}">
                    <a16:creationId xmlns:a16="http://schemas.microsoft.com/office/drawing/2014/main" id="{334E361A-E6F6-45B8-9909-624E439B2371}"/>
                  </a:ext>
                </a:extLst>
              </p:cNvPr>
              <p:cNvSpPr>
                <a:spLocks noChangeArrowheads="1"/>
              </p:cNvSpPr>
              <p:nvPr/>
            </p:nvSpPr>
            <p:spPr bwMode="auto">
              <a:xfrm>
                <a:off x="3189" y="224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 name="Oval 150">
                <a:extLst>
                  <a:ext uri="{FF2B5EF4-FFF2-40B4-BE49-F238E27FC236}">
                    <a16:creationId xmlns:a16="http://schemas.microsoft.com/office/drawing/2014/main" id="{E203CE2A-6D45-458D-866F-AF44343C01B0}"/>
                  </a:ext>
                </a:extLst>
              </p:cNvPr>
              <p:cNvSpPr>
                <a:spLocks noChangeArrowheads="1"/>
              </p:cNvSpPr>
              <p:nvPr/>
            </p:nvSpPr>
            <p:spPr bwMode="auto">
              <a:xfrm>
                <a:off x="4232" y="224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 name="Oval 151">
                <a:extLst>
                  <a:ext uri="{FF2B5EF4-FFF2-40B4-BE49-F238E27FC236}">
                    <a16:creationId xmlns:a16="http://schemas.microsoft.com/office/drawing/2014/main" id="{59A110BB-0D50-4C1B-88BA-6F9D5A8A1482}"/>
                  </a:ext>
                </a:extLst>
              </p:cNvPr>
              <p:cNvSpPr>
                <a:spLocks noChangeArrowheads="1"/>
              </p:cNvSpPr>
              <p:nvPr/>
            </p:nvSpPr>
            <p:spPr bwMode="auto">
              <a:xfrm>
                <a:off x="3114" y="2238"/>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 name="Oval 152">
                <a:extLst>
                  <a:ext uri="{FF2B5EF4-FFF2-40B4-BE49-F238E27FC236}">
                    <a16:creationId xmlns:a16="http://schemas.microsoft.com/office/drawing/2014/main" id="{5DBDC6BF-2C6D-4561-8D53-AAE1D4BBCDFC}"/>
                  </a:ext>
                </a:extLst>
              </p:cNvPr>
              <p:cNvSpPr>
                <a:spLocks noChangeArrowheads="1"/>
              </p:cNvSpPr>
              <p:nvPr/>
            </p:nvSpPr>
            <p:spPr bwMode="auto">
              <a:xfrm>
                <a:off x="6795" y="2209"/>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 name="Oval 153">
                <a:extLst>
                  <a:ext uri="{FF2B5EF4-FFF2-40B4-BE49-F238E27FC236}">
                    <a16:creationId xmlns:a16="http://schemas.microsoft.com/office/drawing/2014/main" id="{4F17351A-BB67-4931-8AA1-CC5BB047CB96}"/>
                  </a:ext>
                </a:extLst>
              </p:cNvPr>
              <p:cNvSpPr>
                <a:spLocks noChangeArrowheads="1"/>
              </p:cNvSpPr>
              <p:nvPr/>
            </p:nvSpPr>
            <p:spPr bwMode="auto">
              <a:xfrm>
                <a:off x="4229" y="2197"/>
                <a:ext cx="17"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 name="Oval 154">
                <a:extLst>
                  <a:ext uri="{FF2B5EF4-FFF2-40B4-BE49-F238E27FC236}">
                    <a16:creationId xmlns:a16="http://schemas.microsoft.com/office/drawing/2014/main" id="{2CDC5960-AC71-4CCA-8648-9D6D20394E7F}"/>
                  </a:ext>
                </a:extLst>
              </p:cNvPr>
              <p:cNvSpPr>
                <a:spLocks noChangeArrowheads="1"/>
              </p:cNvSpPr>
              <p:nvPr/>
            </p:nvSpPr>
            <p:spPr bwMode="auto">
              <a:xfrm>
                <a:off x="3826" y="2255"/>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 name="Oval 155">
                <a:extLst>
                  <a:ext uri="{FF2B5EF4-FFF2-40B4-BE49-F238E27FC236}">
                    <a16:creationId xmlns:a16="http://schemas.microsoft.com/office/drawing/2014/main" id="{C1A29D24-46A6-4CBB-8E5D-E53B05DA378E}"/>
                  </a:ext>
                </a:extLst>
              </p:cNvPr>
              <p:cNvSpPr>
                <a:spLocks noChangeArrowheads="1"/>
              </p:cNvSpPr>
              <p:nvPr/>
            </p:nvSpPr>
            <p:spPr bwMode="auto">
              <a:xfrm>
                <a:off x="2417" y="225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2" name="Oval 156">
                <a:extLst>
                  <a:ext uri="{FF2B5EF4-FFF2-40B4-BE49-F238E27FC236}">
                    <a16:creationId xmlns:a16="http://schemas.microsoft.com/office/drawing/2014/main" id="{BA0C458B-01EB-4F4A-9584-9731B2DA00E4}"/>
                  </a:ext>
                </a:extLst>
              </p:cNvPr>
              <p:cNvSpPr>
                <a:spLocks noChangeArrowheads="1"/>
              </p:cNvSpPr>
              <p:nvPr/>
            </p:nvSpPr>
            <p:spPr bwMode="auto">
              <a:xfrm>
                <a:off x="3440" y="2229"/>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 name="Oval 157">
                <a:extLst>
                  <a:ext uri="{FF2B5EF4-FFF2-40B4-BE49-F238E27FC236}">
                    <a16:creationId xmlns:a16="http://schemas.microsoft.com/office/drawing/2014/main" id="{C8D0AA89-C461-4F3A-B73F-278024D321DB}"/>
                  </a:ext>
                </a:extLst>
              </p:cNvPr>
              <p:cNvSpPr>
                <a:spLocks noChangeArrowheads="1"/>
              </p:cNvSpPr>
              <p:nvPr/>
            </p:nvSpPr>
            <p:spPr bwMode="auto">
              <a:xfrm>
                <a:off x="3316" y="219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 name="Oval 158">
                <a:extLst>
                  <a:ext uri="{FF2B5EF4-FFF2-40B4-BE49-F238E27FC236}">
                    <a16:creationId xmlns:a16="http://schemas.microsoft.com/office/drawing/2014/main" id="{722B9A65-015F-4E56-AF0E-9F418A1E7994}"/>
                  </a:ext>
                </a:extLst>
              </p:cNvPr>
              <p:cNvSpPr>
                <a:spLocks noChangeArrowheads="1"/>
              </p:cNvSpPr>
              <p:nvPr/>
            </p:nvSpPr>
            <p:spPr bwMode="auto">
              <a:xfrm>
                <a:off x="2973" y="223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 name="Oval 159">
                <a:extLst>
                  <a:ext uri="{FF2B5EF4-FFF2-40B4-BE49-F238E27FC236}">
                    <a16:creationId xmlns:a16="http://schemas.microsoft.com/office/drawing/2014/main" id="{8854B77E-F36D-477D-928F-802594C1AF69}"/>
                  </a:ext>
                </a:extLst>
              </p:cNvPr>
              <p:cNvSpPr>
                <a:spLocks noChangeArrowheads="1"/>
              </p:cNvSpPr>
              <p:nvPr/>
            </p:nvSpPr>
            <p:spPr bwMode="auto">
              <a:xfrm>
                <a:off x="2956" y="2215"/>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 name="Oval 160">
                <a:extLst>
                  <a:ext uri="{FF2B5EF4-FFF2-40B4-BE49-F238E27FC236}">
                    <a16:creationId xmlns:a16="http://schemas.microsoft.com/office/drawing/2014/main" id="{51B0C1F5-3F96-4B50-988A-DBD6F5953194}"/>
                  </a:ext>
                </a:extLst>
              </p:cNvPr>
              <p:cNvSpPr>
                <a:spLocks noChangeArrowheads="1"/>
              </p:cNvSpPr>
              <p:nvPr/>
            </p:nvSpPr>
            <p:spPr bwMode="auto">
              <a:xfrm>
                <a:off x="2777" y="2177"/>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 name="Oval 161">
                <a:extLst>
                  <a:ext uri="{FF2B5EF4-FFF2-40B4-BE49-F238E27FC236}">
                    <a16:creationId xmlns:a16="http://schemas.microsoft.com/office/drawing/2014/main" id="{4F716572-AD1A-4F10-8C2E-C3F5D29F9C4E}"/>
                  </a:ext>
                </a:extLst>
              </p:cNvPr>
              <p:cNvSpPr>
                <a:spLocks noChangeArrowheads="1"/>
              </p:cNvSpPr>
              <p:nvPr/>
            </p:nvSpPr>
            <p:spPr bwMode="auto">
              <a:xfrm>
                <a:off x="4044" y="218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 name="Oval 162">
                <a:extLst>
                  <a:ext uri="{FF2B5EF4-FFF2-40B4-BE49-F238E27FC236}">
                    <a16:creationId xmlns:a16="http://schemas.microsoft.com/office/drawing/2014/main" id="{A8A0CFC1-E14D-4148-B9A8-F1A509CFFF6D}"/>
                  </a:ext>
                </a:extLst>
              </p:cNvPr>
              <p:cNvSpPr>
                <a:spLocks noChangeArrowheads="1"/>
              </p:cNvSpPr>
              <p:nvPr/>
            </p:nvSpPr>
            <p:spPr bwMode="auto">
              <a:xfrm>
                <a:off x="4569" y="218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 name="Oval 163">
                <a:extLst>
                  <a:ext uri="{FF2B5EF4-FFF2-40B4-BE49-F238E27FC236}">
                    <a16:creationId xmlns:a16="http://schemas.microsoft.com/office/drawing/2014/main" id="{7735F82C-DBC9-4C7F-8B84-B8FAAD05200F}"/>
                  </a:ext>
                </a:extLst>
              </p:cNvPr>
              <p:cNvSpPr>
                <a:spLocks noChangeArrowheads="1"/>
              </p:cNvSpPr>
              <p:nvPr/>
            </p:nvSpPr>
            <p:spPr bwMode="auto">
              <a:xfrm>
                <a:off x="3756" y="221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 name="Oval 164">
                <a:extLst>
                  <a:ext uri="{FF2B5EF4-FFF2-40B4-BE49-F238E27FC236}">
                    <a16:creationId xmlns:a16="http://schemas.microsoft.com/office/drawing/2014/main" id="{ED6B6CC6-CF6F-48F9-AE37-1933E4590F1A}"/>
                  </a:ext>
                </a:extLst>
              </p:cNvPr>
              <p:cNvSpPr>
                <a:spLocks noChangeArrowheads="1"/>
              </p:cNvSpPr>
              <p:nvPr/>
            </p:nvSpPr>
            <p:spPr bwMode="auto">
              <a:xfrm>
                <a:off x="3828" y="2229"/>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 name="Oval 165">
                <a:extLst>
                  <a:ext uri="{FF2B5EF4-FFF2-40B4-BE49-F238E27FC236}">
                    <a16:creationId xmlns:a16="http://schemas.microsoft.com/office/drawing/2014/main" id="{A45A352B-AD28-4D8C-B070-C7E381CA64AF}"/>
                  </a:ext>
                </a:extLst>
              </p:cNvPr>
              <p:cNvSpPr>
                <a:spLocks noChangeArrowheads="1"/>
              </p:cNvSpPr>
              <p:nvPr/>
            </p:nvSpPr>
            <p:spPr bwMode="auto">
              <a:xfrm>
                <a:off x="3149" y="2209"/>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 name="Oval 166">
                <a:extLst>
                  <a:ext uri="{FF2B5EF4-FFF2-40B4-BE49-F238E27FC236}">
                    <a16:creationId xmlns:a16="http://schemas.microsoft.com/office/drawing/2014/main" id="{5B81D003-3C56-4CC6-ADC9-231520E0CF84}"/>
                  </a:ext>
                </a:extLst>
              </p:cNvPr>
              <p:cNvSpPr>
                <a:spLocks noChangeArrowheads="1"/>
              </p:cNvSpPr>
              <p:nvPr/>
            </p:nvSpPr>
            <p:spPr bwMode="auto">
              <a:xfrm>
                <a:off x="3117" y="2180"/>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 name="Oval 167">
                <a:extLst>
                  <a:ext uri="{FF2B5EF4-FFF2-40B4-BE49-F238E27FC236}">
                    <a16:creationId xmlns:a16="http://schemas.microsoft.com/office/drawing/2014/main" id="{8603261B-BB92-4698-BEFB-74747E7670B8}"/>
                  </a:ext>
                </a:extLst>
              </p:cNvPr>
              <p:cNvSpPr>
                <a:spLocks noChangeArrowheads="1"/>
              </p:cNvSpPr>
              <p:nvPr/>
            </p:nvSpPr>
            <p:spPr bwMode="auto">
              <a:xfrm>
                <a:off x="3624" y="2197"/>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 name="Oval 168">
                <a:extLst>
                  <a:ext uri="{FF2B5EF4-FFF2-40B4-BE49-F238E27FC236}">
                    <a16:creationId xmlns:a16="http://schemas.microsoft.com/office/drawing/2014/main" id="{6A43E2BE-133E-402F-801F-459A586F99F3}"/>
                  </a:ext>
                </a:extLst>
              </p:cNvPr>
              <p:cNvSpPr>
                <a:spLocks noChangeArrowheads="1"/>
              </p:cNvSpPr>
              <p:nvPr/>
            </p:nvSpPr>
            <p:spPr bwMode="auto">
              <a:xfrm>
                <a:off x="4629" y="215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 name="Oval 169">
                <a:extLst>
                  <a:ext uri="{FF2B5EF4-FFF2-40B4-BE49-F238E27FC236}">
                    <a16:creationId xmlns:a16="http://schemas.microsoft.com/office/drawing/2014/main" id="{37A8F029-51EE-4230-9DDA-8339987757D6}"/>
                  </a:ext>
                </a:extLst>
              </p:cNvPr>
              <p:cNvSpPr>
                <a:spLocks noChangeArrowheads="1"/>
              </p:cNvSpPr>
              <p:nvPr/>
            </p:nvSpPr>
            <p:spPr bwMode="auto">
              <a:xfrm>
                <a:off x="2518" y="2157"/>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 name="Oval 170">
                <a:extLst>
                  <a:ext uri="{FF2B5EF4-FFF2-40B4-BE49-F238E27FC236}">
                    <a16:creationId xmlns:a16="http://schemas.microsoft.com/office/drawing/2014/main" id="{3F2E2B97-3411-4B16-AC08-41903ED86482}"/>
                  </a:ext>
                </a:extLst>
              </p:cNvPr>
              <p:cNvSpPr>
                <a:spLocks noChangeArrowheads="1"/>
              </p:cNvSpPr>
              <p:nvPr/>
            </p:nvSpPr>
            <p:spPr bwMode="auto">
              <a:xfrm>
                <a:off x="4284" y="2125"/>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 name="Oval 171">
                <a:extLst>
                  <a:ext uri="{FF2B5EF4-FFF2-40B4-BE49-F238E27FC236}">
                    <a16:creationId xmlns:a16="http://schemas.microsoft.com/office/drawing/2014/main" id="{A8E2B492-D38D-4CF6-B595-F89F9AE9974E}"/>
                  </a:ext>
                </a:extLst>
              </p:cNvPr>
              <p:cNvSpPr>
                <a:spLocks noChangeArrowheads="1"/>
              </p:cNvSpPr>
              <p:nvPr/>
            </p:nvSpPr>
            <p:spPr bwMode="auto">
              <a:xfrm>
                <a:off x="4200" y="217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 name="Oval 172">
                <a:extLst>
                  <a:ext uri="{FF2B5EF4-FFF2-40B4-BE49-F238E27FC236}">
                    <a16:creationId xmlns:a16="http://schemas.microsoft.com/office/drawing/2014/main" id="{E8C09592-0D44-495D-A5C8-F6FCE9518BEB}"/>
                  </a:ext>
                </a:extLst>
              </p:cNvPr>
              <p:cNvSpPr>
                <a:spLocks noChangeArrowheads="1"/>
              </p:cNvSpPr>
              <p:nvPr/>
            </p:nvSpPr>
            <p:spPr bwMode="auto">
              <a:xfrm>
                <a:off x="4335" y="2146"/>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 name="Oval 173">
                <a:extLst>
                  <a:ext uri="{FF2B5EF4-FFF2-40B4-BE49-F238E27FC236}">
                    <a16:creationId xmlns:a16="http://schemas.microsoft.com/office/drawing/2014/main" id="{3E3B8434-4C8C-4C5A-B482-B2B177127040}"/>
                  </a:ext>
                </a:extLst>
              </p:cNvPr>
              <p:cNvSpPr>
                <a:spLocks noChangeArrowheads="1"/>
              </p:cNvSpPr>
              <p:nvPr/>
            </p:nvSpPr>
            <p:spPr bwMode="auto">
              <a:xfrm>
                <a:off x="4131" y="2137"/>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 name="Oval 174">
                <a:extLst>
                  <a:ext uri="{FF2B5EF4-FFF2-40B4-BE49-F238E27FC236}">
                    <a16:creationId xmlns:a16="http://schemas.microsoft.com/office/drawing/2014/main" id="{25DB7F19-265A-4A5C-9470-C858270B2C6C}"/>
                  </a:ext>
                </a:extLst>
              </p:cNvPr>
              <p:cNvSpPr>
                <a:spLocks noChangeArrowheads="1"/>
              </p:cNvSpPr>
              <p:nvPr/>
            </p:nvSpPr>
            <p:spPr bwMode="auto">
              <a:xfrm>
                <a:off x="2933" y="2102"/>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 name="Oval 175">
                <a:extLst>
                  <a:ext uri="{FF2B5EF4-FFF2-40B4-BE49-F238E27FC236}">
                    <a16:creationId xmlns:a16="http://schemas.microsoft.com/office/drawing/2014/main" id="{8E2D741A-B01E-4D17-A6D1-35A7064F6D1E}"/>
                  </a:ext>
                </a:extLst>
              </p:cNvPr>
              <p:cNvSpPr>
                <a:spLocks noChangeArrowheads="1"/>
              </p:cNvSpPr>
              <p:nvPr/>
            </p:nvSpPr>
            <p:spPr bwMode="auto">
              <a:xfrm>
                <a:off x="3028" y="2111"/>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 name="Oval 176">
                <a:extLst>
                  <a:ext uri="{FF2B5EF4-FFF2-40B4-BE49-F238E27FC236}">
                    <a16:creationId xmlns:a16="http://schemas.microsoft.com/office/drawing/2014/main" id="{53092F96-E154-46FB-BDE6-D72FEBC92EEC}"/>
                  </a:ext>
                </a:extLst>
              </p:cNvPr>
              <p:cNvSpPr>
                <a:spLocks noChangeArrowheads="1"/>
              </p:cNvSpPr>
              <p:nvPr/>
            </p:nvSpPr>
            <p:spPr bwMode="auto">
              <a:xfrm>
                <a:off x="2596" y="2169"/>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 name="Oval 177">
                <a:extLst>
                  <a:ext uri="{FF2B5EF4-FFF2-40B4-BE49-F238E27FC236}">
                    <a16:creationId xmlns:a16="http://schemas.microsoft.com/office/drawing/2014/main" id="{E37EE3D6-5E36-4656-BF06-7084B8C60B93}"/>
                  </a:ext>
                </a:extLst>
              </p:cNvPr>
              <p:cNvSpPr>
                <a:spLocks noChangeArrowheads="1"/>
              </p:cNvSpPr>
              <p:nvPr/>
            </p:nvSpPr>
            <p:spPr bwMode="auto">
              <a:xfrm>
                <a:off x="3296" y="2117"/>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 name="Oval 178">
                <a:extLst>
                  <a:ext uri="{FF2B5EF4-FFF2-40B4-BE49-F238E27FC236}">
                    <a16:creationId xmlns:a16="http://schemas.microsoft.com/office/drawing/2014/main" id="{5B443E57-0D8B-4C5C-A92F-CB3545D022A1}"/>
                  </a:ext>
                </a:extLst>
              </p:cNvPr>
              <p:cNvSpPr>
                <a:spLocks noChangeArrowheads="1"/>
              </p:cNvSpPr>
              <p:nvPr/>
            </p:nvSpPr>
            <p:spPr bwMode="auto">
              <a:xfrm>
                <a:off x="3935" y="212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 name="Oval 179">
                <a:extLst>
                  <a:ext uri="{FF2B5EF4-FFF2-40B4-BE49-F238E27FC236}">
                    <a16:creationId xmlns:a16="http://schemas.microsoft.com/office/drawing/2014/main" id="{0423F656-E85D-4CE6-8AB9-21C019882E85}"/>
                  </a:ext>
                </a:extLst>
              </p:cNvPr>
              <p:cNvSpPr>
                <a:spLocks noChangeArrowheads="1"/>
              </p:cNvSpPr>
              <p:nvPr/>
            </p:nvSpPr>
            <p:spPr bwMode="auto">
              <a:xfrm>
                <a:off x="3229" y="213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 name="Oval 180">
                <a:extLst>
                  <a:ext uri="{FF2B5EF4-FFF2-40B4-BE49-F238E27FC236}">
                    <a16:creationId xmlns:a16="http://schemas.microsoft.com/office/drawing/2014/main" id="{01FE3F96-D69B-41C6-BE9D-F5117D17E8BD}"/>
                  </a:ext>
                </a:extLst>
              </p:cNvPr>
              <p:cNvSpPr>
                <a:spLocks noChangeArrowheads="1"/>
              </p:cNvSpPr>
              <p:nvPr/>
            </p:nvSpPr>
            <p:spPr bwMode="auto">
              <a:xfrm>
                <a:off x="3817" y="2108"/>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 name="Oval 181">
                <a:extLst>
                  <a:ext uri="{FF2B5EF4-FFF2-40B4-BE49-F238E27FC236}">
                    <a16:creationId xmlns:a16="http://schemas.microsoft.com/office/drawing/2014/main" id="{C82DDDDF-2E8F-4211-9D8D-77F026BED1A3}"/>
                  </a:ext>
                </a:extLst>
              </p:cNvPr>
              <p:cNvSpPr>
                <a:spLocks noChangeArrowheads="1"/>
              </p:cNvSpPr>
              <p:nvPr/>
            </p:nvSpPr>
            <p:spPr bwMode="auto">
              <a:xfrm>
                <a:off x="3641" y="2123"/>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 name="Oval 182">
                <a:extLst>
                  <a:ext uri="{FF2B5EF4-FFF2-40B4-BE49-F238E27FC236}">
                    <a16:creationId xmlns:a16="http://schemas.microsoft.com/office/drawing/2014/main" id="{5613C084-63B9-434F-90B6-2A6C49FA10B3}"/>
                  </a:ext>
                </a:extLst>
              </p:cNvPr>
              <p:cNvSpPr>
                <a:spLocks noChangeArrowheads="1"/>
              </p:cNvSpPr>
              <p:nvPr/>
            </p:nvSpPr>
            <p:spPr bwMode="auto">
              <a:xfrm>
                <a:off x="4393" y="2111"/>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 name="Oval 183">
                <a:extLst>
                  <a:ext uri="{FF2B5EF4-FFF2-40B4-BE49-F238E27FC236}">
                    <a16:creationId xmlns:a16="http://schemas.microsoft.com/office/drawing/2014/main" id="{02F19785-2843-49AF-B6D6-D1BB3EE8B70B}"/>
                  </a:ext>
                </a:extLst>
              </p:cNvPr>
              <p:cNvSpPr>
                <a:spLocks noChangeArrowheads="1"/>
              </p:cNvSpPr>
              <p:nvPr/>
            </p:nvSpPr>
            <p:spPr bwMode="auto">
              <a:xfrm>
                <a:off x="3227" y="209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 name="Oval 184">
                <a:extLst>
                  <a:ext uri="{FF2B5EF4-FFF2-40B4-BE49-F238E27FC236}">
                    <a16:creationId xmlns:a16="http://schemas.microsoft.com/office/drawing/2014/main" id="{2084FFD3-2D81-44F9-8B8C-91A6368CF3D9}"/>
                  </a:ext>
                </a:extLst>
              </p:cNvPr>
              <p:cNvSpPr>
                <a:spLocks noChangeArrowheads="1"/>
              </p:cNvSpPr>
              <p:nvPr/>
            </p:nvSpPr>
            <p:spPr bwMode="auto">
              <a:xfrm>
                <a:off x="3860" y="206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 name="Oval 185">
                <a:extLst>
                  <a:ext uri="{FF2B5EF4-FFF2-40B4-BE49-F238E27FC236}">
                    <a16:creationId xmlns:a16="http://schemas.microsoft.com/office/drawing/2014/main" id="{F0E770A6-6BAB-489D-A3BA-2FDC1B626220}"/>
                  </a:ext>
                </a:extLst>
              </p:cNvPr>
              <p:cNvSpPr>
                <a:spLocks noChangeArrowheads="1"/>
              </p:cNvSpPr>
              <p:nvPr/>
            </p:nvSpPr>
            <p:spPr bwMode="auto">
              <a:xfrm>
                <a:off x="4197" y="205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 name="Oval 186">
                <a:extLst>
                  <a:ext uri="{FF2B5EF4-FFF2-40B4-BE49-F238E27FC236}">
                    <a16:creationId xmlns:a16="http://schemas.microsoft.com/office/drawing/2014/main" id="{594318B6-B7AF-45DF-AF76-C005D1B18950}"/>
                  </a:ext>
                </a:extLst>
              </p:cNvPr>
              <p:cNvSpPr>
                <a:spLocks noChangeArrowheads="1"/>
              </p:cNvSpPr>
              <p:nvPr/>
            </p:nvSpPr>
            <p:spPr bwMode="auto">
              <a:xfrm>
                <a:off x="3060" y="2036"/>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 name="Oval 187">
                <a:extLst>
                  <a:ext uri="{FF2B5EF4-FFF2-40B4-BE49-F238E27FC236}">
                    <a16:creationId xmlns:a16="http://schemas.microsoft.com/office/drawing/2014/main" id="{5785C229-B2DA-467C-A9DA-23F8175E88DE}"/>
                  </a:ext>
                </a:extLst>
              </p:cNvPr>
              <p:cNvSpPr>
                <a:spLocks noChangeArrowheads="1"/>
              </p:cNvSpPr>
              <p:nvPr/>
            </p:nvSpPr>
            <p:spPr bwMode="auto">
              <a:xfrm>
                <a:off x="3152" y="205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 name="Oval 188">
                <a:extLst>
                  <a:ext uri="{FF2B5EF4-FFF2-40B4-BE49-F238E27FC236}">
                    <a16:creationId xmlns:a16="http://schemas.microsoft.com/office/drawing/2014/main" id="{4E0F0C14-BFC9-4469-BACD-1724D7A3EFD8}"/>
                  </a:ext>
                </a:extLst>
              </p:cNvPr>
              <p:cNvSpPr>
                <a:spLocks noChangeArrowheads="1"/>
              </p:cNvSpPr>
              <p:nvPr/>
            </p:nvSpPr>
            <p:spPr bwMode="auto">
              <a:xfrm>
                <a:off x="3172" y="2059"/>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 name="Oval 189">
                <a:extLst>
                  <a:ext uri="{FF2B5EF4-FFF2-40B4-BE49-F238E27FC236}">
                    <a16:creationId xmlns:a16="http://schemas.microsoft.com/office/drawing/2014/main" id="{23E9180D-F603-43A6-B365-F07CDA06F9E5}"/>
                  </a:ext>
                </a:extLst>
              </p:cNvPr>
              <p:cNvSpPr>
                <a:spLocks noChangeArrowheads="1"/>
              </p:cNvSpPr>
              <p:nvPr/>
            </p:nvSpPr>
            <p:spPr bwMode="auto">
              <a:xfrm>
                <a:off x="3543" y="2068"/>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 name="Oval 190">
                <a:extLst>
                  <a:ext uri="{FF2B5EF4-FFF2-40B4-BE49-F238E27FC236}">
                    <a16:creationId xmlns:a16="http://schemas.microsoft.com/office/drawing/2014/main" id="{01B06788-6841-4E3D-8A0A-4F32A343BFCA}"/>
                  </a:ext>
                </a:extLst>
              </p:cNvPr>
              <p:cNvSpPr>
                <a:spLocks noChangeArrowheads="1"/>
              </p:cNvSpPr>
              <p:nvPr/>
            </p:nvSpPr>
            <p:spPr bwMode="auto">
              <a:xfrm>
                <a:off x="3736" y="2079"/>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 name="Oval 191">
                <a:extLst>
                  <a:ext uri="{FF2B5EF4-FFF2-40B4-BE49-F238E27FC236}">
                    <a16:creationId xmlns:a16="http://schemas.microsoft.com/office/drawing/2014/main" id="{A4AEE227-D8DE-4B73-8FA0-27669E05D707}"/>
                  </a:ext>
                </a:extLst>
              </p:cNvPr>
              <p:cNvSpPr>
                <a:spLocks noChangeArrowheads="1"/>
              </p:cNvSpPr>
              <p:nvPr/>
            </p:nvSpPr>
            <p:spPr bwMode="auto">
              <a:xfrm>
                <a:off x="2800" y="2079"/>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 name="Oval 192">
                <a:extLst>
                  <a:ext uri="{FF2B5EF4-FFF2-40B4-BE49-F238E27FC236}">
                    <a16:creationId xmlns:a16="http://schemas.microsoft.com/office/drawing/2014/main" id="{78612260-B677-41AA-9326-7DAD9C144D7E}"/>
                  </a:ext>
                </a:extLst>
              </p:cNvPr>
              <p:cNvSpPr>
                <a:spLocks noChangeArrowheads="1"/>
              </p:cNvSpPr>
              <p:nvPr/>
            </p:nvSpPr>
            <p:spPr bwMode="auto">
              <a:xfrm>
                <a:off x="3664" y="2065"/>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 name="Oval 193">
                <a:extLst>
                  <a:ext uri="{FF2B5EF4-FFF2-40B4-BE49-F238E27FC236}">
                    <a16:creationId xmlns:a16="http://schemas.microsoft.com/office/drawing/2014/main" id="{FD63054F-659A-4E81-80C0-7FF350E0DFE6}"/>
                  </a:ext>
                </a:extLst>
              </p:cNvPr>
              <p:cNvSpPr>
                <a:spLocks noChangeArrowheads="1"/>
              </p:cNvSpPr>
              <p:nvPr/>
            </p:nvSpPr>
            <p:spPr bwMode="auto">
              <a:xfrm>
                <a:off x="3255" y="203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 name="Oval 194">
                <a:extLst>
                  <a:ext uri="{FF2B5EF4-FFF2-40B4-BE49-F238E27FC236}">
                    <a16:creationId xmlns:a16="http://schemas.microsoft.com/office/drawing/2014/main" id="{9A64218F-72CE-4C7F-A81C-88C06A94A3FE}"/>
                  </a:ext>
                </a:extLst>
              </p:cNvPr>
              <p:cNvSpPr>
                <a:spLocks noChangeArrowheads="1"/>
              </p:cNvSpPr>
              <p:nvPr/>
            </p:nvSpPr>
            <p:spPr bwMode="auto">
              <a:xfrm>
                <a:off x="5058" y="2030"/>
                <a:ext cx="18"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 name="Oval 195">
                <a:extLst>
                  <a:ext uri="{FF2B5EF4-FFF2-40B4-BE49-F238E27FC236}">
                    <a16:creationId xmlns:a16="http://schemas.microsoft.com/office/drawing/2014/main" id="{B622CBE6-5A4D-4E8F-848A-BB150E7D1C1C}"/>
                  </a:ext>
                </a:extLst>
              </p:cNvPr>
              <p:cNvSpPr>
                <a:spLocks noChangeArrowheads="1"/>
              </p:cNvSpPr>
              <p:nvPr/>
            </p:nvSpPr>
            <p:spPr bwMode="auto">
              <a:xfrm>
                <a:off x="4407" y="2028"/>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 name="Oval 196">
                <a:extLst>
                  <a:ext uri="{FF2B5EF4-FFF2-40B4-BE49-F238E27FC236}">
                    <a16:creationId xmlns:a16="http://schemas.microsoft.com/office/drawing/2014/main" id="{FD7CC79F-9CFA-4F08-B7FB-208D788D0FB7}"/>
                  </a:ext>
                </a:extLst>
              </p:cNvPr>
              <p:cNvSpPr>
                <a:spLocks noChangeArrowheads="1"/>
              </p:cNvSpPr>
              <p:nvPr/>
            </p:nvSpPr>
            <p:spPr bwMode="auto">
              <a:xfrm>
                <a:off x="4410" y="2033"/>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 name="Oval 197">
                <a:extLst>
                  <a:ext uri="{FF2B5EF4-FFF2-40B4-BE49-F238E27FC236}">
                    <a16:creationId xmlns:a16="http://schemas.microsoft.com/office/drawing/2014/main" id="{B7AC2AA5-09DA-40C8-9198-A7366E40F7E6}"/>
                  </a:ext>
                </a:extLst>
              </p:cNvPr>
              <p:cNvSpPr>
                <a:spLocks noChangeArrowheads="1"/>
              </p:cNvSpPr>
              <p:nvPr/>
            </p:nvSpPr>
            <p:spPr bwMode="auto">
              <a:xfrm>
                <a:off x="4914" y="2056"/>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 name="Oval 198">
                <a:extLst>
                  <a:ext uri="{FF2B5EF4-FFF2-40B4-BE49-F238E27FC236}">
                    <a16:creationId xmlns:a16="http://schemas.microsoft.com/office/drawing/2014/main" id="{35708565-6743-4F4E-B947-81C612C36CB8}"/>
                  </a:ext>
                </a:extLst>
              </p:cNvPr>
              <p:cNvSpPr>
                <a:spLocks noChangeArrowheads="1"/>
              </p:cNvSpPr>
              <p:nvPr/>
            </p:nvSpPr>
            <p:spPr bwMode="auto">
              <a:xfrm>
                <a:off x="2979" y="209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 name="Oval 199">
                <a:extLst>
                  <a:ext uri="{FF2B5EF4-FFF2-40B4-BE49-F238E27FC236}">
                    <a16:creationId xmlns:a16="http://schemas.microsoft.com/office/drawing/2014/main" id="{636D1B86-5F83-4585-95B4-5462470891C8}"/>
                  </a:ext>
                </a:extLst>
              </p:cNvPr>
              <p:cNvSpPr>
                <a:spLocks noChangeArrowheads="1"/>
              </p:cNvSpPr>
              <p:nvPr/>
            </p:nvSpPr>
            <p:spPr bwMode="auto">
              <a:xfrm>
                <a:off x="3241" y="2036"/>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 name="Oval 200">
                <a:extLst>
                  <a:ext uri="{FF2B5EF4-FFF2-40B4-BE49-F238E27FC236}">
                    <a16:creationId xmlns:a16="http://schemas.microsoft.com/office/drawing/2014/main" id="{01720E6D-26A2-4345-AEAD-13A2DA667517}"/>
                  </a:ext>
                </a:extLst>
              </p:cNvPr>
              <p:cNvSpPr>
                <a:spLocks noChangeArrowheads="1"/>
              </p:cNvSpPr>
              <p:nvPr/>
            </p:nvSpPr>
            <p:spPr bwMode="auto">
              <a:xfrm>
                <a:off x="3843" y="2019"/>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 name="Oval 201">
                <a:extLst>
                  <a:ext uri="{FF2B5EF4-FFF2-40B4-BE49-F238E27FC236}">
                    <a16:creationId xmlns:a16="http://schemas.microsoft.com/office/drawing/2014/main" id="{4BBF4871-6409-4DEC-AD61-6298ADA9898D}"/>
                  </a:ext>
                </a:extLst>
              </p:cNvPr>
              <p:cNvSpPr>
                <a:spLocks noChangeArrowheads="1"/>
              </p:cNvSpPr>
              <p:nvPr/>
            </p:nvSpPr>
            <p:spPr bwMode="auto">
              <a:xfrm>
                <a:off x="3166" y="204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 name="Oval 202">
                <a:extLst>
                  <a:ext uri="{FF2B5EF4-FFF2-40B4-BE49-F238E27FC236}">
                    <a16:creationId xmlns:a16="http://schemas.microsoft.com/office/drawing/2014/main" id="{2CCBCD96-134A-48A9-BC27-0020D7343164}"/>
                  </a:ext>
                </a:extLst>
              </p:cNvPr>
              <p:cNvSpPr>
                <a:spLocks noChangeArrowheads="1"/>
              </p:cNvSpPr>
              <p:nvPr/>
            </p:nvSpPr>
            <p:spPr bwMode="auto">
              <a:xfrm>
                <a:off x="3157" y="202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 name="Oval 203">
                <a:extLst>
                  <a:ext uri="{FF2B5EF4-FFF2-40B4-BE49-F238E27FC236}">
                    <a16:creationId xmlns:a16="http://schemas.microsoft.com/office/drawing/2014/main" id="{6F7C6A4C-EF02-4013-A0C4-0E5A7294F9BE}"/>
                  </a:ext>
                </a:extLst>
              </p:cNvPr>
              <p:cNvSpPr>
                <a:spLocks noChangeArrowheads="1"/>
              </p:cNvSpPr>
              <p:nvPr/>
            </p:nvSpPr>
            <p:spPr bwMode="auto">
              <a:xfrm>
                <a:off x="3065" y="2013"/>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 name="Oval 204">
                <a:extLst>
                  <a:ext uri="{FF2B5EF4-FFF2-40B4-BE49-F238E27FC236}">
                    <a16:creationId xmlns:a16="http://schemas.microsoft.com/office/drawing/2014/main" id="{3440F309-1B25-4D39-B283-38F5BB876EA7}"/>
                  </a:ext>
                </a:extLst>
              </p:cNvPr>
              <p:cNvSpPr>
                <a:spLocks noChangeArrowheads="1"/>
              </p:cNvSpPr>
              <p:nvPr/>
            </p:nvSpPr>
            <p:spPr bwMode="auto">
              <a:xfrm>
                <a:off x="2553" y="201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87" name="Oval 206">
              <a:extLst>
                <a:ext uri="{FF2B5EF4-FFF2-40B4-BE49-F238E27FC236}">
                  <a16:creationId xmlns:a16="http://schemas.microsoft.com/office/drawing/2014/main" id="{88666F68-E961-4425-963E-066A6AAD08DD}"/>
                </a:ext>
              </a:extLst>
            </p:cNvPr>
            <p:cNvSpPr>
              <a:spLocks noChangeArrowheads="1"/>
            </p:cNvSpPr>
            <p:nvPr/>
          </p:nvSpPr>
          <p:spPr bwMode="auto">
            <a:xfrm>
              <a:off x="2956" y="204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8" name="Oval 207">
              <a:extLst>
                <a:ext uri="{FF2B5EF4-FFF2-40B4-BE49-F238E27FC236}">
                  <a16:creationId xmlns:a16="http://schemas.microsoft.com/office/drawing/2014/main" id="{877058CD-1467-4411-8266-7ADF1BFF9F24}"/>
                </a:ext>
              </a:extLst>
            </p:cNvPr>
            <p:cNvSpPr>
              <a:spLocks noChangeArrowheads="1"/>
            </p:cNvSpPr>
            <p:nvPr/>
          </p:nvSpPr>
          <p:spPr bwMode="auto">
            <a:xfrm>
              <a:off x="3411" y="2076"/>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9" name="Oval 208">
              <a:extLst>
                <a:ext uri="{FF2B5EF4-FFF2-40B4-BE49-F238E27FC236}">
                  <a16:creationId xmlns:a16="http://schemas.microsoft.com/office/drawing/2014/main" id="{351B9A46-EA8D-44A9-89A9-063F9627DD3D}"/>
                </a:ext>
              </a:extLst>
            </p:cNvPr>
            <p:cNvSpPr>
              <a:spLocks noChangeArrowheads="1"/>
            </p:cNvSpPr>
            <p:nvPr/>
          </p:nvSpPr>
          <p:spPr bwMode="auto">
            <a:xfrm>
              <a:off x="4096" y="204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0" name="Oval 209">
              <a:extLst>
                <a:ext uri="{FF2B5EF4-FFF2-40B4-BE49-F238E27FC236}">
                  <a16:creationId xmlns:a16="http://schemas.microsoft.com/office/drawing/2014/main" id="{DCB6CE7B-D668-43BC-99E7-3CBC8C5961A8}"/>
                </a:ext>
              </a:extLst>
            </p:cNvPr>
            <p:cNvSpPr>
              <a:spLocks noChangeArrowheads="1"/>
            </p:cNvSpPr>
            <p:nvPr/>
          </p:nvSpPr>
          <p:spPr bwMode="auto">
            <a:xfrm>
              <a:off x="2763" y="2068"/>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1" name="Oval 210">
              <a:extLst>
                <a:ext uri="{FF2B5EF4-FFF2-40B4-BE49-F238E27FC236}">
                  <a16:creationId xmlns:a16="http://schemas.microsoft.com/office/drawing/2014/main" id="{BEE38853-9C10-42D9-B31F-528C4766B010}"/>
                </a:ext>
              </a:extLst>
            </p:cNvPr>
            <p:cNvSpPr>
              <a:spLocks noChangeArrowheads="1"/>
            </p:cNvSpPr>
            <p:nvPr/>
          </p:nvSpPr>
          <p:spPr bwMode="auto">
            <a:xfrm>
              <a:off x="2751" y="2071"/>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2" name="Oval 211">
              <a:extLst>
                <a:ext uri="{FF2B5EF4-FFF2-40B4-BE49-F238E27FC236}">
                  <a16:creationId xmlns:a16="http://schemas.microsoft.com/office/drawing/2014/main" id="{677BB029-BA17-4C03-B0AF-918B2614711A}"/>
                </a:ext>
              </a:extLst>
            </p:cNvPr>
            <p:cNvSpPr>
              <a:spLocks noChangeArrowheads="1"/>
            </p:cNvSpPr>
            <p:nvPr/>
          </p:nvSpPr>
          <p:spPr bwMode="auto">
            <a:xfrm>
              <a:off x="3394" y="1961"/>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3" name="Oval 212">
              <a:extLst>
                <a:ext uri="{FF2B5EF4-FFF2-40B4-BE49-F238E27FC236}">
                  <a16:creationId xmlns:a16="http://schemas.microsoft.com/office/drawing/2014/main" id="{602CDEA1-DCA9-4F92-85B2-0AB849A32C5E}"/>
                </a:ext>
              </a:extLst>
            </p:cNvPr>
            <p:cNvSpPr>
              <a:spLocks noChangeArrowheads="1"/>
            </p:cNvSpPr>
            <p:nvPr/>
          </p:nvSpPr>
          <p:spPr bwMode="auto">
            <a:xfrm>
              <a:off x="5392" y="196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4" name="Oval 213">
              <a:extLst>
                <a:ext uri="{FF2B5EF4-FFF2-40B4-BE49-F238E27FC236}">
                  <a16:creationId xmlns:a16="http://schemas.microsoft.com/office/drawing/2014/main" id="{4967EADA-2894-4117-B1E5-B2F0CE55DEB4}"/>
                </a:ext>
              </a:extLst>
            </p:cNvPr>
            <p:cNvSpPr>
              <a:spLocks noChangeArrowheads="1"/>
            </p:cNvSpPr>
            <p:nvPr/>
          </p:nvSpPr>
          <p:spPr bwMode="auto">
            <a:xfrm>
              <a:off x="2423" y="1932"/>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5" name="Oval 214">
              <a:extLst>
                <a:ext uri="{FF2B5EF4-FFF2-40B4-BE49-F238E27FC236}">
                  <a16:creationId xmlns:a16="http://schemas.microsoft.com/office/drawing/2014/main" id="{64F7232E-4690-45DD-914C-7C3DFEF2D97E}"/>
                </a:ext>
              </a:extLst>
            </p:cNvPr>
            <p:cNvSpPr>
              <a:spLocks noChangeArrowheads="1"/>
            </p:cNvSpPr>
            <p:nvPr/>
          </p:nvSpPr>
          <p:spPr bwMode="auto">
            <a:xfrm>
              <a:off x="3728" y="1973"/>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6" name="Oval 215">
              <a:extLst>
                <a:ext uri="{FF2B5EF4-FFF2-40B4-BE49-F238E27FC236}">
                  <a16:creationId xmlns:a16="http://schemas.microsoft.com/office/drawing/2014/main" id="{5168DA91-BA16-4EAD-A440-F29551278933}"/>
                </a:ext>
              </a:extLst>
            </p:cNvPr>
            <p:cNvSpPr>
              <a:spLocks noChangeArrowheads="1"/>
            </p:cNvSpPr>
            <p:nvPr/>
          </p:nvSpPr>
          <p:spPr bwMode="auto">
            <a:xfrm>
              <a:off x="3578" y="1956"/>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7" name="Oval 216">
              <a:extLst>
                <a:ext uri="{FF2B5EF4-FFF2-40B4-BE49-F238E27FC236}">
                  <a16:creationId xmlns:a16="http://schemas.microsoft.com/office/drawing/2014/main" id="{7D7496EF-E9D5-4C46-B18A-BB5BECC125BB}"/>
                </a:ext>
              </a:extLst>
            </p:cNvPr>
            <p:cNvSpPr>
              <a:spLocks noChangeArrowheads="1"/>
            </p:cNvSpPr>
            <p:nvPr/>
          </p:nvSpPr>
          <p:spPr bwMode="auto">
            <a:xfrm>
              <a:off x="4091" y="1935"/>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8" name="Oval 217">
              <a:extLst>
                <a:ext uri="{FF2B5EF4-FFF2-40B4-BE49-F238E27FC236}">
                  <a16:creationId xmlns:a16="http://schemas.microsoft.com/office/drawing/2014/main" id="{4AF6ECAA-CBDE-44D3-A888-02B986610C02}"/>
                </a:ext>
              </a:extLst>
            </p:cNvPr>
            <p:cNvSpPr>
              <a:spLocks noChangeArrowheads="1"/>
            </p:cNvSpPr>
            <p:nvPr/>
          </p:nvSpPr>
          <p:spPr bwMode="auto">
            <a:xfrm>
              <a:off x="1738" y="1950"/>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9" name="Oval 218">
              <a:extLst>
                <a:ext uri="{FF2B5EF4-FFF2-40B4-BE49-F238E27FC236}">
                  <a16:creationId xmlns:a16="http://schemas.microsoft.com/office/drawing/2014/main" id="{85EF062A-EB94-4A48-81CB-B207F6AA507B}"/>
                </a:ext>
              </a:extLst>
            </p:cNvPr>
            <p:cNvSpPr>
              <a:spLocks noChangeArrowheads="1"/>
            </p:cNvSpPr>
            <p:nvPr/>
          </p:nvSpPr>
          <p:spPr bwMode="auto">
            <a:xfrm>
              <a:off x="1844" y="195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0" name="Oval 219">
              <a:extLst>
                <a:ext uri="{FF2B5EF4-FFF2-40B4-BE49-F238E27FC236}">
                  <a16:creationId xmlns:a16="http://schemas.microsoft.com/office/drawing/2014/main" id="{03416445-6B03-4F23-A5FD-1AA8445833E0}"/>
                </a:ext>
              </a:extLst>
            </p:cNvPr>
            <p:cNvSpPr>
              <a:spLocks noChangeArrowheads="1"/>
            </p:cNvSpPr>
            <p:nvPr/>
          </p:nvSpPr>
          <p:spPr bwMode="auto">
            <a:xfrm>
              <a:off x="3892" y="194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1" name="Oval 220">
              <a:extLst>
                <a:ext uri="{FF2B5EF4-FFF2-40B4-BE49-F238E27FC236}">
                  <a16:creationId xmlns:a16="http://schemas.microsoft.com/office/drawing/2014/main" id="{E2DA5B30-4C54-4A1E-9B6E-74BE2B16F4DC}"/>
                </a:ext>
              </a:extLst>
            </p:cNvPr>
            <p:cNvSpPr>
              <a:spLocks noChangeArrowheads="1"/>
            </p:cNvSpPr>
            <p:nvPr/>
          </p:nvSpPr>
          <p:spPr bwMode="auto">
            <a:xfrm>
              <a:off x="2708" y="196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2" name="Oval 221">
              <a:extLst>
                <a:ext uri="{FF2B5EF4-FFF2-40B4-BE49-F238E27FC236}">
                  <a16:creationId xmlns:a16="http://schemas.microsoft.com/office/drawing/2014/main" id="{C99D4494-E1AB-4FFB-8F90-E9DD1E8A5C6B}"/>
                </a:ext>
              </a:extLst>
            </p:cNvPr>
            <p:cNvSpPr>
              <a:spLocks noChangeArrowheads="1"/>
            </p:cNvSpPr>
            <p:nvPr/>
          </p:nvSpPr>
          <p:spPr bwMode="auto">
            <a:xfrm>
              <a:off x="2959" y="194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3" name="Oval 222">
              <a:extLst>
                <a:ext uri="{FF2B5EF4-FFF2-40B4-BE49-F238E27FC236}">
                  <a16:creationId xmlns:a16="http://schemas.microsoft.com/office/drawing/2014/main" id="{DC4FF387-9635-46E5-8442-EEFE078DF28D}"/>
                </a:ext>
              </a:extLst>
            </p:cNvPr>
            <p:cNvSpPr>
              <a:spLocks noChangeArrowheads="1"/>
            </p:cNvSpPr>
            <p:nvPr/>
          </p:nvSpPr>
          <p:spPr bwMode="auto">
            <a:xfrm>
              <a:off x="2466" y="1958"/>
              <a:ext cx="18" cy="21"/>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4" name="Oval 223">
              <a:extLst>
                <a:ext uri="{FF2B5EF4-FFF2-40B4-BE49-F238E27FC236}">
                  <a16:creationId xmlns:a16="http://schemas.microsoft.com/office/drawing/2014/main" id="{8DEE7E0C-ED59-40C8-BB9C-98AB06F35277}"/>
                </a:ext>
              </a:extLst>
            </p:cNvPr>
            <p:cNvSpPr>
              <a:spLocks noChangeArrowheads="1"/>
            </p:cNvSpPr>
            <p:nvPr/>
          </p:nvSpPr>
          <p:spPr bwMode="auto">
            <a:xfrm>
              <a:off x="3929" y="1950"/>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5" name="Oval 224">
              <a:extLst>
                <a:ext uri="{FF2B5EF4-FFF2-40B4-BE49-F238E27FC236}">
                  <a16:creationId xmlns:a16="http://schemas.microsoft.com/office/drawing/2014/main" id="{555287B2-C68F-4A54-B038-A56DDD79B7FC}"/>
                </a:ext>
              </a:extLst>
            </p:cNvPr>
            <p:cNvSpPr>
              <a:spLocks noChangeArrowheads="1"/>
            </p:cNvSpPr>
            <p:nvPr/>
          </p:nvSpPr>
          <p:spPr bwMode="auto">
            <a:xfrm>
              <a:off x="3857" y="1993"/>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6" name="Oval 225">
              <a:extLst>
                <a:ext uri="{FF2B5EF4-FFF2-40B4-BE49-F238E27FC236}">
                  <a16:creationId xmlns:a16="http://schemas.microsoft.com/office/drawing/2014/main" id="{CCCED6A6-0D5F-4A67-9C28-C787B041C2A8}"/>
                </a:ext>
              </a:extLst>
            </p:cNvPr>
            <p:cNvSpPr>
              <a:spLocks noChangeArrowheads="1"/>
            </p:cNvSpPr>
            <p:nvPr/>
          </p:nvSpPr>
          <p:spPr bwMode="auto">
            <a:xfrm>
              <a:off x="2731" y="194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7" name="Oval 226">
              <a:extLst>
                <a:ext uri="{FF2B5EF4-FFF2-40B4-BE49-F238E27FC236}">
                  <a16:creationId xmlns:a16="http://schemas.microsoft.com/office/drawing/2014/main" id="{0AAD5C69-1375-42E4-84EB-40C7DD7CBC67}"/>
                </a:ext>
              </a:extLst>
            </p:cNvPr>
            <p:cNvSpPr>
              <a:spLocks noChangeArrowheads="1"/>
            </p:cNvSpPr>
            <p:nvPr/>
          </p:nvSpPr>
          <p:spPr bwMode="auto">
            <a:xfrm>
              <a:off x="2950" y="1996"/>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8" name="Oval 227">
              <a:extLst>
                <a:ext uri="{FF2B5EF4-FFF2-40B4-BE49-F238E27FC236}">
                  <a16:creationId xmlns:a16="http://schemas.microsoft.com/office/drawing/2014/main" id="{446C7DFE-C66E-48B7-AE91-B97FE95FEEEA}"/>
                </a:ext>
              </a:extLst>
            </p:cNvPr>
            <p:cNvSpPr>
              <a:spLocks noChangeArrowheads="1"/>
            </p:cNvSpPr>
            <p:nvPr/>
          </p:nvSpPr>
          <p:spPr bwMode="auto">
            <a:xfrm>
              <a:off x="5934" y="1993"/>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9" name="Oval 228">
              <a:extLst>
                <a:ext uri="{FF2B5EF4-FFF2-40B4-BE49-F238E27FC236}">
                  <a16:creationId xmlns:a16="http://schemas.microsoft.com/office/drawing/2014/main" id="{A7AA4F01-70D7-41EE-956B-ECCDD7CFF0B4}"/>
                </a:ext>
              </a:extLst>
            </p:cNvPr>
            <p:cNvSpPr>
              <a:spLocks noChangeArrowheads="1"/>
            </p:cNvSpPr>
            <p:nvPr/>
          </p:nvSpPr>
          <p:spPr bwMode="auto">
            <a:xfrm>
              <a:off x="4704" y="1990"/>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0" name="Oval 229">
              <a:extLst>
                <a:ext uri="{FF2B5EF4-FFF2-40B4-BE49-F238E27FC236}">
                  <a16:creationId xmlns:a16="http://schemas.microsoft.com/office/drawing/2014/main" id="{65EE8FA8-9A99-4DC9-A407-44BFA862C307}"/>
                </a:ext>
              </a:extLst>
            </p:cNvPr>
            <p:cNvSpPr>
              <a:spLocks noChangeArrowheads="1"/>
            </p:cNvSpPr>
            <p:nvPr/>
          </p:nvSpPr>
          <p:spPr bwMode="auto">
            <a:xfrm>
              <a:off x="2700" y="2004"/>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1" name="Oval 230">
              <a:extLst>
                <a:ext uri="{FF2B5EF4-FFF2-40B4-BE49-F238E27FC236}">
                  <a16:creationId xmlns:a16="http://schemas.microsoft.com/office/drawing/2014/main" id="{D65BDC92-C63D-45BA-B309-217298605607}"/>
                </a:ext>
              </a:extLst>
            </p:cNvPr>
            <p:cNvSpPr>
              <a:spLocks noChangeArrowheads="1"/>
            </p:cNvSpPr>
            <p:nvPr/>
          </p:nvSpPr>
          <p:spPr bwMode="auto">
            <a:xfrm>
              <a:off x="4980" y="1999"/>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2" name="Oval 231">
              <a:extLst>
                <a:ext uri="{FF2B5EF4-FFF2-40B4-BE49-F238E27FC236}">
                  <a16:creationId xmlns:a16="http://schemas.microsoft.com/office/drawing/2014/main" id="{FA8EDF10-B95C-4AF4-BE0F-0C81BEEBB048}"/>
                </a:ext>
              </a:extLst>
            </p:cNvPr>
            <p:cNvSpPr>
              <a:spLocks noChangeArrowheads="1"/>
            </p:cNvSpPr>
            <p:nvPr/>
          </p:nvSpPr>
          <p:spPr bwMode="auto">
            <a:xfrm>
              <a:off x="3477" y="200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0" name="Oval 232">
              <a:extLst>
                <a:ext uri="{FF2B5EF4-FFF2-40B4-BE49-F238E27FC236}">
                  <a16:creationId xmlns:a16="http://schemas.microsoft.com/office/drawing/2014/main" id="{50392C34-E95D-4B3C-B712-F88A3B3F7572}"/>
                </a:ext>
              </a:extLst>
            </p:cNvPr>
            <p:cNvSpPr>
              <a:spLocks noChangeArrowheads="1"/>
            </p:cNvSpPr>
            <p:nvPr/>
          </p:nvSpPr>
          <p:spPr bwMode="auto">
            <a:xfrm>
              <a:off x="3045" y="198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1" name="Oval 233">
              <a:extLst>
                <a:ext uri="{FF2B5EF4-FFF2-40B4-BE49-F238E27FC236}">
                  <a16:creationId xmlns:a16="http://schemas.microsoft.com/office/drawing/2014/main" id="{804170D5-0E30-4EE8-A3C6-13BA9DA87549}"/>
                </a:ext>
              </a:extLst>
            </p:cNvPr>
            <p:cNvSpPr>
              <a:spLocks noChangeArrowheads="1"/>
            </p:cNvSpPr>
            <p:nvPr/>
          </p:nvSpPr>
          <p:spPr bwMode="auto">
            <a:xfrm>
              <a:off x="4212" y="1901"/>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2" name="Oval 234">
              <a:extLst>
                <a:ext uri="{FF2B5EF4-FFF2-40B4-BE49-F238E27FC236}">
                  <a16:creationId xmlns:a16="http://schemas.microsoft.com/office/drawing/2014/main" id="{CB268209-3170-4B3B-B77A-9C82B6079E5D}"/>
                </a:ext>
              </a:extLst>
            </p:cNvPr>
            <p:cNvSpPr>
              <a:spLocks noChangeArrowheads="1"/>
            </p:cNvSpPr>
            <p:nvPr/>
          </p:nvSpPr>
          <p:spPr bwMode="auto">
            <a:xfrm>
              <a:off x="3808" y="1886"/>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3" name="Oval 235">
              <a:extLst>
                <a:ext uri="{FF2B5EF4-FFF2-40B4-BE49-F238E27FC236}">
                  <a16:creationId xmlns:a16="http://schemas.microsoft.com/office/drawing/2014/main" id="{562C4279-8DF8-4F5D-9836-248D4834D741}"/>
                </a:ext>
              </a:extLst>
            </p:cNvPr>
            <p:cNvSpPr>
              <a:spLocks noChangeArrowheads="1"/>
            </p:cNvSpPr>
            <p:nvPr/>
          </p:nvSpPr>
          <p:spPr bwMode="auto">
            <a:xfrm>
              <a:off x="4137" y="185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4" name="Oval 236">
              <a:extLst>
                <a:ext uri="{FF2B5EF4-FFF2-40B4-BE49-F238E27FC236}">
                  <a16:creationId xmlns:a16="http://schemas.microsoft.com/office/drawing/2014/main" id="{FA007C13-D0B9-45E5-96B9-CFBBEB173C5B}"/>
                </a:ext>
              </a:extLst>
            </p:cNvPr>
            <p:cNvSpPr>
              <a:spLocks noChangeArrowheads="1"/>
            </p:cNvSpPr>
            <p:nvPr/>
          </p:nvSpPr>
          <p:spPr bwMode="auto">
            <a:xfrm>
              <a:off x="4289" y="1918"/>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5" name="Oval 237">
              <a:extLst>
                <a:ext uri="{FF2B5EF4-FFF2-40B4-BE49-F238E27FC236}">
                  <a16:creationId xmlns:a16="http://schemas.microsoft.com/office/drawing/2014/main" id="{5077B4AD-67BC-47FE-A22D-FD22BDE98170}"/>
                </a:ext>
              </a:extLst>
            </p:cNvPr>
            <p:cNvSpPr>
              <a:spLocks noChangeArrowheads="1"/>
            </p:cNvSpPr>
            <p:nvPr/>
          </p:nvSpPr>
          <p:spPr bwMode="auto">
            <a:xfrm>
              <a:off x="4574" y="1892"/>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6" name="Oval 238">
              <a:extLst>
                <a:ext uri="{FF2B5EF4-FFF2-40B4-BE49-F238E27FC236}">
                  <a16:creationId xmlns:a16="http://schemas.microsoft.com/office/drawing/2014/main" id="{FBEFA070-C786-45AC-B3C6-579448A09552}"/>
                </a:ext>
              </a:extLst>
            </p:cNvPr>
            <p:cNvSpPr>
              <a:spLocks noChangeArrowheads="1"/>
            </p:cNvSpPr>
            <p:nvPr/>
          </p:nvSpPr>
          <p:spPr bwMode="auto">
            <a:xfrm>
              <a:off x="4249" y="192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7" name="Oval 239">
              <a:extLst>
                <a:ext uri="{FF2B5EF4-FFF2-40B4-BE49-F238E27FC236}">
                  <a16:creationId xmlns:a16="http://schemas.microsoft.com/office/drawing/2014/main" id="{946ED4DB-441D-4B27-8954-31F406800E43}"/>
                </a:ext>
              </a:extLst>
            </p:cNvPr>
            <p:cNvSpPr>
              <a:spLocks noChangeArrowheads="1"/>
            </p:cNvSpPr>
            <p:nvPr/>
          </p:nvSpPr>
          <p:spPr bwMode="auto">
            <a:xfrm>
              <a:off x="4315" y="1901"/>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8" name="Oval 240">
              <a:extLst>
                <a:ext uri="{FF2B5EF4-FFF2-40B4-BE49-F238E27FC236}">
                  <a16:creationId xmlns:a16="http://schemas.microsoft.com/office/drawing/2014/main" id="{79A4F980-8957-4DA7-BA34-A02909A1EB10}"/>
                </a:ext>
              </a:extLst>
            </p:cNvPr>
            <p:cNvSpPr>
              <a:spLocks noChangeArrowheads="1"/>
            </p:cNvSpPr>
            <p:nvPr/>
          </p:nvSpPr>
          <p:spPr bwMode="auto">
            <a:xfrm>
              <a:off x="3900" y="1904"/>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9" name="Oval 241">
              <a:extLst>
                <a:ext uri="{FF2B5EF4-FFF2-40B4-BE49-F238E27FC236}">
                  <a16:creationId xmlns:a16="http://schemas.microsoft.com/office/drawing/2014/main" id="{98AA683C-048C-4FE3-AEE4-692C58D7541D}"/>
                </a:ext>
              </a:extLst>
            </p:cNvPr>
            <p:cNvSpPr>
              <a:spLocks noChangeArrowheads="1"/>
            </p:cNvSpPr>
            <p:nvPr/>
          </p:nvSpPr>
          <p:spPr bwMode="auto">
            <a:xfrm>
              <a:off x="4759" y="190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0" name="Oval 242">
              <a:extLst>
                <a:ext uri="{FF2B5EF4-FFF2-40B4-BE49-F238E27FC236}">
                  <a16:creationId xmlns:a16="http://schemas.microsoft.com/office/drawing/2014/main" id="{9B502AF7-C396-4E2D-A34F-830B99E618E6}"/>
                </a:ext>
              </a:extLst>
            </p:cNvPr>
            <p:cNvSpPr>
              <a:spLocks noChangeArrowheads="1"/>
            </p:cNvSpPr>
            <p:nvPr/>
          </p:nvSpPr>
          <p:spPr bwMode="auto">
            <a:xfrm>
              <a:off x="3996" y="187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1" name="Oval 243">
              <a:extLst>
                <a:ext uri="{FF2B5EF4-FFF2-40B4-BE49-F238E27FC236}">
                  <a16:creationId xmlns:a16="http://schemas.microsoft.com/office/drawing/2014/main" id="{1F106E12-0634-4B54-BF8A-474963BEEA04}"/>
                </a:ext>
              </a:extLst>
            </p:cNvPr>
            <p:cNvSpPr>
              <a:spLocks noChangeArrowheads="1"/>
            </p:cNvSpPr>
            <p:nvPr/>
          </p:nvSpPr>
          <p:spPr bwMode="auto">
            <a:xfrm>
              <a:off x="4983" y="1878"/>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2" name="Oval 244">
              <a:extLst>
                <a:ext uri="{FF2B5EF4-FFF2-40B4-BE49-F238E27FC236}">
                  <a16:creationId xmlns:a16="http://schemas.microsoft.com/office/drawing/2014/main" id="{DC93BD5E-AA1B-4B0E-AC4A-56589F5B99CB}"/>
                </a:ext>
              </a:extLst>
            </p:cNvPr>
            <p:cNvSpPr>
              <a:spLocks noChangeArrowheads="1"/>
            </p:cNvSpPr>
            <p:nvPr/>
          </p:nvSpPr>
          <p:spPr bwMode="auto">
            <a:xfrm>
              <a:off x="3886" y="184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Oval 245">
              <a:extLst>
                <a:ext uri="{FF2B5EF4-FFF2-40B4-BE49-F238E27FC236}">
                  <a16:creationId xmlns:a16="http://schemas.microsoft.com/office/drawing/2014/main" id="{6733E5F0-F656-4A00-9D69-5AB294BB087F}"/>
                </a:ext>
              </a:extLst>
            </p:cNvPr>
            <p:cNvSpPr>
              <a:spLocks noChangeArrowheads="1"/>
            </p:cNvSpPr>
            <p:nvPr/>
          </p:nvSpPr>
          <p:spPr bwMode="auto">
            <a:xfrm>
              <a:off x="3932" y="187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4" name="Oval 246">
              <a:extLst>
                <a:ext uri="{FF2B5EF4-FFF2-40B4-BE49-F238E27FC236}">
                  <a16:creationId xmlns:a16="http://schemas.microsoft.com/office/drawing/2014/main" id="{8B508EFD-DF4C-4DA5-8A19-DCB3B516253C}"/>
                </a:ext>
              </a:extLst>
            </p:cNvPr>
            <p:cNvSpPr>
              <a:spLocks noChangeArrowheads="1"/>
            </p:cNvSpPr>
            <p:nvPr/>
          </p:nvSpPr>
          <p:spPr bwMode="auto">
            <a:xfrm>
              <a:off x="4102" y="1860"/>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5" name="Oval 247">
              <a:extLst>
                <a:ext uri="{FF2B5EF4-FFF2-40B4-BE49-F238E27FC236}">
                  <a16:creationId xmlns:a16="http://schemas.microsoft.com/office/drawing/2014/main" id="{9E038F5D-B313-4CE2-8F30-1F3089542123}"/>
                </a:ext>
              </a:extLst>
            </p:cNvPr>
            <p:cNvSpPr>
              <a:spLocks noChangeArrowheads="1"/>
            </p:cNvSpPr>
            <p:nvPr/>
          </p:nvSpPr>
          <p:spPr bwMode="auto">
            <a:xfrm>
              <a:off x="2507" y="187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6" name="Oval 248">
              <a:extLst>
                <a:ext uri="{FF2B5EF4-FFF2-40B4-BE49-F238E27FC236}">
                  <a16:creationId xmlns:a16="http://schemas.microsoft.com/office/drawing/2014/main" id="{0EE53859-3288-4616-85F0-6F7971B1A2CD}"/>
                </a:ext>
              </a:extLst>
            </p:cNvPr>
            <p:cNvSpPr>
              <a:spLocks noChangeArrowheads="1"/>
            </p:cNvSpPr>
            <p:nvPr/>
          </p:nvSpPr>
          <p:spPr bwMode="auto">
            <a:xfrm>
              <a:off x="4448" y="1886"/>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Oval 249">
              <a:extLst>
                <a:ext uri="{FF2B5EF4-FFF2-40B4-BE49-F238E27FC236}">
                  <a16:creationId xmlns:a16="http://schemas.microsoft.com/office/drawing/2014/main" id="{DE13B7F5-40CE-41C4-955D-940848B14F71}"/>
                </a:ext>
              </a:extLst>
            </p:cNvPr>
            <p:cNvSpPr>
              <a:spLocks noChangeArrowheads="1"/>
            </p:cNvSpPr>
            <p:nvPr/>
          </p:nvSpPr>
          <p:spPr bwMode="auto">
            <a:xfrm>
              <a:off x="3385" y="182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Oval 250">
              <a:extLst>
                <a:ext uri="{FF2B5EF4-FFF2-40B4-BE49-F238E27FC236}">
                  <a16:creationId xmlns:a16="http://schemas.microsoft.com/office/drawing/2014/main" id="{C1619626-6E79-4052-B71D-1DAF7B1BE725}"/>
                </a:ext>
              </a:extLst>
            </p:cNvPr>
            <p:cNvSpPr>
              <a:spLocks noChangeArrowheads="1"/>
            </p:cNvSpPr>
            <p:nvPr/>
          </p:nvSpPr>
          <p:spPr bwMode="auto">
            <a:xfrm>
              <a:off x="4315" y="1826"/>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Oval 251">
              <a:extLst>
                <a:ext uri="{FF2B5EF4-FFF2-40B4-BE49-F238E27FC236}">
                  <a16:creationId xmlns:a16="http://schemas.microsoft.com/office/drawing/2014/main" id="{44D39586-35AC-4E45-AF41-51ACB184D2E0}"/>
                </a:ext>
              </a:extLst>
            </p:cNvPr>
            <p:cNvSpPr>
              <a:spLocks noChangeArrowheads="1"/>
            </p:cNvSpPr>
            <p:nvPr/>
          </p:nvSpPr>
          <p:spPr bwMode="auto">
            <a:xfrm>
              <a:off x="4021" y="1794"/>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Oval 252">
              <a:extLst>
                <a:ext uri="{FF2B5EF4-FFF2-40B4-BE49-F238E27FC236}">
                  <a16:creationId xmlns:a16="http://schemas.microsoft.com/office/drawing/2014/main" id="{BD151D46-25DA-481E-8005-90C7BF3A5E49}"/>
                </a:ext>
              </a:extLst>
            </p:cNvPr>
            <p:cNvSpPr>
              <a:spLocks noChangeArrowheads="1"/>
            </p:cNvSpPr>
            <p:nvPr/>
          </p:nvSpPr>
          <p:spPr bwMode="auto">
            <a:xfrm>
              <a:off x="3402" y="1826"/>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Oval 253">
              <a:extLst>
                <a:ext uri="{FF2B5EF4-FFF2-40B4-BE49-F238E27FC236}">
                  <a16:creationId xmlns:a16="http://schemas.microsoft.com/office/drawing/2014/main" id="{AC0F2E2A-836E-418D-A00D-3156AB50483B}"/>
                </a:ext>
              </a:extLst>
            </p:cNvPr>
            <p:cNvSpPr>
              <a:spLocks noChangeArrowheads="1"/>
            </p:cNvSpPr>
            <p:nvPr/>
          </p:nvSpPr>
          <p:spPr bwMode="auto">
            <a:xfrm>
              <a:off x="3094" y="1783"/>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Oval 254">
              <a:extLst>
                <a:ext uri="{FF2B5EF4-FFF2-40B4-BE49-F238E27FC236}">
                  <a16:creationId xmlns:a16="http://schemas.microsoft.com/office/drawing/2014/main" id="{37C3815B-1405-4D60-8519-0AFB4DA05DDF}"/>
                </a:ext>
              </a:extLst>
            </p:cNvPr>
            <p:cNvSpPr>
              <a:spLocks noChangeArrowheads="1"/>
            </p:cNvSpPr>
            <p:nvPr/>
          </p:nvSpPr>
          <p:spPr bwMode="auto">
            <a:xfrm>
              <a:off x="4148" y="180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Oval 255">
              <a:extLst>
                <a:ext uri="{FF2B5EF4-FFF2-40B4-BE49-F238E27FC236}">
                  <a16:creationId xmlns:a16="http://schemas.microsoft.com/office/drawing/2014/main" id="{B53C94F4-4DF2-47EC-9448-F091186B429C}"/>
                </a:ext>
              </a:extLst>
            </p:cNvPr>
            <p:cNvSpPr>
              <a:spLocks noChangeArrowheads="1"/>
            </p:cNvSpPr>
            <p:nvPr/>
          </p:nvSpPr>
          <p:spPr bwMode="auto">
            <a:xfrm>
              <a:off x="3990" y="1809"/>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Oval 256">
              <a:extLst>
                <a:ext uri="{FF2B5EF4-FFF2-40B4-BE49-F238E27FC236}">
                  <a16:creationId xmlns:a16="http://schemas.microsoft.com/office/drawing/2014/main" id="{0F488355-E4C9-4023-B4CE-D2DC653566D5}"/>
                </a:ext>
              </a:extLst>
            </p:cNvPr>
            <p:cNvSpPr>
              <a:spLocks noChangeArrowheads="1"/>
            </p:cNvSpPr>
            <p:nvPr/>
          </p:nvSpPr>
          <p:spPr bwMode="auto">
            <a:xfrm>
              <a:off x="3852" y="182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5" name="Oval 257">
              <a:extLst>
                <a:ext uri="{FF2B5EF4-FFF2-40B4-BE49-F238E27FC236}">
                  <a16:creationId xmlns:a16="http://schemas.microsoft.com/office/drawing/2014/main" id="{CDBFC454-23F0-4E15-B42C-9D970B4741EB}"/>
                </a:ext>
              </a:extLst>
            </p:cNvPr>
            <p:cNvSpPr>
              <a:spLocks noChangeArrowheads="1"/>
            </p:cNvSpPr>
            <p:nvPr/>
          </p:nvSpPr>
          <p:spPr bwMode="auto">
            <a:xfrm>
              <a:off x="3638" y="1774"/>
              <a:ext cx="21"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9" name="Oval 258">
              <a:extLst>
                <a:ext uri="{FF2B5EF4-FFF2-40B4-BE49-F238E27FC236}">
                  <a16:creationId xmlns:a16="http://schemas.microsoft.com/office/drawing/2014/main" id="{F265BA1E-5F07-421A-B32D-70FF2ACAD927}"/>
                </a:ext>
              </a:extLst>
            </p:cNvPr>
            <p:cNvSpPr>
              <a:spLocks noChangeArrowheads="1"/>
            </p:cNvSpPr>
            <p:nvPr/>
          </p:nvSpPr>
          <p:spPr bwMode="auto">
            <a:xfrm>
              <a:off x="4289" y="1763"/>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0" name="Oval 259">
              <a:extLst>
                <a:ext uri="{FF2B5EF4-FFF2-40B4-BE49-F238E27FC236}">
                  <a16:creationId xmlns:a16="http://schemas.microsoft.com/office/drawing/2014/main" id="{13AB1ED2-2CF5-4C13-BFBD-2BF60ABF5FE3}"/>
                </a:ext>
              </a:extLst>
            </p:cNvPr>
            <p:cNvSpPr>
              <a:spLocks noChangeArrowheads="1"/>
            </p:cNvSpPr>
            <p:nvPr/>
          </p:nvSpPr>
          <p:spPr bwMode="auto">
            <a:xfrm>
              <a:off x="3921" y="178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1" name="Oval 260">
              <a:extLst>
                <a:ext uri="{FF2B5EF4-FFF2-40B4-BE49-F238E27FC236}">
                  <a16:creationId xmlns:a16="http://schemas.microsoft.com/office/drawing/2014/main" id="{DE249C4E-CF49-4A3B-9483-9F1DF16E8850}"/>
                </a:ext>
              </a:extLst>
            </p:cNvPr>
            <p:cNvSpPr>
              <a:spLocks noChangeArrowheads="1"/>
            </p:cNvSpPr>
            <p:nvPr/>
          </p:nvSpPr>
          <p:spPr bwMode="auto">
            <a:xfrm>
              <a:off x="4384" y="1786"/>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5" name="Oval 261">
              <a:extLst>
                <a:ext uri="{FF2B5EF4-FFF2-40B4-BE49-F238E27FC236}">
                  <a16:creationId xmlns:a16="http://schemas.microsoft.com/office/drawing/2014/main" id="{B671D08E-2F96-4110-AD3F-73A362E76BF6}"/>
                </a:ext>
              </a:extLst>
            </p:cNvPr>
            <p:cNvSpPr>
              <a:spLocks noChangeArrowheads="1"/>
            </p:cNvSpPr>
            <p:nvPr/>
          </p:nvSpPr>
          <p:spPr bwMode="auto">
            <a:xfrm>
              <a:off x="4131" y="1757"/>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6" name="Oval 262">
              <a:extLst>
                <a:ext uri="{FF2B5EF4-FFF2-40B4-BE49-F238E27FC236}">
                  <a16:creationId xmlns:a16="http://schemas.microsoft.com/office/drawing/2014/main" id="{819A8736-299C-4CA5-AE45-17E91789D7D9}"/>
                </a:ext>
              </a:extLst>
            </p:cNvPr>
            <p:cNvSpPr>
              <a:spLocks noChangeArrowheads="1"/>
            </p:cNvSpPr>
            <p:nvPr/>
          </p:nvSpPr>
          <p:spPr bwMode="auto">
            <a:xfrm>
              <a:off x="4249" y="1754"/>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7" name="Oval 263">
              <a:extLst>
                <a:ext uri="{FF2B5EF4-FFF2-40B4-BE49-F238E27FC236}">
                  <a16:creationId xmlns:a16="http://schemas.microsoft.com/office/drawing/2014/main" id="{8D893286-E752-4053-9BE8-0B0343D3800E}"/>
                </a:ext>
              </a:extLst>
            </p:cNvPr>
            <p:cNvSpPr>
              <a:spLocks noChangeArrowheads="1"/>
            </p:cNvSpPr>
            <p:nvPr/>
          </p:nvSpPr>
          <p:spPr bwMode="auto">
            <a:xfrm>
              <a:off x="3281" y="1791"/>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8" name="Oval 264">
              <a:extLst>
                <a:ext uri="{FF2B5EF4-FFF2-40B4-BE49-F238E27FC236}">
                  <a16:creationId xmlns:a16="http://schemas.microsoft.com/office/drawing/2014/main" id="{9CEB4766-7348-443F-AF28-92900A8896C8}"/>
                </a:ext>
              </a:extLst>
            </p:cNvPr>
            <p:cNvSpPr>
              <a:spLocks noChangeArrowheads="1"/>
            </p:cNvSpPr>
            <p:nvPr/>
          </p:nvSpPr>
          <p:spPr bwMode="auto">
            <a:xfrm>
              <a:off x="3817" y="1783"/>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9" name="Oval 265">
              <a:extLst>
                <a:ext uri="{FF2B5EF4-FFF2-40B4-BE49-F238E27FC236}">
                  <a16:creationId xmlns:a16="http://schemas.microsoft.com/office/drawing/2014/main" id="{E83F69F4-9593-46F1-B867-8BE852DD65F8}"/>
                </a:ext>
              </a:extLst>
            </p:cNvPr>
            <p:cNvSpPr>
              <a:spLocks noChangeArrowheads="1"/>
            </p:cNvSpPr>
            <p:nvPr/>
          </p:nvSpPr>
          <p:spPr bwMode="auto">
            <a:xfrm>
              <a:off x="4050" y="1728"/>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0" name="Oval 266">
              <a:extLst>
                <a:ext uri="{FF2B5EF4-FFF2-40B4-BE49-F238E27FC236}">
                  <a16:creationId xmlns:a16="http://schemas.microsoft.com/office/drawing/2014/main" id="{C59C2CD0-F32E-44D8-85C0-4D6F0D95536A}"/>
                </a:ext>
              </a:extLst>
            </p:cNvPr>
            <p:cNvSpPr>
              <a:spLocks noChangeArrowheads="1"/>
            </p:cNvSpPr>
            <p:nvPr/>
          </p:nvSpPr>
          <p:spPr bwMode="auto">
            <a:xfrm>
              <a:off x="4857" y="174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1" name="Oval 267">
              <a:extLst>
                <a:ext uri="{FF2B5EF4-FFF2-40B4-BE49-F238E27FC236}">
                  <a16:creationId xmlns:a16="http://schemas.microsoft.com/office/drawing/2014/main" id="{4EDF1C88-0B99-498E-8C1B-4218BD5E220A}"/>
                </a:ext>
              </a:extLst>
            </p:cNvPr>
            <p:cNvSpPr>
              <a:spLocks noChangeArrowheads="1"/>
            </p:cNvSpPr>
            <p:nvPr/>
          </p:nvSpPr>
          <p:spPr bwMode="auto">
            <a:xfrm>
              <a:off x="4255" y="166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2" name="Oval 268">
              <a:extLst>
                <a:ext uri="{FF2B5EF4-FFF2-40B4-BE49-F238E27FC236}">
                  <a16:creationId xmlns:a16="http://schemas.microsoft.com/office/drawing/2014/main" id="{70C6C489-8166-46C0-92F9-D061EB26C147}"/>
                </a:ext>
              </a:extLst>
            </p:cNvPr>
            <p:cNvSpPr>
              <a:spLocks noChangeArrowheads="1"/>
            </p:cNvSpPr>
            <p:nvPr/>
          </p:nvSpPr>
          <p:spPr bwMode="auto">
            <a:xfrm>
              <a:off x="4926" y="1682"/>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3" name="Oval 269">
              <a:extLst>
                <a:ext uri="{FF2B5EF4-FFF2-40B4-BE49-F238E27FC236}">
                  <a16:creationId xmlns:a16="http://schemas.microsoft.com/office/drawing/2014/main" id="{C67E8558-6748-4B78-86CD-2FFF161E581D}"/>
                </a:ext>
              </a:extLst>
            </p:cNvPr>
            <p:cNvSpPr>
              <a:spLocks noChangeArrowheads="1"/>
            </p:cNvSpPr>
            <p:nvPr/>
          </p:nvSpPr>
          <p:spPr bwMode="auto">
            <a:xfrm>
              <a:off x="4796" y="1740"/>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4" name="Oval 270">
              <a:extLst>
                <a:ext uri="{FF2B5EF4-FFF2-40B4-BE49-F238E27FC236}">
                  <a16:creationId xmlns:a16="http://schemas.microsoft.com/office/drawing/2014/main" id="{C482B873-F932-41E7-9571-9AD7A335ACD7}"/>
                </a:ext>
              </a:extLst>
            </p:cNvPr>
            <p:cNvSpPr>
              <a:spLocks noChangeArrowheads="1"/>
            </p:cNvSpPr>
            <p:nvPr/>
          </p:nvSpPr>
          <p:spPr bwMode="auto">
            <a:xfrm>
              <a:off x="4030" y="1685"/>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5" name="Oval 271">
              <a:extLst>
                <a:ext uri="{FF2B5EF4-FFF2-40B4-BE49-F238E27FC236}">
                  <a16:creationId xmlns:a16="http://schemas.microsoft.com/office/drawing/2014/main" id="{6482BBA3-7383-4B39-9E7F-C866EE749A55}"/>
                </a:ext>
              </a:extLst>
            </p:cNvPr>
            <p:cNvSpPr>
              <a:spLocks noChangeArrowheads="1"/>
            </p:cNvSpPr>
            <p:nvPr/>
          </p:nvSpPr>
          <p:spPr bwMode="auto">
            <a:xfrm>
              <a:off x="4039" y="1734"/>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6" name="Oval 272">
              <a:extLst>
                <a:ext uri="{FF2B5EF4-FFF2-40B4-BE49-F238E27FC236}">
                  <a16:creationId xmlns:a16="http://schemas.microsoft.com/office/drawing/2014/main" id="{84B83D46-617B-4EFF-8B4C-CB1C68DCEED0}"/>
                </a:ext>
              </a:extLst>
            </p:cNvPr>
            <p:cNvSpPr>
              <a:spLocks noChangeArrowheads="1"/>
            </p:cNvSpPr>
            <p:nvPr/>
          </p:nvSpPr>
          <p:spPr bwMode="auto">
            <a:xfrm>
              <a:off x="4946" y="1742"/>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7" name="Oval 273">
              <a:extLst>
                <a:ext uri="{FF2B5EF4-FFF2-40B4-BE49-F238E27FC236}">
                  <a16:creationId xmlns:a16="http://schemas.microsoft.com/office/drawing/2014/main" id="{DB2034CA-D956-4712-913A-1B1E122CCA13}"/>
                </a:ext>
              </a:extLst>
            </p:cNvPr>
            <p:cNvSpPr>
              <a:spLocks noChangeArrowheads="1"/>
            </p:cNvSpPr>
            <p:nvPr/>
          </p:nvSpPr>
          <p:spPr bwMode="auto">
            <a:xfrm>
              <a:off x="4940" y="1699"/>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7" name="Oval 274">
              <a:extLst>
                <a:ext uri="{FF2B5EF4-FFF2-40B4-BE49-F238E27FC236}">
                  <a16:creationId xmlns:a16="http://schemas.microsoft.com/office/drawing/2014/main" id="{4F7D721A-0EAF-471E-8DC5-22D088354F62}"/>
                </a:ext>
              </a:extLst>
            </p:cNvPr>
            <p:cNvSpPr>
              <a:spLocks noChangeArrowheads="1"/>
            </p:cNvSpPr>
            <p:nvPr/>
          </p:nvSpPr>
          <p:spPr bwMode="auto">
            <a:xfrm>
              <a:off x="2748" y="1630"/>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8" name="Oval 275">
              <a:extLst>
                <a:ext uri="{FF2B5EF4-FFF2-40B4-BE49-F238E27FC236}">
                  <a16:creationId xmlns:a16="http://schemas.microsoft.com/office/drawing/2014/main" id="{5075A836-C43E-407E-B05B-29D9BD45F8C0}"/>
                </a:ext>
              </a:extLst>
            </p:cNvPr>
            <p:cNvSpPr>
              <a:spLocks noChangeArrowheads="1"/>
            </p:cNvSpPr>
            <p:nvPr/>
          </p:nvSpPr>
          <p:spPr bwMode="auto">
            <a:xfrm>
              <a:off x="4240" y="1659"/>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9" name="Oval 276">
              <a:extLst>
                <a:ext uri="{FF2B5EF4-FFF2-40B4-BE49-F238E27FC236}">
                  <a16:creationId xmlns:a16="http://schemas.microsoft.com/office/drawing/2014/main" id="{E85859B4-7FC5-446A-8DA8-632F159B7C6E}"/>
                </a:ext>
              </a:extLst>
            </p:cNvPr>
            <p:cNvSpPr>
              <a:spLocks noChangeArrowheads="1"/>
            </p:cNvSpPr>
            <p:nvPr/>
          </p:nvSpPr>
          <p:spPr bwMode="auto">
            <a:xfrm>
              <a:off x="2823" y="1590"/>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0" name="Oval 277">
              <a:extLst>
                <a:ext uri="{FF2B5EF4-FFF2-40B4-BE49-F238E27FC236}">
                  <a16:creationId xmlns:a16="http://schemas.microsoft.com/office/drawing/2014/main" id="{378184AA-9AA2-4B44-B95C-3C439C9E0B6C}"/>
                </a:ext>
              </a:extLst>
            </p:cNvPr>
            <p:cNvSpPr>
              <a:spLocks noChangeArrowheads="1"/>
            </p:cNvSpPr>
            <p:nvPr/>
          </p:nvSpPr>
          <p:spPr bwMode="auto">
            <a:xfrm>
              <a:off x="4318" y="1636"/>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1" name="Oval 278">
              <a:extLst>
                <a:ext uri="{FF2B5EF4-FFF2-40B4-BE49-F238E27FC236}">
                  <a16:creationId xmlns:a16="http://schemas.microsoft.com/office/drawing/2014/main" id="{98D83FAE-A551-4880-8959-1AF62682DC94}"/>
                </a:ext>
              </a:extLst>
            </p:cNvPr>
            <p:cNvSpPr>
              <a:spLocks noChangeArrowheads="1"/>
            </p:cNvSpPr>
            <p:nvPr/>
          </p:nvSpPr>
          <p:spPr bwMode="auto">
            <a:xfrm>
              <a:off x="3572" y="1630"/>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2" name="Oval 279">
              <a:extLst>
                <a:ext uri="{FF2B5EF4-FFF2-40B4-BE49-F238E27FC236}">
                  <a16:creationId xmlns:a16="http://schemas.microsoft.com/office/drawing/2014/main" id="{527E6019-DCB8-46C1-86CC-C6BD24FB2B76}"/>
                </a:ext>
              </a:extLst>
            </p:cNvPr>
            <p:cNvSpPr>
              <a:spLocks noChangeArrowheads="1"/>
            </p:cNvSpPr>
            <p:nvPr/>
          </p:nvSpPr>
          <p:spPr bwMode="auto">
            <a:xfrm>
              <a:off x="4001" y="1613"/>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3" name="Oval 280">
              <a:extLst>
                <a:ext uri="{FF2B5EF4-FFF2-40B4-BE49-F238E27FC236}">
                  <a16:creationId xmlns:a16="http://schemas.microsoft.com/office/drawing/2014/main" id="{506B4E69-A795-4E8A-870D-9DA560DE4EBF}"/>
                </a:ext>
              </a:extLst>
            </p:cNvPr>
            <p:cNvSpPr>
              <a:spLocks noChangeArrowheads="1"/>
            </p:cNvSpPr>
            <p:nvPr/>
          </p:nvSpPr>
          <p:spPr bwMode="auto">
            <a:xfrm>
              <a:off x="3123" y="1581"/>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4" name="Oval 281">
              <a:extLst>
                <a:ext uri="{FF2B5EF4-FFF2-40B4-BE49-F238E27FC236}">
                  <a16:creationId xmlns:a16="http://schemas.microsoft.com/office/drawing/2014/main" id="{BCE81583-7265-4D79-8168-55C44E733FED}"/>
                </a:ext>
              </a:extLst>
            </p:cNvPr>
            <p:cNvSpPr>
              <a:spLocks noChangeArrowheads="1"/>
            </p:cNvSpPr>
            <p:nvPr/>
          </p:nvSpPr>
          <p:spPr bwMode="auto">
            <a:xfrm>
              <a:off x="1729" y="1570"/>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5" name="Oval 282">
              <a:extLst>
                <a:ext uri="{FF2B5EF4-FFF2-40B4-BE49-F238E27FC236}">
                  <a16:creationId xmlns:a16="http://schemas.microsoft.com/office/drawing/2014/main" id="{7338D6D3-66D5-4FAC-BA03-649B74A6FC21}"/>
                </a:ext>
              </a:extLst>
            </p:cNvPr>
            <p:cNvSpPr>
              <a:spLocks noChangeArrowheads="1"/>
            </p:cNvSpPr>
            <p:nvPr/>
          </p:nvSpPr>
          <p:spPr bwMode="auto">
            <a:xfrm>
              <a:off x="2429" y="1549"/>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6" name="Oval 283">
              <a:extLst>
                <a:ext uri="{FF2B5EF4-FFF2-40B4-BE49-F238E27FC236}">
                  <a16:creationId xmlns:a16="http://schemas.microsoft.com/office/drawing/2014/main" id="{9877E248-9DC3-4E64-A7FC-6CC122356B9F}"/>
                </a:ext>
              </a:extLst>
            </p:cNvPr>
            <p:cNvSpPr>
              <a:spLocks noChangeArrowheads="1"/>
            </p:cNvSpPr>
            <p:nvPr/>
          </p:nvSpPr>
          <p:spPr bwMode="auto">
            <a:xfrm>
              <a:off x="4453" y="1541"/>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7" name="Oval 284">
              <a:extLst>
                <a:ext uri="{FF2B5EF4-FFF2-40B4-BE49-F238E27FC236}">
                  <a16:creationId xmlns:a16="http://schemas.microsoft.com/office/drawing/2014/main" id="{4320E018-3EB7-4827-BDBF-1B05CAB06A55}"/>
                </a:ext>
              </a:extLst>
            </p:cNvPr>
            <p:cNvSpPr>
              <a:spLocks noChangeArrowheads="1"/>
            </p:cNvSpPr>
            <p:nvPr/>
          </p:nvSpPr>
          <p:spPr bwMode="auto">
            <a:xfrm>
              <a:off x="4592" y="153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8" name="Oval 285">
              <a:extLst>
                <a:ext uri="{FF2B5EF4-FFF2-40B4-BE49-F238E27FC236}">
                  <a16:creationId xmlns:a16="http://schemas.microsoft.com/office/drawing/2014/main" id="{7CFC65B5-864B-4B6A-A7CC-02E42351EEB1}"/>
                </a:ext>
              </a:extLst>
            </p:cNvPr>
            <p:cNvSpPr>
              <a:spLocks noChangeArrowheads="1"/>
            </p:cNvSpPr>
            <p:nvPr/>
          </p:nvSpPr>
          <p:spPr bwMode="auto">
            <a:xfrm>
              <a:off x="4808" y="151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9" name="Oval 286">
              <a:extLst>
                <a:ext uri="{FF2B5EF4-FFF2-40B4-BE49-F238E27FC236}">
                  <a16:creationId xmlns:a16="http://schemas.microsoft.com/office/drawing/2014/main" id="{280BC959-B881-432D-B703-66E91323675F}"/>
                </a:ext>
              </a:extLst>
            </p:cNvPr>
            <p:cNvSpPr>
              <a:spLocks noChangeArrowheads="1"/>
            </p:cNvSpPr>
            <p:nvPr/>
          </p:nvSpPr>
          <p:spPr bwMode="auto">
            <a:xfrm>
              <a:off x="3765" y="1475"/>
              <a:ext cx="17"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0" name="Oval 287">
              <a:extLst>
                <a:ext uri="{FF2B5EF4-FFF2-40B4-BE49-F238E27FC236}">
                  <a16:creationId xmlns:a16="http://schemas.microsoft.com/office/drawing/2014/main" id="{BA97441A-2B57-4171-9B76-202BEC20DD33}"/>
                </a:ext>
              </a:extLst>
            </p:cNvPr>
            <p:cNvSpPr>
              <a:spLocks noChangeArrowheads="1"/>
            </p:cNvSpPr>
            <p:nvPr/>
          </p:nvSpPr>
          <p:spPr bwMode="auto">
            <a:xfrm>
              <a:off x="4165" y="1500"/>
              <a:ext cx="18"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1" name="Oval 288">
              <a:extLst>
                <a:ext uri="{FF2B5EF4-FFF2-40B4-BE49-F238E27FC236}">
                  <a16:creationId xmlns:a16="http://schemas.microsoft.com/office/drawing/2014/main" id="{A0D17DF9-5ADE-4526-B3A4-A7B8E3E9C88C}"/>
                </a:ext>
              </a:extLst>
            </p:cNvPr>
            <p:cNvSpPr>
              <a:spLocks noChangeArrowheads="1"/>
            </p:cNvSpPr>
            <p:nvPr/>
          </p:nvSpPr>
          <p:spPr bwMode="auto">
            <a:xfrm>
              <a:off x="4695" y="1567"/>
              <a:ext cx="18"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2" name="Oval 289">
              <a:extLst>
                <a:ext uri="{FF2B5EF4-FFF2-40B4-BE49-F238E27FC236}">
                  <a16:creationId xmlns:a16="http://schemas.microsoft.com/office/drawing/2014/main" id="{C669E19C-1F7A-4675-B202-54A794D2121B}"/>
                </a:ext>
              </a:extLst>
            </p:cNvPr>
            <p:cNvSpPr>
              <a:spLocks noChangeArrowheads="1"/>
            </p:cNvSpPr>
            <p:nvPr/>
          </p:nvSpPr>
          <p:spPr bwMode="auto">
            <a:xfrm>
              <a:off x="3998" y="1408"/>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3" name="Oval 290">
              <a:extLst>
                <a:ext uri="{FF2B5EF4-FFF2-40B4-BE49-F238E27FC236}">
                  <a16:creationId xmlns:a16="http://schemas.microsoft.com/office/drawing/2014/main" id="{8E78E36A-C6BB-4D1C-98E9-2248C1BD0B0D}"/>
                </a:ext>
              </a:extLst>
            </p:cNvPr>
            <p:cNvSpPr>
              <a:spLocks noChangeArrowheads="1"/>
            </p:cNvSpPr>
            <p:nvPr/>
          </p:nvSpPr>
          <p:spPr bwMode="auto">
            <a:xfrm>
              <a:off x="4335" y="1460"/>
              <a:ext cx="21"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 name="Oval 291">
              <a:extLst>
                <a:ext uri="{FF2B5EF4-FFF2-40B4-BE49-F238E27FC236}">
                  <a16:creationId xmlns:a16="http://schemas.microsoft.com/office/drawing/2014/main" id="{F6FDF23D-EC59-41B0-9AF9-DA0994F06C54}"/>
                </a:ext>
              </a:extLst>
            </p:cNvPr>
            <p:cNvSpPr>
              <a:spLocks noChangeArrowheads="1"/>
            </p:cNvSpPr>
            <p:nvPr/>
          </p:nvSpPr>
          <p:spPr bwMode="auto">
            <a:xfrm>
              <a:off x="4188" y="1426"/>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5" name="Oval 292">
              <a:extLst>
                <a:ext uri="{FF2B5EF4-FFF2-40B4-BE49-F238E27FC236}">
                  <a16:creationId xmlns:a16="http://schemas.microsoft.com/office/drawing/2014/main" id="{1AF4FC98-BB2F-4F3E-B67B-019CD05C4189}"/>
                </a:ext>
              </a:extLst>
            </p:cNvPr>
            <p:cNvSpPr>
              <a:spLocks noChangeArrowheads="1"/>
            </p:cNvSpPr>
            <p:nvPr/>
          </p:nvSpPr>
          <p:spPr bwMode="auto">
            <a:xfrm>
              <a:off x="6950" y="1397"/>
              <a:ext cx="18"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 name="Oval 293">
              <a:extLst>
                <a:ext uri="{FF2B5EF4-FFF2-40B4-BE49-F238E27FC236}">
                  <a16:creationId xmlns:a16="http://schemas.microsoft.com/office/drawing/2014/main" id="{F339EA2B-BBB9-4193-AFA2-94083025484F}"/>
                </a:ext>
              </a:extLst>
            </p:cNvPr>
            <p:cNvSpPr>
              <a:spLocks noChangeArrowheads="1"/>
            </p:cNvSpPr>
            <p:nvPr/>
          </p:nvSpPr>
          <p:spPr bwMode="auto">
            <a:xfrm>
              <a:off x="4465" y="1405"/>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Oval 294">
              <a:extLst>
                <a:ext uri="{FF2B5EF4-FFF2-40B4-BE49-F238E27FC236}">
                  <a16:creationId xmlns:a16="http://schemas.microsoft.com/office/drawing/2014/main" id="{B7F9F6D9-656A-4E29-9522-4A9AD0AB704A}"/>
                </a:ext>
              </a:extLst>
            </p:cNvPr>
            <p:cNvSpPr>
              <a:spLocks noChangeArrowheads="1"/>
            </p:cNvSpPr>
            <p:nvPr/>
          </p:nvSpPr>
          <p:spPr bwMode="auto">
            <a:xfrm>
              <a:off x="5214" y="1408"/>
              <a:ext cx="20"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 name="Oval 295">
              <a:extLst>
                <a:ext uri="{FF2B5EF4-FFF2-40B4-BE49-F238E27FC236}">
                  <a16:creationId xmlns:a16="http://schemas.microsoft.com/office/drawing/2014/main" id="{60E612AA-17F1-48CD-83B9-493B37829294}"/>
                </a:ext>
              </a:extLst>
            </p:cNvPr>
            <p:cNvSpPr>
              <a:spLocks noChangeArrowheads="1"/>
            </p:cNvSpPr>
            <p:nvPr/>
          </p:nvSpPr>
          <p:spPr bwMode="auto">
            <a:xfrm>
              <a:off x="4186" y="1452"/>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Oval 296">
              <a:extLst>
                <a:ext uri="{FF2B5EF4-FFF2-40B4-BE49-F238E27FC236}">
                  <a16:creationId xmlns:a16="http://schemas.microsoft.com/office/drawing/2014/main" id="{51449DFC-94EC-4C7B-8698-A6C47F1150C5}"/>
                </a:ext>
              </a:extLst>
            </p:cNvPr>
            <p:cNvSpPr>
              <a:spLocks noChangeArrowheads="1"/>
            </p:cNvSpPr>
            <p:nvPr/>
          </p:nvSpPr>
          <p:spPr bwMode="auto">
            <a:xfrm>
              <a:off x="4451" y="1388"/>
              <a:ext cx="20"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Oval 297">
              <a:extLst>
                <a:ext uri="{FF2B5EF4-FFF2-40B4-BE49-F238E27FC236}">
                  <a16:creationId xmlns:a16="http://schemas.microsoft.com/office/drawing/2014/main" id="{C1A70A3D-AC73-4726-8B27-CF39368E5F11}"/>
                </a:ext>
              </a:extLst>
            </p:cNvPr>
            <p:cNvSpPr>
              <a:spLocks noChangeArrowheads="1"/>
            </p:cNvSpPr>
            <p:nvPr/>
          </p:nvSpPr>
          <p:spPr bwMode="auto">
            <a:xfrm>
              <a:off x="4364" y="1305"/>
              <a:ext cx="20" cy="20"/>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Oval 298">
              <a:extLst>
                <a:ext uri="{FF2B5EF4-FFF2-40B4-BE49-F238E27FC236}">
                  <a16:creationId xmlns:a16="http://schemas.microsoft.com/office/drawing/2014/main" id="{EAEA02B1-D11D-41C8-909E-4420CDA1ADCA}"/>
                </a:ext>
              </a:extLst>
            </p:cNvPr>
            <p:cNvSpPr>
              <a:spLocks noChangeArrowheads="1"/>
            </p:cNvSpPr>
            <p:nvPr/>
          </p:nvSpPr>
          <p:spPr bwMode="auto">
            <a:xfrm>
              <a:off x="5041" y="1198"/>
              <a:ext cx="17" cy="17"/>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 name="Oval 299">
              <a:extLst>
                <a:ext uri="{FF2B5EF4-FFF2-40B4-BE49-F238E27FC236}">
                  <a16:creationId xmlns:a16="http://schemas.microsoft.com/office/drawing/2014/main" id="{838F6CAD-4D9E-4424-BD6E-FE483FA0CD2D}"/>
                </a:ext>
              </a:extLst>
            </p:cNvPr>
            <p:cNvSpPr>
              <a:spLocks noChangeArrowheads="1"/>
            </p:cNvSpPr>
            <p:nvPr/>
          </p:nvSpPr>
          <p:spPr bwMode="auto">
            <a:xfrm>
              <a:off x="3889" y="858"/>
              <a:ext cx="17" cy="18"/>
            </a:xfrm>
            <a:prstGeom prst="ellipse">
              <a:avLst/>
            </a:prstGeom>
            <a:solidFill>
              <a:srgbClr val="808080"/>
            </a:solidFill>
            <a:ln w="31750">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Freeform 300">
              <a:extLst>
                <a:ext uri="{FF2B5EF4-FFF2-40B4-BE49-F238E27FC236}">
                  <a16:creationId xmlns:a16="http://schemas.microsoft.com/office/drawing/2014/main" id="{FEDACFA0-9A8D-4D14-AE52-B4E566105652}"/>
                </a:ext>
              </a:extLst>
            </p:cNvPr>
            <p:cNvSpPr>
              <a:spLocks/>
            </p:cNvSpPr>
            <p:nvPr/>
          </p:nvSpPr>
          <p:spPr bwMode="auto">
            <a:xfrm>
              <a:off x="1427" y="1829"/>
              <a:ext cx="5532" cy="720"/>
            </a:xfrm>
            <a:custGeom>
              <a:avLst/>
              <a:gdLst>
                <a:gd name="T0" fmla="*/ 0 w 1921"/>
                <a:gd name="T1" fmla="*/ 250 h 250"/>
                <a:gd name="T2" fmla="*/ 960 w 1921"/>
                <a:gd name="T3" fmla="*/ 125 h 250"/>
                <a:gd name="T4" fmla="*/ 1921 w 1921"/>
                <a:gd name="T5" fmla="*/ 0 h 250"/>
              </a:gdLst>
              <a:ahLst/>
              <a:cxnLst>
                <a:cxn ang="0">
                  <a:pos x="T0" y="T1"/>
                </a:cxn>
                <a:cxn ang="0">
                  <a:pos x="T2" y="T3"/>
                </a:cxn>
                <a:cxn ang="0">
                  <a:pos x="T4" y="T5"/>
                </a:cxn>
              </a:cxnLst>
              <a:rect l="0" t="0" r="r" b="b"/>
              <a:pathLst>
                <a:path w="1921" h="250">
                  <a:moveTo>
                    <a:pt x="0" y="250"/>
                  </a:moveTo>
                  <a:lnTo>
                    <a:pt x="960" y="125"/>
                  </a:lnTo>
                  <a:lnTo>
                    <a:pt x="1921"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4" name="Oval 301">
              <a:extLst>
                <a:ext uri="{FF2B5EF4-FFF2-40B4-BE49-F238E27FC236}">
                  <a16:creationId xmlns:a16="http://schemas.microsoft.com/office/drawing/2014/main" id="{0BEC9672-D239-4180-92F9-7010D3A68B68}"/>
                </a:ext>
              </a:extLst>
            </p:cNvPr>
            <p:cNvSpPr>
              <a:spLocks noChangeArrowheads="1"/>
            </p:cNvSpPr>
            <p:nvPr/>
          </p:nvSpPr>
          <p:spPr bwMode="auto">
            <a:xfrm>
              <a:off x="4154" y="2995"/>
              <a:ext cx="106" cy="110"/>
            </a:xfrm>
            <a:prstGeom prst="ellipse">
              <a:avLst/>
            </a:prstGeom>
            <a:solidFill>
              <a:srgbClr val="29B6A4"/>
            </a:solidFill>
            <a:ln w="31750">
              <a:solidFill>
                <a:srgbClr val="29B6A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Rectangle 302">
              <a:extLst>
                <a:ext uri="{FF2B5EF4-FFF2-40B4-BE49-F238E27FC236}">
                  <a16:creationId xmlns:a16="http://schemas.microsoft.com/office/drawing/2014/main" id="{47CA44A6-D67C-475C-8775-0B6104FA50BA}"/>
                </a:ext>
              </a:extLst>
            </p:cNvPr>
            <p:cNvSpPr>
              <a:spLocks noChangeArrowheads="1"/>
            </p:cNvSpPr>
            <p:nvPr/>
          </p:nvSpPr>
          <p:spPr bwMode="auto">
            <a:xfrm>
              <a:off x="4289" y="2966"/>
              <a:ext cx="141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29B6A4"/>
                  </a:solidFill>
                  <a:effectLst/>
                  <a:latin typeface="Lucida Sans" panose="020B0602030504020204" pitchFamily="34" charset="0"/>
                </a:rPr>
                <a:t>Central District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6" name="Oval 303">
              <a:extLst>
                <a:ext uri="{FF2B5EF4-FFF2-40B4-BE49-F238E27FC236}">
                  <a16:creationId xmlns:a16="http://schemas.microsoft.com/office/drawing/2014/main" id="{36A03783-6411-49F7-A337-6D0389CC98FD}"/>
                </a:ext>
              </a:extLst>
            </p:cNvPr>
            <p:cNvSpPr>
              <a:spLocks noChangeArrowheads="1"/>
            </p:cNvSpPr>
            <p:nvPr/>
          </p:nvSpPr>
          <p:spPr bwMode="auto">
            <a:xfrm>
              <a:off x="4105" y="1760"/>
              <a:ext cx="107" cy="106"/>
            </a:xfrm>
            <a:prstGeom prst="ellipse">
              <a:avLst/>
            </a:prstGeom>
            <a:solidFill>
              <a:srgbClr val="29B6A4"/>
            </a:solidFill>
            <a:ln w="31750">
              <a:solidFill>
                <a:srgbClr val="29B6A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 name="Rectangle 304">
              <a:extLst>
                <a:ext uri="{FF2B5EF4-FFF2-40B4-BE49-F238E27FC236}">
                  <a16:creationId xmlns:a16="http://schemas.microsoft.com/office/drawing/2014/main" id="{A3460C57-5C08-46E0-8164-B8E7EF7B704C}"/>
                </a:ext>
              </a:extLst>
            </p:cNvPr>
            <p:cNvSpPr>
              <a:spLocks noChangeArrowheads="1"/>
            </p:cNvSpPr>
            <p:nvPr/>
          </p:nvSpPr>
          <p:spPr bwMode="auto">
            <a:xfrm>
              <a:off x="4240" y="1728"/>
              <a:ext cx="167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29B6A4"/>
                  </a:solidFill>
                  <a:effectLst/>
                  <a:latin typeface="Lucida Sans" panose="020B0602030504020204" pitchFamily="34" charset="0"/>
                </a:rPr>
                <a:t>North Queen Anne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8" name="Line 305">
              <a:extLst>
                <a:ext uri="{FF2B5EF4-FFF2-40B4-BE49-F238E27FC236}">
                  <a16:creationId xmlns:a16="http://schemas.microsoft.com/office/drawing/2014/main" id="{42F0B45B-AB37-4E82-89E7-A4709781EB80}"/>
                </a:ext>
              </a:extLst>
            </p:cNvPr>
            <p:cNvSpPr>
              <a:spLocks noChangeShapeType="1"/>
            </p:cNvSpPr>
            <p:nvPr/>
          </p:nvSpPr>
          <p:spPr bwMode="auto">
            <a:xfrm flipV="1">
              <a:off x="1236" y="593"/>
              <a:ext cx="0" cy="301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Line 306">
              <a:extLst>
                <a:ext uri="{FF2B5EF4-FFF2-40B4-BE49-F238E27FC236}">
                  <a16:creationId xmlns:a16="http://schemas.microsoft.com/office/drawing/2014/main" id="{41504D63-1F6D-4879-81CD-8F1A2A3CFB85}"/>
                </a:ext>
              </a:extLst>
            </p:cNvPr>
            <p:cNvSpPr>
              <a:spLocks noChangeShapeType="1"/>
            </p:cNvSpPr>
            <p:nvPr/>
          </p:nvSpPr>
          <p:spPr bwMode="auto">
            <a:xfrm flipH="1">
              <a:off x="1176" y="3508"/>
              <a:ext cx="60"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Rectangle 307">
              <a:extLst>
                <a:ext uri="{FF2B5EF4-FFF2-40B4-BE49-F238E27FC236}">
                  <a16:creationId xmlns:a16="http://schemas.microsoft.com/office/drawing/2014/main" id="{BF7189AB-58BD-4D59-A82C-728B39F188AC}"/>
                </a:ext>
              </a:extLst>
            </p:cNvPr>
            <p:cNvSpPr>
              <a:spLocks noChangeArrowheads="1"/>
            </p:cNvSpPr>
            <p:nvPr/>
          </p:nvSpPr>
          <p:spPr bwMode="auto">
            <a:xfrm>
              <a:off x="943" y="3424"/>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1" name="Line 308">
              <a:extLst>
                <a:ext uri="{FF2B5EF4-FFF2-40B4-BE49-F238E27FC236}">
                  <a16:creationId xmlns:a16="http://schemas.microsoft.com/office/drawing/2014/main" id="{4A451767-DEA1-4C92-A1AC-C243D596510B}"/>
                </a:ext>
              </a:extLst>
            </p:cNvPr>
            <p:cNvSpPr>
              <a:spLocks noChangeShapeType="1"/>
            </p:cNvSpPr>
            <p:nvPr/>
          </p:nvSpPr>
          <p:spPr bwMode="auto">
            <a:xfrm flipH="1">
              <a:off x="1176" y="2802"/>
              <a:ext cx="60"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Rectangle 309">
              <a:extLst>
                <a:ext uri="{FF2B5EF4-FFF2-40B4-BE49-F238E27FC236}">
                  <a16:creationId xmlns:a16="http://schemas.microsoft.com/office/drawing/2014/main" id="{20D13880-1587-4301-90EF-4D5A6DB51E49}"/>
                </a:ext>
              </a:extLst>
            </p:cNvPr>
            <p:cNvSpPr>
              <a:spLocks noChangeArrowheads="1"/>
            </p:cNvSpPr>
            <p:nvPr/>
          </p:nvSpPr>
          <p:spPr bwMode="auto">
            <a:xfrm>
              <a:off x="943" y="2719"/>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3" name="Line 310">
              <a:extLst>
                <a:ext uri="{FF2B5EF4-FFF2-40B4-BE49-F238E27FC236}">
                  <a16:creationId xmlns:a16="http://schemas.microsoft.com/office/drawing/2014/main" id="{93D13E53-4869-43F1-9270-F6D00FB97E9D}"/>
                </a:ext>
              </a:extLst>
            </p:cNvPr>
            <p:cNvSpPr>
              <a:spLocks noChangeShapeType="1"/>
            </p:cNvSpPr>
            <p:nvPr/>
          </p:nvSpPr>
          <p:spPr bwMode="auto">
            <a:xfrm flipH="1">
              <a:off x="1176" y="2097"/>
              <a:ext cx="60"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Rectangle 311">
              <a:extLst>
                <a:ext uri="{FF2B5EF4-FFF2-40B4-BE49-F238E27FC236}">
                  <a16:creationId xmlns:a16="http://schemas.microsoft.com/office/drawing/2014/main" id="{4259FB6D-9A1C-43AE-8BFC-B102E258A149}"/>
                </a:ext>
              </a:extLst>
            </p:cNvPr>
            <p:cNvSpPr>
              <a:spLocks noChangeArrowheads="1"/>
            </p:cNvSpPr>
            <p:nvPr/>
          </p:nvSpPr>
          <p:spPr bwMode="auto">
            <a:xfrm>
              <a:off x="943" y="2013"/>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5" name="Line 312">
              <a:extLst>
                <a:ext uri="{FF2B5EF4-FFF2-40B4-BE49-F238E27FC236}">
                  <a16:creationId xmlns:a16="http://schemas.microsoft.com/office/drawing/2014/main" id="{1732DDA7-69BC-463C-96BE-D0257ADFFD10}"/>
                </a:ext>
              </a:extLst>
            </p:cNvPr>
            <p:cNvSpPr>
              <a:spLocks noChangeShapeType="1"/>
            </p:cNvSpPr>
            <p:nvPr/>
          </p:nvSpPr>
          <p:spPr bwMode="auto">
            <a:xfrm flipH="1">
              <a:off x="1176" y="1394"/>
              <a:ext cx="60"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Rectangle 313">
              <a:extLst>
                <a:ext uri="{FF2B5EF4-FFF2-40B4-BE49-F238E27FC236}">
                  <a16:creationId xmlns:a16="http://schemas.microsoft.com/office/drawing/2014/main" id="{8DAE94E0-FAD6-4B77-B719-F32FC093530F}"/>
                </a:ext>
              </a:extLst>
            </p:cNvPr>
            <p:cNvSpPr>
              <a:spLocks noChangeArrowheads="1"/>
            </p:cNvSpPr>
            <p:nvPr/>
          </p:nvSpPr>
          <p:spPr bwMode="auto">
            <a:xfrm>
              <a:off x="943" y="1310"/>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7" name="Line 314">
              <a:extLst>
                <a:ext uri="{FF2B5EF4-FFF2-40B4-BE49-F238E27FC236}">
                  <a16:creationId xmlns:a16="http://schemas.microsoft.com/office/drawing/2014/main" id="{E4723CF9-2D10-4818-976B-7BDD4F317C11}"/>
                </a:ext>
              </a:extLst>
            </p:cNvPr>
            <p:cNvSpPr>
              <a:spLocks noChangeShapeType="1"/>
            </p:cNvSpPr>
            <p:nvPr/>
          </p:nvSpPr>
          <p:spPr bwMode="auto">
            <a:xfrm flipH="1">
              <a:off x="1176" y="688"/>
              <a:ext cx="60"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Rectangle 315">
              <a:extLst>
                <a:ext uri="{FF2B5EF4-FFF2-40B4-BE49-F238E27FC236}">
                  <a16:creationId xmlns:a16="http://schemas.microsoft.com/office/drawing/2014/main" id="{FD019CDA-1618-43F1-A93A-A40D5C358B64}"/>
                </a:ext>
              </a:extLst>
            </p:cNvPr>
            <p:cNvSpPr>
              <a:spLocks noChangeArrowheads="1"/>
            </p:cNvSpPr>
            <p:nvPr/>
          </p:nvSpPr>
          <p:spPr bwMode="auto">
            <a:xfrm>
              <a:off x="943" y="605"/>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9" name="Rectangle 316">
              <a:extLst>
                <a:ext uri="{FF2B5EF4-FFF2-40B4-BE49-F238E27FC236}">
                  <a16:creationId xmlns:a16="http://schemas.microsoft.com/office/drawing/2014/main" id="{352393C1-7340-4DDF-88D6-D055AFB1A0C5}"/>
                </a:ext>
              </a:extLst>
            </p:cNvPr>
            <p:cNvSpPr>
              <a:spLocks noChangeArrowheads="1"/>
            </p:cNvSpPr>
            <p:nvPr/>
          </p:nvSpPr>
          <p:spPr bwMode="auto">
            <a:xfrm rot="16200000">
              <a:off x="-572" y="1945"/>
              <a:ext cx="230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Average Incomes of Children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0" name="Rectangle 317">
              <a:extLst>
                <a:ext uri="{FF2B5EF4-FFF2-40B4-BE49-F238E27FC236}">
                  <a16:creationId xmlns:a16="http://schemas.microsoft.com/office/drawing/2014/main" id="{7DB34293-CCC4-4984-B62E-CC4EE74DDC07}"/>
                </a:ext>
              </a:extLst>
            </p:cNvPr>
            <p:cNvSpPr>
              <a:spLocks noChangeArrowheads="1"/>
            </p:cNvSpPr>
            <p:nvPr/>
          </p:nvSpPr>
          <p:spPr bwMode="auto">
            <a:xfrm rot="16200000">
              <a:off x="-595" y="1936"/>
              <a:ext cx="266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with Low-Income Parents ($1000)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1" name="Line 318">
              <a:extLst>
                <a:ext uri="{FF2B5EF4-FFF2-40B4-BE49-F238E27FC236}">
                  <a16:creationId xmlns:a16="http://schemas.microsoft.com/office/drawing/2014/main" id="{CDCDB2E9-F00E-4C36-B875-291CBCE75898}"/>
                </a:ext>
              </a:extLst>
            </p:cNvPr>
            <p:cNvSpPr>
              <a:spLocks noChangeShapeType="1"/>
            </p:cNvSpPr>
            <p:nvPr/>
          </p:nvSpPr>
          <p:spPr bwMode="auto">
            <a:xfrm>
              <a:off x="1236" y="3603"/>
              <a:ext cx="5971" cy="0"/>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Line 319">
              <a:extLst>
                <a:ext uri="{FF2B5EF4-FFF2-40B4-BE49-F238E27FC236}">
                  <a16:creationId xmlns:a16="http://schemas.microsoft.com/office/drawing/2014/main" id="{92685C7C-E8E6-4AB5-8BD7-C1174E42F49F}"/>
                </a:ext>
              </a:extLst>
            </p:cNvPr>
            <p:cNvSpPr>
              <a:spLocks noChangeShapeType="1"/>
            </p:cNvSpPr>
            <p:nvPr/>
          </p:nvSpPr>
          <p:spPr bwMode="auto">
            <a:xfrm>
              <a:off x="1332" y="3603"/>
              <a:ext cx="0" cy="57"/>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Rectangle 320">
              <a:extLst>
                <a:ext uri="{FF2B5EF4-FFF2-40B4-BE49-F238E27FC236}">
                  <a16:creationId xmlns:a16="http://schemas.microsoft.com/office/drawing/2014/main" id="{984B2C70-E34A-4155-B927-725667208196}"/>
                </a:ext>
              </a:extLst>
            </p:cNvPr>
            <p:cNvSpPr>
              <a:spLocks noChangeArrowheads="1"/>
            </p:cNvSpPr>
            <p:nvPr/>
          </p:nvSpPr>
          <p:spPr bwMode="auto">
            <a:xfrm>
              <a:off x="1179" y="3692"/>
              <a:ext cx="38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 name="Line 321">
              <a:extLst>
                <a:ext uri="{FF2B5EF4-FFF2-40B4-BE49-F238E27FC236}">
                  <a16:creationId xmlns:a16="http://schemas.microsoft.com/office/drawing/2014/main" id="{BCB3A565-50AB-4A0C-B384-E18BEC4D9D0E}"/>
                </a:ext>
              </a:extLst>
            </p:cNvPr>
            <p:cNvSpPr>
              <a:spLocks noChangeShapeType="1"/>
            </p:cNvSpPr>
            <p:nvPr/>
          </p:nvSpPr>
          <p:spPr bwMode="auto">
            <a:xfrm>
              <a:off x="2777" y="3603"/>
              <a:ext cx="0" cy="57"/>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Rectangle 322">
              <a:extLst>
                <a:ext uri="{FF2B5EF4-FFF2-40B4-BE49-F238E27FC236}">
                  <a16:creationId xmlns:a16="http://schemas.microsoft.com/office/drawing/2014/main" id="{E0EE44ED-9396-4FC0-957B-D4172153380E}"/>
                </a:ext>
              </a:extLst>
            </p:cNvPr>
            <p:cNvSpPr>
              <a:spLocks noChangeArrowheads="1"/>
            </p:cNvSpPr>
            <p:nvPr/>
          </p:nvSpPr>
          <p:spPr bwMode="auto">
            <a:xfrm>
              <a:off x="2576" y="3692"/>
              <a:ext cx="48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1" name="Line 323">
              <a:extLst>
                <a:ext uri="{FF2B5EF4-FFF2-40B4-BE49-F238E27FC236}">
                  <a16:creationId xmlns:a16="http://schemas.microsoft.com/office/drawing/2014/main" id="{DBF88677-2A56-451A-880F-1FE21D0B19E5}"/>
                </a:ext>
              </a:extLst>
            </p:cNvPr>
            <p:cNvSpPr>
              <a:spLocks noChangeShapeType="1"/>
            </p:cNvSpPr>
            <p:nvPr/>
          </p:nvSpPr>
          <p:spPr bwMode="auto">
            <a:xfrm>
              <a:off x="4220" y="3603"/>
              <a:ext cx="0" cy="57"/>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Rectangle 324">
              <a:extLst>
                <a:ext uri="{FF2B5EF4-FFF2-40B4-BE49-F238E27FC236}">
                  <a16:creationId xmlns:a16="http://schemas.microsoft.com/office/drawing/2014/main" id="{3815A6D7-DF94-43FD-AB68-86053ED1C01A}"/>
                </a:ext>
              </a:extLst>
            </p:cNvPr>
            <p:cNvSpPr>
              <a:spLocks noChangeArrowheads="1"/>
            </p:cNvSpPr>
            <p:nvPr/>
          </p:nvSpPr>
          <p:spPr bwMode="auto">
            <a:xfrm>
              <a:off x="4019" y="3692"/>
              <a:ext cx="48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6" name="Line 325">
              <a:extLst>
                <a:ext uri="{FF2B5EF4-FFF2-40B4-BE49-F238E27FC236}">
                  <a16:creationId xmlns:a16="http://schemas.microsoft.com/office/drawing/2014/main" id="{955CD41B-FB61-4150-8819-4748C33389E4}"/>
                </a:ext>
              </a:extLst>
            </p:cNvPr>
            <p:cNvSpPr>
              <a:spLocks noChangeShapeType="1"/>
            </p:cNvSpPr>
            <p:nvPr/>
          </p:nvSpPr>
          <p:spPr bwMode="auto">
            <a:xfrm>
              <a:off x="5666" y="3603"/>
              <a:ext cx="0" cy="57"/>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7" name="Rectangle 326">
              <a:extLst>
                <a:ext uri="{FF2B5EF4-FFF2-40B4-BE49-F238E27FC236}">
                  <a16:creationId xmlns:a16="http://schemas.microsoft.com/office/drawing/2014/main" id="{13D7D2C2-0141-4FD9-B9E8-E75BE709821C}"/>
                </a:ext>
              </a:extLst>
            </p:cNvPr>
            <p:cNvSpPr>
              <a:spLocks noChangeArrowheads="1"/>
            </p:cNvSpPr>
            <p:nvPr/>
          </p:nvSpPr>
          <p:spPr bwMode="auto">
            <a:xfrm>
              <a:off x="5464" y="3692"/>
              <a:ext cx="48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8" name="Line 327">
              <a:extLst>
                <a:ext uri="{FF2B5EF4-FFF2-40B4-BE49-F238E27FC236}">
                  <a16:creationId xmlns:a16="http://schemas.microsoft.com/office/drawing/2014/main" id="{D2994869-E2B6-4C03-A988-87D8FBE46ABA}"/>
                </a:ext>
              </a:extLst>
            </p:cNvPr>
            <p:cNvSpPr>
              <a:spLocks noChangeShapeType="1"/>
            </p:cNvSpPr>
            <p:nvPr/>
          </p:nvSpPr>
          <p:spPr bwMode="auto">
            <a:xfrm>
              <a:off x="7112" y="3603"/>
              <a:ext cx="0" cy="57"/>
            </a:xfrm>
            <a:prstGeom prst="line">
              <a:avLst/>
            </a:prstGeom>
            <a:noFill/>
            <a:ln w="1905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9" name="Rectangle 328">
              <a:extLst>
                <a:ext uri="{FF2B5EF4-FFF2-40B4-BE49-F238E27FC236}">
                  <a16:creationId xmlns:a16="http://schemas.microsoft.com/office/drawing/2014/main" id="{19F06A6F-4F03-4340-AC4B-660A457251F6}"/>
                </a:ext>
              </a:extLst>
            </p:cNvPr>
            <p:cNvSpPr>
              <a:spLocks noChangeArrowheads="1"/>
            </p:cNvSpPr>
            <p:nvPr/>
          </p:nvSpPr>
          <p:spPr bwMode="auto">
            <a:xfrm>
              <a:off x="6910" y="3692"/>
              <a:ext cx="48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0" name="Rectangle 329">
              <a:extLst>
                <a:ext uri="{FF2B5EF4-FFF2-40B4-BE49-F238E27FC236}">
                  <a16:creationId xmlns:a16="http://schemas.microsoft.com/office/drawing/2014/main" id="{B0EC460D-979B-43AD-8468-5ED380ACFBE1}"/>
                </a:ext>
              </a:extLst>
            </p:cNvPr>
            <p:cNvSpPr>
              <a:spLocks noChangeArrowheads="1"/>
            </p:cNvSpPr>
            <p:nvPr/>
          </p:nvSpPr>
          <p:spPr bwMode="auto">
            <a:xfrm>
              <a:off x="2985" y="3893"/>
              <a:ext cx="257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08080"/>
                  </a:solidFill>
                  <a:effectLst/>
                  <a:latin typeface="Lucida Sans" panose="020B0602030504020204" pitchFamily="34" charset="0"/>
                </a:rPr>
                <a:t>Median 2-Bedroom Rent in 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1" name="Rectangle 330">
              <a:extLst>
                <a:ext uri="{FF2B5EF4-FFF2-40B4-BE49-F238E27FC236}">
                  <a16:creationId xmlns:a16="http://schemas.microsoft.com/office/drawing/2014/main" id="{8CECA50E-6B7F-42E8-A638-710E239C8DDB}"/>
                </a:ext>
              </a:extLst>
            </p:cNvPr>
            <p:cNvSpPr>
              <a:spLocks noChangeArrowheads="1"/>
            </p:cNvSpPr>
            <p:nvPr/>
          </p:nvSpPr>
          <p:spPr bwMode="auto">
            <a:xfrm>
              <a:off x="4183" y="296"/>
              <a:ext cx="19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034" name="AutoShape 3"/>
          <p:cNvSpPr>
            <a:spLocks noChangeAspect="1" noChangeArrowheads="1" noTextEdit="1"/>
          </p:cNvSpPr>
          <p:nvPr/>
        </p:nvSpPr>
        <p:spPr bwMode="auto">
          <a:xfrm>
            <a:off x="609602" y="-1"/>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23" name="Rectangle 322">
            <a:extLst>
              <a:ext uri="{FF2B5EF4-FFF2-40B4-BE49-F238E27FC236}">
                <a16:creationId xmlns:a16="http://schemas.microsoft.com/office/drawing/2014/main" id="{E7E6562C-7323-45CA-8E48-82539EC11798}"/>
              </a:ext>
            </a:extLst>
          </p:cNvPr>
          <p:cNvSpPr>
            <a:spLocks noChangeArrowheads="1"/>
          </p:cNvSpPr>
          <p:nvPr/>
        </p:nvSpPr>
        <p:spPr bwMode="auto">
          <a:xfrm>
            <a:off x="657701" y="128141"/>
            <a:ext cx="11112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3366"/>
                </a:solidFill>
                <a:effectLst/>
                <a:uLnTx/>
                <a:uFillTx/>
                <a:latin typeface="Arial" pitchFamily="34" charset="0"/>
                <a:ea typeface="+mn-ea"/>
                <a:cs typeface="Arial" pitchFamily="34" charset="0"/>
              </a:rPr>
              <a:t>The Price of Opportunity in Seattle and King County</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62626">
                    <a:lumMod val="50000"/>
                    <a:lumOff val="50000"/>
                  </a:srgbClr>
                </a:solidFill>
                <a:effectLst/>
                <a:uLnTx/>
                <a:uFillTx/>
                <a:latin typeface="Arial" pitchFamily="34" charset="0"/>
                <a:ea typeface="+mn-ea"/>
                <a:cs typeface="Arial" pitchFamily="34" charset="0"/>
              </a:rPr>
              <a:t>Upward Mobility versus Median Rent by Neighborhood</a:t>
            </a:r>
            <a:endParaRPr kumimoji="0" lang="en-US" sz="2800" b="1" i="0" u="none" strike="noStrike" kern="1200" cap="none" spc="0" normalizeH="0" baseline="0" noProof="0" dirty="0">
              <a:ln>
                <a:noFill/>
              </a:ln>
              <a:solidFill>
                <a:srgbClr val="262626"/>
              </a:solidFill>
              <a:effectLst/>
              <a:uLnTx/>
              <a:uFillTx/>
              <a:latin typeface="Arial" pitchFamily="34" charset="0"/>
              <a:ea typeface="+mn-ea"/>
              <a:cs typeface="Arial" pitchFamily="34" charset="0"/>
            </a:endParaRPr>
          </a:p>
        </p:txBody>
      </p:sp>
      <p:sp>
        <p:nvSpPr>
          <p:cNvPr id="986" name="TextBox 985">
            <a:extLst>
              <a:ext uri="{FF2B5EF4-FFF2-40B4-BE49-F238E27FC236}">
                <a16:creationId xmlns:a16="http://schemas.microsoft.com/office/drawing/2014/main" id="{A65AF552-913F-4652-A047-370F31A525BE}"/>
              </a:ext>
            </a:extLst>
          </p:cNvPr>
          <p:cNvSpPr txBox="1"/>
          <p:nvPr/>
        </p:nvSpPr>
        <p:spPr>
          <a:xfrm>
            <a:off x="3686688" y="1610461"/>
            <a:ext cx="3021173" cy="400108"/>
          </a:xfrm>
          <a:prstGeom prst="rect">
            <a:avLst/>
          </a:prstGeom>
          <a:noFill/>
        </p:spPr>
        <p:txBody>
          <a:bodyPr wrap="none" lIns="91040" tIns="45719" rIns="91040" bIns="45719"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15B5A"/>
                </a:solidFill>
                <a:effectLst/>
                <a:uLnTx/>
                <a:uFillTx/>
                <a:latin typeface="Lucida Sans" panose="020B0602030504020204" pitchFamily="34" charset="0"/>
                <a:ea typeface="+mn-ea"/>
                <a:cs typeface="Arial" pitchFamily="34" charset="0"/>
              </a:rPr>
              <a:t>Opportunity Bargains</a:t>
            </a:r>
          </a:p>
        </p:txBody>
      </p:sp>
      <p:sp>
        <p:nvSpPr>
          <p:cNvPr id="987" name="Oval 986">
            <a:extLst>
              <a:ext uri="{FF2B5EF4-FFF2-40B4-BE49-F238E27FC236}">
                <a16:creationId xmlns:a16="http://schemas.microsoft.com/office/drawing/2014/main" id="{20625948-59C7-4C76-95CC-F65516F39D3B}"/>
              </a:ext>
            </a:extLst>
          </p:cNvPr>
          <p:cNvSpPr/>
          <p:nvPr/>
        </p:nvSpPr>
        <p:spPr>
          <a:xfrm rot="21165323">
            <a:off x="3834747" y="2041878"/>
            <a:ext cx="3095857" cy="1551778"/>
          </a:xfrm>
          <a:prstGeom prst="ellipse">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40" tIns="45719" rIns="91040" bIns="45719"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p:txBody>
      </p:sp>
      <p:cxnSp>
        <p:nvCxnSpPr>
          <p:cNvPr id="988" name="Straight Arrow Connector 987">
            <a:extLst>
              <a:ext uri="{FF2B5EF4-FFF2-40B4-BE49-F238E27FC236}">
                <a16:creationId xmlns:a16="http://schemas.microsoft.com/office/drawing/2014/main" id="{8D38A9AE-5F1E-482C-A5EE-5ED6C9B90BE8}"/>
              </a:ext>
            </a:extLst>
          </p:cNvPr>
          <p:cNvCxnSpPr>
            <a:cxnSpLocks/>
          </p:cNvCxnSpPr>
          <p:nvPr/>
        </p:nvCxnSpPr>
        <p:spPr>
          <a:xfrm flipH="1" flipV="1">
            <a:off x="6668625" y="3148882"/>
            <a:ext cx="8204" cy="1532656"/>
          </a:xfrm>
          <a:prstGeom prst="straightConnector1">
            <a:avLst/>
          </a:prstGeom>
          <a:ln w="57150">
            <a:solidFill>
              <a:srgbClr val="29B6A4"/>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98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577" y="1122873"/>
            <a:ext cx="10207256" cy="5361054"/>
          </a:xfrm>
        </p:spPr>
        <p:txBody>
          <a:bodyPr>
            <a:noAutofit/>
          </a:bodyPr>
          <a:lstStyle/>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Two classes of explanations:</a:t>
            </a: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marL="800100" lvl="1" indent="-457200" defTabSz="914400">
              <a:lnSpc>
                <a:spcPct val="100000"/>
              </a:lnSpc>
              <a:spcBef>
                <a:spcPct val="20000"/>
              </a:spcBef>
              <a:buClr>
                <a:srgbClr val="1F497D"/>
              </a:buClr>
              <a:buFont typeface="+mj-lt"/>
              <a:buAutoNum type="arabicPeriod"/>
            </a:pPr>
            <a:r>
              <a:rPr lang="en-US" sz="2200" b="1" dirty="0">
                <a:solidFill>
                  <a:srgbClr val="000000"/>
                </a:solidFill>
                <a:latin typeface="Arial" panose="020B0604020202020204" pitchFamily="34" charset="0"/>
                <a:cs typeface="Arial" panose="020B0604020202020204" pitchFamily="34" charset="0"/>
              </a:rPr>
              <a:t>Preferences</a:t>
            </a:r>
            <a:r>
              <a:rPr lang="en-US" sz="2200" dirty="0">
                <a:solidFill>
                  <a:srgbClr val="000000"/>
                </a:solidFill>
                <a:latin typeface="Arial" panose="020B0604020202020204" pitchFamily="34" charset="0"/>
                <a:cs typeface="Arial" panose="020B0604020202020204" pitchFamily="34" charset="0"/>
              </a:rPr>
              <a:t>: families may prefer to stay in current neighborhoods because of other amenities (e.g., commute time, proximity to family) </a:t>
            </a:r>
          </a:p>
          <a:p>
            <a:pPr marL="800100" lvl="1" indent="-457200" defTabSz="914400">
              <a:lnSpc>
                <a:spcPct val="100000"/>
              </a:lnSpc>
              <a:spcBef>
                <a:spcPct val="2000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a:p>
            <a:pPr marL="800100" lvl="1" indent="-457200" defTabSz="914400">
              <a:lnSpc>
                <a:spcPct val="100000"/>
              </a:lnSpc>
              <a:spcBef>
                <a:spcPct val="20000"/>
              </a:spcBef>
              <a:buClr>
                <a:srgbClr val="1F497D"/>
              </a:buClr>
              <a:buFont typeface="+mj-lt"/>
              <a:buAutoNum type="arabicPeriod"/>
            </a:pPr>
            <a:r>
              <a:rPr lang="en-US" sz="2200" b="1" dirty="0">
                <a:solidFill>
                  <a:srgbClr val="000000"/>
                </a:solidFill>
                <a:latin typeface="Arial" panose="020B0604020202020204" pitchFamily="34" charset="0"/>
                <a:cs typeface="Arial" panose="020B0604020202020204" pitchFamily="34" charset="0"/>
              </a:rPr>
              <a:t>Barriers</a:t>
            </a:r>
            <a:r>
              <a:rPr lang="en-US" sz="2200" dirty="0">
                <a:solidFill>
                  <a:srgbClr val="000000"/>
                </a:solidFill>
                <a:latin typeface="Arial" panose="020B0604020202020204" pitchFamily="34" charset="0"/>
                <a:cs typeface="Arial" panose="020B0604020202020204" pitchFamily="34" charset="0"/>
              </a:rPr>
              <a:t>: families may be unable to find housing in high-opportunity areas because of lack of information, search frictions, or landlords’ tastes</a:t>
            </a:r>
          </a:p>
          <a:p>
            <a:pPr marL="800100" lvl="1" indent="-457200" defTabSz="914400">
              <a:lnSpc>
                <a:spcPct val="100000"/>
              </a:lnSpc>
              <a:spcBef>
                <a:spcPct val="2000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a:p>
            <a:pPr marL="800100" lvl="1" indent="-457200" defTabSz="914400">
              <a:lnSpc>
                <a:spcPct val="100000"/>
              </a:lnSpc>
              <a:spcBef>
                <a:spcPct val="2000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If barriers are what is driving segregation, can we reduce them through changes in affordable housing policy?</a:t>
            </a:r>
          </a:p>
          <a:p>
            <a:pPr marL="0" lvl="0" indent="0" defTabSz="914400">
              <a:lnSpc>
                <a:spcPct val="100000"/>
              </a:lnSpc>
              <a:spcBef>
                <a:spcPct val="20000"/>
              </a:spcBef>
              <a:buClr>
                <a:srgbClr val="1F497D"/>
              </a:buClr>
              <a:buNone/>
            </a:pPr>
            <a:endParaRPr lang="en-US" sz="2200" dirty="0">
              <a:solidFill>
                <a:srgbClr val="000000"/>
              </a:solidFill>
              <a:latin typeface="Arial" panose="020B0604020202020204" pitchFamily="34" charset="0"/>
              <a:cs typeface="Arial" panose="020B0604020202020204" pitchFamily="34" charset="0"/>
            </a:endParaRPr>
          </a:p>
          <a:p>
            <a:pPr marL="0" lvl="0" indent="0" defTabSz="914400">
              <a:lnSpc>
                <a:spcPct val="100000"/>
              </a:lnSpc>
              <a:spcBef>
                <a:spcPct val="20000"/>
              </a:spcBef>
              <a:buClr>
                <a:srgbClr val="1F497D"/>
              </a:buClr>
              <a:buNone/>
            </a:pPr>
            <a:endParaRPr lang="en-US" sz="2200" dirty="0">
              <a:solidFill>
                <a:srgbClr val="000000"/>
              </a:solidFill>
              <a:latin typeface="Arial" panose="020B0604020202020204" pitchFamily="34" charset="0"/>
              <a:cs typeface="Arial" panose="020B0604020202020204" pitchFamily="34" charset="0"/>
            </a:endParaRPr>
          </a:p>
        </p:txBody>
      </p:sp>
      <p:sp>
        <p:nvSpPr>
          <p:cNvPr id="6" name="Title 1"/>
          <p:cNvSpPr txBox="1">
            <a:spLocks/>
          </p:cNvSpPr>
          <p:nvPr/>
        </p:nvSpPr>
        <p:spPr>
          <a:xfrm>
            <a:off x="0" y="228600"/>
            <a:ext cx="1219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Question: Why Don’t Low-Income Families Move to Opportunity?</a:t>
            </a:r>
          </a:p>
        </p:txBody>
      </p:sp>
    </p:spTree>
    <p:extLst>
      <p:ext uri="{BB962C8B-B14F-4D97-AF65-F5344CB8AC3E}">
        <p14:creationId xmlns:p14="http://schemas.microsoft.com/office/powerpoint/2010/main" val="94072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seattle cmto">
            <a:extLst>
              <a:ext uri="{FF2B5EF4-FFF2-40B4-BE49-F238E27FC236}">
                <a16:creationId xmlns:a16="http://schemas.microsoft.com/office/drawing/2014/main" id="{D4C19011-0818-4A99-8AF1-FD7F754D86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29" r="14554" b="46340"/>
          <a:stretch/>
        </p:blipFill>
        <p:spPr bwMode="auto">
          <a:xfrm>
            <a:off x="7203700" y="1060846"/>
            <a:ext cx="4899949" cy="34702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853C57E-983C-4706-93CD-499F02A802FF}"/>
              </a:ext>
            </a:extLst>
          </p:cNvPr>
          <p:cNvSpPr/>
          <p:nvPr/>
        </p:nvSpPr>
        <p:spPr>
          <a:xfrm>
            <a:off x="1" y="0"/>
            <a:ext cx="6944811" cy="6858000"/>
          </a:xfrm>
          <a:prstGeom prst="rect">
            <a:avLst/>
          </a:prstGeom>
          <a:solidFill>
            <a:srgbClr val="29B6A4"/>
          </a:solidFill>
          <a:ln>
            <a:noFill/>
          </a:ln>
        </p:spPr>
        <p:style>
          <a:lnRef idx="2">
            <a:schemeClr val="accent1">
              <a:shade val="50000"/>
            </a:schemeClr>
          </a:lnRef>
          <a:fillRef idx="1">
            <a:schemeClr val="accent1"/>
          </a:fillRef>
          <a:effectRef idx="0">
            <a:schemeClr val="accent1"/>
          </a:effectRef>
          <a:fontRef idx="minor">
            <a:schemeClr val="lt1"/>
          </a:fontRef>
        </p:style>
        <p:txBody>
          <a:bodyPr lIns="91174" tIns="45718" rIns="91174" bIns="45718" rtlCol="0" anchor="ctr"/>
          <a:lstStyle/>
          <a:p>
            <a:pPr marL="0" marR="0" lvl="0" indent="0" algn="ctr" defTabSz="91111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type="body" sz="quarter" idx="13"/>
          </p:nvPr>
        </p:nvSpPr>
        <p:spPr>
          <a:xfrm>
            <a:off x="296240" y="2415168"/>
            <a:ext cx="6539440" cy="3871197"/>
          </a:xfrm>
        </p:spPr>
        <p:txBody>
          <a:bodyPr vert="horz" lIns="91152" tIns="45718" rIns="91152" bIns="45718" rtlCol="0">
            <a:noAutofit/>
          </a:bodyPr>
          <a:lstStyle/>
          <a:p>
            <a:pPr marL="0" indent="0">
              <a:buNone/>
            </a:pPr>
            <a:endParaRPr lang="en-US" i="1" dirty="0">
              <a:solidFill>
                <a:schemeClr val="bg1"/>
              </a:solidFill>
              <a:latin typeface="Lucida Sans" panose="020B0602030504020204" pitchFamily="34" charset="0"/>
              <a:cs typeface="Arial" panose="020B0604020202020204" pitchFamily="34" charset="0"/>
            </a:endParaRPr>
          </a:p>
          <a:p>
            <a:pPr marL="0" indent="0">
              <a:buNone/>
            </a:pPr>
            <a:r>
              <a:rPr lang="en-US" sz="2200" b="1" dirty="0">
                <a:solidFill>
                  <a:schemeClr val="bg1"/>
                </a:solidFill>
                <a:latin typeface="Lucida Sans" panose="020B0602030504020204" pitchFamily="34" charset="0"/>
                <a:cs typeface="Arial" panose="020B0604020202020204" pitchFamily="34" charset="0"/>
              </a:rPr>
              <a:t>Randomized trial </a:t>
            </a:r>
            <a:r>
              <a:rPr lang="en-US" sz="2200" dirty="0">
                <a:solidFill>
                  <a:schemeClr val="bg1"/>
                </a:solidFill>
                <a:latin typeface="Lucida Sans" panose="020B0602030504020204" pitchFamily="34" charset="0"/>
                <a:cs typeface="Arial" panose="020B0604020202020204" pitchFamily="34" charset="0"/>
              </a:rPr>
              <a:t>to develop and test policy-scalable strategies to reduce barriers housing choice voucher recipients face in moving to high-opportunity areas in Seattle and King County</a:t>
            </a:r>
            <a:endParaRPr lang="en-US" i="1" dirty="0">
              <a:solidFill>
                <a:schemeClr val="bg1"/>
              </a:solidFill>
              <a:latin typeface="Lucida Sans" panose="020B0602030504020204" pitchFamily="34" charset="0"/>
              <a:cs typeface="Arial" panose="020B0604020202020204" pitchFamily="34" charset="0"/>
            </a:endParaRPr>
          </a:p>
        </p:txBody>
      </p:sp>
      <p:sp>
        <p:nvSpPr>
          <p:cNvPr id="9" name="Title 1"/>
          <p:cNvSpPr txBox="1">
            <a:spLocks/>
          </p:cNvSpPr>
          <p:nvPr/>
        </p:nvSpPr>
        <p:spPr>
          <a:xfrm>
            <a:off x="296239" y="478755"/>
            <a:ext cx="6226812" cy="1810364"/>
          </a:xfrm>
          <a:prstGeom prst="rect">
            <a:avLst/>
          </a:prstGeom>
          <a:noFill/>
          <a:ln w="19050">
            <a:solidFill>
              <a:schemeClr val="bg1"/>
            </a:solidFill>
          </a:ln>
        </p:spPr>
        <p:txBody>
          <a:bodyPr vert="horz" wrap="square" lIns="91152" tIns="45718" rIns="91152" bIns="45718"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037" rtl="0" eaLnBrk="1" fontAlgn="auto" latinLnBrk="0" hangingPunct="1">
              <a:lnSpc>
                <a:spcPct val="90000"/>
              </a:lnSpc>
              <a:spcBef>
                <a:spcPct val="0"/>
              </a:spcBef>
              <a:spcAft>
                <a:spcPts val="600"/>
              </a:spcAft>
              <a:buClrTx/>
              <a:buSzTx/>
              <a:buFontTx/>
              <a:buNone/>
              <a:tabLst/>
              <a:defRPr/>
            </a:pPr>
            <a:r>
              <a:rPr kumimoji="0" lang="en-AU" sz="3200" b="1" i="0" u="none" strike="noStrike" kern="1200" cap="none" spc="0" normalizeH="0" baseline="0" noProof="0" dirty="0">
                <a:ln>
                  <a:noFill/>
                </a:ln>
                <a:solidFill>
                  <a:prstClr val="white"/>
                </a:solidFill>
                <a:effectLst/>
                <a:uLnTx/>
                <a:uFillTx/>
                <a:latin typeface="Lucida Sans" panose="020B0602030504020204" pitchFamily="34" charset="0"/>
                <a:ea typeface="+mj-ea"/>
                <a:cs typeface="Arial" panose="020B0604020202020204" pitchFamily="34" charset="0"/>
              </a:rPr>
              <a:t>Creating Moves </a:t>
            </a:r>
          </a:p>
          <a:p>
            <a:pPr marL="0" marR="0" lvl="0" indent="0" algn="ctr" defTabSz="914037" rtl="0" eaLnBrk="1" fontAlgn="auto" latinLnBrk="0" hangingPunct="1">
              <a:lnSpc>
                <a:spcPct val="90000"/>
              </a:lnSpc>
              <a:spcBef>
                <a:spcPct val="0"/>
              </a:spcBef>
              <a:spcAft>
                <a:spcPts val="600"/>
              </a:spcAft>
              <a:buClrTx/>
              <a:buSzTx/>
              <a:buFontTx/>
              <a:buNone/>
              <a:tabLst/>
              <a:defRPr/>
            </a:pPr>
            <a:r>
              <a:rPr kumimoji="0" lang="en-AU" sz="3200" b="1" i="0" u="none" strike="noStrike" kern="1200" cap="none" spc="0" normalizeH="0" baseline="0" noProof="0" dirty="0">
                <a:ln>
                  <a:noFill/>
                </a:ln>
                <a:solidFill>
                  <a:prstClr val="white"/>
                </a:solidFill>
                <a:effectLst/>
                <a:uLnTx/>
                <a:uFillTx/>
                <a:latin typeface="Lucida Sans" panose="020B0602030504020204" pitchFamily="34" charset="0"/>
                <a:ea typeface="+mj-ea"/>
                <a:cs typeface="Arial" panose="020B0604020202020204" pitchFamily="34" charset="0"/>
              </a:rPr>
              <a:t>to Opportunity in Seattle and King County</a:t>
            </a:r>
          </a:p>
        </p:txBody>
      </p:sp>
      <p:pic>
        <p:nvPicPr>
          <p:cNvPr id="9218" name="Picture 2" descr="Image result for seattle housing authority logo">
            <a:extLst>
              <a:ext uri="{FF2B5EF4-FFF2-40B4-BE49-F238E27FC236}">
                <a16:creationId xmlns:a16="http://schemas.microsoft.com/office/drawing/2014/main" id="{43BF457E-E49B-4D19-B06A-9BEF022C4D0B}"/>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2720" t="6771" r="31429" b="27460"/>
          <a:stretch/>
        </p:blipFill>
        <p:spPr bwMode="auto">
          <a:xfrm>
            <a:off x="7241051" y="5041761"/>
            <a:ext cx="1936671" cy="17763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king county housing authority logo">
            <a:extLst>
              <a:ext uri="{FF2B5EF4-FFF2-40B4-BE49-F238E27FC236}">
                <a16:creationId xmlns:a16="http://schemas.microsoft.com/office/drawing/2014/main" id="{BE419FDF-21D5-4624-B8A0-C456C97583EB}"/>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t="18901" b="23370"/>
          <a:stretch/>
        </p:blipFill>
        <p:spPr bwMode="auto">
          <a:xfrm>
            <a:off x="9406701" y="5754574"/>
            <a:ext cx="2763554" cy="106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85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091" y="1145925"/>
            <a:ext cx="10926033" cy="5483475"/>
          </a:xfrm>
        </p:spPr>
        <p:txBody>
          <a:bodyPr>
            <a:normAutofit/>
          </a:bodyPr>
          <a:lstStyle/>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Intervention focuses on families with young children (1+ child below age 15)</a:t>
            </a: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Therefore, use Opportunity Atlas to define “opportunity areas” as places where historically children from low income families have had the highest upward mobility</a:t>
            </a: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Starting point: Census tracts in top third of distribution within Seattle (SHA) and King County (KCHA)</a:t>
            </a:r>
          </a:p>
          <a:p>
            <a:pPr marL="0" lvl="0" indent="0" defTabSz="914400">
              <a:lnSpc>
                <a:spcPct val="100000"/>
              </a:lnSpc>
              <a:spcBef>
                <a:spcPct val="20000"/>
              </a:spcBef>
              <a:buClr>
                <a:srgbClr val="1F497D"/>
              </a:buClr>
              <a:buNone/>
            </a:pPr>
            <a:endParaRPr lang="en-US" sz="2200" dirty="0">
              <a:solidFill>
                <a:srgbClr val="000000"/>
              </a:solidFill>
              <a:latin typeface="Arial" panose="020B0604020202020204" pitchFamily="34" charset="0"/>
              <a:cs typeface="Arial" panose="020B0604020202020204" pitchFamily="34" charset="0"/>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Adjust definitions in collaboration with housing authorities to account for two issues:</a:t>
            </a:r>
          </a:p>
          <a:p>
            <a:pPr marL="342900" lvl="0" indent="-342900" defTabSz="914400">
              <a:lnSpc>
                <a:spcPct val="100000"/>
              </a:lnSpc>
              <a:spcBef>
                <a:spcPct val="20000"/>
              </a:spcBef>
              <a:buClr>
                <a:srgbClr val="1F497D"/>
              </a:buClr>
              <a:buFont typeface="Wingdings" panose="05000000000000000000" pitchFamily="2" charset="2"/>
              <a:buChar char="§"/>
            </a:pPr>
            <a:endParaRPr lang="en-US" sz="2000" dirty="0">
              <a:solidFill>
                <a:srgbClr val="000000"/>
              </a:solidFill>
              <a:latin typeface="Arial" panose="020B0604020202020204" pitchFamily="34" charset="0"/>
              <a:cs typeface="Arial" panose="020B0604020202020204" pitchFamily="34" charset="0"/>
            </a:endParaRPr>
          </a:p>
          <a:p>
            <a:pPr marL="685800" lvl="1" indent="-342900" defTabSz="914400">
              <a:lnSpc>
                <a:spcPct val="100000"/>
              </a:lnSpc>
              <a:spcBef>
                <a:spcPct val="20000"/>
              </a:spcBef>
              <a:buClr>
                <a:srgbClr val="1F497D"/>
              </a:buClr>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Neighborhood change (using test score data to assess stability)</a:t>
            </a:r>
          </a:p>
          <a:p>
            <a:pPr marL="685800" lvl="1" indent="-342900" defTabSz="914400">
              <a:lnSpc>
                <a:spcPct val="100000"/>
              </a:lnSpc>
              <a:spcBef>
                <a:spcPct val="20000"/>
              </a:spcBef>
              <a:buClr>
                <a:srgbClr val="1F497D"/>
              </a:buClr>
              <a:buFont typeface="Wingdings" panose="05000000000000000000" pitchFamily="2" charset="2"/>
              <a:buChar char="§"/>
            </a:pPr>
            <a:endParaRPr lang="en-US" sz="2000" dirty="0">
              <a:solidFill>
                <a:srgbClr val="000000"/>
              </a:solidFill>
              <a:latin typeface="Arial" panose="020B0604020202020204" pitchFamily="34" charset="0"/>
              <a:cs typeface="Arial" panose="020B0604020202020204" pitchFamily="34" charset="0"/>
            </a:endParaRPr>
          </a:p>
          <a:p>
            <a:pPr marL="685800" lvl="1" indent="-342900" defTabSz="914400">
              <a:lnSpc>
                <a:spcPct val="100000"/>
              </a:lnSpc>
              <a:spcBef>
                <a:spcPct val="20000"/>
              </a:spcBef>
              <a:buClr>
                <a:srgbClr val="1F497D"/>
              </a:buClr>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Creating contiguous areas</a:t>
            </a:r>
            <a:endParaRPr lang="en-US" sz="2200" dirty="0">
              <a:solidFill>
                <a:srgbClr val="000000"/>
              </a:solidFill>
              <a:latin typeface="Arial" panose="020B0604020202020204" pitchFamily="34" charset="0"/>
              <a:cs typeface="Arial" panose="020B0604020202020204" pitchFamily="34" charset="0"/>
            </a:endParaRPr>
          </a:p>
        </p:txBody>
      </p:sp>
      <p:sp>
        <p:nvSpPr>
          <p:cNvPr id="6" name="Title 1"/>
          <p:cNvSpPr txBox="1">
            <a:spLocks/>
          </p:cNvSpPr>
          <p:nvPr/>
        </p:nvSpPr>
        <p:spPr>
          <a:xfrm>
            <a:off x="0" y="228600"/>
            <a:ext cx="1219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Definition of Opportunity Areas</a:t>
            </a:r>
          </a:p>
        </p:txBody>
      </p:sp>
    </p:spTree>
    <p:extLst>
      <p:ext uri="{BB962C8B-B14F-4D97-AF65-F5344CB8AC3E}">
        <p14:creationId xmlns:p14="http://schemas.microsoft.com/office/powerpoint/2010/main" val="181545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64560C54-0A5E-44C0-9217-9E5DB3955B7A}"/>
              </a:ext>
            </a:extLst>
          </p:cNvPr>
          <p:cNvGrpSpPr/>
          <p:nvPr/>
        </p:nvGrpSpPr>
        <p:grpSpPr>
          <a:xfrm>
            <a:off x="1374492" y="436429"/>
            <a:ext cx="7608104" cy="6124074"/>
            <a:chOff x="652943" y="0"/>
            <a:chExt cx="8246956" cy="6858000"/>
          </a:xfrm>
        </p:grpSpPr>
        <p:pic>
          <p:nvPicPr>
            <p:cNvPr id="44" name="Picture 43">
              <a:extLst>
                <a:ext uri="{FF2B5EF4-FFF2-40B4-BE49-F238E27FC236}">
                  <a16:creationId xmlns:a16="http://schemas.microsoft.com/office/drawing/2014/main" id="{340DAEB0-76A0-4AAC-8AAA-651E77CF4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794" y="0"/>
              <a:ext cx="7424105" cy="6858000"/>
            </a:xfrm>
            <a:prstGeom prst="rect">
              <a:avLst/>
            </a:prstGeom>
          </p:spPr>
        </p:pic>
        <p:grpSp>
          <p:nvGrpSpPr>
            <p:cNvPr id="49" name="Group 48">
              <a:extLst>
                <a:ext uri="{FF2B5EF4-FFF2-40B4-BE49-F238E27FC236}">
                  <a16:creationId xmlns:a16="http://schemas.microsoft.com/office/drawing/2014/main" id="{3BA0224D-AE1D-4614-9EB5-19AFBA61FE8E}"/>
                </a:ext>
              </a:extLst>
            </p:cNvPr>
            <p:cNvGrpSpPr/>
            <p:nvPr/>
          </p:nvGrpSpPr>
          <p:grpSpPr>
            <a:xfrm>
              <a:off x="2475931" y="631554"/>
              <a:ext cx="2191049" cy="2623034"/>
              <a:chOff x="2749464" y="1133475"/>
              <a:chExt cx="1981353" cy="2400368"/>
            </a:xfrm>
          </p:grpSpPr>
          <p:sp>
            <p:nvSpPr>
              <p:cNvPr id="92" name="Freeform 98">
                <a:extLst>
                  <a:ext uri="{FF2B5EF4-FFF2-40B4-BE49-F238E27FC236}">
                    <a16:creationId xmlns:a16="http://schemas.microsoft.com/office/drawing/2014/main" id="{9615AFEE-3A4D-488B-B6B6-71FC020F0917}"/>
                  </a:ext>
                </a:extLst>
              </p:cNvPr>
              <p:cNvSpPr/>
              <p:nvPr/>
            </p:nvSpPr>
            <p:spPr>
              <a:xfrm>
                <a:off x="3378200" y="1133475"/>
                <a:ext cx="1271725" cy="1686061"/>
              </a:xfrm>
              <a:custGeom>
                <a:avLst/>
                <a:gdLst>
                  <a:gd name="connsiteX0" fmla="*/ 0 w 1271725"/>
                  <a:gd name="connsiteY0" fmla="*/ 3175 h 1686061"/>
                  <a:gd name="connsiteX1" fmla="*/ 206375 w 1271725"/>
                  <a:gd name="connsiteY1" fmla="*/ 3175 h 1686061"/>
                  <a:gd name="connsiteX2" fmla="*/ 482600 w 1271725"/>
                  <a:gd name="connsiteY2" fmla="*/ 0 h 1686061"/>
                  <a:gd name="connsiteX3" fmla="*/ 711200 w 1271725"/>
                  <a:gd name="connsiteY3" fmla="*/ 6350 h 1686061"/>
                  <a:gd name="connsiteX4" fmla="*/ 879475 w 1271725"/>
                  <a:gd name="connsiteY4" fmla="*/ 12700 h 1686061"/>
                  <a:gd name="connsiteX5" fmla="*/ 901700 w 1271725"/>
                  <a:gd name="connsiteY5" fmla="*/ 12700 h 1686061"/>
                  <a:gd name="connsiteX6" fmla="*/ 920750 w 1271725"/>
                  <a:gd name="connsiteY6" fmla="*/ 41275 h 1686061"/>
                  <a:gd name="connsiteX7" fmla="*/ 920750 w 1271725"/>
                  <a:gd name="connsiteY7" fmla="*/ 60325 h 1686061"/>
                  <a:gd name="connsiteX8" fmla="*/ 920750 w 1271725"/>
                  <a:gd name="connsiteY8" fmla="*/ 120650 h 1686061"/>
                  <a:gd name="connsiteX9" fmla="*/ 933450 w 1271725"/>
                  <a:gd name="connsiteY9" fmla="*/ 146050 h 1686061"/>
                  <a:gd name="connsiteX10" fmla="*/ 949325 w 1271725"/>
                  <a:gd name="connsiteY10" fmla="*/ 177800 h 1686061"/>
                  <a:gd name="connsiteX11" fmla="*/ 962025 w 1271725"/>
                  <a:gd name="connsiteY11" fmla="*/ 222250 h 1686061"/>
                  <a:gd name="connsiteX12" fmla="*/ 1009650 w 1271725"/>
                  <a:gd name="connsiteY12" fmla="*/ 361950 h 1686061"/>
                  <a:gd name="connsiteX13" fmla="*/ 1025525 w 1271725"/>
                  <a:gd name="connsiteY13" fmla="*/ 412750 h 1686061"/>
                  <a:gd name="connsiteX14" fmla="*/ 1073150 w 1271725"/>
                  <a:gd name="connsiteY14" fmla="*/ 447675 h 1686061"/>
                  <a:gd name="connsiteX15" fmla="*/ 1098550 w 1271725"/>
                  <a:gd name="connsiteY15" fmla="*/ 463550 h 1686061"/>
                  <a:gd name="connsiteX16" fmla="*/ 1136650 w 1271725"/>
                  <a:gd name="connsiteY16" fmla="*/ 463550 h 1686061"/>
                  <a:gd name="connsiteX17" fmla="*/ 1187450 w 1271725"/>
                  <a:gd name="connsiteY17" fmla="*/ 460375 h 1686061"/>
                  <a:gd name="connsiteX18" fmla="*/ 1228725 w 1271725"/>
                  <a:gd name="connsiteY18" fmla="*/ 476250 h 1686061"/>
                  <a:gd name="connsiteX19" fmla="*/ 1260475 w 1271725"/>
                  <a:gd name="connsiteY19" fmla="*/ 498475 h 1686061"/>
                  <a:gd name="connsiteX20" fmla="*/ 1270000 w 1271725"/>
                  <a:gd name="connsiteY20" fmla="*/ 523875 h 1686061"/>
                  <a:gd name="connsiteX21" fmla="*/ 1228725 w 1271725"/>
                  <a:gd name="connsiteY21" fmla="*/ 568325 h 1686061"/>
                  <a:gd name="connsiteX22" fmla="*/ 1203325 w 1271725"/>
                  <a:gd name="connsiteY22" fmla="*/ 628650 h 1686061"/>
                  <a:gd name="connsiteX23" fmla="*/ 1152525 w 1271725"/>
                  <a:gd name="connsiteY23" fmla="*/ 654050 h 1686061"/>
                  <a:gd name="connsiteX24" fmla="*/ 1117600 w 1271725"/>
                  <a:gd name="connsiteY24" fmla="*/ 676275 h 1686061"/>
                  <a:gd name="connsiteX25" fmla="*/ 1060450 w 1271725"/>
                  <a:gd name="connsiteY25" fmla="*/ 692150 h 1686061"/>
                  <a:gd name="connsiteX26" fmla="*/ 1047750 w 1271725"/>
                  <a:gd name="connsiteY26" fmla="*/ 698500 h 1686061"/>
                  <a:gd name="connsiteX27" fmla="*/ 1050925 w 1271725"/>
                  <a:gd name="connsiteY27" fmla="*/ 730250 h 1686061"/>
                  <a:gd name="connsiteX28" fmla="*/ 1041400 w 1271725"/>
                  <a:gd name="connsiteY28" fmla="*/ 771525 h 1686061"/>
                  <a:gd name="connsiteX29" fmla="*/ 1006475 w 1271725"/>
                  <a:gd name="connsiteY29" fmla="*/ 777875 h 1686061"/>
                  <a:gd name="connsiteX30" fmla="*/ 984250 w 1271725"/>
                  <a:gd name="connsiteY30" fmla="*/ 790575 h 1686061"/>
                  <a:gd name="connsiteX31" fmla="*/ 968375 w 1271725"/>
                  <a:gd name="connsiteY31" fmla="*/ 803275 h 1686061"/>
                  <a:gd name="connsiteX32" fmla="*/ 962025 w 1271725"/>
                  <a:gd name="connsiteY32" fmla="*/ 812800 h 1686061"/>
                  <a:gd name="connsiteX33" fmla="*/ 968375 w 1271725"/>
                  <a:gd name="connsiteY33" fmla="*/ 828675 h 1686061"/>
                  <a:gd name="connsiteX34" fmla="*/ 984250 w 1271725"/>
                  <a:gd name="connsiteY34" fmla="*/ 844550 h 1686061"/>
                  <a:gd name="connsiteX35" fmla="*/ 965200 w 1271725"/>
                  <a:gd name="connsiteY35" fmla="*/ 857250 h 1686061"/>
                  <a:gd name="connsiteX36" fmla="*/ 942975 w 1271725"/>
                  <a:gd name="connsiteY36" fmla="*/ 847725 h 1686061"/>
                  <a:gd name="connsiteX37" fmla="*/ 914400 w 1271725"/>
                  <a:gd name="connsiteY37" fmla="*/ 828675 h 1686061"/>
                  <a:gd name="connsiteX38" fmla="*/ 898525 w 1271725"/>
                  <a:gd name="connsiteY38" fmla="*/ 800100 h 1686061"/>
                  <a:gd name="connsiteX39" fmla="*/ 860425 w 1271725"/>
                  <a:gd name="connsiteY39" fmla="*/ 784225 h 1686061"/>
                  <a:gd name="connsiteX40" fmla="*/ 841375 w 1271725"/>
                  <a:gd name="connsiteY40" fmla="*/ 781050 h 1686061"/>
                  <a:gd name="connsiteX41" fmla="*/ 784225 w 1271725"/>
                  <a:gd name="connsiteY41" fmla="*/ 793750 h 1686061"/>
                  <a:gd name="connsiteX42" fmla="*/ 749300 w 1271725"/>
                  <a:gd name="connsiteY42" fmla="*/ 806450 h 1686061"/>
                  <a:gd name="connsiteX43" fmla="*/ 736600 w 1271725"/>
                  <a:gd name="connsiteY43" fmla="*/ 844550 h 1686061"/>
                  <a:gd name="connsiteX44" fmla="*/ 752475 w 1271725"/>
                  <a:gd name="connsiteY44" fmla="*/ 901700 h 1686061"/>
                  <a:gd name="connsiteX45" fmla="*/ 774700 w 1271725"/>
                  <a:gd name="connsiteY45" fmla="*/ 911225 h 1686061"/>
                  <a:gd name="connsiteX46" fmla="*/ 800100 w 1271725"/>
                  <a:gd name="connsiteY46" fmla="*/ 901700 h 1686061"/>
                  <a:gd name="connsiteX47" fmla="*/ 841375 w 1271725"/>
                  <a:gd name="connsiteY47" fmla="*/ 895350 h 1686061"/>
                  <a:gd name="connsiteX48" fmla="*/ 835025 w 1271725"/>
                  <a:gd name="connsiteY48" fmla="*/ 914400 h 1686061"/>
                  <a:gd name="connsiteX49" fmla="*/ 952500 w 1271725"/>
                  <a:gd name="connsiteY49" fmla="*/ 908050 h 1686061"/>
                  <a:gd name="connsiteX50" fmla="*/ 955675 w 1271725"/>
                  <a:gd name="connsiteY50" fmla="*/ 911225 h 1686061"/>
                  <a:gd name="connsiteX51" fmla="*/ 971550 w 1271725"/>
                  <a:gd name="connsiteY51" fmla="*/ 952500 h 1686061"/>
                  <a:gd name="connsiteX52" fmla="*/ 971550 w 1271725"/>
                  <a:gd name="connsiteY52" fmla="*/ 984250 h 1686061"/>
                  <a:gd name="connsiteX53" fmla="*/ 971550 w 1271725"/>
                  <a:gd name="connsiteY53" fmla="*/ 1031875 h 1686061"/>
                  <a:gd name="connsiteX54" fmla="*/ 933450 w 1271725"/>
                  <a:gd name="connsiteY54" fmla="*/ 1060450 h 1686061"/>
                  <a:gd name="connsiteX55" fmla="*/ 898525 w 1271725"/>
                  <a:gd name="connsiteY55" fmla="*/ 1082675 h 1686061"/>
                  <a:gd name="connsiteX56" fmla="*/ 885825 w 1271725"/>
                  <a:gd name="connsiteY56" fmla="*/ 1095375 h 1686061"/>
                  <a:gd name="connsiteX57" fmla="*/ 904875 w 1271725"/>
                  <a:gd name="connsiteY57" fmla="*/ 1114425 h 1686061"/>
                  <a:gd name="connsiteX58" fmla="*/ 920750 w 1271725"/>
                  <a:gd name="connsiteY58" fmla="*/ 1127125 h 1686061"/>
                  <a:gd name="connsiteX59" fmla="*/ 923925 w 1271725"/>
                  <a:gd name="connsiteY59" fmla="*/ 1158875 h 1686061"/>
                  <a:gd name="connsiteX60" fmla="*/ 901700 w 1271725"/>
                  <a:gd name="connsiteY60" fmla="*/ 1212850 h 1686061"/>
                  <a:gd name="connsiteX61" fmla="*/ 895350 w 1271725"/>
                  <a:gd name="connsiteY61" fmla="*/ 1263650 h 1686061"/>
                  <a:gd name="connsiteX62" fmla="*/ 889000 w 1271725"/>
                  <a:gd name="connsiteY62" fmla="*/ 1311275 h 1686061"/>
                  <a:gd name="connsiteX63" fmla="*/ 863600 w 1271725"/>
                  <a:gd name="connsiteY63" fmla="*/ 1374775 h 1686061"/>
                  <a:gd name="connsiteX64" fmla="*/ 863600 w 1271725"/>
                  <a:gd name="connsiteY64" fmla="*/ 1409700 h 1686061"/>
                  <a:gd name="connsiteX65" fmla="*/ 854075 w 1271725"/>
                  <a:gd name="connsiteY65" fmla="*/ 1422400 h 1686061"/>
                  <a:gd name="connsiteX66" fmla="*/ 879475 w 1271725"/>
                  <a:gd name="connsiteY66" fmla="*/ 1444625 h 1686061"/>
                  <a:gd name="connsiteX67" fmla="*/ 873125 w 1271725"/>
                  <a:gd name="connsiteY67" fmla="*/ 1473200 h 1686061"/>
                  <a:gd name="connsiteX68" fmla="*/ 873125 w 1271725"/>
                  <a:gd name="connsiteY68" fmla="*/ 1492250 h 1686061"/>
                  <a:gd name="connsiteX69" fmla="*/ 854075 w 1271725"/>
                  <a:gd name="connsiteY69" fmla="*/ 1495425 h 1686061"/>
                  <a:gd name="connsiteX70" fmla="*/ 847725 w 1271725"/>
                  <a:gd name="connsiteY70" fmla="*/ 1504950 h 1686061"/>
                  <a:gd name="connsiteX71" fmla="*/ 873125 w 1271725"/>
                  <a:gd name="connsiteY71" fmla="*/ 1517650 h 1686061"/>
                  <a:gd name="connsiteX72" fmla="*/ 895350 w 1271725"/>
                  <a:gd name="connsiteY72" fmla="*/ 1539875 h 1686061"/>
                  <a:gd name="connsiteX73" fmla="*/ 908050 w 1271725"/>
                  <a:gd name="connsiteY73" fmla="*/ 1593850 h 1686061"/>
                  <a:gd name="connsiteX74" fmla="*/ 933450 w 1271725"/>
                  <a:gd name="connsiteY74" fmla="*/ 1647825 h 1686061"/>
                  <a:gd name="connsiteX75" fmla="*/ 955675 w 1271725"/>
                  <a:gd name="connsiteY75" fmla="*/ 1638300 h 1686061"/>
                  <a:gd name="connsiteX76" fmla="*/ 996950 w 1271725"/>
                  <a:gd name="connsiteY76" fmla="*/ 1647825 h 1686061"/>
                  <a:gd name="connsiteX77" fmla="*/ 1003300 w 1271725"/>
                  <a:gd name="connsiteY77" fmla="*/ 1663700 h 1686061"/>
                  <a:gd name="connsiteX78" fmla="*/ 1057275 w 1271725"/>
                  <a:gd name="connsiteY78" fmla="*/ 1682750 h 1686061"/>
                  <a:gd name="connsiteX79" fmla="*/ 1047750 w 1271725"/>
                  <a:gd name="connsiteY79" fmla="*/ 1685925 h 168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71725" h="1686061">
                    <a:moveTo>
                      <a:pt x="0" y="3175"/>
                    </a:moveTo>
                    <a:lnTo>
                      <a:pt x="206375" y="3175"/>
                    </a:lnTo>
                    <a:lnTo>
                      <a:pt x="482600" y="0"/>
                    </a:lnTo>
                    <a:cubicBezTo>
                      <a:pt x="566737" y="529"/>
                      <a:pt x="711200" y="6350"/>
                      <a:pt x="711200" y="6350"/>
                    </a:cubicBezTo>
                    <a:lnTo>
                      <a:pt x="879475" y="12700"/>
                    </a:lnTo>
                    <a:cubicBezTo>
                      <a:pt x="911225" y="13758"/>
                      <a:pt x="894821" y="7938"/>
                      <a:pt x="901700" y="12700"/>
                    </a:cubicBezTo>
                    <a:cubicBezTo>
                      <a:pt x="908579" y="17462"/>
                      <a:pt x="917575" y="33337"/>
                      <a:pt x="920750" y="41275"/>
                    </a:cubicBezTo>
                    <a:cubicBezTo>
                      <a:pt x="923925" y="49213"/>
                      <a:pt x="920750" y="60325"/>
                      <a:pt x="920750" y="60325"/>
                    </a:cubicBezTo>
                    <a:cubicBezTo>
                      <a:pt x="920750" y="73554"/>
                      <a:pt x="918633" y="106363"/>
                      <a:pt x="920750" y="120650"/>
                    </a:cubicBezTo>
                    <a:cubicBezTo>
                      <a:pt x="922867" y="134938"/>
                      <a:pt x="933450" y="146050"/>
                      <a:pt x="933450" y="146050"/>
                    </a:cubicBezTo>
                    <a:cubicBezTo>
                      <a:pt x="938213" y="155575"/>
                      <a:pt x="944562" y="165100"/>
                      <a:pt x="949325" y="177800"/>
                    </a:cubicBezTo>
                    <a:cubicBezTo>
                      <a:pt x="954088" y="190500"/>
                      <a:pt x="951971" y="191558"/>
                      <a:pt x="962025" y="222250"/>
                    </a:cubicBezTo>
                    <a:cubicBezTo>
                      <a:pt x="972079" y="252942"/>
                      <a:pt x="999067" y="330200"/>
                      <a:pt x="1009650" y="361950"/>
                    </a:cubicBezTo>
                    <a:cubicBezTo>
                      <a:pt x="1020233" y="393700"/>
                      <a:pt x="1014942" y="398463"/>
                      <a:pt x="1025525" y="412750"/>
                    </a:cubicBezTo>
                    <a:cubicBezTo>
                      <a:pt x="1036108" y="427038"/>
                      <a:pt x="1060979" y="439208"/>
                      <a:pt x="1073150" y="447675"/>
                    </a:cubicBezTo>
                    <a:cubicBezTo>
                      <a:pt x="1085321" y="456142"/>
                      <a:pt x="1087967" y="460904"/>
                      <a:pt x="1098550" y="463550"/>
                    </a:cubicBezTo>
                    <a:cubicBezTo>
                      <a:pt x="1109133" y="466196"/>
                      <a:pt x="1121833" y="464079"/>
                      <a:pt x="1136650" y="463550"/>
                    </a:cubicBezTo>
                    <a:cubicBezTo>
                      <a:pt x="1151467" y="463021"/>
                      <a:pt x="1172104" y="458258"/>
                      <a:pt x="1187450" y="460375"/>
                    </a:cubicBezTo>
                    <a:cubicBezTo>
                      <a:pt x="1202796" y="462492"/>
                      <a:pt x="1216554" y="469900"/>
                      <a:pt x="1228725" y="476250"/>
                    </a:cubicBezTo>
                    <a:cubicBezTo>
                      <a:pt x="1240896" y="482600"/>
                      <a:pt x="1253596" y="490537"/>
                      <a:pt x="1260475" y="498475"/>
                    </a:cubicBezTo>
                    <a:cubicBezTo>
                      <a:pt x="1267354" y="506413"/>
                      <a:pt x="1275292" y="512233"/>
                      <a:pt x="1270000" y="523875"/>
                    </a:cubicBezTo>
                    <a:cubicBezTo>
                      <a:pt x="1264708" y="535517"/>
                      <a:pt x="1239837" y="550863"/>
                      <a:pt x="1228725" y="568325"/>
                    </a:cubicBezTo>
                    <a:cubicBezTo>
                      <a:pt x="1217613" y="585787"/>
                      <a:pt x="1216025" y="614363"/>
                      <a:pt x="1203325" y="628650"/>
                    </a:cubicBezTo>
                    <a:cubicBezTo>
                      <a:pt x="1190625" y="642938"/>
                      <a:pt x="1166812" y="646113"/>
                      <a:pt x="1152525" y="654050"/>
                    </a:cubicBezTo>
                    <a:cubicBezTo>
                      <a:pt x="1138238" y="661987"/>
                      <a:pt x="1132946" y="669925"/>
                      <a:pt x="1117600" y="676275"/>
                    </a:cubicBezTo>
                    <a:cubicBezTo>
                      <a:pt x="1102254" y="682625"/>
                      <a:pt x="1072092" y="688446"/>
                      <a:pt x="1060450" y="692150"/>
                    </a:cubicBezTo>
                    <a:cubicBezTo>
                      <a:pt x="1048808" y="695854"/>
                      <a:pt x="1049338" y="692150"/>
                      <a:pt x="1047750" y="698500"/>
                    </a:cubicBezTo>
                    <a:cubicBezTo>
                      <a:pt x="1046163" y="704850"/>
                      <a:pt x="1051983" y="718079"/>
                      <a:pt x="1050925" y="730250"/>
                    </a:cubicBezTo>
                    <a:cubicBezTo>
                      <a:pt x="1049867" y="742421"/>
                      <a:pt x="1048808" y="763588"/>
                      <a:pt x="1041400" y="771525"/>
                    </a:cubicBezTo>
                    <a:cubicBezTo>
                      <a:pt x="1033992" y="779463"/>
                      <a:pt x="1016000" y="774700"/>
                      <a:pt x="1006475" y="777875"/>
                    </a:cubicBezTo>
                    <a:cubicBezTo>
                      <a:pt x="996950" y="781050"/>
                      <a:pt x="990600" y="786342"/>
                      <a:pt x="984250" y="790575"/>
                    </a:cubicBezTo>
                    <a:cubicBezTo>
                      <a:pt x="977900" y="794808"/>
                      <a:pt x="968375" y="803275"/>
                      <a:pt x="968375" y="803275"/>
                    </a:cubicBezTo>
                    <a:cubicBezTo>
                      <a:pt x="964671" y="806979"/>
                      <a:pt x="962025" y="808567"/>
                      <a:pt x="962025" y="812800"/>
                    </a:cubicBezTo>
                    <a:cubicBezTo>
                      <a:pt x="962025" y="817033"/>
                      <a:pt x="964671" y="823383"/>
                      <a:pt x="968375" y="828675"/>
                    </a:cubicBezTo>
                    <a:cubicBezTo>
                      <a:pt x="972079" y="833967"/>
                      <a:pt x="984779" y="839788"/>
                      <a:pt x="984250" y="844550"/>
                    </a:cubicBezTo>
                    <a:cubicBezTo>
                      <a:pt x="983721" y="849313"/>
                      <a:pt x="972079" y="856721"/>
                      <a:pt x="965200" y="857250"/>
                    </a:cubicBezTo>
                    <a:cubicBezTo>
                      <a:pt x="958321" y="857779"/>
                      <a:pt x="951442" y="852488"/>
                      <a:pt x="942975" y="847725"/>
                    </a:cubicBezTo>
                    <a:cubicBezTo>
                      <a:pt x="934508" y="842962"/>
                      <a:pt x="921808" y="836613"/>
                      <a:pt x="914400" y="828675"/>
                    </a:cubicBezTo>
                    <a:cubicBezTo>
                      <a:pt x="906992" y="820738"/>
                      <a:pt x="907521" y="807508"/>
                      <a:pt x="898525" y="800100"/>
                    </a:cubicBezTo>
                    <a:cubicBezTo>
                      <a:pt x="889529" y="792692"/>
                      <a:pt x="869950" y="787400"/>
                      <a:pt x="860425" y="784225"/>
                    </a:cubicBezTo>
                    <a:cubicBezTo>
                      <a:pt x="850900" y="781050"/>
                      <a:pt x="854075" y="779463"/>
                      <a:pt x="841375" y="781050"/>
                    </a:cubicBezTo>
                    <a:cubicBezTo>
                      <a:pt x="828675" y="782637"/>
                      <a:pt x="799571" y="789517"/>
                      <a:pt x="784225" y="793750"/>
                    </a:cubicBezTo>
                    <a:cubicBezTo>
                      <a:pt x="768879" y="797983"/>
                      <a:pt x="757238" y="797983"/>
                      <a:pt x="749300" y="806450"/>
                    </a:cubicBezTo>
                    <a:cubicBezTo>
                      <a:pt x="741363" y="814917"/>
                      <a:pt x="736071" y="828675"/>
                      <a:pt x="736600" y="844550"/>
                    </a:cubicBezTo>
                    <a:cubicBezTo>
                      <a:pt x="737129" y="860425"/>
                      <a:pt x="746125" y="890588"/>
                      <a:pt x="752475" y="901700"/>
                    </a:cubicBezTo>
                    <a:cubicBezTo>
                      <a:pt x="758825" y="912812"/>
                      <a:pt x="766763" y="911225"/>
                      <a:pt x="774700" y="911225"/>
                    </a:cubicBezTo>
                    <a:cubicBezTo>
                      <a:pt x="782637" y="911225"/>
                      <a:pt x="788987" y="904346"/>
                      <a:pt x="800100" y="901700"/>
                    </a:cubicBezTo>
                    <a:cubicBezTo>
                      <a:pt x="811213" y="899054"/>
                      <a:pt x="835554" y="893233"/>
                      <a:pt x="841375" y="895350"/>
                    </a:cubicBezTo>
                    <a:cubicBezTo>
                      <a:pt x="847196" y="897467"/>
                      <a:pt x="816504" y="912283"/>
                      <a:pt x="835025" y="914400"/>
                    </a:cubicBezTo>
                    <a:cubicBezTo>
                      <a:pt x="853546" y="916517"/>
                      <a:pt x="932392" y="908579"/>
                      <a:pt x="952500" y="908050"/>
                    </a:cubicBezTo>
                    <a:cubicBezTo>
                      <a:pt x="972608" y="907521"/>
                      <a:pt x="952500" y="903817"/>
                      <a:pt x="955675" y="911225"/>
                    </a:cubicBezTo>
                    <a:cubicBezTo>
                      <a:pt x="958850" y="918633"/>
                      <a:pt x="968904" y="940329"/>
                      <a:pt x="971550" y="952500"/>
                    </a:cubicBezTo>
                    <a:cubicBezTo>
                      <a:pt x="974196" y="964671"/>
                      <a:pt x="971550" y="984250"/>
                      <a:pt x="971550" y="984250"/>
                    </a:cubicBezTo>
                    <a:cubicBezTo>
                      <a:pt x="971550" y="997479"/>
                      <a:pt x="977900" y="1019175"/>
                      <a:pt x="971550" y="1031875"/>
                    </a:cubicBezTo>
                    <a:cubicBezTo>
                      <a:pt x="965200" y="1044575"/>
                      <a:pt x="945621" y="1051983"/>
                      <a:pt x="933450" y="1060450"/>
                    </a:cubicBezTo>
                    <a:cubicBezTo>
                      <a:pt x="921279" y="1068917"/>
                      <a:pt x="898525" y="1082675"/>
                      <a:pt x="898525" y="1082675"/>
                    </a:cubicBezTo>
                    <a:cubicBezTo>
                      <a:pt x="890588" y="1088496"/>
                      <a:pt x="884767" y="1090084"/>
                      <a:pt x="885825" y="1095375"/>
                    </a:cubicBezTo>
                    <a:cubicBezTo>
                      <a:pt x="886883" y="1100666"/>
                      <a:pt x="899054" y="1109133"/>
                      <a:pt x="904875" y="1114425"/>
                    </a:cubicBezTo>
                    <a:cubicBezTo>
                      <a:pt x="910696" y="1119717"/>
                      <a:pt x="917575" y="1119717"/>
                      <a:pt x="920750" y="1127125"/>
                    </a:cubicBezTo>
                    <a:cubicBezTo>
                      <a:pt x="923925" y="1134533"/>
                      <a:pt x="927100" y="1144588"/>
                      <a:pt x="923925" y="1158875"/>
                    </a:cubicBezTo>
                    <a:cubicBezTo>
                      <a:pt x="920750" y="1173162"/>
                      <a:pt x="906463" y="1195387"/>
                      <a:pt x="901700" y="1212850"/>
                    </a:cubicBezTo>
                    <a:cubicBezTo>
                      <a:pt x="896937" y="1230313"/>
                      <a:pt x="897467" y="1247246"/>
                      <a:pt x="895350" y="1263650"/>
                    </a:cubicBezTo>
                    <a:cubicBezTo>
                      <a:pt x="893233" y="1280054"/>
                      <a:pt x="894292" y="1292754"/>
                      <a:pt x="889000" y="1311275"/>
                    </a:cubicBezTo>
                    <a:cubicBezTo>
                      <a:pt x="883708" y="1329796"/>
                      <a:pt x="867833" y="1358371"/>
                      <a:pt x="863600" y="1374775"/>
                    </a:cubicBezTo>
                    <a:cubicBezTo>
                      <a:pt x="859367" y="1391179"/>
                      <a:pt x="865188" y="1401762"/>
                      <a:pt x="863600" y="1409700"/>
                    </a:cubicBezTo>
                    <a:cubicBezTo>
                      <a:pt x="862012" y="1417638"/>
                      <a:pt x="851429" y="1416579"/>
                      <a:pt x="854075" y="1422400"/>
                    </a:cubicBezTo>
                    <a:cubicBezTo>
                      <a:pt x="856721" y="1428221"/>
                      <a:pt x="876300" y="1436158"/>
                      <a:pt x="879475" y="1444625"/>
                    </a:cubicBezTo>
                    <a:cubicBezTo>
                      <a:pt x="882650" y="1453092"/>
                      <a:pt x="874183" y="1465263"/>
                      <a:pt x="873125" y="1473200"/>
                    </a:cubicBezTo>
                    <a:cubicBezTo>
                      <a:pt x="872067" y="1481137"/>
                      <a:pt x="876300" y="1488546"/>
                      <a:pt x="873125" y="1492250"/>
                    </a:cubicBezTo>
                    <a:cubicBezTo>
                      <a:pt x="869950" y="1495954"/>
                      <a:pt x="854075" y="1495425"/>
                      <a:pt x="854075" y="1495425"/>
                    </a:cubicBezTo>
                    <a:cubicBezTo>
                      <a:pt x="849842" y="1497542"/>
                      <a:pt x="844550" y="1501246"/>
                      <a:pt x="847725" y="1504950"/>
                    </a:cubicBezTo>
                    <a:cubicBezTo>
                      <a:pt x="850900" y="1508654"/>
                      <a:pt x="865188" y="1511829"/>
                      <a:pt x="873125" y="1517650"/>
                    </a:cubicBezTo>
                    <a:cubicBezTo>
                      <a:pt x="881062" y="1523471"/>
                      <a:pt x="889529" y="1527175"/>
                      <a:pt x="895350" y="1539875"/>
                    </a:cubicBezTo>
                    <a:cubicBezTo>
                      <a:pt x="901171" y="1552575"/>
                      <a:pt x="901700" y="1575858"/>
                      <a:pt x="908050" y="1593850"/>
                    </a:cubicBezTo>
                    <a:cubicBezTo>
                      <a:pt x="914400" y="1611842"/>
                      <a:pt x="925513" y="1640417"/>
                      <a:pt x="933450" y="1647825"/>
                    </a:cubicBezTo>
                    <a:cubicBezTo>
                      <a:pt x="941388" y="1655233"/>
                      <a:pt x="945092" y="1638300"/>
                      <a:pt x="955675" y="1638300"/>
                    </a:cubicBezTo>
                    <a:cubicBezTo>
                      <a:pt x="966258" y="1638300"/>
                      <a:pt x="989013" y="1643592"/>
                      <a:pt x="996950" y="1647825"/>
                    </a:cubicBezTo>
                    <a:cubicBezTo>
                      <a:pt x="1004887" y="1652058"/>
                      <a:pt x="993246" y="1657879"/>
                      <a:pt x="1003300" y="1663700"/>
                    </a:cubicBezTo>
                    <a:cubicBezTo>
                      <a:pt x="1013354" y="1669521"/>
                      <a:pt x="1049867" y="1679046"/>
                      <a:pt x="1057275" y="1682750"/>
                    </a:cubicBezTo>
                    <a:cubicBezTo>
                      <a:pt x="1064683" y="1686454"/>
                      <a:pt x="1056216" y="1686189"/>
                      <a:pt x="1047750" y="168592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9">
                <a:extLst>
                  <a:ext uri="{FF2B5EF4-FFF2-40B4-BE49-F238E27FC236}">
                    <a16:creationId xmlns:a16="http://schemas.microsoft.com/office/drawing/2014/main" id="{96930FDA-20D0-44FE-871C-FA965734E288}"/>
                  </a:ext>
                </a:extLst>
              </p:cNvPr>
              <p:cNvSpPr/>
              <p:nvPr/>
            </p:nvSpPr>
            <p:spPr>
              <a:xfrm>
                <a:off x="4431506" y="2821781"/>
                <a:ext cx="299311" cy="640557"/>
              </a:xfrm>
              <a:custGeom>
                <a:avLst/>
                <a:gdLst>
                  <a:gd name="connsiteX0" fmla="*/ 0 w 299311"/>
                  <a:gd name="connsiteY0" fmla="*/ 0 h 640557"/>
                  <a:gd name="connsiteX1" fmla="*/ 50007 w 299311"/>
                  <a:gd name="connsiteY1" fmla="*/ 59532 h 640557"/>
                  <a:gd name="connsiteX2" fmla="*/ 57150 w 299311"/>
                  <a:gd name="connsiteY2" fmla="*/ 85725 h 640557"/>
                  <a:gd name="connsiteX3" fmla="*/ 73819 w 299311"/>
                  <a:gd name="connsiteY3" fmla="*/ 128588 h 640557"/>
                  <a:gd name="connsiteX4" fmla="*/ 100013 w 299311"/>
                  <a:gd name="connsiteY4" fmla="*/ 138113 h 640557"/>
                  <a:gd name="connsiteX5" fmla="*/ 128588 w 299311"/>
                  <a:gd name="connsiteY5" fmla="*/ 126207 h 640557"/>
                  <a:gd name="connsiteX6" fmla="*/ 130969 w 299311"/>
                  <a:gd name="connsiteY6" fmla="*/ 102394 h 640557"/>
                  <a:gd name="connsiteX7" fmla="*/ 123825 w 299311"/>
                  <a:gd name="connsiteY7" fmla="*/ 78582 h 640557"/>
                  <a:gd name="connsiteX8" fmla="*/ 123825 w 299311"/>
                  <a:gd name="connsiteY8" fmla="*/ 59532 h 640557"/>
                  <a:gd name="connsiteX9" fmla="*/ 114300 w 299311"/>
                  <a:gd name="connsiteY9" fmla="*/ 52388 h 640557"/>
                  <a:gd name="connsiteX10" fmla="*/ 138113 w 299311"/>
                  <a:gd name="connsiteY10" fmla="*/ 30957 h 640557"/>
                  <a:gd name="connsiteX11" fmla="*/ 154782 w 299311"/>
                  <a:gd name="connsiteY11" fmla="*/ 26194 h 640557"/>
                  <a:gd name="connsiteX12" fmla="*/ 178594 w 299311"/>
                  <a:gd name="connsiteY12" fmla="*/ 28575 h 640557"/>
                  <a:gd name="connsiteX13" fmla="*/ 197644 w 299311"/>
                  <a:gd name="connsiteY13" fmla="*/ 80963 h 640557"/>
                  <a:gd name="connsiteX14" fmla="*/ 207169 w 299311"/>
                  <a:gd name="connsiteY14" fmla="*/ 109538 h 640557"/>
                  <a:gd name="connsiteX15" fmla="*/ 200025 w 299311"/>
                  <a:gd name="connsiteY15" fmla="*/ 138113 h 640557"/>
                  <a:gd name="connsiteX16" fmla="*/ 178594 w 299311"/>
                  <a:gd name="connsiteY16" fmla="*/ 159544 h 640557"/>
                  <a:gd name="connsiteX17" fmla="*/ 135732 w 299311"/>
                  <a:gd name="connsiteY17" fmla="*/ 171450 h 640557"/>
                  <a:gd name="connsiteX18" fmla="*/ 102394 w 299311"/>
                  <a:gd name="connsiteY18" fmla="*/ 166688 h 640557"/>
                  <a:gd name="connsiteX19" fmla="*/ 80963 w 299311"/>
                  <a:gd name="connsiteY19" fmla="*/ 166688 h 640557"/>
                  <a:gd name="connsiteX20" fmla="*/ 102394 w 299311"/>
                  <a:gd name="connsiteY20" fmla="*/ 185738 h 640557"/>
                  <a:gd name="connsiteX21" fmla="*/ 92869 w 299311"/>
                  <a:gd name="connsiteY21" fmla="*/ 209550 h 640557"/>
                  <a:gd name="connsiteX22" fmla="*/ 71438 w 299311"/>
                  <a:gd name="connsiteY22" fmla="*/ 242888 h 640557"/>
                  <a:gd name="connsiteX23" fmla="*/ 50007 w 299311"/>
                  <a:gd name="connsiteY23" fmla="*/ 250032 h 640557"/>
                  <a:gd name="connsiteX24" fmla="*/ 50007 w 299311"/>
                  <a:gd name="connsiteY24" fmla="*/ 269082 h 640557"/>
                  <a:gd name="connsiteX25" fmla="*/ 40482 w 299311"/>
                  <a:gd name="connsiteY25" fmla="*/ 302419 h 640557"/>
                  <a:gd name="connsiteX26" fmla="*/ 33338 w 299311"/>
                  <a:gd name="connsiteY26" fmla="*/ 304800 h 640557"/>
                  <a:gd name="connsiteX27" fmla="*/ 35719 w 299311"/>
                  <a:gd name="connsiteY27" fmla="*/ 319088 h 640557"/>
                  <a:gd name="connsiteX28" fmla="*/ 42863 w 299311"/>
                  <a:gd name="connsiteY28" fmla="*/ 338138 h 640557"/>
                  <a:gd name="connsiteX29" fmla="*/ 47625 w 299311"/>
                  <a:gd name="connsiteY29" fmla="*/ 347663 h 640557"/>
                  <a:gd name="connsiteX30" fmla="*/ 52388 w 299311"/>
                  <a:gd name="connsiteY30" fmla="*/ 357188 h 640557"/>
                  <a:gd name="connsiteX31" fmla="*/ 50007 w 299311"/>
                  <a:gd name="connsiteY31" fmla="*/ 357188 h 640557"/>
                  <a:gd name="connsiteX32" fmla="*/ 85725 w 299311"/>
                  <a:gd name="connsiteY32" fmla="*/ 381000 h 640557"/>
                  <a:gd name="connsiteX33" fmla="*/ 76200 w 299311"/>
                  <a:gd name="connsiteY33" fmla="*/ 402432 h 640557"/>
                  <a:gd name="connsiteX34" fmla="*/ 52388 w 299311"/>
                  <a:gd name="connsiteY34" fmla="*/ 419100 h 640557"/>
                  <a:gd name="connsiteX35" fmla="*/ 33338 w 299311"/>
                  <a:gd name="connsiteY35" fmla="*/ 419100 h 640557"/>
                  <a:gd name="connsiteX36" fmla="*/ 47625 w 299311"/>
                  <a:gd name="connsiteY36" fmla="*/ 435769 h 640557"/>
                  <a:gd name="connsiteX37" fmla="*/ 88107 w 299311"/>
                  <a:gd name="connsiteY37" fmla="*/ 445294 h 640557"/>
                  <a:gd name="connsiteX38" fmla="*/ 130969 w 299311"/>
                  <a:gd name="connsiteY38" fmla="*/ 485775 h 640557"/>
                  <a:gd name="connsiteX39" fmla="*/ 157163 w 299311"/>
                  <a:gd name="connsiteY39" fmla="*/ 502444 h 640557"/>
                  <a:gd name="connsiteX40" fmla="*/ 164307 w 299311"/>
                  <a:gd name="connsiteY40" fmla="*/ 521494 h 640557"/>
                  <a:gd name="connsiteX41" fmla="*/ 283369 w 299311"/>
                  <a:gd name="connsiteY41" fmla="*/ 528638 h 640557"/>
                  <a:gd name="connsiteX42" fmla="*/ 297657 w 299311"/>
                  <a:gd name="connsiteY42" fmla="*/ 559594 h 640557"/>
                  <a:gd name="connsiteX43" fmla="*/ 295275 w 299311"/>
                  <a:gd name="connsiteY43" fmla="*/ 569119 h 640557"/>
                  <a:gd name="connsiteX44" fmla="*/ 264319 w 299311"/>
                  <a:gd name="connsiteY44" fmla="*/ 559594 h 640557"/>
                  <a:gd name="connsiteX45" fmla="*/ 242888 w 299311"/>
                  <a:gd name="connsiteY45" fmla="*/ 554832 h 640557"/>
                  <a:gd name="connsiteX46" fmla="*/ 214313 w 299311"/>
                  <a:gd name="connsiteY46" fmla="*/ 554832 h 640557"/>
                  <a:gd name="connsiteX47" fmla="*/ 207169 w 299311"/>
                  <a:gd name="connsiteY47" fmla="*/ 571500 h 640557"/>
                  <a:gd name="connsiteX48" fmla="*/ 219075 w 299311"/>
                  <a:gd name="connsiteY48" fmla="*/ 600075 h 640557"/>
                  <a:gd name="connsiteX49" fmla="*/ 223838 w 299311"/>
                  <a:gd name="connsiteY49" fmla="*/ 623888 h 640557"/>
                  <a:gd name="connsiteX50" fmla="*/ 245269 w 299311"/>
                  <a:gd name="connsiteY50" fmla="*/ 631032 h 640557"/>
                  <a:gd name="connsiteX51" fmla="*/ 271463 w 299311"/>
                  <a:gd name="connsiteY51" fmla="*/ 633413 h 640557"/>
                  <a:gd name="connsiteX52" fmla="*/ 273844 w 299311"/>
                  <a:gd name="connsiteY52" fmla="*/ 640557 h 64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9311" h="640557">
                    <a:moveTo>
                      <a:pt x="0" y="0"/>
                    </a:moveTo>
                    <a:cubicBezTo>
                      <a:pt x="20241" y="22622"/>
                      <a:pt x="40482" y="45245"/>
                      <a:pt x="50007" y="59532"/>
                    </a:cubicBezTo>
                    <a:cubicBezTo>
                      <a:pt x="59532" y="73819"/>
                      <a:pt x="53181" y="74216"/>
                      <a:pt x="57150" y="85725"/>
                    </a:cubicBezTo>
                    <a:cubicBezTo>
                      <a:pt x="61119" y="97234"/>
                      <a:pt x="66675" y="119857"/>
                      <a:pt x="73819" y="128588"/>
                    </a:cubicBezTo>
                    <a:cubicBezTo>
                      <a:pt x="80963" y="137319"/>
                      <a:pt x="90885" y="138510"/>
                      <a:pt x="100013" y="138113"/>
                    </a:cubicBezTo>
                    <a:cubicBezTo>
                      <a:pt x="109141" y="137716"/>
                      <a:pt x="123429" y="132160"/>
                      <a:pt x="128588" y="126207"/>
                    </a:cubicBezTo>
                    <a:cubicBezTo>
                      <a:pt x="133747" y="120254"/>
                      <a:pt x="131763" y="110331"/>
                      <a:pt x="130969" y="102394"/>
                    </a:cubicBezTo>
                    <a:cubicBezTo>
                      <a:pt x="130175" y="94457"/>
                      <a:pt x="125016" y="85726"/>
                      <a:pt x="123825" y="78582"/>
                    </a:cubicBezTo>
                    <a:cubicBezTo>
                      <a:pt x="122634" y="71438"/>
                      <a:pt x="123825" y="59532"/>
                      <a:pt x="123825" y="59532"/>
                    </a:cubicBezTo>
                    <a:cubicBezTo>
                      <a:pt x="122238" y="55166"/>
                      <a:pt x="111919" y="57150"/>
                      <a:pt x="114300" y="52388"/>
                    </a:cubicBezTo>
                    <a:cubicBezTo>
                      <a:pt x="116681" y="47626"/>
                      <a:pt x="131366" y="35323"/>
                      <a:pt x="138113" y="30957"/>
                    </a:cubicBezTo>
                    <a:cubicBezTo>
                      <a:pt x="144860" y="26591"/>
                      <a:pt x="148035" y="26591"/>
                      <a:pt x="154782" y="26194"/>
                    </a:cubicBezTo>
                    <a:cubicBezTo>
                      <a:pt x="161529" y="25797"/>
                      <a:pt x="171450" y="19447"/>
                      <a:pt x="178594" y="28575"/>
                    </a:cubicBezTo>
                    <a:cubicBezTo>
                      <a:pt x="185738" y="37703"/>
                      <a:pt x="192882" y="67469"/>
                      <a:pt x="197644" y="80963"/>
                    </a:cubicBezTo>
                    <a:cubicBezTo>
                      <a:pt x="202406" y="94457"/>
                      <a:pt x="206772" y="100013"/>
                      <a:pt x="207169" y="109538"/>
                    </a:cubicBezTo>
                    <a:cubicBezTo>
                      <a:pt x="207566" y="119063"/>
                      <a:pt x="204787" y="129779"/>
                      <a:pt x="200025" y="138113"/>
                    </a:cubicBezTo>
                    <a:cubicBezTo>
                      <a:pt x="195263" y="146447"/>
                      <a:pt x="189309" y="153988"/>
                      <a:pt x="178594" y="159544"/>
                    </a:cubicBezTo>
                    <a:cubicBezTo>
                      <a:pt x="167879" y="165100"/>
                      <a:pt x="148432" y="170259"/>
                      <a:pt x="135732" y="171450"/>
                    </a:cubicBezTo>
                    <a:cubicBezTo>
                      <a:pt x="123032" y="172641"/>
                      <a:pt x="111522" y="167482"/>
                      <a:pt x="102394" y="166688"/>
                    </a:cubicBezTo>
                    <a:cubicBezTo>
                      <a:pt x="93266" y="165894"/>
                      <a:pt x="80963" y="163513"/>
                      <a:pt x="80963" y="166688"/>
                    </a:cubicBezTo>
                    <a:cubicBezTo>
                      <a:pt x="80963" y="169863"/>
                      <a:pt x="100410" y="178594"/>
                      <a:pt x="102394" y="185738"/>
                    </a:cubicBezTo>
                    <a:cubicBezTo>
                      <a:pt x="104378" y="192882"/>
                      <a:pt x="98028" y="200025"/>
                      <a:pt x="92869" y="209550"/>
                    </a:cubicBezTo>
                    <a:cubicBezTo>
                      <a:pt x="87710" y="219075"/>
                      <a:pt x="78582" y="236141"/>
                      <a:pt x="71438" y="242888"/>
                    </a:cubicBezTo>
                    <a:cubicBezTo>
                      <a:pt x="64294" y="249635"/>
                      <a:pt x="53579" y="245667"/>
                      <a:pt x="50007" y="250032"/>
                    </a:cubicBezTo>
                    <a:cubicBezTo>
                      <a:pt x="46435" y="254397"/>
                      <a:pt x="51595" y="260351"/>
                      <a:pt x="50007" y="269082"/>
                    </a:cubicBezTo>
                    <a:cubicBezTo>
                      <a:pt x="48419" y="277813"/>
                      <a:pt x="40482" y="302419"/>
                      <a:pt x="40482" y="302419"/>
                    </a:cubicBezTo>
                    <a:cubicBezTo>
                      <a:pt x="37704" y="308372"/>
                      <a:pt x="34132" y="302022"/>
                      <a:pt x="33338" y="304800"/>
                    </a:cubicBezTo>
                    <a:cubicBezTo>
                      <a:pt x="32544" y="307578"/>
                      <a:pt x="34132" y="313532"/>
                      <a:pt x="35719" y="319088"/>
                    </a:cubicBezTo>
                    <a:cubicBezTo>
                      <a:pt x="37306" y="324644"/>
                      <a:pt x="40879" y="333376"/>
                      <a:pt x="42863" y="338138"/>
                    </a:cubicBezTo>
                    <a:cubicBezTo>
                      <a:pt x="44847" y="342901"/>
                      <a:pt x="47625" y="347663"/>
                      <a:pt x="47625" y="347663"/>
                    </a:cubicBezTo>
                    <a:lnTo>
                      <a:pt x="52388" y="357188"/>
                    </a:lnTo>
                    <a:cubicBezTo>
                      <a:pt x="52785" y="358776"/>
                      <a:pt x="44451" y="353219"/>
                      <a:pt x="50007" y="357188"/>
                    </a:cubicBezTo>
                    <a:cubicBezTo>
                      <a:pt x="55563" y="361157"/>
                      <a:pt x="81360" y="373459"/>
                      <a:pt x="85725" y="381000"/>
                    </a:cubicBezTo>
                    <a:cubicBezTo>
                      <a:pt x="90090" y="388541"/>
                      <a:pt x="81756" y="396082"/>
                      <a:pt x="76200" y="402432"/>
                    </a:cubicBezTo>
                    <a:cubicBezTo>
                      <a:pt x="70644" y="408782"/>
                      <a:pt x="59532" y="416322"/>
                      <a:pt x="52388" y="419100"/>
                    </a:cubicBezTo>
                    <a:cubicBezTo>
                      <a:pt x="45244" y="421878"/>
                      <a:pt x="34132" y="416322"/>
                      <a:pt x="33338" y="419100"/>
                    </a:cubicBezTo>
                    <a:cubicBezTo>
                      <a:pt x="32544" y="421878"/>
                      <a:pt x="38497" y="431403"/>
                      <a:pt x="47625" y="435769"/>
                    </a:cubicBezTo>
                    <a:cubicBezTo>
                      <a:pt x="56753" y="440135"/>
                      <a:pt x="74216" y="436960"/>
                      <a:pt x="88107" y="445294"/>
                    </a:cubicBezTo>
                    <a:cubicBezTo>
                      <a:pt x="101998" y="453628"/>
                      <a:pt x="119460" y="476250"/>
                      <a:pt x="130969" y="485775"/>
                    </a:cubicBezTo>
                    <a:cubicBezTo>
                      <a:pt x="142478" y="495300"/>
                      <a:pt x="151607" y="496491"/>
                      <a:pt x="157163" y="502444"/>
                    </a:cubicBezTo>
                    <a:cubicBezTo>
                      <a:pt x="162719" y="508397"/>
                      <a:pt x="143273" y="517128"/>
                      <a:pt x="164307" y="521494"/>
                    </a:cubicBezTo>
                    <a:cubicBezTo>
                      <a:pt x="185341" y="525860"/>
                      <a:pt x="261144" y="522288"/>
                      <a:pt x="283369" y="528638"/>
                    </a:cubicBezTo>
                    <a:cubicBezTo>
                      <a:pt x="305594" y="534988"/>
                      <a:pt x="297657" y="559594"/>
                      <a:pt x="297657" y="559594"/>
                    </a:cubicBezTo>
                    <a:cubicBezTo>
                      <a:pt x="299641" y="566341"/>
                      <a:pt x="300831" y="569119"/>
                      <a:pt x="295275" y="569119"/>
                    </a:cubicBezTo>
                    <a:cubicBezTo>
                      <a:pt x="289719" y="569119"/>
                      <a:pt x="273050" y="561975"/>
                      <a:pt x="264319" y="559594"/>
                    </a:cubicBezTo>
                    <a:cubicBezTo>
                      <a:pt x="255588" y="557213"/>
                      <a:pt x="251222" y="555626"/>
                      <a:pt x="242888" y="554832"/>
                    </a:cubicBezTo>
                    <a:cubicBezTo>
                      <a:pt x="234554" y="554038"/>
                      <a:pt x="220266" y="552054"/>
                      <a:pt x="214313" y="554832"/>
                    </a:cubicBezTo>
                    <a:cubicBezTo>
                      <a:pt x="208360" y="557610"/>
                      <a:pt x="206375" y="563960"/>
                      <a:pt x="207169" y="571500"/>
                    </a:cubicBezTo>
                    <a:cubicBezTo>
                      <a:pt x="207963" y="579040"/>
                      <a:pt x="216297" y="591344"/>
                      <a:pt x="219075" y="600075"/>
                    </a:cubicBezTo>
                    <a:cubicBezTo>
                      <a:pt x="221853" y="608806"/>
                      <a:pt x="219472" y="618729"/>
                      <a:pt x="223838" y="623888"/>
                    </a:cubicBezTo>
                    <a:cubicBezTo>
                      <a:pt x="228204" y="629048"/>
                      <a:pt x="237331" y="629444"/>
                      <a:pt x="245269" y="631032"/>
                    </a:cubicBezTo>
                    <a:cubicBezTo>
                      <a:pt x="253207" y="632620"/>
                      <a:pt x="266701" y="631826"/>
                      <a:pt x="271463" y="633413"/>
                    </a:cubicBezTo>
                    <a:cubicBezTo>
                      <a:pt x="276225" y="635000"/>
                      <a:pt x="275034" y="637778"/>
                      <a:pt x="273844" y="640557"/>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100">
                <a:extLst>
                  <a:ext uri="{FF2B5EF4-FFF2-40B4-BE49-F238E27FC236}">
                    <a16:creationId xmlns:a16="http://schemas.microsoft.com/office/drawing/2014/main" id="{E19076AD-711B-4D32-8A3C-C931D097A730}"/>
                  </a:ext>
                </a:extLst>
              </p:cNvPr>
              <p:cNvSpPr/>
              <p:nvPr/>
            </p:nvSpPr>
            <p:spPr>
              <a:xfrm>
                <a:off x="4224338" y="3372728"/>
                <a:ext cx="481012" cy="161115"/>
              </a:xfrm>
              <a:custGeom>
                <a:avLst/>
                <a:gdLst>
                  <a:gd name="connsiteX0" fmla="*/ 481012 w 481012"/>
                  <a:gd name="connsiteY0" fmla="*/ 89610 h 161115"/>
                  <a:gd name="connsiteX1" fmla="*/ 411956 w 481012"/>
                  <a:gd name="connsiteY1" fmla="*/ 108660 h 161115"/>
                  <a:gd name="connsiteX2" fmla="*/ 395287 w 481012"/>
                  <a:gd name="connsiteY2" fmla="*/ 103897 h 161115"/>
                  <a:gd name="connsiteX3" fmla="*/ 376237 w 481012"/>
                  <a:gd name="connsiteY3" fmla="*/ 87228 h 161115"/>
                  <a:gd name="connsiteX4" fmla="*/ 369093 w 481012"/>
                  <a:gd name="connsiteY4" fmla="*/ 72941 h 161115"/>
                  <a:gd name="connsiteX5" fmla="*/ 352425 w 481012"/>
                  <a:gd name="connsiteY5" fmla="*/ 68178 h 161115"/>
                  <a:gd name="connsiteX6" fmla="*/ 321468 w 481012"/>
                  <a:gd name="connsiteY6" fmla="*/ 70560 h 161115"/>
                  <a:gd name="connsiteX7" fmla="*/ 300037 w 481012"/>
                  <a:gd name="connsiteY7" fmla="*/ 75322 h 161115"/>
                  <a:gd name="connsiteX8" fmla="*/ 292893 w 481012"/>
                  <a:gd name="connsiteY8" fmla="*/ 80085 h 161115"/>
                  <a:gd name="connsiteX9" fmla="*/ 292893 w 481012"/>
                  <a:gd name="connsiteY9" fmla="*/ 122947 h 161115"/>
                  <a:gd name="connsiteX10" fmla="*/ 292893 w 481012"/>
                  <a:gd name="connsiteY10" fmla="*/ 139616 h 161115"/>
                  <a:gd name="connsiteX11" fmla="*/ 295275 w 481012"/>
                  <a:gd name="connsiteY11" fmla="*/ 149141 h 161115"/>
                  <a:gd name="connsiteX12" fmla="*/ 264318 w 481012"/>
                  <a:gd name="connsiteY12" fmla="*/ 161047 h 161115"/>
                  <a:gd name="connsiteX13" fmla="*/ 216693 w 481012"/>
                  <a:gd name="connsiteY13" fmla="*/ 153903 h 161115"/>
                  <a:gd name="connsiteX14" fmla="*/ 178593 w 481012"/>
                  <a:gd name="connsiteY14" fmla="*/ 151522 h 161115"/>
                  <a:gd name="connsiteX15" fmla="*/ 176212 w 481012"/>
                  <a:gd name="connsiteY15" fmla="*/ 149141 h 161115"/>
                  <a:gd name="connsiteX16" fmla="*/ 176212 w 481012"/>
                  <a:gd name="connsiteY16" fmla="*/ 91991 h 161115"/>
                  <a:gd name="connsiteX17" fmla="*/ 180975 w 481012"/>
                  <a:gd name="connsiteY17" fmla="*/ 20553 h 161115"/>
                  <a:gd name="connsiteX18" fmla="*/ 169068 w 481012"/>
                  <a:gd name="connsiteY18" fmla="*/ 1503 h 161115"/>
                  <a:gd name="connsiteX19" fmla="*/ 145256 w 481012"/>
                  <a:gd name="connsiteY19" fmla="*/ 1503 h 161115"/>
                  <a:gd name="connsiteX20" fmla="*/ 130968 w 481012"/>
                  <a:gd name="connsiteY20" fmla="*/ 3885 h 161115"/>
                  <a:gd name="connsiteX21" fmla="*/ 128587 w 481012"/>
                  <a:gd name="connsiteY21" fmla="*/ 27697 h 161115"/>
                  <a:gd name="connsiteX22" fmla="*/ 100012 w 481012"/>
                  <a:gd name="connsiteY22" fmla="*/ 27697 h 161115"/>
                  <a:gd name="connsiteX23" fmla="*/ 90487 w 481012"/>
                  <a:gd name="connsiteY23" fmla="*/ 8647 h 161115"/>
                  <a:gd name="connsiteX24" fmla="*/ 80962 w 481012"/>
                  <a:gd name="connsiteY24" fmla="*/ 8647 h 161115"/>
                  <a:gd name="connsiteX25" fmla="*/ 50006 w 481012"/>
                  <a:gd name="connsiteY25" fmla="*/ 6266 h 161115"/>
                  <a:gd name="connsiteX26" fmla="*/ 0 w 481012"/>
                  <a:gd name="connsiteY26" fmla="*/ 6266 h 16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012" h="161115">
                    <a:moveTo>
                      <a:pt x="481012" y="89610"/>
                    </a:moveTo>
                    <a:cubicBezTo>
                      <a:pt x="453627" y="97944"/>
                      <a:pt x="426243" y="106279"/>
                      <a:pt x="411956" y="108660"/>
                    </a:cubicBezTo>
                    <a:cubicBezTo>
                      <a:pt x="397668" y="111041"/>
                      <a:pt x="401240" y="107469"/>
                      <a:pt x="395287" y="103897"/>
                    </a:cubicBezTo>
                    <a:cubicBezTo>
                      <a:pt x="389334" y="100325"/>
                      <a:pt x="380603" y="92387"/>
                      <a:pt x="376237" y="87228"/>
                    </a:cubicBezTo>
                    <a:cubicBezTo>
                      <a:pt x="371871" y="82069"/>
                      <a:pt x="373062" y="76116"/>
                      <a:pt x="369093" y="72941"/>
                    </a:cubicBezTo>
                    <a:cubicBezTo>
                      <a:pt x="365124" y="69766"/>
                      <a:pt x="360362" y="68575"/>
                      <a:pt x="352425" y="68178"/>
                    </a:cubicBezTo>
                    <a:cubicBezTo>
                      <a:pt x="344488" y="67781"/>
                      <a:pt x="330199" y="69369"/>
                      <a:pt x="321468" y="70560"/>
                    </a:cubicBezTo>
                    <a:cubicBezTo>
                      <a:pt x="312737" y="71751"/>
                      <a:pt x="300037" y="75322"/>
                      <a:pt x="300037" y="75322"/>
                    </a:cubicBezTo>
                    <a:cubicBezTo>
                      <a:pt x="295275" y="76909"/>
                      <a:pt x="294084" y="72147"/>
                      <a:pt x="292893" y="80085"/>
                    </a:cubicBezTo>
                    <a:cubicBezTo>
                      <a:pt x="291702" y="88023"/>
                      <a:pt x="292893" y="122947"/>
                      <a:pt x="292893" y="122947"/>
                    </a:cubicBezTo>
                    <a:lnTo>
                      <a:pt x="292893" y="139616"/>
                    </a:lnTo>
                    <a:cubicBezTo>
                      <a:pt x="293290" y="143982"/>
                      <a:pt x="300037" y="145569"/>
                      <a:pt x="295275" y="149141"/>
                    </a:cubicBezTo>
                    <a:cubicBezTo>
                      <a:pt x="290513" y="152713"/>
                      <a:pt x="277415" y="160253"/>
                      <a:pt x="264318" y="161047"/>
                    </a:cubicBezTo>
                    <a:cubicBezTo>
                      <a:pt x="251221" y="161841"/>
                      <a:pt x="230980" y="155490"/>
                      <a:pt x="216693" y="153903"/>
                    </a:cubicBezTo>
                    <a:cubicBezTo>
                      <a:pt x="202406" y="152316"/>
                      <a:pt x="178593" y="151522"/>
                      <a:pt x="178593" y="151522"/>
                    </a:cubicBezTo>
                    <a:cubicBezTo>
                      <a:pt x="171846" y="150728"/>
                      <a:pt x="176609" y="159063"/>
                      <a:pt x="176212" y="149141"/>
                    </a:cubicBezTo>
                    <a:cubicBezTo>
                      <a:pt x="175815" y="139219"/>
                      <a:pt x="175418" y="113422"/>
                      <a:pt x="176212" y="91991"/>
                    </a:cubicBezTo>
                    <a:cubicBezTo>
                      <a:pt x="177006" y="70560"/>
                      <a:pt x="182166" y="35634"/>
                      <a:pt x="180975" y="20553"/>
                    </a:cubicBezTo>
                    <a:cubicBezTo>
                      <a:pt x="179784" y="5472"/>
                      <a:pt x="175021" y="4678"/>
                      <a:pt x="169068" y="1503"/>
                    </a:cubicBezTo>
                    <a:cubicBezTo>
                      <a:pt x="163115" y="-1672"/>
                      <a:pt x="151606" y="1106"/>
                      <a:pt x="145256" y="1503"/>
                    </a:cubicBezTo>
                    <a:cubicBezTo>
                      <a:pt x="138906" y="1900"/>
                      <a:pt x="133746" y="-481"/>
                      <a:pt x="130968" y="3885"/>
                    </a:cubicBezTo>
                    <a:cubicBezTo>
                      <a:pt x="128190" y="8251"/>
                      <a:pt x="133746" y="23728"/>
                      <a:pt x="128587" y="27697"/>
                    </a:cubicBezTo>
                    <a:cubicBezTo>
                      <a:pt x="123428" y="31666"/>
                      <a:pt x="106362" y="30872"/>
                      <a:pt x="100012" y="27697"/>
                    </a:cubicBezTo>
                    <a:cubicBezTo>
                      <a:pt x="93662" y="24522"/>
                      <a:pt x="90487" y="8647"/>
                      <a:pt x="90487" y="8647"/>
                    </a:cubicBezTo>
                    <a:cubicBezTo>
                      <a:pt x="87312" y="5472"/>
                      <a:pt x="87709" y="9044"/>
                      <a:pt x="80962" y="8647"/>
                    </a:cubicBezTo>
                    <a:cubicBezTo>
                      <a:pt x="74215" y="8250"/>
                      <a:pt x="63500" y="6663"/>
                      <a:pt x="50006" y="6266"/>
                    </a:cubicBezTo>
                    <a:cubicBezTo>
                      <a:pt x="36512" y="5869"/>
                      <a:pt x="18256" y="6067"/>
                      <a:pt x="0" y="6266"/>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101">
                <a:extLst>
                  <a:ext uri="{FF2B5EF4-FFF2-40B4-BE49-F238E27FC236}">
                    <a16:creationId xmlns:a16="http://schemas.microsoft.com/office/drawing/2014/main" id="{7E51023C-F8BE-4D2C-A061-E33E6B6D7184}"/>
                  </a:ext>
                </a:extLst>
              </p:cNvPr>
              <p:cNvSpPr/>
              <p:nvPr/>
            </p:nvSpPr>
            <p:spPr>
              <a:xfrm>
                <a:off x="2892249" y="2171681"/>
                <a:ext cx="1341614" cy="1348552"/>
              </a:xfrm>
              <a:custGeom>
                <a:avLst/>
                <a:gdLst>
                  <a:gd name="connsiteX0" fmla="*/ 1341614 w 1341614"/>
                  <a:gd name="connsiteY0" fmla="*/ 1204932 h 1348552"/>
                  <a:gd name="connsiteX1" fmla="*/ 1289226 w 1341614"/>
                  <a:gd name="connsiteY1" fmla="*/ 1204932 h 1348552"/>
                  <a:gd name="connsiteX2" fmla="*/ 1305895 w 1341614"/>
                  <a:gd name="connsiteY2" fmla="*/ 1159688 h 1348552"/>
                  <a:gd name="connsiteX3" fmla="*/ 1313039 w 1341614"/>
                  <a:gd name="connsiteY3" fmla="*/ 1135875 h 1348552"/>
                  <a:gd name="connsiteX4" fmla="*/ 1308276 w 1341614"/>
                  <a:gd name="connsiteY4" fmla="*/ 1085869 h 1348552"/>
                  <a:gd name="connsiteX5" fmla="*/ 1308276 w 1341614"/>
                  <a:gd name="connsiteY5" fmla="*/ 1057294 h 1348552"/>
                  <a:gd name="connsiteX6" fmla="*/ 1279701 w 1341614"/>
                  <a:gd name="connsiteY6" fmla="*/ 1057294 h 1348552"/>
                  <a:gd name="connsiteX7" fmla="*/ 1241601 w 1341614"/>
                  <a:gd name="connsiteY7" fmla="*/ 1057294 h 1348552"/>
                  <a:gd name="connsiteX8" fmla="*/ 1215407 w 1341614"/>
                  <a:gd name="connsiteY8" fmla="*/ 1054913 h 1348552"/>
                  <a:gd name="connsiteX9" fmla="*/ 1179689 w 1341614"/>
                  <a:gd name="connsiteY9" fmla="*/ 1054913 h 1348552"/>
                  <a:gd name="connsiteX10" fmla="*/ 1215407 w 1341614"/>
                  <a:gd name="connsiteY10" fmla="*/ 1035863 h 1348552"/>
                  <a:gd name="connsiteX11" fmla="*/ 1198739 w 1341614"/>
                  <a:gd name="connsiteY11" fmla="*/ 1012050 h 1348552"/>
                  <a:gd name="connsiteX12" fmla="*/ 1174926 w 1341614"/>
                  <a:gd name="connsiteY12" fmla="*/ 1002525 h 1348552"/>
                  <a:gd name="connsiteX13" fmla="*/ 1143970 w 1341614"/>
                  <a:gd name="connsiteY13" fmla="*/ 988238 h 1348552"/>
                  <a:gd name="connsiteX14" fmla="*/ 1098726 w 1341614"/>
                  <a:gd name="connsiteY14" fmla="*/ 985857 h 1348552"/>
                  <a:gd name="connsiteX15" fmla="*/ 1055864 w 1341614"/>
                  <a:gd name="connsiteY15" fmla="*/ 985857 h 1348552"/>
                  <a:gd name="connsiteX16" fmla="*/ 1053482 w 1341614"/>
                  <a:gd name="connsiteY16" fmla="*/ 1035863 h 1348552"/>
                  <a:gd name="connsiteX17" fmla="*/ 1093964 w 1341614"/>
                  <a:gd name="connsiteY17" fmla="*/ 1043007 h 1348552"/>
                  <a:gd name="connsiteX18" fmla="*/ 1124920 w 1341614"/>
                  <a:gd name="connsiteY18" fmla="*/ 1085869 h 1348552"/>
                  <a:gd name="connsiteX19" fmla="*/ 1141589 w 1341614"/>
                  <a:gd name="connsiteY19" fmla="*/ 1126350 h 1348552"/>
                  <a:gd name="connsiteX20" fmla="*/ 1158257 w 1341614"/>
                  <a:gd name="connsiteY20" fmla="*/ 1164450 h 1348552"/>
                  <a:gd name="connsiteX21" fmla="*/ 1186832 w 1341614"/>
                  <a:gd name="connsiteY21" fmla="*/ 1190644 h 1348552"/>
                  <a:gd name="connsiteX22" fmla="*/ 1246364 w 1341614"/>
                  <a:gd name="connsiteY22" fmla="*/ 1195407 h 1348552"/>
                  <a:gd name="connsiteX23" fmla="*/ 1282082 w 1341614"/>
                  <a:gd name="connsiteY23" fmla="*/ 1231125 h 1348552"/>
                  <a:gd name="connsiteX24" fmla="*/ 1260651 w 1341614"/>
                  <a:gd name="connsiteY24" fmla="*/ 1247794 h 1348552"/>
                  <a:gd name="connsiteX25" fmla="*/ 1236839 w 1341614"/>
                  <a:gd name="connsiteY25" fmla="*/ 1257319 h 1348552"/>
                  <a:gd name="connsiteX26" fmla="*/ 1232076 w 1341614"/>
                  <a:gd name="connsiteY26" fmla="*/ 1285894 h 1348552"/>
                  <a:gd name="connsiteX27" fmla="*/ 1265414 w 1341614"/>
                  <a:gd name="connsiteY27" fmla="*/ 1300182 h 1348552"/>
                  <a:gd name="connsiteX28" fmla="*/ 1277320 w 1341614"/>
                  <a:gd name="connsiteY28" fmla="*/ 1314469 h 1348552"/>
                  <a:gd name="connsiteX29" fmla="*/ 1260651 w 1341614"/>
                  <a:gd name="connsiteY29" fmla="*/ 1340663 h 1348552"/>
                  <a:gd name="connsiteX30" fmla="*/ 1239220 w 1341614"/>
                  <a:gd name="connsiteY30" fmla="*/ 1326375 h 1348552"/>
                  <a:gd name="connsiteX31" fmla="*/ 1222551 w 1341614"/>
                  <a:gd name="connsiteY31" fmla="*/ 1309707 h 1348552"/>
                  <a:gd name="connsiteX32" fmla="*/ 1205882 w 1341614"/>
                  <a:gd name="connsiteY32" fmla="*/ 1304944 h 1348552"/>
                  <a:gd name="connsiteX33" fmla="*/ 1184451 w 1341614"/>
                  <a:gd name="connsiteY33" fmla="*/ 1300182 h 1348552"/>
                  <a:gd name="connsiteX34" fmla="*/ 1163020 w 1341614"/>
                  <a:gd name="connsiteY34" fmla="*/ 1300182 h 1348552"/>
                  <a:gd name="connsiteX35" fmla="*/ 1191595 w 1341614"/>
                  <a:gd name="connsiteY35" fmla="*/ 1343044 h 1348552"/>
                  <a:gd name="connsiteX36" fmla="*/ 1186832 w 1341614"/>
                  <a:gd name="connsiteY36" fmla="*/ 1347807 h 1348552"/>
                  <a:gd name="connsiteX37" fmla="*/ 1177307 w 1341614"/>
                  <a:gd name="connsiteY37" fmla="*/ 1347807 h 1348552"/>
                  <a:gd name="connsiteX38" fmla="*/ 1143970 w 1341614"/>
                  <a:gd name="connsiteY38" fmla="*/ 1347807 h 1348552"/>
                  <a:gd name="connsiteX39" fmla="*/ 1120157 w 1341614"/>
                  <a:gd name="connsiteY39" fmla="*/ 1347807 h 1348552"/>
                  <a:gd name="connsiteX40" fmla="*/ 1103489 w 1341614"/>
                  <a:gd name="connsiteY40" fmla="*/ 1343044 h 1348552"/>
                  <a:gd name="connsiteX41" fmla="*/ 1084439 w 1341614"/>
                  <a:gd name="connsiteY41" fmla="*/ 1293038 h 1348552"/>
                  <a:gd name="connsiteX42" fmla="*/ 1074914 w 1341614"/>
                  <a:gd name="connsiteY42" fmla="*/ 1273988 h 1348552"/>
                  <a:gd name="connsiteX43" fmla="*/ 1013001 w 1341614"/>
                  <a:gd name="connsiteY43" fmla="*/ 1269225 h 1348552"/>
                  <a:gd name="connsiteX44" fmla="*/ 977282 w 1341614"/>
                  <a:gd name="connsiteY44" fmla="*/ 1269225 h 1348552"/>
                  <a:gd name="connsiteX45" fmla="*/ 955851 w 1341614"/>
                  <a:gd name="connsiteY45" fmla="*/ 1271607 h 1348552"/>
                  <a:gd name="connsiteX46" fmla="*/ 939182 w 1341614"/>
                  <a:gd name="connsiteY46" fmla="*/ 1278750 h 1348552"/>
                  <a:gd name="connsiteX47" fmla="*/ 932039 w 1341614"/>
                  <a:gd name="connsiteY47" fmla="*/ 1273988 h 1348552"/>
                  <a:gd name="connsiteX48" fmla="*/ 891557 w 1341614"/>
                  <a:gd name="connsiteY48" fmla="*/ 1271607 h 1348552"/>
                  <a:gd name="connsiteX49" fmla="*/ 877270 w 1341614"/>
                  <a:gd name="connsiteY49" fmla="*/ 1271607 h 1348552"/>
                  <a:gd name="connsiteX50" fmla="*/ 874889 w 1341614"/>
                  <a:gd name="connsiteY50" fmla="*/ 1271607 h 1348552"/>
                  <a:gd name="connsiteX51" fmla="*/ 882032 w 1341614"/>
                  <a:gd name="connsiteY51" fmla="*/ 1209694 h 1348552"/>
                  <a:gd name="connsiteX52" fmla="*/ 882032 w 1341614"/>
                  <a:gd name="connsiteY52" fmla="*/ 1195407 h 1348552"/>
                  <a:gd name="connsiteX53" fmla="*/ 882032 w 1341614"/>
                  <a:gd name="connsiteY53" fmla="*/ 1181119 h 1348552"/>
                  <a:gd name="connsiteX54" fmla="*/ 860601 w 1341614"/>
                  <a:gd name="connsiteY54" fmla="*/ 1181119 h 1348552"/>
                  <a:gd name="connsiteX55" fmla="*/ 822501 w 1341614"/>
                  <a:gd name="connsiteY55" fmla="*/ 1181119 h 1348552"/>
                  <a:gd name="connsiteX56" fmla="*/ 746301 w 1341614"/>
                  <a:gd name="connsiteY56" fmla="*/ 1181119 h 1348552"/>
                  <a:gd name="connsiteX57" fmla="*/ 693914 w 1341614"/>
                  <a:gd name="connsiteY57" fmla="*/ 1183500 h 1348552"/>
                  <a:gd name="connsiteX58" fmla="*/ 672482 w 1341614"/>
                  <a:gd name="connsiteY58" fmla="*/ 1183500 h 1348552"/>
                  <a:gd name="connsiteX59" fmla="*/ 665339 w 1341614"/>
                  <a:gd name="connsiteY59" fmla="*/ 1183500 h 1348552"/>
                  <a:gd name="connsiteX60" fmla="*/ 670101 w 1341614"/>
                  <a:gd name="connsiteY60" fmla="*/ 1154925 h 1348552"/>
                  <a:gd name="connsiteX61" fmla="*/ 670101 w 1341614"/>
                  <a:gd name="connsiteY61" fmla="*/ 1123969 h 1348552"/>
                  <a:gd name="connsiteX62" fmla="*/ 670101 w 1341614"/>
                  <a:gd name="connsiteY62" fmla="*/ 1121588 h 1348552"/>
                  <a:gd name="connsiteX63" fmla="*/ 655814 w 1341614"/>
                  <a:gd name="connsiteY63" fmla="*/ 1121588 h 1348552"/>
                  <a:gd name="connsiteX64" fmla="*/ 646289 w 1341614"/>
                  <a:gd name="connsiteY64" fmla="*/ 1121588 h 1348552"/>
                  <a:gd name="connsiteX65" fmla="*/ 634382 w 1341614"/>
                  <a:gd name="connsiteY65" fmla="*/ 1121588 h 1348552"/>
                  <a:gd name="connsiteX66" fmla="*/ 627239 w 1341614"/>
                  <a:gd name="connsiteY66" fmla="*/ 1121588 h 1348552"/>
                  <a:gd name="connsiteX67" fmla="*/ 629620 w 1341614"/>
                  <a:gd name="connsiteY67" fmla="*/ 1138257 h 1348552"/>
                  <a:gd name="connsiteX68" fmla="*/ 624857 w 1341614"/>
                  <a:gd name="connsiteY68" fmla="*/ 1154925 h 1348552"/>
                  <a:gd name="connsiteX69" fmla="*/ 610570 w 1341614"/>
                  <a:gd name="connsiteY69" fmla="*/ 1154925 h 1348552"/>
                  <a:gd name="connsiteX70" fmla="*/ 610570 w 1341614"/>
                  <a:gd name="connsiteY70" fmla="*/ 1143019 h 1348552"/>
                  <a:gd name="connsiteX71" fmla="*/ 610570 w 1341614"/>
                  <a:gd name="connsiteY71" fmla="*/ 1126350 h 1348552"/>
                  <a:gd name="connsiteX72" fmla="*/ 605807 w 1341614"/>
                  <a:gd name="connsiteY72" fmla="*/ 1123969 h 1348552"/>
                  <a:gd name="connsiteX73" fmla="*/ 584376 w 1341614"/>
                  <a:gd name="connsiteY73" fmla="*/ 1123969 h 1348552"/>
                  <a:gd name="connsiteX74" fmla="*/ 551039 w 1341614"/>
                  <a:gd name="connsiteY74" fmla="*/ 1128732 h 1348552"/>
                  <a:gd name="connsiteX75" fmla="*/ 524845 w 1341614"/>
                  <a:gd name="connsiteY75" fmla="*/ 1128732 h 1348552"/>
                  <a:gd name="connsiteX76" fmla="*/ 508176 w 1341614"/>
                  <a:gd name="connsiteY76" fmla="*/ 1128732 h 1348552"/>
                  <a:gd name="connsiteX77" fmla="*/ 508176 w 1341614"/>
                  <a:gd name="connsiteY77" fmla="*/ 1147782 h 1348552"/>
                  <a:gd name="connsiteX78" fmla="*/ 515320 w 1341614"/>
                  <a:gd name="connsiteY78" fmla="*/ 1221600 h 1348552"/>
                  <a:gd name="connsiteX79" fmla="*/ 520082 w 1341614"/>
                  <a:gd name="connsiteY79" fmla="*/ 1247794 h 1348552"/>
                  <a:gd name="connsiteX80" fmla="*/ 524845 w 1341614"/>
                  <a:gd name="connsiteY80" fmla="*/ 1262082 h 1348552"/>
                  <a:gd name="connsiteX81" fmla="*/ 510557 w 1341614"/>
                  <a:gd name="connsiteY81" fmla="*/ 1285894 h 1348552"/>
                  <a:gd name="connsiteX82" fmla="*/ 484364 w 1341614"/>
                  <a:gd name="connsiteY82" fmla="*/ 1300182 h 1348552"/>
                  <a:gd name="connsiteX83" fmla="*/ 467695 w 1341614"/>
                  <a:gd name="connsiteY83" fmla="*/ 1331138 h 1348552"/>
                  <a:gd name="connsiteX84" fmla="*/ 462932 w 1341614"/>
                  <a:gd name="connsiteY84" fmla="*/ 1340663 h 1348552"/>
                  <a:gd name="connsiteX85" fmla="*/ 379589 w 1341614"/>
                  <a:gd name="connsiteY85" fmla="*/ 1283513 h 1348552"/>
                  <a:gd name="connsiteX86" fmla="*/ 343870 w 1341614"/>
                  <a:gd name="connsiteY86" fmla="*/ 1262082 h 1348552"/>
                  <a:gd name="connsiteX87" fmla="*/ 310532 w 1341614"/>
                  <a:gd name="connsiteY87" fmla="*/ 1226363 h 1348552"/>
                  <a:gd name="connsiteX88" fmla="*/ 286720 w 1341614"/>
                  <a:gd name="connsiteY88" fmla="*/ 1193025 h 1348552"/>
                  <a:gd name="connsiteX89" fmla="*/ 265289 w 1341614"/>
                  <a:gd name="connsiteY89" fmla="*/ 1159688 h 1348552"/>
                  <a:gd name="connsiteX90" fmla="*/ 251001 w 1341614"/>
                  <a:gd name="connsiteY90" fmla="*/ 1138257 h 1348552"/>
                  <a:gd name="connsiteX91" fmla="*/ 239095 w 1341614"/>
                  <a:gd name="connsiteY91" fmla="*/ 1128732 h 1348552"/>
                  <a:gd name="connsiteX92" fmla="*/ 236714 w 1341614"/>
                  <a:gd name="connsiteY92" fmla="*/ 1121588 h 1348552"/>
                  <a:gd name="connsiteX93" fmla="*/ 248620 w 1341614"/>
                  <a:gd name="connsiteY93" fmla="*/ 1109682 h 1348552"/>
                  <a:gd name="connsiteX94" fmla="*/ 267670 w 1341614"/>
                  <a:gd name="connsiteY94" fmla="*/ 1097775 h 1348552"/>
                  <a:gd name="connsiteX95" fmla="*/ 281957 w 1341614"/>
                  <a:gd name="connsiteY95" fmla="*/ 1073963 h 1348552"/>
                  <a:gd name="connsiteX96" fmla="*/ 291482 w 1341614"/>
                  <a:gd name="connsiteY96" fmla="*/ 1054913 h 1348552"/>
                  <a:gd name="connsiteX97" fmla="*/ 265289 w 1341614"/>
                  <a:gd name="connsiteY97" fmla="*/ 1045388 h 1348552"/>
                  <a:gd name="connsiteX98" fmla="*/ 243857 w 1341614"/>
                  <a:gd name="connsiteY98" fmla="*/ 1023957 h 1348552"/>
                  <a:gd name="connsiteX99" fmla="*/ 220045 w 1341614"/>
                  <a:gd name="connsiteY99" fmla="*/ 1007288 h 1348552"/>
                  <a:gd name="connsiteX100" fmla="*/ 210520 w 1341614"/>
                  <a:gd name="connsiteY100" fmla="*/ 1000144 h 1348552"/>
                  <a:gd name="connsiteX101" fmla="*/ 220045 w 1341614"/>
                  <a:gd name="connsiteY101" fmla="*/ 981094 h 1348552"/>
                  <a:gd name="connsiteX102" fmla="*/ 255764 w 1341614"/>
                  <a:gd name="connsiteY102" fmla="*/ 959663 h 1348552"/>
                  <a:gd name="connsiteX103" fmla="*/ 270051 w 1341614"/>
                  <a:gd name="connsiteY103" fmla="*/ 950138 h 1348552"/>
                  <a:gd name="connsiteX104" fmla="*/ 253382 w 1341614"/>
                  <a:gd name="connsiteY104" fmla="*/ 926325 h 1348552"/>
                  <a:gd name="connsiteX105" fmla="*/ 243857 w 1341614"/>
                  <a:gd name="connsiteY105" fmla="*/ 892988 h 1348552"/>
                  <a:gd name="connsiteX106" fmla="*/ 227189 w 1341614"/>
                  <a:gd name="connsiteY106" fmla="*/ 847744 h 1348552"/>
                  <a:gd name="connsiteX107" fmla="*/ 227189 w 1341614"/>
                  <a:gd name="connsiteY107" fmla="*/ 816788 h 1348552"/>
                  <a:gd name="connsiteX108" fmla="*/ 231951 w 1341614"/>
                  <a:gd name="connsiteY108" fmla="*/ 797738 h 1348552"/>
                  <a:gd name="connsiteX109" fmla="*/ 239095 w 1341614"/>
                  <a:gd name="connsiteY109" fmla="*/ 776307 h 1348552"/>
                  <a:gd name="connsiteX110" fmla="*/ 210520 w 1341614"/>
                  <a:gd name="connsiteY110" fmla="*/ 752494 h 1348552"/>
                  <a:gd name="connsiteX111" fmla="*/ 150989 w 1341614"/>
                  <a:gd name="connsiteY111" fmla="*/ 657244 h 1348552"/>
                  <a:gd name="connsiteX112" fmla="*/ 129557 w 1341614"/>
                  <a:gd name="connsiteY112" fmla="*/ 638194 h 1348552"/>
                  <a:gd name="connsiteX113" fmla="*/ 127176 w 1341614"/>
                  <a:gd name="connsiteY113" fmla="*/ 614382 h 1348552"/>
                  <a:gd name="connsiteX114" fmla="*/ 112889 w 1341614"/>
                  <a:gd name="connsiteY114" fmla="*/ 590569 h 1348552"/>
                  <a:gd name="connsiteX115" fmla="*/ 77170 w 1341614"/>
                  <a:gd name="connsiteY115" fmla="*/ 578663 h 1348552"/>
                  <a:gd name="connsiteX116" fmla="*/ 50976 w 1341614"/>
                  <a:gd name="connsiteY116" fmla="*/ 569138 h 1348552"/>
                  <a:gd name="connsiteX117" fmla="*/ 17639 w 1341614"/>
                  <a:gd name="connsiteY117" fmla="*/ 547707 h 1348552"/>
                  <a:gd name="connsiteX118" fmla="*/ 12876 w 1341614"/>
                  <a:gd name="connsiteY118" fmla="*/ 540563 h 1348552"/>
                  <a:gd name="connsiteX119" fmla="*/ 189089 w 1341614"/>
                  <a:gd name="connsiteY119" fmla="*/ 483413 h 1348552"/>
                  <a:gd name="connsiteX120" fmla="*/ 258145 w 1341614"/>
                  <a:gd name="connsiteY120" fmla="*/ 428644 h 1348552"/>
                  <a:gd name="connsiteX121" fmla="*/ 312914 w 1341614"/>
                  <a:gd name="connsiteY121" fmla="*/ 388163 h 1348552"/>
                  <a:gd name="connsiteX122" fmla="*/ 360539 w 1341614"/>
                  <a:gd name="connsiteY122" fmla="*/ 359588 h 1348552"/>
                  <a:gd name="connsiteX123" fmla="*/ 381970 w 1341614"/>
                  <a:gd name="connsiteY123" fmla="*/ 352444 h 1348552"/>
                  <a:gd name="connsiteX124" fmla="*/ 429595 w 1341614"/>
                  <a:gd name="connsiteY124" fmla="*/ 428644 h 1348552"/>
                  <a:gd name="connsiteX125" fmla="*/ 508176 w 1341614"/>
                  <a:gd name="connsiteY125" fmla="*/ 481032 h 1348552"/>
                  <a:gd name="connsiteX126" fmla="*/ 522464 w 1341614"/>
                  <a:gd name="connsiteY126" fmla="*/ 483413 h 1348552"/>
                  <a:gd name="connsiteX127" fmla="*/ 541514 w 1341614"/>
                  <a:gd name="connsiteY127" fmla="*/ 457219 h 1348552"/>
                  <a:gd name="connsiteX128" fmla="*/ 572470 w 1341614"/>
                  <a:gd name="connsiteY128" fmla="*/ 459600 h 1348552"/>
                  <a:gd name="connsiteX129" fmla="*/ 598664 w 1341614"/>
                  <a:gd name="connsiteY129" fmla="*/ 471507 h 1348552"/>
                  <a:gd name="connsiteX130" fmla="*/ 701057 w 1341614"/>
                  <a:gd name="connsiteY130" fmla="*/ 411975 h 1348552"/>
                  <a:gd name="connsiteX131" fmla="*/ 746301 w 1341614"/>
                  <a:gd name="connsiteY131" fmla="*/ 407213 h 1348552"/>
                  <a:gd name="connsiteX132" fmla="*/ 796307 w 1341614"/>
                  <a:gd name="connsiteY132" fmla="*/ 381019 h 1348552"/>
                  <a:gd name="connsiteX133" fmla="*/ 810595 w 1341614"/>
                  <a:gd name="connsiteY133" fmla="*/ 335775 h 1348552"/>
                  <a:gd name="connsiteX134" fmla="*/ 827264 w 1341614"/>
                  <a:gd name="connsiteY134" fmla="*/ 307200 h 1348552"/>
                  <a:gd name="connsiteX135" fmla="*/ 824882 w 1341614"/>
                  <a:gd name="connsiteY135" fmla="*/ 278625 h 1348552"/>
                  <a:gd name="connsiteX136" fmla="*/ 784401 w 1341614"/>
                  <a:gd name="connsiteY136" fmla="*/ 247669 h 1348552"/>
                  <a:gd name="connsiteX137" fmla="*/ 767732 w 1341614"/>
                  <a:gd name="connsiteY137" fmla="*/ 207188 h 1348552"/>
                  <a:gd name="connsiteX138" fmla="*/ 736776 w 1341614"/>
                  <a:gd name="connsiteY138" fmla="*/ 188138 h 1348552"/>
                  <a:gd name="connsiteX139" fmla="*/ 674864 w 1341614"/>
                  <a:gd name="connsiteY139" fmla="*/ 159563 h 1348552"/>
                  <a:gd name="connsiteX140" fmla="*/ 634382 w 1341614"/>
                  <a:gd name="connsiteY140" fmla="*/ 140513 h 1348552"/>
                  <a:gd name="connsiteX141" fmla="*/ 584376 w 1341614"/>
                  <a:gd name="connsiteY141" fmla="*/ 95269 h 1348552"/>
                  <a:gd name="connsiteX142" fmla="*/ 531989 w 1341614"/>
                  <a:gd name="connsiteY142" fmla="*/ 64313 h 1348552"/>
                  <a:gd name="connsiteX143" fmla="*/ 491507 w 1341614"/>
                  <a:gd name="connsiteY143" fmla="*/ 45263 h 1348552"/>
                  <a:gd name="connsiteX144" fmla="*/ 458170 w 1341614"/>
                  <a:gd name="connsiteY144" fmla="*/ 42882 h 1348552"/>
                  <a:gd name="connsiteX145" fmla="*/ 417689 w 1341614"/>
                  <a:gd name="connsiteY145" fmla="*/ 40500 h 1348552"/>
                  <a:gd name="connsiteX146" fmla="*/ 391495 w 1341614"/>
                  <a:gd name="connsiteY146" fmla="*/ 38119 h 1348552"/>
                  <a:gd name="connsiteX147" fmla="*/ 381970 w 1341614"/>
                  <a:gd name="connsiteY147" fmla="*/ 16688 h 1348552"/>
                  <a:gd name="connsiteX148" fmla="*/ 379589 w 1341614"/>
                  <a:gd name="connsiteY148" fmla="*/ 2400 h 1348552"/>
                  <a:gd name="connsiteX149" fmla="*/ 312914 w 1341614"/>
                  <a:gd name="connsiteY149" fmla="*/ 19 h 1348552"/>
                  <a:gd name="connsiteX150" fmla="*/ 312914 w 1341614"/>
                  <a:gd name="connsiteY150" fmla="*/ 2400 h 13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341614" h="1348552">
                    <a:moveTo>
                      <a:pt x="1341614" y="1204932"/>
                    </a:moveTo>
                    <a:cubicBezTo>
                      <a:pt x="1318396" y="1208702"/>
                      <a:pt x="1295179" y="1212473"/>
                      <a:pt x="1289226" y="1204932"/>
                    </a:cubicBezTo>
                    <a:cubicBezTo>
                      <a:pt x="1283273" y="1197391"/>
                      <a:pt x="1301926" y="1171197"/>
                      <a:pt x="1305895" y="1159688"/>
                    </a:cubicBezTo>
                    <a:cubicBezTo>
                      <a:pt x="1309864" y="1148179"/>
                      <a:pt x="1312642" y="1148178"/>
                      <a:pt x="1313039" y="1135875"/>
                    </a:cubicBezTo>
                    <a:cubicBezTo>
                      <a:pt x="1313436" y="1123572"/>
                      <a:pt x="1309070" y="1098966"/>
                      <a:pt x="1308276" y="1085869"/>
                    </a:cubicBezTo>
                    <a:cubicBezTo>
                      <a:pt x="1307482" y="1072772"/>
                      <a:pt x="1313038" y="1062056"/>
                      <a:pt x="1308276" y="1057294"/>
                    </a:cubicBezTo>
                    <a:cubicBezTo>
                      <a:pt x="1303514" y="1052532"/>
                      <a:pt x="1279701" y="1057294"/>
                      <a:pt x="1279701" y="1057294"/>
                    </a:cubicBezTo>
                    <a:cubicBezTo>
                      <a:pt x="1268589" y="1057294"/>
                      <a:pt x="1252317" y="1057691"/>
                      <a:pt x="1241601" y="1057294"/>
                    </a:cubicBezTo>
                    <a:cubicBezTo>
                      <a:pt x="1230885" y="1056897"/>
                      <a:pt x="1225726" y="1055310"/>
                      <a:pt x="1215407" y="1054913"/>
                    </a:cubicBezTo>
                    <a:cubicBezTo>
                      <a:pt x="1205088" y="1054516"/>
                      <a:pt x="1179689" y="1058088"/>
                      <a:pt x="1179689" y="1054913"/>
                    </a:cubicBezTo>
                    <a:cubicBezTo>
                      <a:pt x="1179689" y="1051738"/>
                      <a:pt x="1212232" y="1043007"/>
                      <a:pt x="1215407" y="1035863"/>
                    </a:cubicBezTo>
                    <a:cubicBezTo>
                      <a:pt x="1218582" y="1028719"/>
                      <a:pt x="1205486" y="1017606"/>
                      <a:pt x="1198739" y="1012050"/>
                    </a:cubicBezTo>
                    <a:cubicBezTo>
                      <a:pt x="1191992" y="1006494"/>
                      <a:pt x="1184054" y="1006494"/>
                      <a:pt x="1174926" y="1002525"/>
                    </a:cubicBezTo>
                    <a:cubicBezTo>
                      <a:pt x="1165798" y="998556"/>
                      <a:pt x="1156670" y="991016"/>
                      <a:pt x="1143970" y="988238"/>
                    </a:cubicBezTo>
                    <a:cubicBezTo>
                      <a:pt x="1131270" y="985460"/>
                      <a:pt x="1113410" y="986254"/>
                      <a:pt x="1098726" y="985857"/>
                    </a:cubicBezTo>
                    <a:cubicBezTo>
                      <a:pt x="1084042" y="985460"/>
                      <a:pt x="1063405" y="977523"/>
                      <a:pt x="1055864" y="985857"/>
                    </a:cubicBezTo>
                    <a:cubicBezTo>
                      <a:pt x="1048323" y="994191"/>
                      <a:pt x="1047132" y="1026338"/>
                      <a:pt x="1053482" y="1035863"/>
                    </a:cubicBezTo>
                    <a:cubicBezTo>
                      <a:pt x="1059832" y="1045388"/>
                      <a:pt x="1082058" y="1034673"/>
                      <a:pt x="1093964" y="1043007"/>
                    </a:cubicBezTo>
                    <a:cubicBezTo>
                      <a:pt x="1105870" y="1051341"/>
                      <a:pt x="1116983" y="1071979"/>
                      <a:pt x="1124920" y="1085869"/>
                    </a:cubicBezTo>
                    <a:cubicBezTo>
                      <a:pt x="1132857" y="1099759"/>
                      <a:pt x="1136033" y="1113253"/>
                      <a:pt x="1141589" y="1126350"/>
                    </a:cubicBezTo>
                    <a:cubicBezTo>
                      <a:pt x="1147145" y="1139447"/>
                      <a:pt x="1150717" y="1153734"/>
                      <a:pt x="1158257" y="1164450"/>
                    </a:cubicBezTo>
                    <a:cubicBezTo>
                      <a:pt x="1165797" y="1175166"/>
                      <a:pt x="1172147" y="1185484"/>
                      <a:pt x="1186832" y="1190644"/>
                    </a:cubicBezTo>
                    <a:cubicBezTo>
                      <a:pt x="1201517" y="1195804"/>
                      <a:pt x="1230489" y="1188660"/>
                      <a:pt x="1246364" y="1195407"/>
                    </a:cubicBezTo>
                    <a:cubicBezTo>
                      <a:pt x="1262239" y="1202154"/>
                      <a:pt x="1279701" y="1222394"/>
                      <a:pt x="1282082" y="1231125"/>
                    </a:cubicBezTo>
                    <a:cubicBezTo>
                      <a:pt x="1284463" y="1239856"/>
                      <a:pt x="1268191" y="1243428"/>
                      <a:pt x="1260651" y="1247794"/>
                    </a:cubicBezTo>
                    <a:cubicBezTo>
                      <a:pt x="1253110" y="1252160"/>
                      <a:pt x="1241601" y="1250969"/>
                      <a:pt x="1236839" y="1257319"/>
                    </a:cubicBezTo>
                    <a:cubicBezTo>
                      <a:pt x="1232077" y="1263669"/>
                      <a:pt x="1227314" y="1278750"/>
                      <a:pt x="1232076" y="1285894"/>
                    </a:cubicBezTo>
                    <a:cubicBezTo>
                      <a:pt x="1236838" y="1293038"/>
                      <a:pt x="1257873" y="1295420"/>
                      <a:pt x="1265414" y="1300182"/>
                    </a:cubicBezTo>
                    <a:cubicBezTo>
                      <a:pt x="1272955" y="1304944"/>
                      <a:pt x="1278114" y="1307722"/>
                      <a:pt x="1277320" y="1314469"/>
                    </a:cubicBezTo>
                    <a:cubicBezTo>
                      <a:pt x="1276526" y="1321216"/>
                      <a:pt x="1267001" y="1338679"/>
                      <a:pt x="1260651" y="1340663"/>
                    </a:cubicBezTo>
                    <a:cubicBezTo>
                      <a:pt x="1254301" y="1342647"/>
                      <a:pt x="1245570" y="1331534"/>
                      <a:pt x="1239220" y="1326375"/>
                    </a:cubicBezTo>
                    <a:cubicBezTo>
                      <a:pt x="1232870" y="1321216"/>
                      <a:pt x="1228107" y="1313279"/>
                      <a:pt x="1222551" y="1309707"/>
                    </a:cubicBezTo>
                    <a:cubicBezTo>
                      <a:pt x="1216995" y="1306135"/>
                      <a:pt x="1212232" y="1306532"/>
                      <a:pt x="1205882" y="1304944"/>
                    </a:cubicBezTo>
                    <a:cubicBezTo>
                      <a:pt x="1199532" y="1303357"/>
                      <a:pt x="1191595" y="1300976"/>
                      <a:pt x="1184451" y="1300182"/>
                    </a:cubicBezTo>
                    <a:cubicBezTo>
                      <a:pt x="1177307" y="1299388"/>
                      <a:pt x="1161829" y="1293038"/>
                      <a:pt x="1163020" y="1300182"/>
                    </a:cubicBezTo>
                    <a:cubicBezTo>
                      <a:pt x="1164211" y="1307326"/>
                      <a:pt x="1191595" y="1343044"/>
                      <a:pt x="1191595" y="1343044"/>
                    </a:cubicBezTo>
                    <a:cubicBezTo>
                      <a:pt x="1195564" y="1350981"/>
                      <a:pt x="1189213" y="1347013"/>
                      <a:pt x="1186832" y="1347807"/>
                    </a:cubicBezTo>
                    <a:cubicBezTo>
                      <a:pt x="1184451" y="1348601"/>
                      <a:pt x="1177307" y="1347807"/>
                      <a:pt x="1177307" y="1347807"/>
                    </a:cubicBezTo>
                    <a:lnTo>
                      <a:pt x="1143970" y="1347807"/>
                    </a:lnTo>
                    <a:cubicBezTo>
                      <a:pt x="1134445" y="1347807"/>
                      <a:pt x="1126904" y="1348601"/>
                      <a:pt x="1120157" y="1347807"/>
                    </a:cubicBezTo>
                    <a:cubicBezTo>
                      <a:pt x="1113410" y="1347013"/>
                      <a:pt x="1109442" y="1352172"/>
                      <a:pt x="1103489" y="1343044"/>
                    </a:cubicBezTo>
                    <a:cubicBezTo>
                      <a:pt x="1097536" y="1333916"/>
                      <a:pt x="1089202" y="1304547"/>
                      <a:pt x="1084439" y="1293038"/>
                    </a:cubicBezTo>
                    <a:cubicBezTo>
                      <a:pt x="1079676" y="1281529"/>
                      <a:pt x="1086820" y="1277957"/>
                      <a:pt x="1074914" y="1273988"/>
                    </a:cubicBezTo>
                    <a:cubicBezTo>
                      <a:pt x="1063008" y="1270019"/>
                      <a:pt x="1029273" y="1270019"/>
                      <a:pt x="1013001" y="1269225"/>
                    </a:cubicBezTo>
                    <a:cubicBezTo>
                      <a:pt x="996729" y="1268431"/>
                      <a:pt x="986807" y="1268828"/>
                      <a:pt x="977282" y="1269225"/>
                    </a:cubicBezTo>
                    <a:cubicBezTo>
                      <a:pt x="967757" y="1269622"/>
                      <a:pt x="962201" y="1270020"/>
                      <a:pt x="955851" y="1271607"/>
                    </a:cubicBezTo>
                    <a:cubicBezTo>
                      <a:pt x="949501" y="1273195"/>
                      <a:pt x="939182" y="1278750"/>
                      <a:pt x="939182" y="1278750"/>
                    </a:cubicBezTo>
                    <a:cubicBezTo>
                      <a:pt x="935213" y="1279147"/>
                      <a:pt x="939976" y="1275178"/>
                      <a:pt x="932039" y="1273988"/>
                    </a:cubicBezTo>
                    <a:cubicBezTo>
                      <a:pt x="924102" y="1272798"/>
                      <a:pt x="900685" y="1272004"/>
                      <a:pt x="891557" y="1271607"/>
                    </a:cubicBezTo>
                    <a:cubicBezTo>
                      <a:pt x="882429" y="1271210"/>
                      <a:pt x="877270" y="1271607"/>
                      <a:pt x="877270" y="1271607"/>
                    </a:cubicBezTo>
                    <a:cubicBezTo>
                      <a:pt x="874492" y="1271607"/>
                      <a:pt x="874095" y="1281926"/>
                      <a:pt x="874889" y="1271607"/>
                    </a:cubicBezTo>
                    <a:cubicBezTo>
                      <a:pt x="875683" y="1261288"/>
                      <a:pt x="880842" y="1222394"/>
                      <a:pt x="882032" y="1209694"/>
                    </a:cubicBezTo>
                    <a:cubicBezTo>
                      <a:pt x="883222" y="1196994"/>
                      <a:pt x="882032" y="1195407"/>
                      <a:pt x="882032" y="1195407"/>
                    </a:cubicBezTo>
                    <a:cubicBezTo>
                      <a:pt x="882032" y="1190645"/>
                      <a:pt x="885604" y="1183500"/>
                      <a:pt x="882032" y="1181119"/>
                    </a:cubicBezTo>
                    <a:cubicBezTo>
                      <a:pt x="878460" y="1178738"/>
                      <a:pt x="860601" y="1181119"/>
                      <a:pt x="860601" y="1181119"/>
                    </a:cubicBezTo>
                    <a:lnTo>
                      <a:pt x="822501" y="1181119"/>
                    </a:lnTo>
                    <a:lnTo>
                      <a:pt x="746301" y="1181119"/>
                    </a:lnTo>
                    <a:cubicBezTo>
                      <a:pt x="724870" y="1181516"/>
                      <a:pt x="706217" y="1183103"/>
                      <a:pt x="693914" y="1183500"/>
                    </a:cubicBezTo>
                    <a:cubicBezTo>
                      <a:pt x="681611" y="1183897"/>
                      <a:pt x="672482" y="1183500"/>
                      <a:pt x="672482" y="1183500"/>
                    </a:cubicBezTo>
                    <a:cubicBezTo>
                      <a:pt x="667720" y="1183500"/>
                      <a:pt x="665736" y="1188262"/>
                      <a:pt x="665339" y="1183500"/>
                    </a:cubicBezTo>
                    <a:cubicBezTo>
                      <a:pt x="664942" y="1178738"/>
                      <a:pt x="669307" y="1164847"/>
                      <a:pt x="670101" y="1154925"/>
                    </a:cubicBezTo>
                    <a:cubicBezTo>
                      <a:pt x="670895" y="1145003"/>
                      <a:pt x="670101" y="1123969"/>
                      <a:pt x="670101" y="1123969"/>
                    </a:cubicBezTo>
                    <a:cubicBezTo>
                      <a:pt x="670101" y="1118413"/>
                      <a:pt x="672482" y="1121985"/>
                      <a:pt x="670101" y="1121588"/>
                    </a:cubicBezTo>
                    <a:cubicBezTo>
                      <a:pt x="667720" y="1121191"/>
                      <a:pt x="655814" y="1121588"/>
                      <a:pt x="655814" y="1121588"/>
                    </a:cubicBezTo>
                    <a:lnTo>
                      <a:pt x="646289" y="1121588"/>
                    </a:lnTo>
                    <a:lnTo>
                      <a:pt x="634382" y="1121588"/>
                    </a:lnTo>
                    <a:cubicBezTo>
                      <a:pt x="631207" y="1121588"/>
                      <a:pt x="628033" y="1118810"/>
                      <a:pt x="627239" y="1121588"/>
                    </a:cubicBezTo>
                    <a:cubicBezTo>
                      <a:pt x="626445" y="1124366"/>
                      <a:pt x="630017" y="1132701"/>
                      <a:pt x="629620" y="1138257"/>
                    </a:cubicBezTo>
                    <a:cubicBezTo>
                      <a:pt x="629223" y="1143813"/>
                      <a:pt x="628032" y="1152147"/>
                      <a:pt x="624857" y="1154925"/>
                    </a:cubicBezTo>
                    <a:cubicBezTo>
                      <a:pt x="621682" y="1157703"/>
                      <a:pt x="612951" y="1156909"/>
                      <a:pt x="610570" y="1154925"/>
                    </a:cubicBezTo>
                    <a:cubicBezTo>
                      <a:pt x="608189" y="1152941"/>
                      <a:pt x="610570" y="1143019"/>
                      <a:pt x="610570" y="1143019"/>
                    </a:cubicBezTo>
                    <a:lnTo>
                      <a:pt x="610570" y="1126350"/>
                    </a:lnTo>
                    <a:cubicBezTo>
                      <a:pt x="609776" y="1123175"/>
                      <a:pt x="610173" y="1124366"/>
                      <a:pt x="605807" y="1123969"/>
                    </a:cubicBezTo>
                    <a:cubicBezTo>
                      <a:pt x="601441" y="1123572"/>
                      <a:pt x="593504" y="1123175"/>
                      <a:pt x="584376" y="1123969"/>
                    </a:cubicBezTo>
                    <a:cubicBezTo>
                      <a:pt x="575248" y="1124763"/>
                      <a:pt x="560961" y="1127938"/>
                      <a:pt x="551039" y="1128732"/>
                    </a:cubicBezTo>
                    <a:cubicBezTo>
                      <a:pt x="541117" y="1129526"/>
                      <a:pt x="524845" y="1128732"/>
                      <a:pt x="524845" y="1128732"/>
                    </a:cubicBezTo>
                    <a:cubicBezTo>
                      <a:pt x="517701" y="1128732"/>
                      <a:pt x="510954" y="1125557"/>
                      <a:pt x="508176" y="1128732"/>
                    </a:cubicBezTo>
                    <a:cubicBezTo>
                      <a:pt x="505398" y="1131907"/>
                      <a:pt x="506985" y="1132304"/>
                      <a:pt x="508176" y="1147782"/>
                    </a:cubicBezTo>
                    <a:cubicBezTo>
                      <a:pt x="509367" y="1163260"/>
                      <a:pt x="513336" y="1204931"/>
                      <a:pt x="515320" y="1221600"/>
                    </a:cubicBezTo>
                    <a:cubicBezTo>
                      <a:pt x="517304" y="1238269"/>
                      <a:pt x="518494" y="1241047"/>
                      <a:pt x="520082" y="1247794"/>
                    </a:cubicBezTo>
                    <a:cubicBezTo>
                      <a:pt x="521669" y="1254541"/>
                      <a:pt x="526432" y="1255732"/>
                      <a:pt x="524845" y="1262082"/>
                    </a:cubicBezTo>
                    <a:cubicBezTo>
                      <a:pt x="523257" y="1268432"/>
                      <a:pt x="517304" y="1279544"/>
                      <a:pt x="510557" y="1285894"/>
                    </a:cubicBezTo>
                    <a:cubicBezTo>
                      <a:pt x="503810" y="1292244"/>
                      <a:pt x="491508" y="1292641"/>
                      <a:pt x="484364" y="1300182"/>
                    </a:cubicBezTo>
                    <a:cubicBezTo>
                      <a:pt x="477220" y="1307723"/>
                      <a:pt x="467695" y="1331138"/>
                      <a:pt x="467695" y="1331138"/>
                    </a:cubicBezTo>
                    <a:cubicBezTo>
                      <a:pt x="464123" y="1337885"/>
                      <a:pt x="477616" y="1348601"/>
                      <a:pt x="462932" y="1340663"/>
                    </a:cubicBezTo>
                    <a:cubicBezTo>
                      <a:pt x="448248" y="1332726"/>
                      <a:pt x="399433" y="1296610"/>
                      <a:pt x="379589" y="1283513"/>
                    </a:cubicBezTo>
                    <a:cubicBezTo>
                      <a:pt x="359745" y="1270416"/>
                      <a:pt x="355380" y="1271607"/>
                      <a:pt x="343870" y="1262082"/>
                    </a:cubicBezTo>
                    <a:cubicBezTo>
                      <a:pt x="332360" y="1252557"/>
                      <a:pt x="320057" y="1237873"/>
                      <a:pt x="310532" y="1226363"/>
                    </a:cubicBezTo>
                    <a:cubicBezTo>
                      <a:pt x="301007" y="1214853"/>
                      <a:pt x="294260" y="1204137"/>
                      <a:pt x="286720" y="1193025"/>
                    </a:cubicBezTo>
                    <a:cubicBezTo>
                      <a:pt x="279180" y="1181913"/>
                      <a:pt x="271242" y="1168816"/>
                      <a:pt x="265289" y="1159688"/>
                    </a:cubicBezTo>
                    <a:cubicBezTo>
                      <a:pt x="259336" y="1150560"/>
                      <a:pt x="255367" y="1143416"/>
                      <a:pt x="251001" y="1138257"/>
                    </a:cubicBezTo>
                    <a:cubicBezTo>
                      <a:pt x="246635" y="1133098"/>
                      <a:pt x="239095" y="1128732"/>
                      <a:pt x="239095" y="1128732"/>
                    </a:cubicBezTo>
                    <a:cubicBezTo>
                      <a:pt x="236714" y="1125954"/>
                      <a:pt x="235127" y="1124763"/>
                      <a:pt x="236714" y="1121588"/>
                    </a:cubicBezTo>
                    <a:cubicBezTo>
                      <a:pt x="238301" y="1118413"/>
                      <a:pt x="243461" y="1113651"/>
                      <a:pt x="248620" y="1109682"/>
                    </a:cubicBezTo>
                    <a:cubicBezTo>
                      <a:pt x="253779" y="1105713"/>
                      <a:pt x="262114" y="1103728"/>
                      <a:pt x="267670" y="1097775"/>
                    </a:cubicBezTo>
                    <a:cubicBezTo>
                      <a:pt x="273226" y="1091822"/>
                      <a:pt x="277988" y="1081107"/>
                      <a:pt x="281957" y="1073963"/>
                    </a:cubicBezTo>
                    <a:cubicBezTo>
                      <a:pt x="285926" y="1066819"/>
                      <a:pt x="294260" y="1059675"/>
                      <a:pt x="291482" y="1054913"/>
                    </a:cubicBezTo>
                    <a:cubicBezTo>
                      <a:pt x="288704" y="1050151"/>
                      <a:pt x="273226" y="1050547"/>
                      <a:pt x="265289" y="1045388"/>
                    </a:cubicBezTo>
                    <a:cubicBezTo>
                      <a:pt x="257351" y="1040229"/>
                      <a:pt x="251398" y="1030307"/>
                      <a:pt x="243857" y="1023957"/>
                    </a:cubicBezTo>
                    <a:cubicBezTo>
                      <a:pt x="236316" y="1017607"/>
                      <a:pt x="220045" y="1007288"/>
                      <a:pt x="220045" y="1007288"/>
                    </a:cubicBezTo>
                    <a:cubicBezTo>
                      <a:pt x="214489" y="1003319"/>
                      <a:pt x="210520" y="1004510"/>
                      <a:pt x="210520" y="1000144"/>
                    </a:cubicBezTo>
                    <a:cubicBezTo>
                      <a:pt x="210520" y="995778"/>
                      <a:pt x="212504" y="987841"/>
                      <a:pt x="220045" y="981094"/>
                    </a:cubicBezTo>
                    <a:cubicBezTo>
                      <a:pt x="227586" y="974347"/>
                      <a:pt x="247430" y="964822"/>
                      <a:pt x="255764" y="959663"/>
                    </a:cubicBezTo>
                    <a:cubicBezTo>
                      <a:pt x="264098" y="954504"/>
                      <a:pt x="270448" y="955694"/>
                      <a:pt x="270051" y="950138"/>
                    </a:cubicBezTo>
                    <a:cubicBezTo>
                      <a:pt x="269654" y="944582"/>
                      <a:pt x="257748" y="935850"/>
                      <a:pt x="253382" y="926325"/>
                    </a:cubicBezTo>
                    <a:cubicBezTo>
                      <a:pt x="249016" y="916800"/>
                      <a:pt x="248222" y="906085"/>
                      <a:pt x="243857" y="892988"/>
                    </a:cubicBezTo>
                    <a:cubicBezTo>
                      <a:pt x="239492" y="879891"/>
                      <a:pt x="229967" y="860444"/>
                      <a:pt x="227189" y="847744"/>
                    </a:cubicBezTo>
                    <a:cubicBezTo>
                      <a:pt x="224411" y="835044"/>
                      <a:pt x="226395" y="825122"/>
                      <a:pt x="227189" y="816788"/>
                    </a:cubicBezTo>
                    <a:cubicBezTo>
                      <a:pt x="227983" y="808454"/>
                      <a:pt x="229967" y="804485"/>
                      <a:pt x="231951" y="797738"/>
                    </a:cubicBezTo>
                    <a:cubicBezTo>
                      <a:pt x="233935" y="790991"/>
                      <a:pt x="242667" y="783848"/>
                      <a:pt x="239095" y="776307"/>
                    </a:cubicBezTo>
                    <a:cubicBezTo>
                      <a:pt x="235523" y="768766"/>
                      <a:pt x="225204" y="772338"/>
                      <a:pt x="210520" y="752494"/>
                    </a:cubicBezTo>
                    <a:cubicBezTo>
                      <a:pt x="195836" y="732650"/>
                      <a:pt x="164483" y="676294"/>
                      <a:pt x="150989" y="657244"/>
                    </a:cubicBezTo>
                    <a:cubicBezTo>
                      <a:pt x="137495" y="638194"/>
                      <a:pt x="133526" y="645337"/>
                      <a:pt x="129557" y="638194"/>
                    </a:cubicBezTo>
                    <a:cubicBezTo>
                      <a:pt x="125588" y="631051"/>
                      <a:pt x="129954" y="622319"/>
                      <a:pt x="127176" y="614382"/>
                    </a:cubicBezTo>
                    <a:cubicBezTo>
                      <a:pt x="124398" y="606445"/>
                      <a:pt x="121223" y="596522"/>
                      <a:pt x="112889" y="590569"/>
                    </a:cubicBezTo>
                    <a:cubicBezTo>
                      <a:pt x="104555" y="584616"/>
                      <a:pt x="87489" y="582235"/>
                      <a:pt x="77170" y="578663"/>
                    </a:cubicBezTo>
                    <a:cubicBezTo>
                      <a:pt x="66851" y="575091"/>
                      <a:pt x="60898" y="574297"/>
                      <a:pt x="50976" y="569138"/>
                    </a:cubicBezTo>
                    <a:cubicBezTo>
                      <a:pt x="41054" y="563979"/>
                      <a:pt x="17639" y="547707"/>
                      <a:pt x="17639" y="547707"/>
                    </a:cubicBezTo>
                    <a:cubicBezTo>
                      <a:pt x="11289" y="542945"/>
                      <a:pt x="-15699" y="551279"/>
                      <a:pt x="12876" y="540563"/>
                    </a:cubicBezTo>
                    <a:cubicBezTo>
                      <a:pt x="41451" y="529847"/>
                      <a:pt x="148211" y="502066"/>
                      <a:pt x="189089" y="483413"/>
                    </a:cubicBezTo>
                    <a:cubicBezTo>
                      <a:pt x="229967" y="464760"/>
                      <a:pt x="237507" y="444519"/>
                      <a:pt x="258145" y="428644"/>
                    </a:cubicBezTo>
                    <a:cubicBezTo>
                      <a:pt x="278782" y="412769"/>
                      <a:pt x="295848" y="399672"/>
                      <a:pt x="312914" y="388163"/>
                    </a:cubicBezTo>
                    <a:cubicBezTo>
                      <a:pt x="329980" y="376654"/>
                      <a:pt x="349030" y="365541"/>
                      <a:pt x="360539" y="359588"/>
                    </a:cubicBezTo>
                    <a:cubicBezTo>
                      <a:pt x="372048" y="353635"/>
                      <a:pt x="370461" y="340935"/>
                      <a:pt x="381970" y="352444"/>
                    </a:cubicBezTo>
                    <a:cubicBezTo>
                      <a:pt x="393479" y="363953"/>
                      <a:pt x="408561" y="407213"/>
                      <a:pt x="429595" y="428644"/>
                    </a:cubicBezTo>
                    <a:cubicBezTo>
                      <a:pt x="450629" y="450075"/>
                      <a:pt x="492698" y="471904"/>
                      <a:pt x="508176" y="481032"/>
                    </a:cubicBezTo>
                    <a:cubicBezTo>
                      <a:pt x="523654" y="490160"/>
                      <a:pt x="516908" y="487382"/>
                      <a:pt x="522464" y="483413"/>
                    </a:cubicBezTo>
                    <a:cubicBezTo>
                      <a:pt x="528020" y="479444"/>
                      <a:pt x="533180" y="461188"/>
                      <a:pt x="541514" y="457219"/>
                    </a:cubicBezTo>
                    <a:cubicBezTo>
                      <a:pt x="549848" y="453250"/>
                      <a:pt x="562945" y="457219"/>
                      <a:pt x="572470" y="459600"/>
                    </a:cubicBezTo>
                    <a:cubicBezTo>
                      <a:pt x="581995" y="461981"/>
                      <a:pt x="577233" y="479444"/>
                      <a:pt x="598664" y="471507"/>
                    </a:cubicBezTo>
                    <a:cubicBezTo>
                      <a:pt x="620095" y="463570"/>
                      <a:pt x="676451" y="422691"/>
                      <a:pt x="701057" y="411975"/>
                    </a:cubicBezTo>
                    <a:cubicBezTo>
                      <a:pt x="725663" y="401259"/>
                      <a:pt x="730426" y="412372"/>
                      <a:pt x="746301" y="407213"/>
                    </a:cubicBezTo>
                    <a:cubicBezTo>
                      <a:pt x="762176" y="402054"/>
                      <a:pt x="785591" y="392925"/>
                      <a:pt x="796307" y="381019"/>
                    </a:cubicBezTo>
                    <a:cubicBezTo>
                      <a:pt x="807023" y="369113"/>
                      <a:pt x="805436" y="348078"/>
                      <a:pt x="810595" y="335775"/>
                    </a:cubicBezTo>
                    <a:cubicBezTo>
                      <a:pt x="815754" y="323472"/>
                      <a:pt x="824883" y="316725"/>
                      <a:pt x="827264" y="307200"/>
                    </a:cubicBezTo>
                    <a:cubicBezTo>
                      <a:pt x="829645" y="297675"/>
                      <a:pt x="832026" y="288547"/>
                      <a:pt x="824882" y="278625"/>
                    </a:cubicBezTo>
                    <a:cubicBezTo>
                      <a:pt x="817738" y="268703"/>
                      <a:pt x="793926" y="259575"/>
                      <a:pt x="784401" y="247669"/>
                    </a:cubicBezTo>
                    <a:cubicBezTo>
                      <a:pt x="774876" y="235763"/>
                      <a:pt x="775670" y="217110"/>
                      <a:pt x="767732" y="207188"/>
                    </a:cubicBezTo>
                    <a:cubicBezTo>
                      <a:pt x="759794" y="197266"/>
                      <a:pt x="752254" y="196075"/>
                      <a:pt x="736776" y="188138"/>
                    </a:cubicBezTo>
                    <a:cubicBezTo>
                      <a:pt x="721298" y="180201"/>
                      <a:pt x="674864" y="159563"/>
                      <a:pt x="674864" y="159563"/>
                    </a:cubicBezTo>
                    <a:cubicBezTo>
                      <a:pt x="657798" y="151626"/>
                      <a:pt x="649463" y="151229"/>
                      <a:pt x="634382" y="140513"/>
                    </a:cubicBezTo>
                    <a:cubicBezTo>
                      <a:pt x="619301" y="129797"/>
                      <a:pt x="601441" y="107969"/>
                      <a:pt x="584376" y="95269"/>
                    </a:cubicBezTo>
                    <a:cubicBezTo>
                      <a:pt x="567311" y="82569"/>
                      <a:pt x="547467" y="72647"/>
                      <a:pt x="531989" y="64313"/>
                    </a:cubicBezTo>
                    <a:cubicBezTo>
                      <a:pt x="516511" y="55979"/>
                      <a:pt x="503810" y="48835"/>
                      <a:pt x="491507" y="45263"/>
                    </a:cubicBezTo>
                    <a:cubicBezTo>
                      <a:pt x="479204" y="41691"/>
                      <a:pt x="458170" y="42882"/>
                      <a:pt x="458170" y="42882"/>
                    </a:cubicBezTo>
                    <a:lnTo>
                      <a:pt x="417689" y="40500"/>
                    </a:lnTo>
                    <a:cubicBezTo>
                      <a:pt x="406577" y="39706"/>
                      <a:pt x="397448" y="42088"/>
                      <a:pt x="391495" y="38119"/>
                    </a:cubicBezTo>
                    <a:cubicBezTo>
                      <a:pt x="385542" y="34150"/>
                      <a:pt x="383954" y="22641"/>
                      <a:pt x="381970" y="16688"/>
                    </a:cubicBezTo>
                    <a:cubicBezTo>
                      <a:pt x="379986" y="10735"/>
                      <a:pt x="391098" y="5178"/>
                      <a:pt x="379589" y="2400"/>
                    </a:cubicBezTo>
                    <a:cubicBezTo>
                      <a:pt x="368080" y="-378"/>
                      <a:pt x="312914" y="19"/>
                      <a:pt x="312914" y="19"/>
                    </a:cubicBezTo>
                    <a:cubicBezTo>
                      <a:pt x="301802" y="19"/>
                      <a:pt x="307358" y="1209"/>
                      <a:pt x="312914" y="240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102">
                <a:extLst>
                  <a:ext uri="{FF2B5EF4-FFF2-40B4-BE49-F238E27FC236}">
                    <a16:creationId xmlns:a16="http://schemas.microsoft.com/office/drawing/2014/main" id="{03A12B47-3333-49E7-B41C-5660A204FD57}"/>
                  </a:ext>
                </a:extLst>
              </p:cNvPr>
              <p:cNvSpPr/>
              <p:nvPr/>
            </p:nvSpPr>
            <p:spPr>
              <a:xfrm>
                <a:off x="2749464" y="1314450"/>
                <a:ext cx="598574" cy="857250"/>
              </a:xfrm>
              <a:custGeom>
                <a:avLst/>
                <a:gdLst>
                  <a:gd name="connsiteX0" fmla="*/ 443792 w 598574"/>
                  <a:gd name="connsiteY0" fmla="*/ 857250 h 857250"/>
                  <a:gd name="connsiteX1" fmla="*/ 358067 w 598574"/>
                  <a:gd name="connsiteY1" fmla="*/ 828675 h 857250"/>
                  <a:gd name="connsiteX2" fmla="*/ 289011 w 598574"/>
                  <a:gd name="connsiteY2" fmla="*/ 797719 h 857250"/>
                  <a:gd name="connsiteX3" fmla="*/ 229480 w 598574"/>
                  <a:gd name="connsiteY3" fmla="*/ 771525 h 857250"/>
                  <a:gd name="connsiteX4" fmla="*/ 196142 w 598574"/>
                  <a:gd name="connsiteY4" fmla="*/ 738188 h 857250"/>
                  <a:gd name="connsiteX5" fmla="*/ 179474 w 598574"/>
                  <a:gd name="connsiteY5" fmla="*/ 692944 h 857250"/>
                  <a:gd name="connsiteX6" fmla="*/ 177092 w 598574"/>
                  <a:gd name="connsiteY6" fmla="*/ 664369 h 857250"/>
                  <a:gd name="connsiteX7" fmla="*/ 167567 w 598574"/>
                  <a:gd name="connsiteY7" fmla="*/ 642938 h 857250"/>
                  <a:gd name="connsiteX8" fmla="*/ 146136 w 598574"/>
                  <a:gd name="connsiteY8" fmla="*/ 621506 h 857250"/>
                  <a:gd name="connsiteX9" fmla="*/ 105655 w 598574"/>
                  <a:gd name="connsiteY9" fmla="*/ 590550 h 857250"/>
                  <a:gd name="connsiteX10" fmla="*/ 77080 w 598574"/>
                  <a:gd name="connsiteY10" fmla="*/ 566738 h 857250"/>
                  <a:gd name="connsiteX11" fmla="*/ 27074 w 598574"/>
                  <a:gd name="connsiteY11" fmla="*/ 557213 h 857250"/>
                  <a:gd name="connsiteX12" fmla="*/ 880 w 598574"/>
                  <a:gd name="connsiteY12" fmla="*/ 542925 h 857250"/>
                  <a:gd name="connsiteX13" fmla="*/ 58030 w 598574"/>
                  <a:gd name="connsiteY13" fmla="*/ 523875 h 857250"/>
                  <a:gd name="connsiteX14" fmla="*/ 122324 w 598574"/>
                  <a:gd name="connsiteY14" fmla="*/ 507206 h 857250"/>
                  <a:gd name="connsiteX15" fmla="*/ 158042 w 598574"/>
                  <a:gd name="connsiteY15" fmla="*/ 483394 h 857250"/>
                  <a:gd name="connsiteX16" fmla="*/ 179474 w 598574"/>
                  <a:gd name="connsiteY16" fmla="*/ 466725 h 857250"/>
                  <a:gd name="connsiteX17" fmla="*/ 208049 w 598574"/>
                  <a:gd name="connsiteY17" fmla="*/ 461963 h 857250"/>
                  <a:gd name="connsiteX18" fmla="*/ 255674 w 598574"/>
                  <a:gd name="connsiteY18" fmla="*/ 445294 h 857250"/>
                  <a:gd name="connsiteX19" fmla="*/ 269961 w 598574"/>
                  <a:gd name="connsiteY19" fmla="*/ 390525 h 857250"/>
                  <a:gd name="connsiteX20" fmla="*/ 298536 w 598574"/>
                  <a:gd name="connsiteY20" fmla="*/ 361950 h 857250"/>
                  <a:gd name="connsiteX21" fmla="*/ 317586 w 598574"/>
                  <a:gd name="connsiteY21" fmla="*/ 335756 h 857250"/>
                  <a:gd name="connsiteX22" fmla="*/ 327111 w 598574"/>
                  <a:gd name="connsiteY22" fmla="*/ 319088 h 857250"/>
                  <a:gd name="connsiteX23" fmla="*/ 334255 w 598574"/>
                  <a:gd name="connsiteY23" fmla="*/ 297656 h 857250"/>
                  <a:gd name="connsiteX24" fmla="*/ 329492 w 598574"/>
                  <a:gd name="connsiteY24" fmla="*/ 266700 h 857250"/>
                  <a:gd name="connsiteX25" fmla="*/ 305680 w 598574"/>
                  <a:gd name="connsiteY25" fmla="*/ 252413 h 857250"/>
                  <a:gd name="connsiteX26" fmla="*/ 286630 w 598574"/>
                  <a:gd name="connsiteY26" fmla="*/ 230981 h 857250"/>
                  <a:gd name="connsiteX27" fmla="*/ 334255 w 598574"/>
                  <a:gd name="connsiteY27" fmla="*/ 188119 h 857250"/>
                  <a:gd name="connsiteX28" fmla="*/ 396167 w 598574"/>
                  <a:gd name="connsiteY28" fmla="*/ 157163 h 857250"/>
                  <a:gd name="connsiteX29" fmla="*/ 469986 w 598574"/>
                  <a:gd name="connsiteY29" fmla="*/ 140494 h 857250"/>
                  <a:gd name="connsiteX30" fmla="*/ 489036 w 598574"/>
                  <a:gd name="connsiteY30" fmla="*/ 121444 h 857250"/>
                  <a:gd name="connsiteX31" fmla="*/ 555711 w 598574"/>
                  <a:gd name="connsiteY31" fmla="*/ 71438 h 857250"/>
                  <a:gd name="connsiteX32" fmla="*/ 560474 w 598574"/>
                  <a:gd name="connsiteY32" fmla="*/ 64294 h 857250"/>
                  <a:gd name="connsiteX33" fmla="*/ 543805 w 598574"/>
                  <a:gd name="connsiteY33" fmla="*/ 38100 h 857250"/>
                  <a:gd name="connsiteX34" fmla="*/ 562855 w 598574"/>
                  <a:gd name="connsiteY34" fmla="*/ 30956 h 857250"/>
                  <a:gd name="connsiteX35" fmla="*/ 593811 w 598574"/>
                  <a:gd name="connsiteY35" fmla="*/ 19050 h 857250"/>
                  <a:gd name="connsiteX36" fmla="*/ 596192 w 598574"/>
                  <a:gd name="connsiteY36" fmla="*/ 7144 h 857250"/>
                  <a:gd name="connsiteX37" fmla="*/ 598574 w 598574"/>
                  <a:gd name="connsiteY37" fmla="*/ 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98574" h="857250">
                    <a:moveTo>
                      <a:pt x="443792" y="857250"/>
                    </a:moveTo>
                    <a:cubicBezTo>
                      <a:pt x="413828" y="847923"/>
                      <a:pt x="383864" y="838597"/>
                      <a:pt x="358067" y="828675"/>
                    </a:cubicBezTo>
                    <a:cubicBezTo>
                      <a:pt x="332270" y="818753"/>
                      <a:pt x="289011" y="797719"/>
                      <a:pt x="289011" y="797719"/>
                    </a:cubicBezTo>
                    <a:cubicBezTo>
                      <a:pt x="267580" y="788194"/>
                      <a:pt x="244958" y="781447"/>
                      <a:pt x="229480" y="771525"/>
                    </a:cubicBezTo>
                    <a:cubicBezTo>
                      <a:pt x="214002" y="761603"/>
                      <a:pt x="204476" y="751285"/>
                      <a:pt x="196142" y="738188"/>
                    </a:cubicBezTo>
                    <a:cubicBezTo>
                      <a:pt x="187808" y="725091"/>
                      <a:pt x="182649" y="705247"/>
                      <a:pt x="179474" y="692944"/>
                    </a:cubicBezTo>
                    <a:cubicBezTo>
                      <a:pt x="176299" y="680641"/>
                      <a:pt x="179076" y="672703"/>
                      <a:pt x="177092" y="664369"/>
                    </a:cubicBezTo>
                    <a:cubicBezTo>
                      <a:pt x="175108" y="656035"/>
                      <a:pt x="172726" y="650082"/>
                      <a:pt x="167567" y="642938"/>
                    </a:cubicBezTo>
                    <a:cubicBezTo>
                      <a:pt x="162408" y="635794"/>
                      <a:pt x="156455" y="630237"/>
                      <a:pt x="146136" y="621506"/>
                    </a:cubicBezTo>
                    <a:cubicBezTo>
                      <a:pt x="135817" y="612775"/>
                      <a:pt x="117164" y="599678"/>
                      <a:pt x="105655" y="590550"/>
                    </a:cubicBezTo>
                    <a:cubicBezTo>
                      <a:pt x="94146" y="581422"/>
                      <a:pt x="90177" y="572294"/>
                      <a:pt x="77080" y="566738"/>
                    </a:cubicBezTo>
                    <a:cubicBezTo>
                      <a:pt x="63983" y="561182"/>
                      <a:pt x="39774" y="561182"/>
                      <a:pt x="27074" y="557213"/>
                    </a:cubicBezTo>
                    <a:cubicBezTo>
                      <a:pt x="14374" y="553244"/>
                      <a:pt x="-4279" y="548481"/>
                      <a:pt x="880" y="542925"/>
                    </a:cubicBezTo>
                    <a:cubicBezTo>
                      <a:pt x="6039" y="537369"/>
                      <a:pt x="37789" y="529828"/>
                      <a:pt x="58030" y="523875"/>
                    </a:cubicBezTo>
                    <a:cubicBezTo>
                      <a:pt x="78271" y="517922"/>
                      <a:pt x="105655" y="513953"/>
                      <a:pt x="122324" y="507206"/>
                    </a:cubicBezTo>
                    <a:cubicBezTo>
                      <a:pt x="138993" y="500459"/>
                      <a:pt x="148517" y="490141"/>
                      <a:pt x="158042" y="483394"/>
                    </a:cubicBezTo>
                    <a:cubicBezTo>
                      <a:pt x="167567" y="476647"/>
                      <a:pt x="171139" y="470297"/>
                      <a:pt x="179474" y="466725"/>
                    </a:cubicBezTo>
                    <a:cubicBezTo>
                      <a:pt x="187808" y="463153"/>
                      <a:pt x="195349" y="465535"/>
                      <a:pt x="208049" y="461963"/>
                    </a:cubicBezTo>
                    <a:cubicBezTo>
                      <a:pt x="220749" y="458391"/>
                      <a:pt x="245355" y="457200"/>
                      <a:pt x="255674" y="445294"/>
                    </a:cubicBezTo>
                    <a:cubicBezTo>
                      <a:pt x="265993" y="433388"/>
                      <a:pt x="262817" y="404416"/>
                      <a:pt x="269961" y="390525"/>
                    </a:cubicBezTo>
                    <a:cubicBezTo>
                      <a:pt x="277105" y="376634"/>
                      <a:pt x="290598" y="371078"/>
                      <a:pt x="298536" y="361950"/>
                    </a:cubicBezTo>
                    <a:cubicBezTo>
                      <a:pt x="306474" y="352822"/>
                      <a:pt x="312824" y="342900"/>
                      <a:pt x="317586" y="335756"/>
                    </a:cubicBezTo>
                    <a:cubicBezTo>
                      <a:pt x="322348" y="328612"/>
                      <a:pt x="324333" y="325438"/>
                      <a:pt x="327111" y="319088"/>
                    </a:cubicBezTo>
                    <a:cubicBezTo>
                      <a:pt x="329889" y="312738"/>
                      <a:pt x="333858" y="306387"/>
                      <a:pt x="334255" y="297656"/>
                    </a:cubicBezTo>
                    <a:cubicBezTo>
                      <a:pt x="334652" y="288925"/>
                      <a:pt x="334254" y="274240"/>
                      <a:pt x="329492" y="266700"/>
                    </a:cubicBezTo>
                    <a:cubicBezTo>
                      <a:pt x="324729" y="259159"/>
                      <a:pt x="312824" y="258366"/>
                      <a:pt x="305680" y="252413"/>
                    </a:cubicBezTo>
                    <a:cubicBezTo>
                      <a:pt x="298536" y="246460"/>
                      <a:pt x="281868" y="241697"/>
                      <a:pt x="286630" y="230981"/>
                    </a:cubicBezTo>
                    <a:cubicBezTo>
                      <a:pt x="291392" y="220265"/>
                      <a:pt x="315999" y="200422"/>
                      <a:pt x="334255" y="188119"/>
                    </a:cubicBezTo>
                    <a:cubicBezTo>
                      <a:pt x="352511" y="175816"/>
                      <a:pt x="373545" y="165100"/>
                      <a:pt x="396167" y="157163"/>
                    </a:cubicBezTo>
                    <a:cubicBezTo>
                      <a:pt x="418789" y="149226"/>
                      <a:pt x="454508" y="146447"/>
                      <a:pt x="469986" y="140494"/>
                    </a:cubicBezTo>
                    <a:cubicBezTo>
                      <a:pt x="485464" y="134541"/>
                      <a:pt x="474749" y="132953"/>
                      <a:pt x="489036" y="121444"/>
                    </a:cubicBezTo>
                    <a:cubicBezTo>
                      <a:pt x="503323" y="109935"/>
                      <a:pt x="555711" y="71438"/>
                      <a:pt x="555711" y="71438"/>
                    </a:cubicBezTo>
                    <a:cubicBezTo>
                      <a:pt x="567617" y="61913"/>
                      <a:pt x="562458" y="69850"/>
                      <a:pt x="560474" y="64294"/>
                    </a:cubicBezTo>
                    <a:cubicBezTo>
                      <a:pt x="558490" y="58738"/>
                      <a:pt x="543408" y="43656"/>
                      <a:pt x="543805" y="38100"/>
                    </a:cubicBezTo>
                    <a:cubicBezTo>
                      <a:pt x="544202" y="32544"/>
                      <a:pt x="562855" y="30956"/>
                      <a:pt x="562855" y="30956"/>
                    </a:cubicBezTo>
                    <a:cubicBezTo>
                      <a:pt x="571189" y="27781"/>
                      <a:pt x="588255" y="23019"/>
                      <a:pt x="593811" y="19050"/>
                    </a:cubicBezTo>
                    <a:cubicBezTo>
                      <a:pt x="599367" y="15081"/>
                      <a:pt x="595398" y="10319"/>
                      <a:pt x="596192" y="7144"/>
                    </a:cubicBezTo>
                    <a:cubicBezTo>
                      <a:pt x="596986" y="3969"/>
                      <a:pt x="597780" y="1984"/>
                      <a:pt x="598574"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103">
                <a:extLst>
                  <a:ext uri="{FF2B5EF4-FFF2-40B4-BE49-F238E27FC236}">
                    <a16:creationId xmlns:a16="http://schemas.microsoft.com/office/drawing/2014/main" id="{B7ECE6AF-CD76-4161-B654-CE9EA1FEAE2B}"/>
                  </a:ext>
                </a:extLst>
              </p:cNvPr>
              <p:cNvSpPr/>
              <p:nvPr/>
            </p:nvSpPr>
            <p:spPr>
              <a:xfrm>
                <a:off x="3340261" y="1135856"/>
                <a:ext cx="41801" cy="176213"/>
              </a:xfrm>
              <a:custGeom>
                <a:avLst/>
                <a:gdLst>
                  <a:gd name="connsiteX0" fmla="*/ 7777 w 41801"/>
                  <a:gd name="connsiteY0" fmla="*/ 176213 h 176213"/>
                  <a:gd name="connsiteX1" fmla="*/ 633 w 41801"/>
                  <a:gd name="connsiteY1" fmla="*/ 104775 h 176213"/>
                  <a:gd name="connsiteX2" fmla="*/ 22064 w 41801"/>
                  <a:gd name="connsiteY2" fmla="*/ 83344 h 176213"/>
                  <a:gd name="connsiteX3" fmla="*/ 36352 w 41801"/>
                  <a:gd name="connsiteY3" fmla="*/ 50007 h 176213"/>
                  <a:gd name="connsiteX4" fmla="*/ 41114 w 41801"/>
                  <a:gd name="connsiteY4" fmla="*/ 23813 h 176213"/>
                  <a:gd name="connsiteX5" fmla="*/ 29208 w 41801"/>
                  <a:gd name="connsiteY5" fmla="*/ 16669 h 176213"/>
                  <a:gd name="connsiteX6" fmla="*/ 33970 w 41801"/>
                  <a:gd name="connsiteY6" fmla="*/ 4763 h 176213"/>
                  <a:gd name="connsiteX7" fmla="*/ 41114 w 41801"/>
                  <a:gd name="connsiteY7" fmla="*/ 2382 h 176213"/>
                  <a:gd name="connsiteX8" fmla="*/ 41114 w 41801"/>
                  <a:gd name="connsiteY8" fmla="*/ 0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01" h="176213">
                    <a:moveTo>
                      <a:pt x="7777" y="176213"/>
                    </a:moveTo>
                    <a:cubicBezTo>
                      <a:pt x="3014" y="148233"/>
                      <a:pt x="-1748" y="120253"/>
                      <a:pt x="633" y="104775"/>
                    </a:cubicBezTo>
                    <a:cubicBezTo>
                      <a:pt x="3014" y="89297"/>
                      <a:pt x="16111" y="92472"/>
                      <a:pt x="22064" y="83344"/>
                    </a:cubicBezTo>
                    <a:cubicBezTo>
                      <a:pt x="28017" y="74216"/>
                      <a:pt x="33177" y="59929"/>
                      <a:pt x="36352" y="50007"/>
                    </a:cubicBezTo>
                    <a:cubicBezTo>
                      <a:pt x="39527" y="40085"/>
                      <a:pt x="42305" y="29369"/>
                      <a:pt x="41114" y="23813"/>
                    </a:cubicBezTo>
                    <a:cubicBezTo>
                      <a:pt x="39923" y="18257"/>
                      <a:pt x="30399" y="19844"/>
                      <a:pt x="29208" y="16669"/>
                    </a:cubicBezTo>
                    <a:cubicBezTo>
                      <a:pt x="28017" y="13494"/>
                      <a:pt x="33970" y="4763"/>
                      <a:pt x="33970" y="4763"/>
                    </a:cubicBezTo>
                    <a:cubicBezTo>
                      <a:pt x="35954" y="2382"/>
                      <a:pt x="39923" y="3176"/>
                      <a:pt x="41114" y="2382"/>
                    </a:cubicBezTo>
                    <a:cubicBezTo>
                      <a:pt x="42305" y="1588"/>
                      <a:pt x="41709" y="794"/>
                      <a:pt x="41114"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82551407-B79F-4CF9-8943-0BF60191A586}"/>
                </a:ext>
              </a:extLst>
            </p:cNvPr>
            <p:cNvSpPr txBox="1"/>
            <p:nvPr/>
          </p:nvSpPr>
          <p:spPr>
            <a:xfrm>
              <a:off x="652943" y="852745"/>
              <a:ext cx="1455058" cy="646331"/>
            </a:xfrm>
            <a:prstGeom prst="rect">
              <a:avLst/>
            </a:prstGeom>
            <a:noFill/>
          </p:spPr>
          <p:txBody>
            <a:bodyPr wrap="square" rtlCol="0">
              <a:spAutoFit/>
            </a:bodyPr>
            <a:lstStyle/>
            <a:p>
              <a:pPr defTabSz="914411">
                <a:defRPr/>
              </a:pPr>
              <a:r>
                <a:rPr lang="en-US" i="1" dirty="0">
                  <a:solidFill>
                    <a:schemeClr val="bg2">
                      <a:lumMod val="25000"/>
                    </a:schemeClr>
                  </a:solidFill>
                  <a:latin typeface="Arial" panose="020B0604020202020204" pitchFamily="34" charset="0"/>
                  <a:cs typeface="Arial" panose="020B0604020202020204" pitchFamily="34" charset="0"/>
                </a:rPr>
                <a:t>Seattle City Boundary</a:t>
              </a:r>
            </a:p>
          </p:txBody>
        </p:sp>
        <p:sp>
          <p:nvSpPr>
            <p:cNvPr id="69" name="TextBox 68">
              <a:extLst>
                <a:ext uri="{FF2B5EF4-FFF2-40B4-BE49-F238E27FC236}">
                  <a16:creationId xmlns:a16="http://schemas.microsoft.com/office/drawing/2014/main" id="{5209BEF9-C800-47E8-A5ED-72382E522D16}"/>
                </a:ext>
              </a:extLst>
            </p:cNvPr>
            <p:cNvSpPr txBox="1"/>
            <p:nvPr/>
          </p:nvSpPr>
          <p:spPr>
            <a:xfrm>
              <a:off x="3408398" y="169233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Central District</a:t>
              </a:r>
            </a:p>
          </p:txBody>
        </p:sp>
        <p:sp>
          <p:nvSpPr>
            <p:cNvPr id="72" name="TextBox 71">
              <a:extLst>
                <a:ext uri="{FF2B5EF4-FFF2-40B4-BE49-F238E27FC236}">
                  <a16:creationId xmlns:a16="http://schemas.microsoft.com/office/drawing/2014/main" id="{7ADD4C1F-3C3D-4C70-9C49-36BABF1D3723}"/>
                </a:ext>
              </a:extLst>
            </p:cNvPr>
            <p:cNvSpPr txBox="1"/>
            <p:nvPr/>
          </p:nvSpPr>
          <p:spPr>
            <a:xfrm>
              <a:off x="2770531" y="2238487"/>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West Seattle</a:t>
              </a:r>
            </a:p>
          </p:txBody>
        </p:sp>
        <p:sp>
          <p:nvSpPr>
            <p:cNvPr id="73" name="TextBox 72">
              <a:extLst>
                <a:ext uri="{FF2B5EF4-FFF2-40B4-BE49-F238E27FC236}">
                  <a16:creationId xmlns:a16="http://schemas.microsoft.com/office/drawing/2014/main" id="{A9199233-AE65-46EB-B644-EA069DB5745F}"/>
                </a:ext>
              </a:extLst>
            </p:cNvPr>
            <p:cNvSpPr txBox="1"/>
            <p:nvPr/>
          </p:nvSpPr>
          <p:spPr>
            <a:xfrm>
              <a:off x="3680017" y="219295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Rainier</a:t>
              </a: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Valley</a:t>
              </a:r>
            </a:p>
          </p:txBody>
        </p:sp>
        <p:sp>
          <p:nvSpPr>
            <p:cNvPr id="74" name="TextBox 73">
              <a:extLst>
                <a:ext uri="{FF2B5EF4-FFF2-40B4-BE49-F238E27FC236}">
                  <a16:creationId xmlns:a16="http://schemas.microsoft.com/office/drawing/2014/main" id="{DE64236B-26AE-4C18-B9F3-23B69C536A7E}"/>
                </a:ext>
              </a:extLst>
            </p:cNvPr>
            <p:cNvSpPr txBox="1"/>
            <p:nvPr/>
          </p:nvSpPr>
          <p:spPr>
            <a:xfrm>
              <a:off x="3542312" y="4392124"/>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Des Moines</a:t>
              </a:r>
            </a:p>
          </p:txBody>
        </p:sp>
        <p:sp>
          <p:nvSpPr>
            <p:cNvPr id="75" name="TextBox 74">
              <a:extLst>
                <a:ext uri="{FF2B5EF4-FFF2-40B4-BE49-F238E27FC236}">
                  <a16:creationId xmlns:a16="http://schemas.microsoft.com/office/drawing/2014/main" id="{E5478BBE-A225-4CA9-ABAC-21FD739F8CDB}"/>
                </a:ext>
              </a:extLst>
            </p:cNvPr>
            <p:cNvSpPr txBox="1"/>
            <p:nvPr/>
          </p:nvSpPr>
          <p:spPr>
            <a:xfrm>
              <a:off x="2688670" y="1289606"/>
              <a:ext cx="961993"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Magnolia</a:t>
              </a:r>
            </a:p>
          </p:txBody>
        </p:sp>
        <p:sp>
          <p:nvSpPr>
            <p:cNvPr id="76" name="TextBox 75">
              <a:extLst>
                <a:ext uri="{FF2B5EF4-FFF2-40B4-BE49-F238E27FC236}">
                  <a16:creationId xmlns:a16="http://schemas.microsoft.com/office/drawing/2014/main" id="{38C8A1BC-9B81-4D3B-93D3-2054FF59EC38}"/>
                </a:ext>
              </a:extLst>
            </p:cNvPr>
            <p:cNvSpPr txBox="1"/>
            <p:nvPr/>
          </p:nvSpPr>
          <p:spPr>
            <a:xfrm>
              <a:off x="3021412" y="913920"/>
              <a:ext cx="1471416" cy="643027"/>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Northeast Seattle</a:t>
              </a:r>
            </a:p>
          </p:txBody>
        </p:sp>
        <p:sp>
          <p:nvSpPr>
            <p:cNvPr id="77" name="TextBox 76">
              <a:extLst>
                <a:ext uri="{FF2B5EF4-FFF2-40B4-BE49-F238E27FC236}">
                  <a16:creationId xmlns:a16="http://schemas.microsoft.com/office/drawing/2014/main" id="{9BC3A166-56A5-4A0C-BBC6-AD578318A2FA}"/>
                </a:ext>
              </a:extLst>
            </p:cNvPr>
            <p:cNvSpPr txBox="1"/>
            <p:nvPr/>
          </p:nvSpPr>
          <p:spPr>
            <a:xfrm>
              <a:off x="5047627" y="2545580"/>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Newport</a:t>
              </a:r>
            </a:p>
          </p:txBody>
        </p:sp>
        <p:sp>
          <p:nvSpPr>
            <p:cNvPr id="78" name="TextBox 77">
              <a:extLst>
                <a:ext uri="{FF2B5EF4-FFF2-40B4-BE49-F238E27FC236}">
                  <a16:creationId xmlns:a16="http://schemas.microsoft.com/office/drawing/2014/main" id="{FC0DF480-1FA6-44C5-B023-3202B47B49B8}"/>
                </a:ext>
              </a:extLst>
            </p:cNvPr>
            <p:cNvSpPr txBox="1"/>
            <p:nvPr/>
          </p:nvSpPr>
          <p:spPr>
            <a:xfrm>
              <a:off x="5839559" y="2416396"/>
              <a:ext cx="938639"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Cougar</a:t>
              </a: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Mountain</a:t>
              </a:r>
            </a:p>
          </p:txBody>
        </p:sp>
        <p:sp>
          <p:nvSpPr>
            <p:cNvPr id="79" name="TextBox 78">
              <a:extLst>
                <a:ext uri="{FF2B5EF4-FFF2-40B4-BE49-F238E27FC236}">
                  <a16:creationId xmlns:a16="http://schemas.microsoft.com/office/drawing/2014/main" id="{51A7D924-8892-4926-B54F-11AAE818881D}"/>
                </a:ext>
              </a:extLst>
            </p:cNvPr>
            <p:cNvSpPr txBox="1"/>
            <p:nvPr/>
          </p:nvSpPr>
          <p:spPr>
            <a:xfrm>
              <a:off x="5227493" y="486197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Lea Hill, Auburn</a:t>
              </a:r>
            </a:p>
          </p:txBody>
        </p:sp>
        <p:sp>
          <p:nvSpPr>
            <p:cNvPr id="80" name="TextBox 79">
              <a:extLst>
                <a:ext uri="{FF2B5EF4-FFF2-40B4-BE49-F238E27FC236}">
                  <a16:creationId xmlns:a16="http://schemas.microsoft.com/office/drawing/2014/main" id="{18F637F3-E3B6-4279-8921-FFE55B83D0FB}"/>
                </a:ext>
              </a:extLst>
            </p:cNvPr>
            <p:cNvSpPr txBox="1"/>
            <p:nvPr/>
          </p:nvSpPr>
          <p:spPr>
            <a:xfrm>
              <a:off x="5163503" y="3945509"/>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East Hill</a:t>
              </a:r>
            </a:p>
          </p:txBody>
        </p:sp>
        <p:sp>
          <p:nvSpPr>
            <p:cNvPr id="81" name="TextBox 80">
              <a:extLst>
                <a:ext uri="{FF2B5EF4-FFF2-40B4-BE49-F238E27FC236}">
                  <a16:creationId xmlns:a16="http://schemas.microsoft.com/office/drawing/2014/main" id="{D3650EA9-9805-45F9-BC69-D51DCC709579}"/>
                </a:ext>
              </a:extLst>
            </p:cNvPr>
            <p:cNvSpPr txBox="1"/>
            <p:nvPr/>
          </p:nvSpPr>
          <p:spPr>
            <a:xfrm>
              <a:off x="4726194" y="525551"/>
              <a:ext cx="1096451"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Inglewood</a:t>
              </a:r>
            </a:p>
          </p:txBody>
        </p:sp>
        <p:sp>
          <p:nvSpPr>
            <p:cNvPr id="82" name="TextBox 81">
              <a:extLst>
                <a:ext uri="{FF2B5EF4-FFF2-40B4-BE49-F238E27FC236}">
                  <a16:creationId xmlns:a16="http://schemas.microsoft.com/office/drawing/2014/main" id="{DB1D9A81-B345-497B-B99D-37AE112D4676}"/>
                </a:ext>
              </a:extLst>
            </p:cNvPr>
            <p:cNvSpPr txBox="1"/>
            <p:nvPr/>
          </p:nvSpPr>
          <p:spPr>
            <a:xfrm>
              <a:off x="5135971" y="1742206"/>
              <a:ext cx="1077620"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Bellevue</a:t>
              </a:r>
            </a:p>
          </p:txBody>
        </p:sp>
        <p:sp>
          <p:nvSpPr>
            <p:cNvPr id="83" name="TextBox 82">
              <a:extLst>
                <a:ext uri="{FF2B5EF4-FFF2-40B4-BE49-F238E27FC236}">
                  <a16:creationId xmlns:a16="http://schemas.microsoft.com/office/drawing/2014/main" id="{CE1B3BD3-9CD2-48F0-8D81-1DE0CFCC7BEF}"/>
                </a:ext>
              </a:extLst>
            </p:cNvPr>
            <p:cNvSpPr txBox="1"/>
            <p:nvPr/>
          </p:nvSpPr>
          <p:spPr>
            <a:xfrm>
              <a:off x="6934624" y="2532807"/>
              <a:ext cx="9386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Issaquah</a:t>
              </a:r>
            </a:p>
          </p:txBody>
        </p:sp>
        <p:sp>
          <p:nvSpPr>
            <p:cNvPr id="84" name="TextBox 83">
              <a:extLst>
                <a:ext uri="{FF2B5EF4-FFF2-40B4-BE49-F238E27FC236}">
                  <a16:creationId xmlns:a16="http://schemas.microsoft.com/office/drawing/2014/main" id="{2AF0B728-2F1E-4DF5-9899-F62982391343}"/>
                </a:ext>
              </a:extLst>
            </p:cNvPr>
            <p:cNvSpPr txBox="1"/>
            <p:nvPr/>
          </p:nvSpPr>
          <p:spPr>
            <a:xfrm>
              <a:off x="2900083" y="483464"/>
              <a:ext cx="1803935"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Lake City</a:t>
              </a:r>
            </a:p>
          </p:txBody>
        </p:sp>
        <p:sp>
          <p:nvSpPr>
            <p:cNvPr id="85" name="TextBox 84">
              <a:extLst>
                <a:ext uri="{FF2B5EF4-FFF2-40B4-BE49-F238E27FC236}">
                  <a16:creationId xmlns:a16="http://schemas.microsoft.com/office/drawing/2014/main" id="{EBF84F71-1D16-4019-93C9-61B2B62541E7}"/>
                </a:ext>
              </a:extLst>
            </p:cNvPr>
            <p:cNvSpPr txBox="1"/>
            <p:nvPr/>
          </p:nvSpPr>
          <p:spPr>
            <a:xfrm>
              <a:off x="4123532" y="4434628"/>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Kent</a:t>
              </a:r>
            </a:p>
          </p:txBody>
        </p:sp>
        <p:sp>
          <p:nvSpPr>
            <p:cNvPr id="86" name="TextBox 85">
              <a:extLst>
                <a:ext uri="{FF2B5EF4-FFF2-40B4-BE49-F238E27FC236}">
                  <a16:creationId xmlns:a16="http://schemas.microsoft.com/office/drawing/2014/main" id="{EE0F6FC9-0A3F-4A5A-ACDD-F7722E1205C2}"/>
                </a:ext>
              </a:extLst>
            </p:cNvPr>
            <p:cNvSpPr txBox="1"/>
            <p:nvPr/>
          </p:nvSpPr>
          <p:spPr>
            <a:xfrm>
              <a:off x="4396955" y="3631591"/>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Tukwila</a:t>
              </a:r>
            </a:p>
          </p:txBody>
        </p:sp>
        <p:sp>
          <p:nvSpPr>
            <p:cNvPr id="87" name="TextBox 86">
              <a:extLst>
                <a:ext uri="{FF2B5EF4-FFF2-40B4-BE49-F238E27FC236}">
                  <a16:creationId xmlns:a16="http://schemas.microsoft.com/office/drawing/2014/main" id="{0DC9AD69-EC54-46BC-BF11-19E81BAC48BC}"/>
                </a:ext>
              </a:extLst>
            </p:cNvPr>
            <p:cNvSpPr txBox="1"/>
            <p:nvPr/>
          </p:nvSpPr>
          <p:spPr>
            <a:xfrm>
              <a:off x="3207884" y="340199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Burien</a:t>
              </a:r>
            </a:p>
          </p:txBody>
        </p:sp>
        <p:sp>
          <p:nvSpPr>
            <p:cNvPr id="88" name="TextBox 87">
              <a:extLst>
                <a:ext uri="{FF2B5EF4-FFF2-40B4-BE49-F238E27FC236}">
                  <a16:creationId xmlns:a16="http://schemas.microsoft.com/office/drawing/2014/main" id="{62F7A4CE-F99E-43D9-8106-9835D74221C9}"/>
                </a:ext>
              </a:extLst>
            </p:cNvPr>
            <p:cNvSpPr txBox="1"/>
            <p:nvPr/>
          </p:nvSpPr>
          <p:spPr>
            <a:xfrm>
              <a:off x="5949136" y="1033018"/>
              <a:ext cx="1077620"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Redmond</a:t>
              </a:r>
            </a:p>
          </p:txBody>
        </p:sp>
        <p:sp>
          <p:nvSpPr>
            <p:cNvPr id="89" name="TextBox 88">
              <a:extLst>
                <a:ext uri="{FF2B5EF4-FFF2-40B4-BE49-F238E27FC236}">
                  <a16:creationId xmlns:a16="http://schemas.microsoft.com/office/drawing/2014/main" id="{84D9E0E7-B359-4E7F-894A-168A6BBC67BF}"/>
                </a:ext>
              </a:extLst>
            </p:cNvPr>
            <p:cNvSpPr txBox="1"/>
            <p:nvPr/>
          </p:nvSpPr>
          <p:spPr>
            <a:xfrm>
              <a:off x="6021193" y="217778"/>
              <a:ext cx="1077620"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Cottage Lake</a:t>
              </a:r>
            </a:p>
          </p:txBody>
        </p:sp>
        <p:sp>
          <p:nvSpPr>
            <p:cNvPr id="90" name="TextBox 89">
              <a:extLst>
                <a:ext uri="{FF2B5EF4-FFF2-40B4-BE49-F238E27FC236}">
                  <a16:creationId xmlns:a16="http://schemas.microsoft.com/office/drawing/2014/main" id="{8016FA26-10B0-40A6-9408-534DE2E4BD58}"/>
                </a:ext>
              </a:extLst>
            </p:cNvPr>
            <p:cNvSpPr txBox="1"/>
            <p:nvPr/>
          </p:nvSpPr>
          <p:spPr>
            <a:xfrm>
              <a:off x="3157639" y="98521"/>
              <a:ext cx="910883"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Shoreline</a:t>
              </a:r>
            </a:p>
          </p:txBody>
        </p:sp>
        <p:cxnSp>
          <p:nvCxnSpPr>
            <p:cNvPr id="91" name="Straight Arrow Connector 90">
              <a:extLst>
                <a:ext uri="{FF2B5EF4-FFF2-40B4-BE49-F238E27FC236}">
                  <a16:creationId xmlns:a16="http://schemas.microsoft.com/office/drawing/2014/main" id="{EE4253E8-4C52-4564-8CF0-22CD963C1AEC}"/>
                </a:ext>
              </a:extLst>
            </p:cNvPr>
            <p:cNvCxnSpPr/>
            <p:nvPr/>
          </p:nvCxnSpPr>
          <p:spPr>
            <a:xfrm flipV="1">
              <a:off x="1915124" y="1053556"/>
              <a:ext cx="822266" cy="144291"/>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grpSp>
      <p:sp>
        <p:nvSpPr>
          <p:cNvPr id="32" name="TextBox 31"/>
          <p:cNvSpPr txBox="1"/>
          <p:nvPr/>
        </p:nvSpPr>
        <p:spPr>
          <a:xfrm>
            <a:off x="1630814" y="103378"/>
            <a:ext cx="914386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E2D53"/>
                </a:solidFill>
                <a:effectLst/>
                <a:uLnTx/>
                <a:uFillTx/>
                <a:latin typeface="Arial"/>
                <a:ea typeface="+mn-ea"/>
                <a:cs typeface="Arial"/>
              </a:rPr>
              <a:t>Designation of High-Opportunity Neighborhods</a:t>
            </a:r>
          </a:p>
        </p:txBody>
      </p:sp>
      <p:sp>
        <p:nvSpPr>
          <p:cNvPr id="37" name="TextBox 36">
            <a:extLst>
              <a:ext uri="{FF2B5EF4-FFF2-40B4-BE49-F238E27FC236}">
                <a16:creationId xmlns:a16="http://schemas.microsoft.com/office/drawing/2014/main" id="{328B51F2-E59F-437C-9E25-C030D3DF2636}"/>
              </a:ext>
            </a:extLst>
          </p:cNvPr>
          <p:cNvSpPr txBox="1"/>
          <p:nvPr/>
        </p:nvSpPr>
        <p:spPr>
          <a:xfrm>
            <a:off x="9845124" y="869342"/>
            <a:ext cx="2528950" cy="646331"/>
          </a:xfrm>
          <a:prstGeom prst="rect">
            <a:avLst/>
          </a:prstGeom>
          <a:noFill/>
        </p:spPr>
        <p:txBody>
          <a:bodyPr wrap="square" rtlCol="0">
            <a:spAutoFit/>
          </a:bodyPr>
          <a:lstStyle/>
          <a:p>
            <a:pPr defTabSz="914411">
              <a:defRPr/>
            </a:pPr>
            <a:r>
              <a:rPr lang="en-US" dirty="0">
                <a:solidFill>
                  <a:prstClr val="black"/>
                </a:solidFill>
                <a:latin typeface="Arial" panose="020B0604020202020204" pitchFamily="34" charset="0"/>
                <a:cs typeface="Arial" panose="020B0604020202020204" pitchFamily="34" charset="0"/>
              </a:rPr>
              <a:t>High-Opportunity </a:t>
            </a:r>
          </a:p>
          <a:p>
            <a:pPr defTabSz="914411">
              <a:defRPr/>
            </a:pPr>
            <a:r>
              <a:rPr lang="en-US" dirty="0">
                <a:solidFill>
                  <a:prstClr val="black"/>
                </a:solidFill>
                <a:latin typeface="Arial" panose="020B0604020202020204" pitchFamily="34" charset="0"/>
                <a:cs typeface="Arial" panose="020B0604020202020204" pitchFamily="34" charset="0"/>
              </a:rPr>
              <a:t>Area</a:t>
            </a:r>
          </a:p>
        </p:txBody>
      </p:sp>
      <p:sp>
        <p:nvSpPr>
          <p:cNvPr id="38" name="Rectangle 37">
            <a:extLst>
              <a:ext uri="{FF2B5EF4-FFF2-40B4-BE49-F238E27FC236}">
                <a16:creationId xmlns:a16="http://schemas.microsoft.com/office/drawing/2014/main" id="{4A78C1FF-C286-43BC-A6DE-B16491F7D0CB}"/>
              </a:ext>
            </a:extLst>
          </p:cNvPr>
          <p:cNvSpPr/>
          <p:nvPr/>
        </p:nvSpPr>
        <p:spPr>
          <a:xfrm>
            <a:off x="9353073" y="965072"/>
            <a:ext cx="450127" cy="421675"/>
          </a:xfrm>
          <a:prstGeom prst="rect">
            <a:avLst/>
          </a:prstGeom>
          <a:pattFill prst="openDmnd">
            <a:fgClr>
              <a:schemeClr val="accent1"/>
            </a:fgClr>
            <a:bgClr>
              <a:schemeClr val="accent1">
                <a:lumMod val="20000"/>
                <a:lumOff val="80000"/>
              </a:schemeClr>
            </a:bgClr>
          </a:patt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defRPr/>
            </a:pPr>
            <a:endParaRPr lang="en-US" dirty="0">
              <a:solidFill>
                <a:prstClr val="white"/>
              </a:solidFill>
              <a:latin typeface="Calibri" panose="020F0502020204030204"/>
            </a:endParaRPr>
          </a:p>
        </p:txBody>
      </p:sp>
    </p:spTree>
    <p:extLst>
      <p:ext uri="{BB962C8B-B14F-4D97-AF65-F5344CB8AC3E}">
        <p14:creationId xmlns:p14="http://schemas.microsoft.com/office/powerpoint/2010/main" val="114439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765893" y="1004677"/>
            <a:ext cx="2531799" cy="2330196"/>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a:ea typeface="+mn-ea"/>
                <a:cs typeface="+mn-cs"/>
              </a:rPr>
              <a:t>DIRECT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a:ea typeface="+mn-ea"/>
                <a:cs typeface="+mn-cs"/>
              </a:rPr>
              <a:t>LANDLORD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Century Gothic"/>
              </a:rPr>
              <a:t>ENGAGEMENT</a:t>
            </a:r>
            <a:endParaRPr kumimoji="0" lang="en-US" sz="20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8" name="Oval 7"/>
          <p:cNvSpPr/>
          <p:nvPr/>
        </p:nvSpPr>
        <p:spPr>
          <a:xfrm>
            <a:off x="8262130" y="1004676"/>
            <a:ext cx="2531800" cy="2330197"/>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Century Gothic"/>
              </a:rPr>
              <a:t>SHORT-TERM</a:t>
            </a:r>
            <a:r>
              <a:rPr kumimoji="0" lang="en-US" sz="2000" b="1" i="0" u="none" strike="noStrike" kern="1200" cap="none" spc="0" normalizeH="0" baseline="0" noProof="0" dirty="0">
                <a:ln>
                  <a:noFill/>
                </a:ln>
                <a:solidFill>
                  <a:srgbClr val="FFFFFF"/>
                </a:solidFill>
                <a:effectLst/>
                <a:uLnTx/>
                <a:uFillTx/>
                <a:latin typeface="Century Gothic"/>
                <a:ea typeface="+mn-ea"/>
                <a:cs typeface="+mn-cs"/>
              </a:rPr>
              <a:t> FINANCIAL ASSISTANCE</a:t>
            </a:r>
          </a:p>
        </p:txBody>
      </p:sp>
      <p:sp>
        <p:nvSpPr>
          <p:cNvPr id="6" name="Oval 5"/>
          <p:cNvSpPr/>
          <p:nvPr/>
        </p:nvSpPr>
        <p:spPr>
          <a:xfrm>
            <a:off x="1274877" y="1004677"/>
            <a:ext cx="2531797" cy="233019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a:ea typeface="+mn-ea"/>
                <a:cs typeface="+mn-cs"/>
              </a:rPr>
              <a:t>CUSTOMIZED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a:ea typeface="+mn-ea"/>
                <a:cs typeface="+mn-cs"/>
              </a:rPr>
              <a:t>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a:ea typeface="+mn-ea"/>
                <a:cs typeface="+mn-cs"/>
              </a:rPr>
              <a:t>ASSISTANCE</a:t>
            </a:r>
          </a:p>
        </p:txBody>
      </p:sp>
      <p:sp>
        <p:nvSpPr>
          <p:cNvPr id="18" name="Title 1">
            <a:extLst>
              <a:ext uri="{FF2B5EF4-FFF2-40B4-BE49-F238E27FC236}">
                <a16:creationId xmlns:a16="http://schemas.microsoft.com/office/drawing/2014/main" id="{E3AB82CD-19EF-4C5E-BC74-8A14496788EE}"/>
              </a:ext>
            </a:extLst>
          </p:cNvPr>
          <p:cNvSpPr txBox="1">
            <a:spLocks/>
          </p:cNvSpPr>
          <p:nvPr/>
        </p:nvSpPr>
        <p:spPr>
          <a:xfrm>
            <a:off x="0" y="-17288"/>
            <a:ext cx="12192000" cy="6398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Treatment Interventions</a:t>
            </a:r>
          </a:p>
        </p:txBody>
      </p:sp>
      <p:sp>
        <p:nvSpPr>
          <p:cNvPr id="9" name="TextBox 8">
            <a:extLst>
              <a:ext uri="{FF2B5EF4-FFF2-40B4-BE49-F238E27FC236}">
                <a16:creationId xmlns:a16="http://schemas.microsoft.com/office/drawing/2014/main" id="{88DC628C-08DD-46FD-B07A-66767112A1FC}"/>
              </a:ext>
            </a:extLst>
          </p:cNvPr>
          <p:cNvSpPr txBox="1"/>
          <p:nvPr/>
        </p:nvSpPr>
        <p:spPr>
          <a:xfrm>
            <a:off x="1093589" y="3746224"/>
            <a:ext cx="2832952"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 average, non-profit staff spend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 hours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each household</a:t>
            </a:r>
          </a:p>
        </p:txBody>
      </p:sp>
      <p:sp>
        <p:nvSpPr>
          <p:cNvPr id="10" name="TextBox 9">
            <a:extLst>
              <a:ext uri="{FF2B5EF4-FFF2-40B4-BE49-F238E27FC236}">
                <a16:creationId xmlns:a16="http://schemas.microsoft.com/office/drawing/2014/main" id="{A5D3C041-278E-44E2-8035-067F0285CB18}"/>
              </a:ext>
            </a:extLst>
          </p:cNvPr>
          <p:cNvSpPr txBox="1"/>
          <p:nvPr/>
        </p:nvSpPr>
        <p:spPr>
          <a:xfrm>
            <a:off x="4675249" y="3807779"/>
            <a:ext cx="271308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lang="en-US" b="1" dirty="0">
                <a:solidFill>
                  <a:srgbClr val="000000"/>
                </a:solidFill>
                <a:latin typeface="Arial" panose="020B0604020202020204" pitchFamily="34" charset="0"/>
                <a:cs typeface="Arial" panose="020B0604020202020204" pitchFamily="34" charset="0"/>
              </a:rPr>
              <a:t>52</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rentals in high-opportunity areas made through links via non-profit staff</a:t>
            </a:r>
          </a:p>
        </p:txBody>
      </p:sp>
      <p:sp>
        <p:nvSpPr>
          <p:cNvPr id="11" name="TextBox 10">
            <a:extLst>
              <a:ext uri="{FF2B5EF4-FFF2-40B4-BE49-F238E27FC236}">
                <a16:creationId xmlns:a16="http://schemas.microsoft.com/office/drawing/2014/main" id="{407D7686-7224-4B6B-97F4-2D04C8F51DDA}"/>
              </a:ext>
            </a:extLst>
          </p:cNvPr>
          <p:cNvSpPr txBox="1"/>
          <p:nvPr/>
        </p:nvSpPr>
        <p:spPr>
          <a:xfrm>
            <a:off x="8200925" y="3752711"/>
            <a:ext cx="271308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Average financial assistance of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$1,100</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for security deposits, application fees, etc.</a:t>
            </a:r>
          </a:p>
        </p:txBody>
      </p:sp>
      <p:sp>
        <p:nvSpPr>
          <p:cNvPr id="3" name="Left Brace 2">
            <a:extLst>
              <a:ext uri="{FF2B5EF4-FFF2-40B4-BE49-F238E27FC236}">
                <a16:creationId xmlns:a16="http://schemas.microsoft.com/office/drawing/2014/main" id="{374FC197-BB2C-4B3C-8EB6-80FD2B51B7A7}"/>
              </a:ext>
            </a:extLst>
          </p:cNvPr>
          <p:cNvSpPr/>
          <p:nvPr/>
        </p:nvSpPr>
        <p:spPr>
          <a:xfrm rot="16200000">
            <a:off x="5887387" y="567215"/>
            <a:ext cx="446918" cy="9671938"/>
          </a:xfrm>
          <a:prstGeom prst="leftBrace">
            <a:avLst/>
          </a:prstGeom>
          <a:solidFill>
            <a:schemeClr val="bg1"/>
          </a:solidFill>
          <a:ln w="38100">
            <a:solidFill>
              <a:srgbClr val="00B0F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 name="TextBox 12">
            <a:extLst>
              <a:ext uri="{FF2B5EF4-FFF2-40B4-BE49-F238E27FC236}">
                <a16:creationId xmlns:a16="http://schemas.microsoft.com/office/drawing/2014/main" id="{209C5CE1-BD52-43D7-92FF-5C6482031127}"/>
              </a:ext>
            </a:extLst>
          </p:cNvPr>
          <p:cNvSpPr txBox="1"/>
          <p:nvPr/>
        </p:nvSpPr>
        <p:spPr>
          <a:xfrm>
            <a:off x="2749870" y="5750668"/>
            <a:ext cx="672278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Program Cost: $2,600 per family issued a voucher</a:t>
            </a: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lang="en-US" sz="2000" dirty="0">
                <a:solidFill>
                  <a:srgbClr val="000000"/>
                </a:solidFill>
                <a:latin typeface="Arial" panose="020B0604020202020204" pitchFamily="34" charset="0"/>
                <a:cs typeface="Arial" panose="020B0604020202020204" pitchFamily="34" charset="0"/>
              </a:rPr>
              <a:t>2.2</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average voucher payments over 7 years)</a:t>
            </a:r>
          </a:p>
        </p:txBody>
      </p:sp>
      <p:sp>
        <p:nvSpPr>
          <p:cNvPr id="12" name="TextBox 11">
            <a:extLst>
              <a:ext uri="{FF2B5EF4-FFF2-40B4-BE49-F238E27FC236}">
                <a16:creationId xmlns:a16="http://schemas.microsoft.com/office/drawing/2014/main" id="{9B44846F-C717-4C58-9F22-61644FEF78E7}"/>
              </a:ext>
            </a:extLst>
          </p:cNvPr>
          <p:cNvSpPr txBox="1"/>
          <p:nvPr/>
        </p:nvSpPr>
        <p:spPr>
          <a:xfrm>
            <a:off x="2692236" y="6488668"/>
            <a:ext cx="6837218" cy="369332"/>
          </a:xfrm>
          <a:prstGeom prst="rect">
            <a:avLst/>
          </a:prstGeom>
          <a:solidFill>
            <a:schemeClr val="bg1"/>
          </a:solidFill>
          <a:ln>
            <a:solidFill>
              <a:schemeClr val="tx1"/>
            </a:solidFill>
          </a:ln>
        </p:spPr>
        <p:txBody>
          <a:bodyPr wrap="square" rtlCol="0">
            <a:spAutoFit/>
          </a:bodyPr>
          <a:lstStyle/>
          <a:p>
            <a:pPr algn="ctr"/>
            <a:r>
              <a:rPr lang="en-US" i="1" dirty="0">
                <a:latin typeface="Arial" panose="020B0604020202020204" pitchFamily="34" charset="0"/>
                <a:cs typeface="Arial" panose="020B0604020202020204" pitchFamily="34" charset="0"/>
              </a:rPr>
              <a:t>Note: Families </a:t>
            </a:r>
            <a:r>
              <a:rPr lang="en-US" b="1" i="1" dirty="0">
                <a:latin typeface="Arial" panose="020B0604020202020204" pitchFamily="34" charset="0"/>
                <a:cs typeface="Arial" panose="020B0604020202020204" pitchFamily="34" charset="0"/>
              </a:rPr>
              <a:t>not </a:t>
            </a:r>
            <a:r>
              <a:rPr lang="en-US" i="1" dirty="0">
                <a:latin typeface="Arial" panose="020B0604020202020204" pitchFamily="34" charset="0"/>
                <a:cs typeface="Arial" panose="020B0604020202020204" pitchFamily="34" charset="0"/>
              </a:rPr>
              <a:t>required to move to high-opportunity areas</a:t>
            </a:r>
          </a:p>
        </p:txBody>
      </p:sp>
    </p:spTree>
    <p:extLst>
      <p:ext uri="{BB962C8B-B14F-4D97-AF65-F5344CB8AC3E}">
        <p14:creationId xmlns:p14="http://schemas.microsoft.com/office/powerpoint/2010/main" val="362227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P spid="9" grpId="0"/>
      <p:bldP spid="10" grpId="0"/>
      <p:bldP spid="11" grpId="0"/>
      <p:bldP spid="3" grpId="0" animBg="1"/>
      <p:bldP spid="3" grpId="1" animBg="1"/>
      <p:bldP spid="13" grpId="0"/>
      <p:bldP spid="13" grpId="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77">
            <a:extLst>
              <a:ext uri="{FF2B5EF4-FFF2-40B4-BE49-F238E27FC236}">
                <a16:creationId xmlns:a16="http://schemas.microsoft.com/office/drawing/2014/main" id="{85E84D46-0CEB-4269-9329-6E2DA35A0853}"/>
              </a:ext>
            </a:extLst>
          </p:cNvPr>
          <p:cNvSpPr>
            <a:spLocks noChangeArrowheads="1"/>
          </p:cNvSpPr>
          <p:nvPr/>
        </p:nvSpPr>
        <p:spPr bwMode="auto">
          <a:xfrm>
            <a:off x="6450013" y="155575"/>
            <a:ext cx="5429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itle 1">
            <a:extLst>
              <a:ext uri="{FF2B5EF4-FFF2-40B4-BE49-F238E27FC236}">
                <a16:creationId xmlns:a16="http://schemas.microsoft.com/office/drawing/2014/main" id="{57170B76-9C70-40BA-8CD8-EF0905430BFA}"/>
              </a:ext>
            </a:extLst>
          </p:cNvPr>
          <p:cNvSpPr txBox="1">
            <a:spLocks/>
          </p:cNvSpPr>
          <p:nvPr/>
        </p:nvSpPr>
        <p:spPr>
          <a:xfrm>
            <a:off x="0" y="1"/>
            <a:ext cx="12192000" cy="811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Fraction of Families Who Leased Units in High Opportunity Areas</a:t>
            </a:r>
          </a:p>
        </p:txBody>
      </p:sp>
      <p:sp>
        <p:nvSpPr>
          <p:cNvPr id="121" name="Line 248">
            <a:extLst>
              <a:ext uri="{FF2B5EF4-FFF2-40B4-BE49-F238E27FC236}">
                <a16:creationId xmlns:a16="http://schemas.microsoft.com/office/drawing/2014/main" id="{BA3E8D61-CDE7-4A11-8900-52C86CE65FA1}"/>
              </a:ext>
            </a:extLst>
          </p:cNvPr>
          <p:cNvSpPr>
            <a:spLocks noChangeShapeType="1"/>
          </p:cNvSpPr>
          <p:nvPr/>
        </p:nvSpPr>
        <p:spPr bwMode="auto">
          <a:xfrm flipV="1">
            <a:off x="2541588" y="954088"/>
            <a:ext cx="0" cy="46069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49">
            <a:extLst>
              <a:ext uri="{FF2B5EF4-FFF2-40B4-BE49-F238E27FC236}">
                <a16:creationId xmlns:a16="http://schemas.microsoft.com/office/drawing/2014/main" id="{99085BDA-620A-444E-B24A-F561C546ECE1}"/>
              </a:ext>
            </a:extLst>
          </p:cNvPr>
          <p:cNvSpPr>
            <a:spLocks noChangeShapeType="1"/>
          </p:cNvSpPr>
          <p:nvPr/>
        </p:nvSpPr>
        <p:spPr bwMode="auto">
          <a:xfrm flipH="1">
            <a:off x="2444750" y="5411788"/>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50">
            <a:extLst>
              <a:ext uri="{FF2B5EF4-FFF2-40B4-BE49-F238E27FC236}">
                <a16:creationId xmlns:a16="http://schemas.microsoft.com/office/drawing/2014/main" id="{3E6E5690-079C-478A-B040-CE11CFD52CF5}"/>
              </a:ext>
            </a:extLst>
          </p:cNvPr>
          <p:cNvSpPr>
            <a:spLocks noChangeArrowheads="1"/>
          </p:cNvSpPr>
          <p:nvPr/>
        </p:nvSpPr>
        <p:spPr bwMode="auto">
          <a:xfrm rot="16200000">
            <a:off x="2114550" y="5157788"/>
            <a:ext cx="303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251">
            <a:extLst>
              <a:ext uri="{FF2B5EF4-FFF2-40B4-BE49-F238E27FC236}">
                <a16:creationId xmlns:a16="http://schemas.microsoft.com/office/drawing/2014/main" id="{89FE03F7-D11A-4F0B-9FEF-9F972B67CBCD}"/>
              </a:ext>
            </a:extLst>
          </p:cNvPr>
          <p:cNvSpPr>
            <a:spLocks noChangeShapeType="1"/>
          </p:cNvSpPr>
          <p:nvPr/>
        </p:nvSpPr>
        <p:spPr bwMode="auto">
          <a:xfrm flipH="1">
            <a:off x="2444750" y="46926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252">
            <a:extLst>
              <a:ext uri="{FF2B5EF4-FFF2-40B4-BE49-F238E27FC236}">
                <a16:creationId xmlns:a16="http://schemas.microsoft.com/office/drawing/2014/main" id="{F25CF648-1DED-4A46-9CA8-48B03DA02F15}"/>
              </a:ext>
            </a:extLst>
          </p:cNvPr>
          <p:cNvSpPr>
            <a:spLocks noChangeArrowheads="1"/>
          </p:cNvSpPr>
          <p:nvPr/>
        </p:nvSpPr>
        <p:spPr bwMode="auto">
          <a:xfrm rot="16200000">
            <a:off x="2028825" y="4435475"/>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253">
            <a:extLst>
              <a:ext uri="{FF2B5EF4-FFF2-40B4-BE49-F238E27FC236}">
                <a16:creationId xmlns:a16="http://schemas.microsoft.com/office/drawing/2014/main" id="{B7215E37-1E5C-4A67-A7D0-6F22AA57F3E1}"/>
              </a:ext>
            </a:extLst>
          </p:cNvPr>
          <p:cNvSpPr>
            <a:spLocks noChangeShapeType="1"/>
          </p:cNvSpPr>
          <p:nvPr/>
        </p:nvSpPr>
        <p:spPr bwMode="auto">
          <a:xfrm flipH="1">
            <a:off x="2444750" y="3971925"/>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254">
            <a:extLst>
              <a:ext uri="{FF2B5EF4-FFF2-40B4-BE49-F238E27FC236}">
                <a16:creationId xmlns:a16="http://schemas.microsoft.com/office/drawing/2014/main" id="{02621488-8778-46B1-8A2F-56A3C68B4C44}"/>
              </a:ext>
            </a:extLst>
          </p:cNvPr>
          <p:cNvSpPr>
            <a:spLocks noChangeArrowheads="1"/>
          </p:cNvSpPr>
          <p:nvPr/>
        </p:nvSpPr>
        <p:spPr bwMode="auto">
          <a:xfrm rot="16200000">
            <a:off x="2028825" y="3714750"/>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255">
            <a:extLst>
              <a:ext uri="{FF2B5EF4-FFF2-40B4-BE49-F238E27FC236}">
                <a16:creationId xmlns:a16="http://schemas.microsoft.com/office/drawing/2014/main" id="{C9629690-E419-4BE4-B50E-0D180DDA3EAF}"/>
              </a:ext>
            </a:extLst>
          </p:cNvPr>
          <p:cNvSpPr>
            <a:spLocks noChangeShapeType="1"/>
          </p:cNvSpPr>
          <p:nvPr/>
        </p:nvSpPr>
        <p:spPr bwMode="auto">
          <a:xfrm flipH="1">
            <a:off x="2444750" y="32575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256">
            <a:extLst>
              <a:ext uri="{FF2B5EF4-FFF2-40B4-BE49-F238E27FC236}">
                <a16:creationId xmlns:a16="http://schemas.microsoft.com/office/drawing/2014/main" id="{33884088-6A81-42F9-82BD-AF809E877E40}"/>
              </a:ext>
            </a:extLst>
          </p:cNvPr>
          <p:cNvSpPr>
            <a:spLocks noChangeArrowheads="1"/>
          </p:cNvSpPr>
          <p:nvPr/>
        </p:nvSpPr>
        <p:spPr bwMode="auto">
          <a:xfrm rot="16200000">
            <a:off x="2028825" y="3001963"/>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257">
            <a:extLst>
              <a:ext uri="{FF2B5EF4-FFF2-40B4-BE49-F238E27FC236}">
                <a16:creationId xmlns:a16="http://schemas.microsoft.com/office/drawing/2014/main" id="{2BA2F03E-A8B8-4CB1-952A-FF36D68AEC1F}"/>
              </a:ext>
            </a:extLst>
          </p:cNvPr>
          <p:cNvSpPr>
            <a:spLocks noChangeShapeType="1"/>
          </p:cNvSpPr>
          <p:nvPr/>
        </p:nvSpPr>
        <p:spPr bwMode="auto">
          <a:xfrm flipH="1">
            <a:off x="2444750" y="2536825"/>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258">
            <a:extLst>
              <a:ext uri="{FF2B5EF4-FFF2-40B4-BE49-F238E27FC236}">
                <a16:creationId xmlns:a16="http://schemas.microsoft.com/office/drawing/2014/main" id="{9E0224F2-1D3E-4AAF-ADA9-C23C8DA6A328}"/>
              </a:ext>
            </a:extLst>
          </p:cNvPr>
          <p:cNvSpPr>
            <a:spLocks noChangeArrowheads="1"/>
          </p:cNvSpPr>
          <p:nvPr/>
        </p:nvSpPr>
        <p:spPr bwMode="auto">
          <a:xfrm rot="16200000">
            <a:off x="2028825" y="2281238"/>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Line 259">
            <a:extLst>
              <a:ext uri="{FF2B5EF4-FFF2-40B4-BE49-F238E27FC236}">
                <a16:creationId xmlns:a16="http://schemas.microsoft.com/office/drawing/2014/main" id="{02A32D08-C4C7-4F9B-B628-1C9CFEED2283}"/>
              </a:ext>
            </a:extLst>
          </p:cNvPr>
          <p:cNvSpPr>
            <a:spLocks noChangeShapeType="1"/>
          </p:cNvSpPr>
          <p:nvPr/>
        </p:nvSpPr>
        <p:spPr bwMode="auto">
          <a:xfrm flipH="1">
            <a:off x="2444750" y="18224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60">
            <a:extLst>
              <a:ext uri="{FF2B5EF4-FFF2-40B4-BE49-F238E27FC236}">
                <a16:creationId xmlns:a16="http://schemas.microsoft.com/office/drawing/2014/main" id="{029EBB41-EA77-47B6-AD5A-DF462F560B1B}"/>
              </a:ext>
            </a:extLst>
          </p:cNvPr>
          <p:cNvSpPr>
            <a:spLocks noChangeArrowheads="1"/>
          </p:cNvSpPr>
          <p:nvPr/>
        </p:nvSpPr>
        <p:spPr bwMode="auto">
          <a:xfrm rot="16200000">
            <a:off x="2028825" y="1566863"/>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Line 261">
            <a:extLst>
              <a:ext uri="{FF2B5EF4-FFF2-40B4-BE49-F238E27FC236}">
                <a16:creationId xmlns:a16="http://schemas.microsoft.com/office/drawing/2014/main" id="{243E0759-75F3-4915-BC1B-80A327C9AB78}"/>
              </a:ext>
            </a:extLst>
          </p:cNvPr>
          <p:cNvSpPr>
            <a:spLocks noChangeShapeType="1"/>
          </p:cNvSpPr>
          <p:nvPr/>
        </p:nvSpPr>
        <p:spPr bwMode="auto">
          <a:xfrm flipH="1">
            <a:off x="2444750" y="1103313"/>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262">
            <a:extLst>
              <a:ext uri="{FF2B5EF4-FFF2-40B4-BE49-F238E27FC236}">
                <a16:creationId xmlns:a16="http://schemas.microsoft.com/office/drawing/2014/main" id="{14BF2475-B0DD-49F7-BEC1-C8D144C6906F}"/>
              </a:ext>
            </a:extLst>
          </p:cNvPr>
          <p:cNvSpPr>
            <a:spLocks noChangeArrowheads="1"/>
          </p:cNvSpPr>
          <p:nvPr/>
        </p:nvSpPr>
        <p:spPr bwMode="auto">
          <a:xfrm rot="16200000">
            <a:off x="2028825" y="846138"/>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263">
            <a:extLst>
              <a:ext uri="{FF2B5EF4-FFF2-40B4-BE49-F238E27FC236}">
                <a16:creationId xmlns:a16="http://schemas.microsoft.com/office/drawing/2014/main" id="{CC9928EE-E4EB-4065-89E4-2A76902A5BBA}"/>
              </a:ext>
            </a:extLst>
          </p:cNvPr>
          <p:cNvSpPr>
            <a:spLocks noChangeArrowheads="1"/>
          </p:cNvSpPr>
          <p:nvPr/>
        </p:nvSpPr>
        <p:spPr bwMode="auto">
          <a:xfrm rot="16200000">
            <a:off x="-608013" y="3036888"/>
            <a:ext cx="45608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Share of Households Who Have Moved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264">
            <a:extLst>
              <a:ext uri="{FF2B5EF4-FFF2-40B4-BE49-F238E27FC236}">
                <a16:creationId xmlns:a16="http://schemas.microsoft.com/office/drawing/2014/main" id="{6BD60D8E-9FFA-43B7-8469-EC728C219A85}"/>
              </a:ext>
            </a:extLst>
          </p:cNvPr>
          <p:cNvSpPr>
            <a:spLocks noChangeArrowheads="1"/>
          </p:cNvSpPr>
          <p:nvPr/>
        </p:nvSpPr>
        <p:spPr bwMode="auto">
          <a:xfrm rot="16200000">
            <a:off x="323850" y="3032125"/>
            <a:ext cx="31829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to High Opportunity Areas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265">
            <a:extLst>
              <a:ext uri="{FF2B5EF4-FFF2-40B4-BE49-F238E27FC236}">
                <a16:creationId xmlns:a16="http://schemas.microsoft.com/office/drawing/2014/main" id="{AAEA31F0-4288-4363-8893-FD0DF7C2F8B1}"/>
              </a:ext>
            </a:extLst>
          </p:cNvPr>
          <p:cNvSpPr>
            <a:spLocks noChangeShapeType="1"/>
          </p:cNvSpPr>
          <p:nvPr/>
        </p:nvSpPr>
        <p:spPr bwMode="auto">
          <a:xfrm>
            <a:off x="2541588" y="5561013"/>
            <a:ext cx="805815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266">
            <a:extLst>
              <a:ext uri="{FF2B5EF4-FFF2-40B4-BE49-F238E27FC236}">
                <a16:creationId xmlns:a16="http://schemas.microsoft.com/office/drawing/2014/main" id="{4FE9705E-4503-4555-A080-C33A5F962927}"/>
              </a:ext>
            </a:extLst>
          </p:cNvPr>
          <p:cNvSpPr>
            <a:spLocks noChangeShapeType="1"/>
          </p:cNvSpPr>
          <p:nvPr/>
        </p:nvSpPr>
        <p:spPr bwMode="auto">
          <a:xfrm>
            <a:off x="4146550" y="5561013"/>
            <a:ext cx="0" cy="968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267">
            <a:extLst>
              <a:ext uri="{FF2B5EF4-FFF2-40B4-BE49-F238E27FC236}">
                <a16:creationId xmlns:a16="http://schemas.microsoft.com/office/drawing/2014/main" id="{DE756B3E-9DF5-4F13-B5D5-9B9199143928}"/>
              </a:ext>
            </a:extLst>
          </p:cNvPr>
          <p:cNvSpPr>
            <a:spLocks noChangeArrowheads="1"/>
          </p:cNvSpPr>
          <p:nvPr/>
        </p:nvSpPr>
        <p:spPr bwMode="auto">
          <a:xfrm>
            <a:off x="3667125" y="5703888"/>
            <a:ext cx="1120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Control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Line 268">
            <a:extLst>
              <a:ext uri="{FF2B5EF4-FFF2-40B4-BE49-F238E27FC236}">
                <a16:creationId xmlns:a16="http://schemas.microsoft.com/office/drawing/2014/main" id="{98BE8860-1FA8-4EF4-8630-82E42D774247}"/>
              </a:ext>
            </a:extLst>
          </p:cNvPr>
          <p:cNvSpPr>
            <a:spLocks noChangeShapeType="1"/>
          </p:cNvSpPr>
          <p:nvPr/>
        </p:nvSpPr>
        <p:spPr bwMode="auto">
          <a:xfrm>
            <a:off x="8993188" y="5561013"/>
            <a:ext cx="0" cy="968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269">
            <a:extLst>
              <a:ext uri="{FF2B5EF4-FFF2-40B4-BE49-F238E27FC236}">
                <a16:creationId xmlns:a16="http://schemas.microsoft.com/office/drawing/2014/main" id="{DF6C3A02-7848-44B9-896D-5602BABB0D31}"/>
              </a:ext>
            </a:extLst>
          </p:cNvPr>
          <p:cNvSpPr>
            <a:spLocks noChangeArrowheads="1"/>
          </p:cNvSpPr>
          <p:nvPr/>
        </p:nvSpPr>
        <p:spPr bwMode="auto">
          <a:xfrm>
            <a:off x="8318500" y="5703888"/>
            <a:ext cx="1497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Treatment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273">
            <a:extLst>
              <a:ext uri="{FF2B5EF4-FFF2-40B4-BE49-F238E27FC236}">
                <a16:creationId xmlns:a16="http://schemas.microsoft.com/office/drawing/2014/main" id="{35AFA2E4-CE35-4480-ABCE-B1AEA09E4BB8}"/>
              </a:ext>
            </a:extLst>
          </p:cNvPr>
          <p:cNvSpPr>
            <a:spLocks noChangeArrowheads="1"/>
          </p:cNvSpPr>
          <p:nvPr/>
        </p:nvSpPr>
        <p:spPr bwMode="auto">
          <a:xfrm>
            <a:off x="6461125" y="155575"/>
            <a:ext cx="5429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345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77">
            <a:extLst>
              <a:ext uri="{FF2B5EF4-FFF2-40B4-BE49-F238E27FC236}">
                <a16:creationId xmlns:a16="http://schemas.microsoft.com/office/drawing/2014/main" id="{85E84D46-0CEB-4269-9329-6E2DA35A0853}"/>
              </a:ext>
            </a:extLst>
          </p:cNvPr>
          <p:cNvSpPr>
            <a:spLocks noChangeArrowheads="1"/>
          </p:cNvSpPr>
          <p:nvPr/>
        </p:nvSpPr>
        <p:spPr bwMode="auto">
          <a:xfrm>
            <a:off x="6450013" y="155575"/>
            <a:ext cx="5429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itle 1">
            <a:extLst>
              <a:ext uri="{FF2B5EF4-FFF2-40B4-BE49-F238E27FC236}">
                <a16:creationId xmlns:a16="http://schemas.microsoft.com/office/drawing/2014/main" id="{57170B76-9C70-40BA-8CD8-EF0905430BFA}"/>
              </a:ext>
            </a:extLst>
          </p:cNvPr>
          <p:cNvSpPr txBox="1">
            <a:spLocks/>
          </p:cNvSpPr>
          <p:nvPr/>
        </p:nvSpPr>
        <p:spPr>
          <a:xfrm>
            <a:off x="0" y="1"/>
            <a:ext cx="12192000" cy="811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Fraction of Families Who Leased Units in High Opportunity Areas</a:t>
            </a:r>
          </a:p>
        </p:txBody>
      </p:sp>
      <p:sp>
        <p:nvSpPr>
          <p:cNvPr id="121" name="Line 248">
            <a:extLst>
              <a:ext uri="{FF2B5EF4-FFF2-40B4-BE49-F238E27FC236}">
                <a16:creationId xmlns:a16="http://schemas.microsoft.com/office/drawing/2014/main" id="{BA3E8D61-CDE7-4A11-8900-52C86CE65FA1}"/>
              </a:ext>
            </a:extLst>
          </p:cNvPr>
          <p:cNvSpPr>
            <a:spLocks noChangeShapeType="1"/>
          </p:cNvSpPr>
          <p:nvPr/>
        </p:nvSpPr>
        <p:spPr bwMode="auto">
          <a:xfrm flipV="1">
            <a:off x="2541588" y="954088"/>
            <a:ext cx="0" cy="46069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49">
            <a:extLst>
              <a:ext uri="{FF2B5EF4-FFF2-40B4-BE49-F238E27FC236}">
                <a16:creationId xmlns:a16="http://schemas.microsoft.com/office/drawing/2014/main" id="{99085BDA-620A-444E-B24A-F561C546ECE1}"/>
              </a:ext>
            </a:extLst>
          </p:cNvPr>
          <p:cNvSpPr>
            <a:spLocks noChangeShapeType="1"/>
          </p:cNvSpPr>
          <p:nvPr/>
        </p:nvSpPr>
        <p:spPr bwMode="auto">
          <a:xfrm flipH="1">
            <a:off x="2444750" y="5411788"/>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50">
            <a:extLst>
              <a:ext uri="{FF2B5EF4-FFF2-40B4-BE49-F238E27FC236}">
                <a16:creationId xmlns:a16="http://schemas.microsoft.com/office/drawing/2014/main" id="{3E6E5690-079C-478A-B040-CE11CFD52CF5}"/>
              </a:ext>
            </a:extLst>
          </p:cNvPr>
          <p:cNvSpPr>
            <a:spLocks noChangeArrowheads="1"/>
          </p:cNvSpPr>
          <p:nvPr/>
        </p:nvSpPr>
        <p:spPr bwMode="auto">
          <a:xfrm rot="16200000">
            <a:off x="2114550" y="5157788"/>
            <a:ext cx="303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251">
            <a:extLst>
              <a:ext uri="{FF2B5EF4-FFF2-40B4-BE49-F238E27FC236}">
                <a16:creationId xmlns:a16="http://schemas.microsoft.com/office/drawing/2014/main" id="{89FE03F7-D11A-4F0B-9FEF-9F972B67CBCD}"/>
              </a:ext>
            </a:extLst>
          </p:cNvPr>
          <p:cNvSpPr>
            <a:spLocks noChangeShapeType="1"/>
          </p:cNvSpPr>
          <p:nvPr/>
        </p:nvSpPr>
        <p:spPr bwMode="auto">
          <a:xfrm flipH="1">
            <a:off x="2444750" y="46926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252">
            <a:extLst>
              <a:ext uri="{FF2B5EF4-FFF2-40B4-BE49-F238E27FC236}">
                <a16:creationId xmlns:a16="http://schemas.microsoft.com/office/drawing/2014/main" id="{F25CF648-1DED-4A46-9CA8-48B03DA02F15}"/>
              </a:ext>
            </a:extLst>
          </p:cNvPr>
          <p:cNvSpPr>
            <a:spLocks noChangeArrowheads="1"/>
          </p:cNvSpPr>
          <p:nvPr/>
        </p:nvSpPr>
        <p:spPr bwMode="auto">
          <a:xfrm rot="16200000">
            <a:off x="2028825" y="4435475"/>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253">
            <a:extLst>
              <a:ext uri="{FF2B5EF4-FFF2-40B4-BE49-F238E27FC236}">
                <a16:creationId xmlns:a16="http://schemas.microsoft.com/office/drawing/2014/main" id="{B7215E37-1E5C-4A67-A7D0-6F22AA57F3E1}"/>
              </a:ext>
            </a:extLst>
          </p:cNvPr>
          <p:cNvSpPr>
            <a:spLocks noChangeShapeType="1"/>
          </p:cNvSpPr>
          <p:nvPr/>
        </p:nvSpPr>
        <p:spPr bwMode="auto">
          <a:xfrm flipH="1">
            <a:off x="2444750" y="3971925"/>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254">
            <a:extLst>
              <a:ext uri="{FF2B5EF4-FFF2-40B4-BE49-F238E27FC236}">
                <a16:creationId xmlns:a16="http://schemas.microsoft.com/office/drawing/2014/main" id="{02621488-8778-46B1-8A2F-56A3C68B4C44}"/>
              </a:ext>
            </a:extLst>
          </p:cNvPr>
          <p:cNvSpPr>
            <a:spLocks noChangeArrowheads="1"/>
          </p:cNvSpPr>
          <p:nvPr/>
        </p:nvSpPr>
        <p:spPr bwMode="auto">
          <a:xfrm rot="16200000">
            <a:off x="2028825" y="3714750"/>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255">
            <a:extLst>
              <a:ext uri="{FF2B5EF4-FFF2-40B4-BE49-F238E27FC236}">
                <a16:creationId xmlns:a16="http://schemas.microsoft.com/office/drawing/2014/main" id="{C9629690-E419-4BE4-B50E-0D180DDA3EAF}"/>
              </a:ext>
            </a:extLst>
          </p:cNvPr>
          <p:cNvSpPr>
            <a:spLocks noChangeShapeType="1"/>
          </p:cNvSpPr>
          <p:nvPr/>
        </p:nvSpPr>
        <p:spPr bwMode="auto">
          <a:xfrm flipH="1">
            <a:off x="2444750" y="32575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256">
            <a:extLst>
              <a:ext uri="{FF2B5EF4-FFF2-40B4-BE49-F238E27FC236}">
                <a16:creationId xmlns:a16="http://schemas.microsoft.com/office/drawing/2014/main" id="{33884088-6A81-42F9-82BD-AF809E877E40}"/>
              </a:ext>
            </a:extLst>
          </p:cNvPr>
          <p:cNvSpPr>
            <a:spLocks noChangeArrowheads="1"/>
          </p:cNvSpPr>
          <p:nvPr/>
        </p:nvSpPr>
        <p:spPr bwMode="auto">
          <a:xfrm rot="16200000">
            <a:off x="2028825" y="3001963"/>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257">
            <a:extLst>
              <a:ext uri="{FF2B5EF4-FFF2-40B4-BE49-F238E27FC236}">
                <a16:creationId xmlns:a16="http://schemas.microsoft.com/office/drawing/2014/main" id="{2BA2F03E-A8B8-4CB1-952A-FF36D68AEC1F}"/>
              </a:ext>
            </a:extLst>
          </p:cNvPr>
          <p:cNvSpPr>
            <a:spLocks noChangeShapeType="1"/>
          </p:cNvSpPr>
          <p:nvPr/>
        </p:nvSpPr>
        <p:spPr bwMode="auto">
          <a:xfrm flipH="1">
            <a:off x="2444750" y="2536825"/>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258">
            <a:extLst>
              <a:ext uri="{FF2B5EF4-FFF2-40B4-BE49-F238E27FC236}">
                <a16:creationId xmlns:a16="http://schemas.microsoft.com/office/drawing/2014/main" id="{9E0224F2-1D3E-4AAF-ADA9-C23C8DA6A328}"/>
              </a:ext>
            </a:extLst>
          </p:cNvPr>
          <p:cNvSpPr>
            <a:spLocks noChangeArrowheads="1"/>
          </p:cNvSpPr>
          <p:nvPr/>
        </p:nvSpPr>
        <p:spPr bwMode="auto">
          <a:xfrm rot="16200000">
            <a:off x="2028825" y="2281238"/>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Line 259">
            <a:extLst>
              <a:ext uri="{FF2B5EF4-FFF2-40B4-BE49-F238E27FC236}">
                <a16:creationId xmlns:a16="http://schemas.microsoft.com/office/drawing/2014/main" id="{02A32D08-C4C7-4F9B-B628-1C9CFEED2283}"/>
              </a:ext>
            </a:extLst>
          </p:cNvPr>
          <p:cNvSpPr>
            <a:spLocks noChangeShapeType="1"/>
          </p:cNvSpPr>
          <p:nvPr/>
        </p:nvSpPr>
        <p:spPr bwMode="auto">
          <a:xfrm flipH="1">
            <a:off x="2444750" y="18224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60">
            <a:extLst>
              <a:ext uri="{FF2B5EF4-FFF2-40B4-BE49-F238E27FC236}">
                <a16:creationId xmlns:a16="http://schemas.microsoft.com/office/drawing/2014/main" id="{029EBB41-EA77-47B6-AD5A-DF462F560B1B}"/>
              </a:ext>
            </a:extLst>
          </p:cNvPr>
          <p:cNvSpPr>
            <a:spLocks noChangeArrowheads="1"/>
          </p:cNvSpPr>
          <p:nvPr/>
        </p:nvSpPr>
        <p:spPr bwMode="auto">
          <a:xfrm rot="16200000">
            <a:off x="2028825" y="1566863"/>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Line 261">
            <a:extLst>
              <a:ext uri="{FF2B5EF4-FFF2-40B4-BE49-F238E27FC236}">
                <a16:creationId xmlns:a16="http://schemas.microsoft.com/office/drawing/2014/main" id="{243E0759-75F3-4915-BC1B-80A327C9AB78}"/>
              </a:ext>
            </a:extLst>
          </p:cNvPr>
          <p:cNvSpPr>
            <a:spLocks noChangeShapeType="1"/>
          </p:cNvSpPr>
          <p:nvPr/>
        </p:nvSpPr>
        <p:spPr bwMode="auto">
          <a:xfrm flipH="1">
            <a:off x="2444750" y="1103313"/>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262">
            <a:extLst>
              <a:ext uri="{FF2B5EF4-FFF2-40B4-BE49-F238E27FC236}">
                <a16:creationId xmlns:a16="http://schemas.microsoft.com/office/drawing/2014/main" id="{14BF2475-B0DD-49F7-BEC1-C8D144C6906F}"/>
              </a:ext>
            </a:extLst>
          </p:cNvPr>
          <p:cNvSpPr>
            <a:spLocks noChangeArrowheads="1"/>
          </p:cNvSpPr>
          <p:nvPr/>
        </p:nvSpPr>
        <p:spPr bwMode="auto">
          <a:xfrm rot="16200000">
            <a:off x="2028825" y="846138"/>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263">
            <a:extLst>
              <a:ext uri="{FF2B5EF4-FFF2-40B4-BE49-F238E27FC236}">
                <a16:creationId xmlns:a16="http://schemas.microsoft.com/office/drawing/2014/main" id="{CC9928EE-E4EB-4065-89E4-2A76902A5BBA}"/>
              </a:ext>
            </a:extLst>
          </p:cNvPr>
          <p:cNvSpPr>
            <a:spLocks noChangeArrowheads="1"/>
          </p:cNvSpPr>
          <p:nvPr/>
        </p:nvSpPr>
        <p:spPr bwMode="auto">
          <a:xfrm rot="16200000">
            <a:off x="-608013" y="3036888"/>
            <a:ext cx="45608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Share of Households Who Have Moved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264">
            <a:extLst>
              <a:ext uri="{FF2B5EF4-FFF2-40B4-BE49-F238E27FC236}">
                <a16:creationId xmlns:a16="http://schemas.microsoft.com/office/drawing/2014/main" id="{6BD60D8E-9FFA-43B7-8469-EC728C219A85}"/>
              </a:ext>
            </a:extLst>
          </p:cNvPr>
          <p:cNvSpPr>
            <a:spLocks noChangeArrowheads="1"/>
          </p:cNvSpPr>
          <p:nvPr/>
        </p:nvSpPr>
        <p:spPr bwMode="auto">
          <a:xfrm rot="16200000">
            <a:off x="323850" y="3032125"/>
            <a:ext cx="31829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to High Opportunity Areas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265">
            <a:extLst>
              <a:ext uri="{FF2B5EF4-FFF2-40B4-BE49-F238E27FC236}">
                <a16:creationId xmlns:a16="http://schemas.microsoft.com/office/drawing/2014/main" id="{AAEA31F0-4288-4363-8893-FD0DF7C2F8B1}"/>
              </a:ext>
            </a:extLst>
          </p:cNvPr>
          <p:cNvSpPr>
            <a:spLocks noChangeShapeType="1"/>
          </p:cNvSpPr>
          <p:nvPr/>
        </p:nvSpPr>
        <p:spPr bwMode="auto">
          <a:xfrm>
            <a:off x="2541588" y="5561013"/>
            <a:ext cx="805815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266">
            <a:extLst>
              <a:ext uri="{FF2B5EF4-FFF2-40B4-BE49-F238E27FC236}">
                <a16:creationId xmlns:a16="http://schemas.microsoft.com/office/drawing/2014/main" id="{4FE9705E-4503-4555-A080-C33A5F962927}"/>
              </a:ext>
            </a:extLst>
          </p:cNvPr>
          <p:cNvSpPr>
            <a:spLocks noChangeShapeType="1"/>
          </p:cNvSpPr>
          <p:nvPr/>
        </p:nvSpPr>
        <p:spPr bwMode="auto">
          <a:xfrm>
            <a:off x="4146550" y="5561013"/>
            <a:ext cx="0" cy="968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267">
            <a:extLst>
              <a:ext uri="{FF2B5EF4-FFF2-40B4-BE49-F238E27FC236}">
                <a16:creationId xmlns:a16="http://schemas.microsoft.com/office/drawing/2014/main" id="{DE756B3E-9DF5-4F13-B5D5-9B9199143928}"/>
              </a:ext>
            </a:extLst>
          </p:cNvPr>
          <p:cNvSpPr>
            <a:spLocks noChangeArrowheads="1"/>
          </p:cNvSpPr>
          <p:nvPr/>
        </p:nvSpPr>
        <p:spPr bwMode="auto">
          <a:xfrm>
            <a:off x="3667125" y="5703888"/>
            <a:ext cx="1120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Control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Line 268">
            <a:extLst>
              <a:ext uri="{FF2B5EF4-FFF2-40B4-BE49-F238E27FC236}">
                <a16:creationId xmlns:a16="http://schemas.microsoft.com/office/drawing/2014/main" id="{98BE8860-1FA8-4EF4-8630-82E42D774247}"/>
              </a:ext>
            </a:extLst>
          </p:cNvPr>
          <p:cNvSpPr>
            <a:spLocks noChangeShapeType="1"/>
          </p:cNvSpPr>
          <p:nvPr/>
        </p:nvSpPr>
        <p:spPr bwMode="auto">
          <a:xfrm>
            <a:off x="8993188" y="5561013"/>
            <a:ext cx="0" cy="968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269">
            <a:extLst>
              <a:ext uri="{FF2B5EF4-FFF2-40B4-BE49-F238E27FC236}">
                <a16:creationId xmlns:a16="http://schemas.microsoft.com/office/drawing/2014/main" id="{DF6C3A02-7848-44B9-896D-5602BABB0D31}"/>
              </a:ext>
            </a:extLst>
          </p:cNvPr>
          <p:cNvSpPr>
            <a:spLocks noChangeArrowheads="1"/>
          </p:cNvSpPr>
          <p:nvPr/>
        </p:nvSpPr>
        <p:spPr bwMode="auto">
          <a:xfrm>
            <a:off x="8318500" y="5703888"/>
            <a:ext cx="1497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Treatment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273">
            <a:extLst>
              <a:ext uri="{FF2B5EF4-FFF2-40B4-BE49-F238E27FC236}">
                <a16:creationId xmlns:a16="http://schemas.microsoft.com/office/drawing/2014/main" id="{35AFA2E4-CE35-4480-ABCE-B1AEA09E4BB8}"/>
              </a:ext>
            </a:extLst>
          </p:cNvPr>
          <p:cNvSpPr>
            <a:spLocks noChangeArrowheads="1"/>
          </p:cNvSpPr>
          <p:nvPr/>
        </p:nvSpPr>
        <p:spPr bwMode="auto">
          <a:xfrm>
            <a:off x="6461125" y="155575"/>
            <a:ext cx="5429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10">
            <a:extLst>
              <a:ext uri="{FF2B5EF4-FFF2-40B4-BE49-F238E27FC236}">
                <a16:creationId xmlns:a16="http://schemas.microsoft.com/office/drawing/2014/main" id="{19392DFB-A861-BF4E-92D4-EC19E173E898}"/>
              </a:ext>
            </a:extLst>
          </p:cNvPr>
          <p:cNvSpPr>
            <a:spLocks noChangeShapeType="1"/>
          </p:cNvSpPr>
          <p:nvPr/>
        </p:nvSpPr>
        <p:spPr bwMode="auto">
          <a:xfrm>
            <a:off x="31750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1">
            <a:extLst>
              <a:ext uri="{FF2B5EF4-FFF2-40B4-BE49-F238E27FC236}">
                <a16:creationId xmlns:a16="http://schemas.microsoft.com/office/drawing/2014/main" id="{A8EA7AED-2ADD-2C44-A1BE-A173489E303F}"/>
              </a:ext>
            </a:extLst>
          </p:cNvPr>
          <p:cNvSpPr>
            <a:spLocks noChangeShapeType="1"/>
          </p:cNvSpPr>
          <p:nvPr/>
        </p:nvSpPr>
        <p:spPr bwMode="auto">
          <a:xfrm>
            <a:off x="31988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12">
            <a:extLst>
              <a:ext uri="{FF2B5EF4-FFF2-40B4-BE49-F238E27FC236}">
                <a16:creationId xmlns:a16="http://schemas.microsoft.com/office/drawing/2014/main" id="{0286B97E-7633-D74D-AA56-8F7BDE9F7DCC}"/>
              </a:ext>
            </a:extLst>
          </p:cNvPr>
          <p:cNvSpPr>
            <a:spLocks noChangeShapeType="1"/>
          </p:cNvSpPr>
          <p:nvPr/>
        </p:nvSpPr>
        <p:spPr bwMode="auto">
          <a:xfrm>
            <a:off x="32210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3">
            <a:extLst>
              <a:ext uri="{FF2B5EF4-FFF2-40B4-BE49-F238E27FC236}">
                <a16:creationId xmlns:a16="http://schemas.microsoft.com/office/drawing/2014/main" id="{50BC6B94-05C1-C945-8846-F583638E0125}"/>
              </a:ext>
            </a:extLst>
          </p:cNvPr>
          <p:cNvSpPr>
            <a:spLocks noChangeShapeType="1"/>
          </p:cNvSpPr>
          <p:nvPr/>
        </p:nvSpPr>
        <p:spPr bwMode="auto">
          <a:xfrm>
            <a:off x="32448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14">
            <a:extLst>
              <a:ext uri="{FF2B5EF4-FFF2-40B4-BE49-F238E27FC236}">
                <a16:creationId xmlns:a16="http://schemas.microsoft.com/office/drawing/2014/main" id="{CFBA1F81-7FB3-7D4C-B4B6-9A54295F3504}"/>
              </a:ext>
            </a:extLst>
          </p:cNvPr>
          <p:cNvSpPr>
            <a:spLocks noChangeShapeType="1"/>
          </p:cNvSpPr>
          <p:nvPr/>
        </p:nvSpPr>
        <p:spPr bwMode="auto">
          <a:xfrm>
            <a:off x="3267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15">
            <a:extLst>
              <a:ext uri="{FF2B5EF4-FFF2-40B4-BE49-F238E27FC236}">
                <a16:creationId xmlns:a16="http://schemas.microsoft.com/office/drawing/2014/main" id="{26646C04-FF9D-1C4E-8B2F-B2BF2AFCE6EA}"/>
              </a:ext>
            </a:extLst>
          </p:cNvPr>
          <p:cNvSpPr>
            <a:spLocks noChangeShapeType="1"/>
          </p:cNvSpPr>
          <p:nvPr/>
        </p:nvSpPr>
        <p:spPr bwMode="auto">
          <a:xfrm>
            <a:off x="32893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16">
            <a:extLst>
              <a:ext uri="{FF2B5EF4-FFF2-40B4-BE49-F238E27FC236}">
                <a16:creationId xmlns:a16="http://schemas.microsoft.com/office/drawing/2014/main" id="{B78A712A-1744-F043-AF27-E38F1778EB08}"/>
              </a:ext>
            </a:extLst>
          </p:cNvPr>
          <p:cNvSpPr>
            <a:spLocks noChangeShapeType="1"/>
          </p:cNvSpPr>
          <p:nvPr/>
        </p:nvSpPr>
        <p:spPr bwMode="auto">
          <a:xfrm>
            <a:off x="3313113"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17">
            <a:extLst>
              <a:ext uri="{FF2B5EF4-FFF2-40B4-BE49-F238E27FC236}">
                <a16:creationId xmlns:a16="http://schemas.microsoft.com/office/drawing/2014/main" id="{A8E8EF68-00D7-EC4E-A23F-1110158D4C0F}"/>
              </a:ext>
            </a:extLst>
          </p:cNvPr>
          <p:cNvSpPr>
            <a:spLocks noChangeShapeType="1"/>
          </p:cNvSpPr>
          <p:nvPr/>
        </p:nvSpPr>
        <p:spPr bwMode="auto">
          <a:xfrm>
            <a:off x="33813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18">
            <a:extLst>
              <a:ext uri="{FF2B5EF4-FFF2-40B4-BE49-F238E27FC236}">
                <a16:creationId xmlns:a16="http://schemas.microsoft.com/office/drawing/2014/main" id="{47535718-389B-A342-AB8F-9438C2942540}"/>
              </a:ext>
            </a:extLst>
          </p:cNvPr>
          <p:cNvSpPr>
            <a:spLocks noChangeShapeType="1"/>
          </p:cNvSpPr>
          <p:nvPr/>
        </p:nvSpPr>
        <p:spPr bwMode="auto">
          <a:xfrm>
            <a:off x="34036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19">
            <a:extLst>
              <a:ext uri="{FF2B5EF4-FFF2-40B4-BE49-F238E27FC236}">
                <a16:creationId xmlns:a16="http://schemas.microsoft.com/office/drawing/2014/main" id="{ACDC8ABB-4845-3948-A0DB-ECC550304ABD}"/>
              </a:ext>
            </a:extLst>
          </p:cNvPr>
          <p:cNvSpPr>
            <a:spLocks noChangeShapeType="1"/>
          </p:cNvSpPr>
          <p:nvPr/>
        </p:nvSpPr>
        <p:spPr bwMode="auto">
          <a:xfrm>
            <a:off x="34274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0">
            <a:extLst>
              <a:ext uri="{FF2B5EF4-FFF2-40B4-BE49-F238E27FC236}">
                <a16:creationId xmlns:a16="http://schemas.microsoft.com/office/drawing/2014/main" id="{1FB7C544-5391-9540-B572-1FBFC644DBF4}"/>
              </a:ext>
            </a:extLst>
          </p:cNvPr>
          <p:cNvSpPr>
            <a:spLocks noChangeShapeType="1"/>
          </p:cNvSpPr>
          <p:nvPr/>
        </p:nvSpPr>
        <p:spPr bwMode="auto">
          <a:xfrm>
            <a:off x="34496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21">
            <a:extLst>
              <a:ext uri="{FF2B5EF4-FFF2-40B4-BE49-F238E27FC236}">
                <a16:creationId xmlns:a16="http://schemas.microsoft.com/office/drawing/2014/main" id="{68FCDADF-89D4-B74D-9C86-094907359191}"/>
              </a:ext>
            </a:extLst>
          </p:cNvPr>
          <p:cNvSpPr>
            <a:spLocks noChangeShapeType="1"/>
          </p:cNvSpPr>
          <p:nvPr/>
        </p:nvSpPr>
        <p:spPr bwMode="auto">
          <a:xfrm>
            <a:off x="34734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22">
            <a:extLst>
              <a:ext uri="{FF2B5EF4-FFF2-40B4-BE49-F238E27FC236}">
                <a16:creationId xmlns:a16="http://schemas.microsoft.com/office/drawing/2014/main" id="{FDECE52E-0732-0C4E-8AF0-A3AF7C3FBA56}"/>
              </a:ext>
            </a:extLst>
          </p:cNvPr>
          <p:cNvSpPr>
            <a:spLocks noChangeShapeType="1"/>
          </p:cNvSpPr>
          <p:nvPr/>
        </p:nvSpPr>
        <p:spPr bwMode="auto">
          <a:xfrm>
            <a:off x="34956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23">
            <a:extLst>
              <a:ext uri="{FF2B5EF4-FFF2-40B4-BE49-F238E27FC236}">
                <a16:creationId xmlns:a16="http://schemas.microsoft.com/office/drawing/2014/main" id="{F13434A6-E640-724E-99E5-111ED10A16E7}"/>
              </a:ext>
            </a:extLst>
          </p:cNvPr>
          <p:cNvSpPr>
            <a:spLocks noChangeShapeType="1"/>
          </p:cNvSpPr>
          <p:nvPr/>
        </p:nvSpPr>
        <p:spPr bwMode="auto">
          <a:xfrm>
            <a:off x="3517900"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24">
            <a:extLst>
              <a:ext uri="{FF2B5EF4-FFF2-40B4-BE49-F238E27FC236}">
                <a16:creationId xmlns:a16="http://schemas.microsoft.com/office/drawing/2014/main" id="{E3427C7D-E1C0-4B49-83D9-F88D9B0F00E2}"/>
              </a:ext>
            </a:extLst>
          </p:cNvPr>
          <p:cNvSpPr>
            <a:spLocks noChangeShapeType="1"/>
          </p:cNvSpPr>
          <p:nvPr/>
        </p:nvSpPr>
        <p:spPr bwMode="auto">
          <a:xfrm>
            <a:off x="35877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25">
            <a:extLst>
              <a:ext uri="{FF2B5EF4-FFF2-40B4-BE49-F238E27FC236}">
                <a16:creationId xmlns:a16="http://schemas.microsoft.com/office/drawing/2014/main" id="{6E85687B-354E-6E49-8395-D89B9DA45685}"/>
              </a:ext>
            </a:extLst>
          </p:cNvPr>
          <p:cNvSpPr>
            <a:spLocks noChangeShapeType="1"/>
          </p:cNvSpPr>
          <p:nvPr/>
        </p:nvSpPr>
        <p:spPr bwMode="auto">
          <a:xfrm>
            <a:off x="36099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26">
            <a:extLst>
              <a:ext uri="{FF2B5EF4-FFF2-40B4-BE49-F238E27FC236}">
                <a16:creationId xmlns:a16="http://schemas.microsoft.com/office/drawing/2014/main" id="{7D7CBED8-52EA-F345-9F1C-8150F3AB258C}"/>
              </a:ext>
            </a:extLst>
          </p:cNvPr>
          <p:cNvSpPr>
            <a:spLocks noChangeShapeType="1"/>
          </p:cNvSpPr>
          <p:nvPr/>
        </p:nvSpPr>
        <p:spPr bwMode="auto">
          <a:xfrm>
            <a:off x="36322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27">
            <a:extLst>
              <a:ext uri="{FF2B5EF4-FFF2-40B4-BE49-F238E27FC236}">
                <a16:creationId xmlns:a16="http://schemas.microsoft.com/office/drawing/2014/main" id="{18628EEB-70C4-6047-BD7B-ED920DDB3E4F}"/>
              </a:ext>
            </a:extLst>
          </p:cNvPr>
          <p:cNvSpPr>
            <a:spLocks noChangeShapeType="1"/>
          </p:cNvSpPr>
          <p:nvPr/>
        </p:nvSpPr>
        <p:spPr bwMode="auto">
          <a:xfrm>
            <a:off x="36560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28">
            <a:extLst>
              <a:ext uri="{FF2B5EF4-FFF2-40B4-BE49-F238E27FC236}">
                <a16:creationId xmlns:a16="http://schemas.microsoft.com/office/drawing/2014/main" id="{C4692068-E707-C04D-BDBA-7C97F07CDB01}"/>
              </a:ext>
            </a:extLst>
          </p:cNvPr>
          <p:cNvSpPr>
            <a:spLocks noChangeShapeType="1"/>
          </p:cNvSpPr>
          <p:nvPr/>
        </p:nvSpPr>
        <p:spPr bwMode="auto">
          <a:xfrm>
            <a:off x="36782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29">
            <a:extLst>
              <a:ext uri="{FF2B5EF4-FFF2-40B4-BE49-F238E27FC236}">
                <a16:creationId xmlns:a16="http://schemas.microsoft.com/office/drawing/2014/main" id="{694464F0-336E-C945-ABAA-73AF709BE332}"/>
              </a:ext>
            </a:extLst>
          </p:cNvPr>
          <p:cNvSpPr>
            <a:spLocks noChangeShapeType="1"/>
          </p:cNvSpPr>
          <p:nvPr/>
        </p:nvSpPr>
        <p:spPr bwMode="auto">
          <a:xfrm>
            <a:off x="37020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30">
            <a:extLst>
              <a:ext uri="{FF2B5EF4-FFF2-40B4-BE49-F238E27FC236}">
                <a16:creationId xmlns:a16="http://schemas.microsoft.com/office/drawing/2014/main" id="{D7CF1E7A-00F8-BC40-9751-13DB85CA2F5B}"/>
              </a:ext>
            </a:extLst>
          </p:cNvPr>
          <p:cNvSpPr>
            <a:spLocks noChangeShapeType="1"/>
          </p:cNvSpPr>
          <p:nvPr/>
        </p:nvSpPr>
        <p:spPr bwMode="auto">
          <a:xfrm>
            <a:off x="3724275"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31">
            <a:extLst>
              <a:ext uri="{FF2B5EF4-FFF2-40B4-BE49-F238E27FC236}">
                <a16:creationId xmlns:a16="http://schemas.microsoft.com/office/drawing/2014/main" id="{83B29E0E-B4F2-F44C-AE6D-E7696776982F}"/>
              </a:ext>
            </a:extLst>
          </p:cNvPr>
          <p:cNvSpPr>
            <a:spLocks noChangeShapeType="1"/>
          </p:cNvSpPr>
          <p:nvPr/>
        </p:nvSpPr>
        <p:spPr bwMode="auto">
          <a:xfrm>
            <a:off x="3792538"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32">
            <a:extLst>
              <a:ext uri="{FF2B5EF4-FFF2-40B4-BE49-F238E27FC236}">
                <a16:creationId xmlns:a16="http://schemas.microsoft.com/office/drawing/2014/main" id="{2B648555-311B-274B-BB8B-2AA59977FC5A}"/>
              </a:ext>
            </a:extLst>
          </p:cNvPr>
          <p:cNvSpPr>
            <a:spLocks noChangeShapeType="1"/>
          </p:cNvSpPr>
          <p:nvPr/>
        </p:nvSpPr>
        <p:spPr bwMode="auto">
          <a:xfrm>
            <a:off x="38100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33">
            <a:extLst>
              <a:ext uri="{FF2B5EF4-FFF2-40B4-BE49-F238E27FC236}">
                <a16:creationId xmlns:a16="http://schemas.microsoft.com/office/drawing/2014/main" id="{BFC6297E-5A9D-3740-ADB9-2AC8667463F5}"/>
              </a:ext>
            </a:extLst>
          </p:cNvPr>
          <p:cNvSpPr>
            <a:spLocks noChangeShapeType="1"/>
          </p:cNvSpPr>
          <p:nvPr/>
        </p:nvSpPr>
        <p:spPr bwMode="auto">
          <a:xfrm>
            <a:off x="38322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34">
            <a:extLst>
              <a:ext uri="{FF2B5EF4-FFF2-40B4-BE49-F238E27FC236}">
                <a16:creationId xmlns:a16="http://schemas.microsoft.com/office/drawing/2014/main" id="{A6899030-098B-6240-8E58-16409251486D}"/>
              </a:ext>
            </a:extLst>
          </p:cNvPr>
          <p:cNvSpPr>
            <a:spLocks noChangeShapeType="1"/>
          </p:cNvSpPr>
          <p:nvPr/>
        </p:nvSpPr>
        <p:spPr bwMode="auto">
          <a:xfrm>
            <a:off x="38560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35">
            <a:extLst>
              <a:ext uri="{FF2B5EF4-FFF2-40B4-BE49-F238E27FC236}">
                <a16:creationId xmlns:a16="http://schemas.microsoft.com/office/drawing/2014/main" id="{50F27B41-BEAF-624E-902D-6C3E19E6AE5D}"/>
              </a:ext>
            </a:extLst>
          </p:cNvPr>
          <p:cNvSpPr>
            <a:spLocks noChangeShapeType="1"/>
          </p:cNvSpPr>
          <p:nvPr/>
        </p:nvSpPr>
        <p:spPr bwMode="auto">
          <a:xfrm>
            <a:off x="38782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36">
            <a:extLst>
              <a:ext uri="{FF2B5EF4-FFF2-40B4-BE49-F238E27FC236}">
                <a16:creationId xmlns:a16="http://schemas.microsoft.com/office/drawing/2014/main" id="{3557C408-1986-B24E-A501-52B69F5F3463}"/>
              </a:ext>
            </a:extLst>
          </p:cNvPr>
          <p:cNvSpPr>
            <a:spLocks noChangeShapeType="1"/>
          </p:cNvSpPr>
          <p:nvPr/>
        </p:nvSpPr>
        <p:spPr bwMode="auto">
          <a:xfrm>
            <a:off x="3902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37">
            <a:extLst>
              <a:ext uri="{FF2B5EF4-FFF2-40B4-BE49-F238E27FC236}">
                <a16:creationId xmlns:a16="http://schemas.microsoft.com/office/drawing/2014/main" id="{034BC7C3-195B-FD47-AE13-697E2AB7C041}"/>
              </a:ext>
            </a:extLst>
          </p:cNvPr>
          <p:cNvSpPr>
            <a:spLocks noChangeShapeType="1"/>
          </p:cNvSpPr>
          <p:nvPr/>
        </p:nvSpPr>
        <p:spPr bwMode="auto">
          <a:xfrm>
            <a:off x="3924300"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38">
            <a:extLst>
              <a:ext uri="{FF2B5EF4-FFF2-40B4-BE49-F238E27FC236}">
                <a16:creationId xmlns:a16="http://schemas.microsoft.com/office/drawing/2014/main" id="{038F29C3-7E58-8C47-9247-DA30DD4FA6CA}"/>
              </a:ext>
            </a:extLst>
          </p:cNvPr>
          <p:cNvSpPr>
            <a:spLocks noChangeShapeType="1"/>
          </p:cNvSpPr>
          <p:nvPr/>
        </p:nvSpPr>
        <p:spPr bwMode="auto">
          <a:xfrm>
            <a:off x="39989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39">
            <a:extLst>
              <a:ext uri="{FF2B5EF4-FFF2-40B4-BE49-F238E27FC236}">
                <a16:creationId xmlns:a16="http://schemas.microsoft.com/office/drawing/2014/main" id="{689A2B40-2DE7-2B4F-ACF5-750B7D029A34}"/>
              </a:ext>
            </a:extLst>
          </p:cNvPr>
          <p:cNvSpPr>
            <a:spLocks noChangeShapeType="1"/>
          </p:cNvSpPr>
          <p:nvPr/>
        </p:nvSpPr>
        <p:spPr bwMode="auto">
          <a:xfrm>
            <a:off x="40163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40">
            <a:extLst>
              <a:ext uri="{FF2B5EF4-FFF2-40B4-BE49-F238E27FC236}">
                <a16:creationId xmlns:a16="http://schemas.microsoft.com/office/drawing/2014/main" id="{FD4AF438-FAEB-254D-B3ED-6B186F60A53B}"/>
              </a:ext>
            </a:extLst>
          </p:cNvPr>
          <p:cNvSpPr>
            <a:spLocks noChangeShapeType="1"/>
          </p:cNvSpPr>
          <p:nvPr/>
        </p:nvSpPr>
        <p:spPr bwMode="auto">
          <a:xfrm>
            <a:off x="40386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41">
            <a:extLst>
              <a:ext uri="{FF2B5EF4-FFF2-40B4-BE49-F238E27FC236}">
                <a16:creationId xmlns:a16="http://schemas.microsoft.com/office/drawing/2014/main" id="{288B1042-1ECD-3F42-830C-9B1A8D02E652}"/>
              </a:ext>
            </a:extLst>
          </p:cNvPr>
          <p:cNvSpPr>
            <a:spLocks noChangeShapeType="1"/>
          </p:cNvSpPr>
          <p:nvPr/>
        </p:nvSpPr>
        <p:spPr bwMode="auto">
          <a:xfrm>
            <a:off x="40608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42">
            <a:extLst>
              <a:ext uri="{FF2B5EF4-FFF2-40B4-BE49-F238E27FC236}">
                <a16:creationId xmlns:a16="http://schemas.microsoft.com/office/drawing/2014/main" id="{08C169C0-8A0F-F749-99A5-A7283C3D47D8}"/>
              </a:ext>
            </a:extLst>
          </p:cNvPr>
          <p:cNvSpPr>
            <a:spLocks noChangeShapeType="1"/>
          </p:cNvSpPr>
          <p:nvPr/>
        </p:nvSpPr>
        <p:spPr bwMode="auto">
          <a:xfrm>
            <a:off x="40846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43">
            <a:extLst>
              <a:ext uri="{FF2B5EF4-FFF2-40B4-BE49-F238E27FC236}">
                <a16:creationId xmlns:a16="http://schemas.microsoft.com/office/drawing/2014/main" id="{9EDCF556-6E12-B940-B239-80CD8093732D}"/>
              </a:ext>
            </a:extLst>
          </p:cNvPr>
          <p:cNvSpPr>
            <a:spLocks noChangeShapeType="1"/>
          </p:cNvSpPr>
          <p:nvPr/>
        </p:nvSpPr>
        <p:spPr bwMode="auto">
          <a:xfrm>
            <a:off x="41068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44">
            <a:extLst>
              <a:ext uri="{FF2B5EF4-FFF2-40B4-BE49-F238E27FC236}">
                <a16:creationId xmlns:a16="http://schemas.microsoft.com/office/drawing/2014/main" id="{CFC69F44-2E23-C944-A8BA-DA38A37ECD8B}"/>
              </a:ext>
            </a:extLst>
          </p:cNvPr>
          <p:cNvSpPr>
            <a:spLocks noChangeShapeType="1"/>
          </p:cNvSpPr>
          <p:nvPr/>
        </p:nvSpPr>
        <p:spPr bwMode="auto">
          <a:xfrm>
            <a:off x="4130675"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45">
            <a:extLst>
              <a:ext uri="{FF2B5EF4-FFF2-40B4-BE49-F238E27FC236}">
                <a16:creationId xmlns:a16="http://schemas.microsoft.com/office/drawing/2014/main" id="{7EE9E569-4043-034A-AD1A-B1E9621A136E}"/>
              </a:ext>
            </a:extLst>
          </p:cNvPr>
          <p:cNvSpPr>
            <a:spLocks noChangeShapeType="1"/>
          </p:cNvSpPr>
          <p:nvPr/>
        </p:nvSpPr>
        <p:spPr bwMode="auto">
          <a:xfrm>
            <a:off x="42037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46">
            <a:extLst>
              <a:ext uri="{FF2B5EF4-FFF2-40B4-BE49-F238E27FC236}">
                <a16:creationId xmlns:a16="http://schemas.microsoft.com/office/drawing/2014/main" id="{FAB3671D-0C9F-BC4F-8CCE-5BA4DD9778A4}"/>
              </a:ext>
            </a:extLst>
          </p:cNvPr>
          <p:cNvSpPr>
            <a:spLocks noChangeShapeType="1"/>
          </p:cNvSpPr>
          <p:nvPr/>
        </p:nvSpPr>
        <p:spPr bwMode="auto">
          <a:xfrm>
            <a:off x="42211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47">
            <a:extLst>
              <a:ext uri="{FF2B5EF4-FFF2-40B4-BE49-F238E27FC236}">
                <a16:creationId xmlns:a16="http://schemas.microsoft.com/office/drawing/2014/main" id="{58A9418C-05ED-6F47-8B3D-2D1C5D7CF2BB}"/>
              </a:ext>
            </a:extLst>
          </p:cNvPr>
          <p:cNvSpPr>
            <a:spLocks noChangeShapeType="1"/>
          </p:cNvSpPr>
          <p:nvPr/>
        </p:nvSpPr>
        <p:spPr bwMode="auto">
          <a:xfrm>
            <a:off x="42449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48">
            <a:extLst>
              <a:ext uri="{FF2B5EF4-FFF2-40B4-BE49-F238E27FC236}">
                <a16:creationId xmlns:a16="http://schemas.microsoft.com/office/drawing/2014/main" id="{CD2E752C-B020-8148-9322-0187B4652377}"/>
              </a:ext>
            </a:extLst>
          </p:cNvPr>
          <p:cNvSpPr>
            <a:spLocks noChangeShapeType="1"/>
          </p:cNvSpPr>
          <p:nvPr/>
        </p:nvSpPr>
        <p:spPr bwMode="auto">
          <a:xfrm>
            <a:off x="42672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49">
            <a:extLst>
              <a:ext uri="{FF2B5EF4-FFF2-40B4-BE49-F238E27FC236}">
                <a16:creationId xmlns:a16="http://schemas.microsoft.com/office/drawing/2014/main" id="{63AC7D55-8F55-3A46-BD05-A70ABA1240CF}"/>
              </a:ext>
            </a:extLst>
          </p:cNvPr>
          <p:cNvSpPr>
            <a:spLocks noChangeShapeType="1"/>
          </p:cNvSpPr>
          <p:nvPr/>
        </p:nvSpPr>
        <p:spPr bwMode="auto">
          <a:xfrm>
            <a:off x="42894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50">
            <a:extLst>
              <a:ext uri="{FF2B5EF4-FFF2-40B4-BE49-F238E27FC236}">
                <a16:creationId xmlns:a16="http://schemas.microsoft.com/office/drawing/2014/main" id="{CEF8E76F-278A-2242-A897-11D08AD1D4A4}"/>
              </a:ext>
            </a:extLst>
          </p:cNvPr>
          <p:cNvSpPr>
            <a:spLocks noChangeShapeType="1"/>
          </p:cNvSpPr>
          <p:nvPr/>
        </p:nvSpPr>
        <p:spPr bwMode="auto">
          <a:xfrm>
            <a:off x="43132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51">
            <a:extLst>
              <a:ext uri="{FF2B5EF4-FFF2-40B4-BE49-F238E27FC236}">
                <a16:creationId xmlns:a16="http://schemas.microsoft.com/office/drawing/2014/main" id="{CA83C290-B3A4-DE4E-AFBF-015DEE956988}"/>
              </a:ext>
            </a:extLst>
          </p:cNvPr>
          <p:cNvSpPr>
            <a:spLocks noChangeShapeType="1"/>
          </p:cNvSpPr>
          <p:nvPr/>
        </p:nvSpPr>
        <p:spPr bwMode="auto">
          <a:xfrm>
            <a:off x="4335463"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52">
            <a:extLst>
              <a:ext uri="{FF2B5EF4-FFF2-40B4-BE49-F238E27FC236}">
                <a16:creationId xmlns:a16="http://schemas.microsoft.com/office/drawing/2014/main" id="{3D5C5731-57F7-014A-B255-DC0CB6D5FDA1}"/>
              </a:ext>
            </a:extLst>
          </p:cNvPr>
          <p:cNvSpPr>
            <a:spLocks noChangeShapeType="1"/>
          </p:cNvSpPr>
          <p:nvPr/>
        </p:nvSpPr>
        <p:spPr bwMode="auto">
          <a:xfrm>
            <a:off x="4410075"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53">
            <a:extLst>
              <a:ext uri="{FF2B5EF4-FFF2-40B4-BE49-F238E27FC236}">
                <a16:creationId xmlns:a16="http://schemas.microsoft.com/office/drawing/2014/main" id="{70B95D5C-1F1B-CB4F-9C00-18074A3C92F2}"/>
              </a:ext>
            </a:extLst>
          </p:cNvPr>
          <p:cNvSpPr>
            <a:spLocks noChangeShapeType="1"/>
          </p:cNvSpPr>
          <p:nvPr/>
        </p:nvSpPr>
        <p:spPr bwMode="auto">
          <a:xfrm>
            <a:off x="44275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54">
            <a:extLst>
              <a:ext uri="{FF2B5EF4-FFF2-40B4-BE49-F238E27FC236}">
                <a16:creationId xmlns:a16="http://schemas.microsoft.com/office/drawing/2014/main" id="{5B1815A3-9558-8043-94C0-436CD0AFE20D}"/>
              </a:ext>
            </a:extLst>
          </p:cNvPr>
          <p:cNvSpPr>
            <a:spLocks noChangeShapeType="1"/>
          </p:cNvSpPr>
          <p:nvPr/>
        </p:nvSpPr>
        <p:spPr bwMode="auto">
          <a:xfrm>
            <a:off x="44497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55">
            <a:extLst>
              <a:ext uri="{FF2B5EF4-FFF2-40B4-BE49-F238E27FC236}">
                <a16:creationId xmlns:a16="http://schemas.microsoft.com/office/drawing/2014/main" id="{3C64EAD3-F518-5D42-80E3-2687B13D60D2}"/>
              </a:ext>
            </a:extLst>
          </p:cNvPr>
          <p:cNvSpPr>
            <a:spLocks noChangeShapeType="1"/>
          </p:cNvSpPr>
          <p:nvPr/>
        </p:nvSpPr>
        <p:spPr bwMode="auto">
          <a:xfrm>
            <a:off x="44735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56">
            <a:extLst>
              <a:ext uri="{FF2B5EF4-FFF2-40B4-BE49-F238E27FC236}">
                <a16:creationId xmlns:a16="http://schemas.microsoft.com/office/drawing/2014/main" id="{5254A9E4-EC10-CC4B-9F99-3E2ACA33ED79}"/>
              </a:ext>
            </a:extLst>
          </p:cNvPr>
          <p:cNvSpPr>
            <a:spLocks noChangeShapeType="1"/>
          </p:cNvSpPr>
          <p:nvPr/>
        </p:nvSpPr>
        <p:spPr bwMode="auto">
          <a:xfrm>
            <a:off x="44958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57">
            <a:extLst>
              <a:ext uri="{FF2B5EF4-FFF2-40B4-BE49-F238E27FC236}">
                <a16:creationId xmlns:a16="http://schemas.microsoft.com/office/drawing/2014/main" id="{7DB18031-DBAC-644A-A5BE-C8DB9BD5FE0E}"/>
              </a:ext>
            </a:extLst>
          </p:cNvPr>
          <p:cNvSpPr>
            <a:spLocks noChangeShapeType="1"/>
          </p:cNvSpPr>
          <p:nvPr/>
        </p:nvSpPr>
        <p:spPr bwMode="auto">
          <a:xfrm>
            <a:off x="45180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58">
            <a:extLst>
              <a:ext uri="{FF2B5EF4-FFF2-40B4-BE49-F238E27FC236}">
                <a16:creationId xmlns:a16="http://schemas.microsoft.com/office/drawing/2014/main" id="{B5C64952-2D0D-3B4F-8729-5D0534FE3E6E}"/>
              </a:ext>
            </a:extLst>
          </p:cNvPr>
          <p:cNvSpPr>
            <a:spLocks noChangeShapeType="1"/>
          </p:cNvSpPr>
          <p:nvPr/>
        </p:nvSpPr>
        <p:spPr bwMode="auto">
          <a:xfrm>
            <a:off x="4541838"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59">
            <a:extLst>
              <a:ext uri="{FF2B5EF4-FFF2-40B4-BE49-F238E27FC236}">
                <a16:creationId xmlns:a16="http://schemas.microsoft.com/office/drawing/2014/main" id="{AC5EFEFE-7184-7E45-903C-ECD121AC291C}"/>
              </a:ext>
            </a:extLst>
          </p:cNvPr>
          <p:cNvSpPr>
            <a:spLocks noChangeShapeType="1"/>
          </p:cNvSpPr>
          <p:nvPr/>
        </p:nvSpPr>
        <p:spPr bwMode="auto">
          <a:xfrm>
            <a:off x="4616450"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60">
            <a:extLst>
              <a:ext uri="{FF2B5EF4-FFF2-40B4-BE49-F238E27FC236}">
                <a16:creationId xmlns:a16="http://schemas.microsoft.com/office/drawing/2014/main" id="{F5911CE8-040D-D840-A229-A6BD0C78B393}"/>
              </a:ext>
            </a:extLst>
          </p:cNvPr>
          <p:cNvSpPr>
            <a:spLocks noChangeShapeType="1"/>
          </p:cNvSpPr>
          <p:nvPr/>
        </p:nvSpPr>
        <p:spPr bwMode="auto">
          <a:xfrm>
            <a:off x="46275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1">
            <a:extLst>
              <a:ext uri="{FF2B5EF4-FFF2-40B4-BE49-F238E27FC236}">
                <a16:creationId xmlns:a16="http://schemas.microsoft.com/office/drawing/2014/main" id="{7960F771-AAE1-8946-A99F-6654548A2CC1}"/>
              </a:ext>
            </a:extLst>
          </p:cNvPr>
          <p:cNvSpPr>
            <a:spLocks noChangeShapeType="1"/>
          </p:cNvSpPr>
          <p:nvPr/>
        </p:nvSpPr>
        <p:spPr bwMode="auto">
          <a:xfrm>
            <a:off x="46497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62">
            <a:extLst>
              <a:ext uri="{FF2B5EF4-FFF2-40B4-BE49-F238E27FC236}">
                <a16:creationId xmlns:a16="http://schemas.microsoft.com/office/drawing/2014/main" id="{0F9B9950-F2EA-F14C-9610-B526D6E6A8A5}"/>
              </a:ext>
            </a:extLst>
          </p:cNvPr>
          <p:cNvSpPr>
            <a:spLocks noChangeShapeType="1"/>
          </p:cNvSpPr>
          <p:nvPr/>
        </p:nvSpPr>
        <p:spPr bwMode="auto">
          <a:xfrm>
            <a:off x="46736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63">
            <a:extLst>
              <a:ext uri="{FF2B5EF4-FFF2-40B4-BE49-F238E27FC236}">
                <a16:creationId xmlns:a16="http://schemas.microsoft.com/office/drawing/2014/main" id="{D73378B5-5D76-7240-ACC4-2C84AAC472DF}"/>
              </a:ext>
            </a:extLst>
          </p:cNvPr>
          <p:cNvSpPr>
            <a:spLocks noChangeShapeType="1"/>
          </p:cNvSpPr>
          <p:nvPr/>
        </p:nvSpPr>
        <p:spPr bwMode="auto">
          <a:xfrm>
            <a:off x="46958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64">
            <a:extLst>
              <a:ext uri="{FF2B5EF4-FFF2-40B4-BE49-F238E27FC236}">
                <a16:creationId xmlns:a16="http://schemas.microsoft.com/office/drawing/2014/main" id="{B73CD180-1864-5949-BC6D-26846AE6A35D}"/>
              </a:ext>
            </a:extLst>
          </p:cNvPr>
          <p:cNvSpPr>
            <a:spLocks noChangeShapeType="1"/>
          </p:cNvSpPr>
          <p:nvPr/>
        </p:nvSpPr>
        <p:spPr bwMode="auto">
          <a:xfrm>
            <a:off x="47180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65">
            <a:extLst>
              <a:ext uri="{FF2B5EF4-FFF2-40B4-BE49-F238E27FC236}">
                <a16:creationId xmlns:a16="http://schemas.microsoft.com/office/drawing/2014/main" id="{928DEC28-4C34-934F-B95B-F557D3382C51}"/>
              </a:ext>
            </a:extLst>
          </p:cNvPr>
          <p:cNvSpPr>
            <a:spLocks noChangeShapeType="1"/>
          </p:cNvSpPr>
          <p:nvPr/>
        </p:nvSpPr>
        <p:spPr bwMode="auto">
          <a:xfrm>
            <a:off x="474186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66">
            <a:extLst>
              <a:ext uri="{FF2B5EF4-FFF2-40B4-BE49-F238E27FC236}">
                <a16:creationId xmlns:a16="http://schemas.microsoft.com/office/drawing/2014/main" id="{36B60132-FB1E-7345-8872-F811B60AA5EA}"/>
              </a:ext>
            </a:extLst>
          </p:cNvPr>
          <p:cNvSpPr>
            <a:spLocks noChangeShapeType="1"/>
          </p:cNvSpPr>
          <p:nvPr/>
        </p:nvSpPr>
        <p:spPr bwMode="auto">
          <a:xfrm>
            <a:off x="4821238"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67">
            <a:extLst>
              <a:ext uri="{FF2B5EF4-FFF2-40B4-BE49-F238E27FC236}">
                <a16:creationId xmlns:a16="http://schemas.microsoft.com/office/drawing/2014/main" id="{C26B9811-CFDE-D54A-8A56-FF680C7F9F99}"/>
              </a:ext>
            </a:extLst>
          </p:cNvPr>
          <p:cNvSpPr>
            <a:spLocks noChangeShapeType="1"/>
          </p:cNvSpPr>
          <p:nvPr/>
        </p:nvSpPr>
        <p:spPr bwMode="auto">
          <a:xfrm>
            <a:off x="48323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68">
            <a:extLst>
              <a:ext uri="{FF2B5EF4-FFF2-40B4-BE49-F238E27FC236}">
                <a16:creationId xmlns:a16="http://schemas.microsoft.com/office/drawing/2014/main" id="{531AC755-216E-A04B-8C61-B5CA2050D899}"/>
              </a:ext>
            </a:extLst>
          </p:cNvPr>
          <p:cNvSpPr>
            <a:spLocks noChangeShapeType="1"/>
          </p:cNvSpPr>
          <p:nvPr/>
        </p:nvSpPr>
        <p:spPr bwMode="auto">
          <a:xfrm>
            <a:off x="48561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69">
            <a:extLst>
              <a:ext uri="{FF2B5EF4-FFF2-40B4-BE49-F238E27FC236}">
                <a16:creationId xmlns:a16="http://schemas.microsoft.com/office/drawing/2014/main" id="{AD982F67-FE9F-CE4D-9E76-C127197793DD}"/>
              </a:ext>
            </a:extLst>
          </p:cNvPr>
          <p:cNvSpPr>
            <a:spLocks noChangeShapeType="1"/>
          </p:cNvSpPr>
          <p:nvPr/>
        </p:nvSpPr>
        <p:spPr bwMode="auto">
          <a:xfrm>
            <a:off x="48783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70">
            <a:extLst>
              <a:ext uri="{FF2B5EF4-FFF2-40B4-BE49-F238E27FC236}">
                <a16:creationId xmlns:a16="http://schemas.microsoft.com/office/drawing/2014/main" id="{351E6640-1F00-8E48-9341-80533A6EE6EA}"/>
              </a:ext>
            </a:extLst>
          </p:cNvPr>
          <p:cNvSpPr>
            <a:spLocks noChangeShapeType="1"/>
          </p:cNvSpPr>
          <p:nvPr/>
        </p:nvSpPr>
        <p:spPr bwMode="auto">
          <a:xfrm>
            <a:off x="49022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71">
            <a:extLst>
              <a:ext uri="{FF2B5EF4-FFF2-40B4-BE49-F238E27FC236}">
                <a16:creationId xmlns:a16="http://schemas.microsoft.com/office/drawing/2014/main" id="{3764CCC4-8FCB-3F44-BAD9-836D21FA298B}"/>
              </a:ext>
            </a:extLst>
          </p:cNvPr>
          <p:cNvSpPr>
            <a:spLocks noChangeShapeType="1"/>
          </p:cNvSpPr>
          <p:nvPr/>
        </p:nvSpPr>
        <p:spPr bwMode="auto">
          <a:xfrm>
            <a:off x="49244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72">
            <a:extLst>
              <a:ext uri="{FF2B5EF4-FFF2-40B4-BE49-F238E27FC236}">
                <a16:creationId xmlns:a16="http://schemas.microsoft.com/office/drawing/2014/main" id="{58462056-8607-A04A-85A4-B9C00DB1E3EC}"/>
              </a:ext>
            </a:extLst>
          </p:cNvPr>
          <p:cNvSpPr>
            <a:spLocks noChangeShapeType="1"/>
          </p:cNvSpPr>
          <p:nvPr/>
        </p:nvSpPr>
        <p:spPr bwMode="auto">
          <a:xfrm>
            <a:off x="494665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73">
            <a:extLst>
              <a:ext uri="{FF2B5EF4-FFF2-40B4-BE49-F238E27FC236}">
                <a16:creationId xmlns:a16="http://schemas.microsoft.com/office/drawing/2014/main" id="{9187B732-A815-0F4F-A2E1-79EAC7FBD759}"/>
              </a:ext>
            </a:extLst>
          </p:cNvPr>
          <p:cNvSpPr>
            <a:spLocks noChangeShapeType="1"/>
          </p:cNvSpPr>
          <p:nvPr/>
        </p:nvSpPr>
        <p:spPr bwMode="auto">
          <a:xfrm>
            <a:off x="502761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74">
            <a:extLst>
              <a:ext uri="{FF2B5EF4-FFF2-40B4-BE49-F238E27FC236}">
                <a16:creationId xmlns:a16="http://schemas.microsoft.com/office/drawing/2014/main" id="{81AC7818-D980-C84A-BAAF-29643563915F}"/>
              </a:ext>
            </a:extLst>
          </p:cNvPr>
          <p:cNvSpPr>
            <a:spLocks noChangeShapeType="1"/>
          </p:cNvSpPr>
          <p:nvPr/>
        </p:nvSpPr>
        <p:spPr bwMode="auto">
          <a:xfrm>
            <a:off x="50387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75">
            <a:extLst>
              <a:ext uri="{FF2B5EF4-FFF2-40B4-BE49-F238E27FC236}">
                <a16:creationId xmlns:a16="http://schemas.microsoft.com/office/drawing/2014/main" id="{93615621-566D-8A4E-8AEB-823EB4A26470}"/>
              </a:ext>
            </a:extLst>
          </p:cNvPr>
          <p:cNvSpPr>
            <a:spLocks noChangeShapeType="1"/>
          </p:cNvSpPr>
          <p:nvPr/>
        </p:nvSpPr>
        <p:spPr bwMode="auto">
          <a:xfrm>
            <a:off x="50609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76">
            <a:extLst>
              <a:ext uri="{FF2B5EF4-FFF2-40B4-BE49-F238E27FC236}">
                <a16:creationId xmlns:a16="http://schemas.microsoft.com/office/drawing/2014/main" id="{CA08EBE4-2EB8-054D-9229-BD5F73BDADCD}"/>
              </a:ext>
            </a:extLst>
          </p:cNvPr>
          <p:cNvSpPr>
            <a:spLocks noChangeShapeType="1"/>
          </p:cNvSpPr>
          <p:nvPr/>
        </p:nvSpPr>
        <p:spPr bwMode="auto">
          <a:xfrm>
            <a:off x="50847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77">
            <a:extLst>
              <a:ext uri="{FF2B5EF4-FFF2-40B4-BE49-F238E27FC236}">
                <a16:creationId xmlns:a16="http://schemas.microsoft.com/office/drawing/2014/main" id="{7D6859CF-4023-0D4F-B046-27EA0B373DD3}"/>
              </a:ext>
            </a:extLst>
          </p:cNvPr>
          <p:cNvSpPr>
            <a:spLocks noChangeShapeType="1"/>
          </p:cNvSpPr>
          <p:nvPr/>
        </p:nvSpPr>
        <p:spPr bwMode="auto">
          <a:xfrm>
            <a:off x="51069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78">
            <a:extLst>
              <a:ext uri="{FF2B5EF4-FFF2-40B4-BE49-F238E27FC236}">
                <a16:creationId xmlns:a16="http://schemas.microsoft.com/office/drawing/2014/main" id="{85E1B1AC-21E1-0842-93A9-772F1679F194}"/>
              </a:ext>
            </a:extLst>
          </p:cNvPr>
          <p:cNvSpPr>
            <a:spLocks noChangeShapeType="1"/>
          </p:cNvSpPr>
          <p:nvPr/>
        </p:nvSpPr>
        <p:spPr bwMode="auto">
          <a:xfrm>
            <a:off x="51308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79">
            <a:extLst>
              <a:ext uri="{FF2B5EF4-FFF2-40B4-BE49-F238E27FC236}">
                <a16:creationId xmlns:a16="http://schemas.microsoft.com/office/drawing/2014/main" id="{99BEF0AD-3FF0-894D-8960-286D03B01320}"/>
              </a:ext>
            </a:extLst>
          </p:cNvPr>
          <p:cNvSpPr>
            <a:spLocks noChangeShapeType="1"/>
          </p:cNvSpPr>
          <p:nvPr/>
        </p:nvSpPr>
        <p:spPr bwMode="auto">
          <a:xfrm>
            <a:off x="5153025"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80">
            <a:extLst>
              <a:ext uri="{FF2B5EF4-FFF2-40B4-BE49-F238E27FC236}">
                <a16:creationId xmlns:a16="http://schemas.microsoft.com/office/drawing/2014/main" id="{9297EC7B-FA0C-EB42-AE3D-D44AC1DE6075}"/>
              </a:ext>
            </a:extLst>
          </p:cNvPr>
          <p:cNvSpPr>
            <a:spLocks noChangeShapeType="1"/>
          </p:cNvSpPr>
          <p:nvPr/>
        </p:nvSpPr>
        <p:spPr bwMode="auto">
          <a:xfrm>
            <a:off x="523240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81">
            <a:extLst>
              <a:ext uri="{FF2B5EF4-FFF2-40B4-BE49-F238E27FC236}">
                <a16:creationId xmlns:a16="http://schemas.microsoft.com/office/drawing/2014/main" id="{2A7ACE73-2349-CA45-BFB3-35EA6FEB5347}"/>
              </a:ext>
            </a:extLst>
          </p:cNvPr>
          <p:cNvSpPr>
            <a:spLocks noChangeShapeType="1"/>
          </p:cNvSpPr>
          <p:nvPr/>
        </p:nvSpPr>
        <p:spPr bwMode="auto">
          <a:xfrm>
            <a:off x="52451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82">
            <a:extLst>
              <a:ext uri="{FF2B5EF4-FFF2-40B4-BE49-F238E27FC236}">
                <a16:creationId xmlns:a16="http://schemas.microsoft.com/office/drawing/2014/main" id="{A2981AAA-0BAA-9848-8375-A8E7A80DB808}"/>
              </a:ext>
            </a:extLst>
          </p:cNvPr>
          <p:cNvSpPr>
            <a:spLocks noChangeShapeType="1"/>
          </p:cNvSpPr>
          <p:nvPr/>
        </p:nvSpPr>
        <p:spPr bwMode="auto">
          <a:xfrm>
            <a:off x="52673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83">
            <a:extLst>
              <a:ext uri="{FF2B5EF4-FFF2-40B4-BE49-F238E27FC236}">
                <a16:creationId xmlns:a16="http://schemas.microsoft.com/office/drawing/2014/main" id="{3586C4A1-D863-6847-BB7E-90087FDF75AC}"/>
              </a:ext>
            </a:extLst>
          </p:cNvPr>
          <p:cNvSpPr>
            <a:spLocks noChangeShapeType="1"/>
          </p:cNvSpPr>
          <p:nvPr/>
        </p:nvSpPr>
        <p:spPr bwMode="auto">
          <a:xfrm>
            <a:off x="52895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84">
            <a:extLst>
              <a:ext uri="{FF2B5EF4-FFF2-40B4-BE49-F238E27FC236}">
                <a16:creationId xmlns:a16="http://schemas.microsoft.com/office/drawing/2014/main" id="{CE1D179A-68DD-3845-AC84-432811B92C0F}"/>
              </a:ext>
            </a:extLst>
          </p:cNvPr>
          <p:cNvSpPr>
            <a:spLocks noChangeShapeType="1"/>
          </p:cNvSpPr>
          <p:nvPr/>
        </p:nvSpPr>
        <p:spPr bwMode="auto">
          <a:xfrm>
            <a:off x="531336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85">
            <a:extLst>
              <a:ext uri="{FF2B5EF4-FFF2-40B4-BE49-F238E27FC236}">
                <a16:creationId xmlns:a16="http://schemas.microsoft.com/office/drawing/2014/main" id="{BA127BE7-2807-B04E-A43C-A679CF11B68B}"/>
              </a:ext>
            </a:extLst>
          </p:cNvPr>
          <p:cNvSpPr>
            <a:spLocks noChangeShapeType="1"/>
          </p:cNvSpPr>
          <p:nvPr/>
        </p:nvSpPr>
        <p:spPr bwMode="auto">
          <a:xfrm>
            <a:off x="5330825" y="4572000"/>
            <a:ext cx="285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86">
            <a:extLst>
              <a:ext uri="{FF2B5EF4-FFF2-40B4-BE49-F238E27FC236}">
                <a16:creationId xmlns:a16="http://schemas.microsoft.com/office/drawing/2014/main" id="{152C95F0-30BE-C046-8B7C-4042DC0C3BA4}"/>
              </a:ext>
            </a:extLst>
          </p:cNvPr>
          <p:cNvSpPr>
            <a:spLocks noChangeShapeType="1"/>
          </p:cNvSpPr>
          <p:nvPr/>
        </p:nvSpPr>
        <p:spPr bwMode="auto">
          <a:xfrm>
            <a:off x="5359400"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87">
            <a:extLst>
              <a:ext uri="{FF2B5EF4-FFF2-40B4-BE49-F238E27FC236}">
                <a16:creationId xmlns:a16="http://schemas.microsoft.com/office/drawing/2014/main" id="{CBA3DBED-3CEF-134A-BCD7-E4B3642A0C0C}"/>
              </a:ext>
            </a:extLst>
          </p:cNvPr>
          <p:cNvSpPr>
            <a:spLocks noChangeShapeType="1"/>
          </p:cNvSpPr>
          <p:nvPr/>
        </p:nvSpPr>
        <p:spPr bwMode="auto">
          <a:xfrm>
            <a:off x="5438775"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88">
            <a:extLst>
              <a:ext uri="{FF2B5EF4-FFF2-40B4-BE49-F238E27FC236}">
                <a16:creationId xmlns:a16="http://schemas.microsoft.com/office/drawing/2014/main" id="{6E232F0A-BEFD-F846-B06E-123DDE5EBE7F}"/>
              </a:ext>
            </a:extLst>
          </p:cNvPr>
          <p:cNvSpPr>
            <a:spLocks noChangeShapeType="1"/>
          </p:cNvSpPr>
          <p:nvPr/>
        </p:nvSpPr>
        <p:spPr bwMode="auto">
          <a:xfrm>
            <a:off x="54451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89">
            <a:extLst>
              <a:ext uri="{FF2B5EF4-FFF2-40B4-BE49-F238E27FC236}">
                <a16:creationId xmlns:a16="http://schemas.microsoft.com/office/drawing/2014/main" id="{3C345376-E431-D94E-B7AB-6AFCB94BCD05}"/>
              </a:ext>
            </a:extLst>
          </p:cNvPr>
          <p:cNvSpPr>
            <a:spLocks noChangeShapeType="1"/>
          </p:cNvSpPr>
          <p:nvPr/>
        </p:nvSpPr>
        <p:spPr bwMode="auto">
          <a:xfrm>
            <a:off x="54673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90">
            <a:extLst>
              <a:ext uri="{FF2B5EF4-FFF2-40B4-BE49-F238E27FC236}">
                <a16:creationId xmlns:a16="http://schemas.microsoft.com/office/drawing/2014/main" id="{7F4A9F9D-5175-E345-9326-321ED5143138}"/>
              </a:ext>
            </a:extLst>
          </p:cNvPr>
          <p:cNvSpPr>
            <a:spLocks noChangeShapeType="1"/>
          </p:cNvSpPr>
          <p:nvPr/>
        </p:nvSpPr>
        <p:spPr bwMode="auto">
          <a:xfrm>
            <a:off x="54895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91">
            <a:extLst>
              <a:ext uri="{FF2B5EF4-FFF2-40B4-BE49-F238E27FC236}">
                <a16:creationId xmlns:a16="http://schemas.microsoft.com/office/drawing/2014/main" id="{D3BA9960-CB17-6B46-9C91-016BC3B149E1}"/>
              </a:ext>
            </a:extLst>
          </p:cNvPr>
          <p:cNvSpPr>
            <a:spLocks noChangeShapeType="1"/>
          </p:cNvSpPr>
          <p:nvPr/>
        </p:nvSpPr>
        <p:spPr bwMode="auto">
          <a:xfrm>
            <a:off x="55133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92">
            <a:extLst>
              <a:ext uri="{FF2B5EF4-FFF2-40B4-BE49-F238E27FC236}">
                <a16:creationId xmlns:a16="http://schemas.microsoft.com/office/drawing/2014/main" id="{365A2C31-05EA-4441-A1CE-4D009A827710}"/>
              </a:ext>
            </a:extLst>
          </p:cNvPr>
          <p:cNvSpPr>
            <a:spLocks noChangeShapeType="1"/>
          </p:cNvSpPr>
          <p:nvPr/>
        </p:nvSpPr>
        <p:spPr bwMode="auto">
          <a:xfrm>
            <a:off x="55356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93">
            <a:extLst>
              <a:ext uri="{FF2B5EF4-FFF2-40B4-BE49-F238E27FC236}">
                <a16:creationId xmlns:a16="http://schemas.microsoft.com/office/drawing/2014/main" id="{E0C03F48-EF6F-BC4A-83FB-CBB54DDD3171}"/>
              </a:ext>
            </a:extLst>
          </p:cNvPr>
          <p:cNvSpPr>
            <a:spLocks noChangeShapeType="1"/>
          </p:cNvSpPr>
          <p:nvPr/>
        </p:nvSpPr>
        <p:spPr bwMode="auto">
          <a:xfrm>
            <a:off x="5559425"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94">
            <a:extLst>
              <a:ext uri="{FF2B5EF4-FFF2-40B4-BE49-F238E27FC236}">
                <a16:creationId xmlns:a16="http://schemas.microsoft.com/office/drawing/2014/main" id="{E952636F-B27B-764F-B0C1-7C1FB790CEE1}"/>
              </a:ext>
            </a:extLst>
          </p:cNvPr>
          <p:cNvSpPr>
            <a:spLocks noChangeShapeType="1"/>
          </p:cNvSpPr>
          <p:nvPr/>
        </p:nvSpPr>
        <p:spPr bwMode="auto">
          <a:xfrm>
            <a:off x="5645150"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95">
            <a:extLst>
              <a:ext uri="{FF2B5EF4-FFF2-40B4-BE49-F238E27FC236}">
                <a16:creationId xmlns:a16="http://schemas.microsoft.com/office/drawing/2014/main" id="{82EDD607-0525-6843-A9C7-45AC7D24E5A5}"/>
              </a:ext>
            </a:extLst>
          </p:cNvPr>
          <p:cNvSpPr>
            <a:spLocks noChangeShapeType="1"/>
          </p:cNvSpPr>
          <p:nvPr/>
        </p:nvSpPr>
        <p:spPr bwMode="auto">
          <a:xfrm>
            <a:off x="56499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96">
            <a:extLst>
              <a:ext uri="{FF2B5EF4-FFF2-40B4-BE49-F238E27FC236}">
                <a16:creationId xmlns:a16="http://schemas.microsoft.com/office/drawing/2014/main" id="{14D9A3A1-D388-4445-B1A0-77A141AAF459}"/>
              </a:ext>
            </a:extLst>
          </p:cNvPr>
          <p:cNvSpPr>
            <a:spLocks noChangeShapeType="1"/>
          </p:cNvSpPr>
          <p:nvPr/>
        </p:nvSpPr>
        <p:spPr bwMode="auto">
          <a:xfrm>
            <a:off x="56737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97">
            <a:extLst>
              <a:ext uri="{FF2B5EF4-FFF2-40B4-BE49-F238E27FC236}">
                <a16:creationId xmlns:a16="http://schemas.microsoft.com/office/drawing/2014/main" id="{A3F88DF4-8610-DF42-9618-46ED3E98E8EB}"/>
              </a:ext>
            </a:extLst>
          </p:cNvPr>
          <p:cNvSpPr>
            <a:spLocks noChangeShapeType="1"/>
          </p:cNvSpPr>
          <p:nvPr/>
        </p:nvSpPr>
        <p:spPr bwMode="auto">
          <a:xfrm>
            <a:off x="56959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98">
            <a:extLst>
              <a:ext uri="{FF2B5EF4-FFF2-40B4-BE49-F238E27FC236}">
                <a16:creationId xmlns:a16="http://schemas.microsoft.com/office/drawing/2014/main" id="{42FB16C0-6765-1540-8E6C-0E3AB8383C29}"/>
              </a:ext>
            </a:extLst>
          </p:cNvPr>
          <p:cNvSpPr>
            <a:spLocks noChangeShapeType="1"/>
          </p:cNvSpPr>
          <p:nvPr/>
        </p:nvSpPr>
        <p:spPr bwMode="auto">
          <a:xfrm>
            <a:off x="57181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99">
            <a:extLst>
              <a:ext uri="{FF2B5EF4-FFF2-40B4-BE49-F238E27FC236}">
                <a16:creationId xmlns:a16="http://schemas.microsoft.com/office/drawing/2014/main" id="{D0624D57-CBD3-A94A-813C-35291C886258}"/>
              </a:ext>
            </a:extLst>
          </p:cNvPr>
          <p:cNvSpPr>
            <a:spLocks noChangeShapeType="1"/>
          </p:cNvSpPr>
          <p:nvPr/>
        </p:nvSpPr>
        <p:spPr bwMode="auto">
          <a:xfrm>
            <a:off x="57419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00">
            <a:extLst>
              <a:ext uri="{FF2B5EF4-FFF2-40B4-BE49-F238E27FC236}">
                <a16:creationId xmlns:a16="http://schemas.microsoft.com/office/drawing/2014/main" id="{69F432D3-7D1C-6342-81CA-A8B39A161024}"/>
              </a:ext>
            </a:extLst>
          </p:cNvPr>
          <p:cNvSpPr>
            <a:spLocks noChangeShapeType="1"/>
          </p:cNvSpPr>
          <p:nvPr/>
        </p:nvSpPr>
        <p:spPr bwMode="auto">
          <a:xfrm>
            <a:off x="57642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01">
            <a:extLst>
              <a:ext uri="{FF2B5EF4-FFF2-40B4-BE49-F238E27FC236}">
                <a16:creationId xmlns:a16="http://schemas.microsoft.com/office/drawing/2014/main" id="{8595A205-B486-0E4B-9494-D019A9C3F9A9}"/>
              </a:ext>
            </a:extLst>
          </p:cNvPr>
          <p:cNvSpPr>
            <a:spLocks noChangeShapeType="1"/>
          </p:cNvSpPr>
          <p:nvPr/>
        </p:nvSpPr>
        <p:spPr bwMode="auto">
          <a:xfrm>
            <a:off x="5849938"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02">
            <a:extLst>
              <a:ext uri="{FF2B5EF4-FFF2-40B4-BE49-F238E27FC236}">
                <a16:creationId xmlns:a16="http://schemas.microsoft.com/office/drawing/2014/main" id="{97D51F3E-6F8B-904B-98E4-6EF3923BCDA4}"/>
              </a:ext>
            </a:extLst>
          </p:cNvPr>
          <p:cNvSpPr>
            <a:spLocks noChangeShapeType="1"/>
          </p:cNvSpPr>
          <p:nvPr/>
        </p:nvSpPr>
        <p:spPr bwMode="auto">
          <a:xfrm>
            <a:off x="58562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03">
            <a:extLst>
              <a:ext uri="{FF2B5EF4-FFF2-40B4-BE49-F238E27FC236}">
                <a16:creationId xmlns:a16="http://schemas.microsoft.com/office/drawing/2014/main" id="{77418C4B-388B-0743-80E7-821AD41B4DF6}"/>
              </a:ext>
            </a:extLst>
          </p:cNvPr>
          <p:cNvSpPr>
            <a:spLocks noChangeShapeType="1"/>
          </p:cNvSpPr>
          <p:nvPr/>
        </p:nvSpPr>
        <p:spPr bwMode="auto">
          <a:xfrm>
            <a:off x="58785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04">
            <a:extLst>
              <a:ext uri="{FF2B5EF4-FFF2-40B4-BE49-F238E27FC236}">
                <a16:creationId xmlns:a16="http://schemas.microsoft.com/office/drawing/2014/main" id="{AEB894D3-BDF2-A648-8169-3DB4681135A3}"/>
              </a:ext>
            </a:extLst>
          </p:cNvPr>
          <p:cNvSpPr>
            <a:spLocks noChangeShapeType="1"/>
          </p:cNvSpPr>
          <p:nvPr/>
        </p:nvSpPr>
        <p:spPr bwMode="auto">
          <a:xfrm>
            <a:off x="59023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05">
            <a:extLst>
              <a:ext uri="{FF2B5EF4-FFF2-40B4-BE49-F238E27FC236}">
                <a16:creationId xmlns:a16="http://schemas.microsoft.com/office/drawing/2014/main" id="{5461A996-7C6F-4245-91A3-048F0B4D9386}"/>
              </a:ext>
            </a:extLst>
          </p:cNvPr>
          <p:cNvSpPr>
            <a:spLocks noChangeShapeType="1"/>
          </p:cNvSpPr>
          <p:nvPr/>
        </p:nvSpPr>
        <p:spPr bwMode="auto">
          <a:xfrm>
            <a:off x="59245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06">
            <a:extLst>
              <a:ext uri="{FF2B5EF4-FFF2-40B4-BE49-F238E27FC236}">
                <a16:creationId xmlns:a16="http://schemas.microsoft.com/office/drawing/2014/main" id="{7B1FE262-09F6-C747-8664-67CAF2CC4CED}"/>
              </a:ext>
            </a:extLst>
          </p:cNvPr>
          <p:cNvSpPr>
            <a:spLocks noChangeShapeType="1"/>
          </p:cNvSpPr>
          <p:nvPr/>
        </p:nvSpPr>
        <p:spPr bwMode="auto">
          <a:xfrm>
            <a:off x="59467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07">
            <a:extLst>
              <a:ext uri="{FF2B5EF4-FFF2-40B4-BE49-F238E27FC236}">
                <a16:creationId xmlns:a16="http://schemas.microsoft.com/office/drawing/2014/main" id="{8FC390D3-4C9C-E14E-AB74-C3028F936917}"/>
              </a:ext>
            </a:extLst>
          </p:cNvPr>
          <p:cNvSpPr>
            <a:spLocks noChangeShapeType="1"/>
          </p:cNvSpPr>
          <p:nvPr/>
        </p:nvSpPr>
        <p:spPr bwMode="auto">
          <a:xfrm>
            <a:off x="5970588"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08">
            <a:extLst>
              <a:ext uri="{FF2B5EF4-FFF2-40B4-BE49-F238E27FC236}">
                <a16:creationId xmlns:a16="http://schemas.microsoft.com/office/drawing/2014/main" id="{5CFD938C-8A07-514A-A757-BF7747DCBBF0}"/>
              </a:ext>
            </a:extLst>
          </p:cNvPr>
          <p:cNvSpPr>
            <a:spLocks noChangeShapeType="1"/>
          </p:cNvSpPr>
          <p:nvPr/>
        </p:nvSpPr>
        <p:spPr bwMode="auto">
          <a:xfrm>
            <a:off x="6056313"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09">
            <a:extLst>
              <a:ext uri="{FF2B5EF4-FFF2-40B4-BE49-F238E27FC236}">
                <a16:creationId xmlns:a16="http://schemas.microsoft.com/office/drawing/2014/main" id="{5F7DC821-9248-0C44-808B-E8C31611A78E}"/>
              </a:ext>
            </a:extLst>
          </p:cNvPr>
          <p:cNvSpPr>
            <a:spLocks noChangeShapeType="1"/>
          </p:cNvSpPr>
          <p:nvPr/>
        </p:nvSpPr>
        <p:spPr bwMode="auto">
          <a:xfrm>
            <a:off x="60610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10">
            <a:extLst>
              <a:ext uri="{FF2B5EF4-FFF2-40B4-BE49-F238E27FC236}">
                <a16:creationId xmlns:a16="http://schemas.microsoft.com/office/drawing/2014/main" id="{1B566DA0-317C-6C4A-8ADC-275AE221306B}"/>
              </a:ext>
            </a:extLst>
          </p:cNvPr>
          <p:cNvSpPr>
            <a:spLocks noChangeShapeType="1"/>
          </p:cNvSpPr>
          <p:nvPr/>
        </p:nvSpPr>
        <p:spPr bwMode="auto">
          <a:xfrm>
            <a:off x="60848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11">
            <a:extLst>
              <a:ext uri="{FF2B5EF4-FFF2-40B4-BE49-F238E27FC236}">
                <a16:creationId xmlns:a16="http://schemas.microsoft.com/office/drawing/2014/main" id="{0420F35A-E75F-914C-B138-8B6E66877914}"/>
              </a:ext>
            </a:extLst>
          </p:cNvPr>
          <p:cNvSpPr>
            <a:spLocks noChangeShapeType="1"/>
          </p:cNvSpPr>
          <p:nvPr/>
        </p:nvSpPr>
        <p:spPr bwMode="auto">
          <a:xfrm>
            <a:off x="61071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12">
            <a:extLst>
              <a:ext uri="{FF2B5EF4-FFF2-40B4-BE49-F238E27FC236}">
                <a16:creationId xmlns:a16="http://schemas.microsoft.com/office/drawing/2014/main" id="{388AE5D4-F45E-0A48-9281-7AB23DDB536F}"/>
              </a:ext>
            </a:extLst>
          </p:cNvPr>
          <p:cNvSpPr>
            <a:spLocks noChangeShapeType="1"/>
          </p:cNvSpPr>
          <p:nvPr/>
        </p:nvSpPr>
        <p:spPr bwMode="auto">
          <a:xfrm>
            <a:off x="6130925"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13">
            <a:extLst>
              <a:ext uri="{FF2B5EF4-FFF2-40B4-BE49-F238E27FC236}">
                <a16:creationId xmlns:a16="http://schemas.microsoft.com/office/drawing/2014/main" id="{AD08BF15-FCE6-0845-845A-87ABDC593CA4}"/>
              </a:ext>
            </a:extLst>
          </p:cNvPr>
          <p:cNvSpPr>
            <a:spLocks noChangeShapeType="1"/>
          </p:cNvSpPr>
          <p:nvPr/>
        </p:nvSpPr>
        <p:spPr bwMode="auto">
          <a:xfrm>
            <a:off x="61468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14">
            <a:extLst>
              <a:ext uri="{FF2B5EF4-FFF2-40B4-BE49-F238E27FC236}">
                <a16:creationId xmlns:a16="http://schemas.microsoft.com/office/drawing/2014/main" id="{BD3617BB-C449-5245-B7B6-B05586DECB53}"/>
              </a:ext>
            </a:extLst>
          </p:cNvPr>
          <p:cNvSpPr>
            <a:spLocks noChangeShapeType="1"/>
          </p:cNvSpPr>
          <p:nvPr/>
        </p:nvSpPr>
        <p:spPr bwMode="auto">
          <a:xfrm>
            <a:off x="61706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15">
            <a:extLst>
              <a:ext uri="{FF2B5EF4-FFF2-40B4-BE49-F238E27FC236}">
                <a16:creationId xmlns:a16="http://schemas.microsoft.com/office/drawing/2014/main" id="{6A51D690-9E97-F84D-9608-7E9649017B64}"/>
              </a:ext>
            </a:extLst>
          </p:cNvPr>
          <p:cNvSpPr>
            <a:spLocks noChangeShapeType="1"/>
          </p:cNvSpPr>
          <p:nvPr/>
        </p:nvSpPr>
        <p:spPr bwMode="auto">
          <a:xfrm>
            <a:off x="6261100"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16">
            <a:extLst>
              <a:ext uri="{FF2B5EF4-FFF2-40B4-BE49-F238E27FC236}">
                <a16:creationId xmlns:a16="http://schemas.microsoft.com/office/drawing/2014/main" id="{F6E3077D-F300-BD4D-B3E9-E216DA62B9EC}"/>
              </a:ext>
            </a:extLst>
          </p:cNvPr>
          <p:cNvSpPr>
            <a:spLocks noChangeShapeType="1"/>
          </p:cNvSpPr>
          <p:nvPr/>
        </p:nvSpPr>
        <p:spPr bwMode="auto">
          <a:xfrm>
            <a:off x="62611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17">
            <a:extLst>
              <a:ext uri="{FF2B5EF4-FFF2-40B4-BE49-F238E27FC236}">
                <a16:creationId xmlns:a16="http://schemas.microsoft.com/office/drawing/2014/main" id="{8F16528A-8009-424D-99B9-B9DC4E85F8F4}"/>
              </a:ext>
            </a:extLst>
          </p:cNvPr>
          <p:cNvSpPr>
            <a:spLocks noChangeShapeType="1"/>
          </p:cNvSpPr>
          <p:nvPr/>
        </p:nvSpPr>
        <p:spPr bwMode="auto">
          <a:xfrm>
            <a:off x="62849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18">
            <a:extLst>
              <a:ext uri="{FF2B5EF4-FFF2-40B4-BE49-F238E27FC236}">
                <a16:creationId xmlns:a16="http://schemas.microsoft.com/office/drawing/2014/main" id="{B1C7BAB0-FF71-304F-BFEA-E2BDB2300AED}"/>
              </a:ext>
            </a:extLst>
          </p:cNvPr>
          <p:cNvSpPr>
            <a:spLocks noChangeShapeType="1"/>
          </p:cNvSpPr>
          <p:nvPr/>
        </p:nvSpPr>
        <p:spPr bwMode="auto">
          <a:xfrm>
            <a:off x="63071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19">
            <a:extLst>
              <a:ext uri="{FF2B5EF4-FFF2-40B4-BE49-F238E27FC236}">
                <a16:creationId xmlns:a16="http://schemas.microsoft.com/office/drawing/2014/main" id="{1B243F51-8FDA-6C41-9FD5-B17E495A4750}"/>
              </a:ext>
            </a:extLst>
          </p:cNvPr>
          <p:cNvSpPr>
            <a:spLocks noChangeShapeType="1"/>
          </p:cNvSpPr>
          <p:nvPr/>
        </p:nvSpPr>
        <p:spPr bwMode="auto">
          <a:xfrm>
            <a:off x="63309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20">
            <a:extLst>
              <a:ext uri="{FF2B5EF4-FFF2-40B4-BE49-F238E27FC236}">
                <a16:creationId xmlns:a16="http://schemas.microsoft.com/office/drawing/2014/main" id="{25DBAF01-94BF-DE41-8298-BC067105A916}"/>
              </a:ext>
            </a:extLst>
          </p:cNvPr>
          <p:cNvSpPr>
            <a:spLocks noChangeShapeType="1"/>
          </p:cNvSpPr>
          <p:nvPr/>
        </p:nvSpPr>
        <p:spPr bwMode="auto">
          <a:xfrm>
            <a:off x="63531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21">
            <a:extLst>
              <a:ext uri="{FF2B5EF4-FFF2-40B4-BE49-F238E27FC236}">
                <a16:creationId xmlns:a16="http://schemas.microsoft.com/office/drawing/2014/main" id="{AFF3199C-04A8-7244-97E8-302DD2516AC7}"/>
              </a:ext>
            </a:extLst>
          </p:cNvPr>
          <p:cNvSpPr>
            <a:spLocks noChangeShapeType="1"/>
          </p:cNvSpPr>
          <p:nvPr/>
        </p:nvSpPr>
        <p:spPr bwMode="auto">
          <a:xfrm>
            <a:off x="63754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22">
            <a:extLst>
              <a:ext uri="{FF2B5EF4-FFF2-40B4-BE49-F238E27FC236}">
                <a16:creationId xmlns:a16="http://schemas.microsoft.com/office/drawing/2014/main" id="{8BF9AB5A-50E7-814A-A1D4-F60F284D1902}"/>
              </a:ext>
            </a:extLst>
          </p:cNvPr>
          <p:cNvSpPr>
            <a:spLocks noChangeShapeType="1"/>
          </p:cNvSpPr>
          <p:nvPr/>
        </p:nvSpPr>
        <p:spPr bwMode="auto">
          <a:xfrm>
            <a:off x="6467475"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23">
            <a:extLst>
              <a:ext uri="{FF2B5EF4-FFF2-40B4-BE49-F238E27FC236}">
                <a16:creationId xmlns:a16="http://schemas.microsoft.com/office/drawing/2014/main" id="{E5E0F334-7CE5-D34F-A098-7A01B2271FF9}"/>
              </a:ext>
            </a:extLst>
          </p:cNvPr>
          <p:cNvSpPr>
            <a:spLocks noChangeShapeType="1"/>
          </p:cNvSpPr>
          <p:nvPr/>
        </p:nvSpPr>
        <p:spPr bwMode="auto">
          <a:xfrm>
            <a:off x="64674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24">
            <a:extLst>
              <a:ext uri="{FF2B5EF4-FFF2-40B4-BE49-F238E27FC236}">
                <a16:creationId xmlns:a16="http://schemas.microsoft.com/office/drawing/2014/main" id="{72D5A38E-8EB6-4946-8CA8-85AB0BB7E1E6}"/>
              </a:ext>
            </a:extLst>
          </p:cNvPr>
          <p:cNvSpPr>
            <a:spLocks noChangeShapeType="1"/>
          </p:cNvSpPr>
          <p:nvPr/>
        </p:nvSpPr>
        <p:spPr bwMode="auto">
          <a:xfrm>
            <a:off x="64897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25">
            <a:extLst>
              <a:ext uri="{FF2B5EF4-FFF2-40B4-BE49-F238E27FC236}">
                <a16:creationId xmlns:a16="http://schemas.microsoft.com/office/drawing/2014/main" id="{CE827A21-42B1-8D40-826A-556EBB72EAF2}"/>
              </a:ext>
            </a:extLst>
          </p:cNvPr>
          <p:cNvSpPr>
            <a:spLocks noChangeShapeType="1"/>
          </p:cNvSpPr>
          <p:nvPr/>
        </p:nvSpPr>
        <p:spPr bwMode="auto">
          <a:xfrm>
            <a:off x="65135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26">
            <a:extLst>
              <a:ext uri="{FF2B5EF4-FFF2-40B4-BE49-F238E27FC236}">
                <a16:creationId xmlns:a16="http://schemas.microsoft.com/office/drawing/2014/main" id="{F2CD2942-F165-6245-9C04-B4D2C358E834}"/>
              </a:ext>
            </a:extLst>
          </p:cNvPr>
          <p:cNvSpPr>
            <a:spLocks noChangeShapeType="1"/>
          </p:cNvSpPr>
          <p:nvPr/>
        </p:nvSpPr>
        <p:spPr bwMode="auto">
          <a:xfrm>
            <a:off x="65357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27">
            <a:extLst>
              <a:ext uri="{FF2B5EF4-FFF2-40B4-BE49-F238E27FC236}">
                <a16:creationId xmlns:a16="http://schemas.microsoft.com/office/drawing/2014/main" id="{26A7EE8E-BC99-A144-9A8D-0B07665B3A7B}"/>
              </a:ext>
            </a:extLst>
          </p:cNvPr>
          <p:cNvSpPr>
            <a:spLocks noChangeShapeType="1"/>
          </p:cNvSpPr>
          <p:nvPr/>
        </p:nvSpPr>
        <p:spPr bwMode="auto">
          <a:xfrm>
            <a:off x="65595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28">
            <a:extLst>
              <a:ext uri="{FF2B5EF4-FFF2-40B4-BE49-F238E27FC236}">
                <a16:creationId xmlns:a16="http://schemas.microsoft.com/office/drawing/2014/main" id="{3F555BA3-C51F-1742-849B-1A1896FD4359}"/>
              </a:ext>
            </a:extLst>
          </p:cNvPr>
          <p:cNvSpPr>
            <a:spLocks noChangeShapeType="1"/>
          </p:cNvSpPr>
          <p:nvPr/>
        </p:nvSpPr>
        <p:spPr bwMode="auto">
          <a:xfrm>
            <a:off x="65817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129">
            <a:extLst>
              <a:ext uri="{FF2B5EF4-FFF2-40B4-BE49-F238E27FC236}">
                <a16:creationId xmlns:a16="http://schemas.microsoft.com/office/drawing/2014/main" id="{C58035DC-87FA-6346-B68B-5B0AE14DD253}"/>
              </a:ext>
            </a:extLst>
          </p:cNvPr>
          <p:cNvSpPr>
            <a:spLocks noChangeShapeType="1"/>
          </p:cNvSpPr>
          <p:nvPr/>
        </p:nvSpPr>
        <p:spPr bwMode="auto">
          <a:xfrm>
            <a:off x="6673850"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30">
            <a:extLst>
              <a:ext uri="{FF2B5EF4-FFF2-40B4-BE49-F238E27FC236}">
                <a16:creationId xmlns:a16="http://schemas.microsoft.com/office/drawing/2014/main" id="{CA4595A9-8BFE-F44B-AE6B-5D24B85DFDE4}"/>
              </a:ext>
            </a:extLst>
          </p:cNvPr>
          <p:cNvSpPr>
            <a:spLocks noChangeShapeType="1"/>
          </p:cNvSpPr>
          <p:nvPr/>
        </p:nvSpPr>
        <p:spPr bwMode="auto">
          <a:xfrm>
            <a:off x="66738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31">
            <a:extLst>
              <a:ext uri="{FF2B5EF4-FFF2-40B4-BE49-F238E27FC236}">
                <a16:creationId xmlns:a16="http://schemas.microsoft.com/office/drawing/2014/main" id="{C6E85D1A-2508-A249-BA96-AAAB97554430}"/>
              </a:ext>
            </a:extLst>
          </p:cNvPr>
          <p:cNvSpPr>
            <a:spLocks noChangeShapeType="1"/>
          </p:cNvSpPr>
          <p:nvPr/>
        </p:nvSpPr>
        <p:spPr bwMode="auto">
          <a:xfrm>
            <a:off x="6696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132">
            <a:extLst>
              <a:ext uri="{FF2B5EF4-FFF2-40B4-BE49-F238E27FC236}">
                <a16:creationId xmlns:a16="http://schemas.microsoft.com/office/drawing/2014/main" id="{8387C1FA-973C-994F-9295-5D180BB2249D}"/>
              </a:ext>
            </a:extLst>
          </p:cNvPr>
          <p:cNvSpPr>
            <a:spLocks noChangeShapeType="1"/>
          </p:cNvSpPr>
          <p:nvPr/>
        </p:nvSpPr>
        <p:spPr bwMode="auto">
          <a:xfrm>
            <a:off x="67183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133">
            <a:extLst>
              <a:ext uri="{FF2B5EF4-FFF2-40B4-BE49-F238E27FC236}">
                <a16:creationId xmlns:a16="http://schemas.microsoft.com/office/drawing/2014/main" id="{1F983DC5-C6EF-AB4C-A0AB-C971B024384E}"/>
              </a:ext>
            </a:extLst>
          </p:cNvPr>
          <p:cNvSpPr>
            <a:spLocks noChangeShapeType="1"/>
          </p:cNvSpPr>
          <p:nvPr/>
        </p:nvSpPr>
        <p:spPr bwMode="auto">
          <a:xfrm>
            <a:off x="67421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134">
            <a:extLst>
              <a:ext uri="{FF2B5EF4-FFF2-40B4-BE49-F238E27FC236}">
                <a16:creationId xmlns:a16="http://schemas.microsoft.com/office/drawing/2014/main" id="{85E9DE64-6086-8E4D-B6B4-5297E0BF251A}"/>
              </a:ext>
            </a:extLst>
          </p:cNvPr>
          <p:cNvSpPr>
            <a:spLocks noChangeShapeType="1"/>
          </p:cNvSpPr>
          <p:nvPr/>
        </p:nvSpPr>
        <p:spPr bwMode="auto">
          <a:xfrm>
            <a:off x="67643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135">
            <a:extLst>
              <a:ext uri="{FF2B5EF4-FFF2-40B4-BE49-F238E27FC236}">
                <a16:creationId xmlns:a16="http://schemas.microsoft.com/office/drawing/2014/main" id="{48CD1AB7-89F9-504B-91EF-CBB0A27C1CC9}"/>
              </a:ext>
            </a:extLst>
          </p:cNvPr>
          <p:cNvSpPr>
            <a:spLocks noChangeShapeType="1"/>
          </p:cNvSpPr>
          <p:nvPr/>
        </p:nvSpPr>
        <p:spPr bwMode="auto">
          <a:xfrm>
            <a:off x="67881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136">
            <a:extLst>
              <a:ext uri="{FF2B5EF4-FFF2-40B4-BE49-F238E27FC236}">
                <a16:creationId xmlns:a16="http://schemas.microsoft.com/office/drawing/2014/main" id="{57347CB3-A48B-254D-9469-25ABEFBB6F02}"/>
              </a:ext>
            </a:extLst>
          </p:cNvPr>
          <p:cNvSpPr>
            <a:spLocks noChangeShapeType="1"/>
          </p:cNvSpPr>
          <p:nvPr/>
        </p:nvSpPr>
        <p:spPr bwMode="auto">
          <a:xfrm>
            <a:off x="6810375"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37">
            <a:extLst>
              <a:ext uri="{FF2B5EF4-FFF2-40B4-BE49-F238E27FC236}">
                <a16:creationId xmlns:a16="http://schemas.microsoft.com/office/drawing/2014/main" id="{EFF22308-8BD5-8E4B-AB9C-25A245E87442}"/>
              </a:ext>
            </a:extLst>
          </p:cNvPr>
          <p:cNvSpPr>
            <a:spLocks noChangeShapeType="1"/>
          </p:cNvSpPr>
          <p:nvPr/>
        </p:nvSpPr>
        <p:spPr bwMode="auto">
          <a:xfrm>
            <a:off x="68786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38">
            <a:extLst>
              <a:ext uri="{FF2B5EF4-FFF2-40B4-BE49-F238E27FC236}">
                <a16:creationId xmlns:a16="http://schemas.microsoft.com/office/drawing/2014/main" id="{C3203426-9522-9E40-A4AE-B25A4AEFEE4B}"/>
              </a:ext>
            </a:extLst>
          </p:cNvPr>
          <p:cNvSpPr>
            <a:spLocks noChangeShapeType="1"/>
          </p:cNvSpPr>
          <p:nvPr/>
        </p:nvSpPr>
        <p:spPr bwMode="auto">
          <a:xfrm>
            <a:off x="69024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39">
            <a:extLst>
              <a:ext uri="{FF2B5EF4-FFF2-40B4-BE49-F238E27FC236}">
                <a16:creationId xmlns:a16="http://schemas.microsoft.com/office/drawing/2014/main" id="{E4502058-A4BC-8641-9F4C-3277C7B75D02}"/>
              </a:ext>
            </a:extLst>
          </p:cNvPr>
          <p:cNvSpPr>
            <a:spLocks noChangeShapeType="1"/>
          </p:cNvSpPr>
          <p:nvPr/>
        </p:nvSpPr>
        <p:spPr bwMode="auto">
          <a:xfrm>
            <a:off x="69246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40">
            <a:extLst>
              <a:ext uri="{FF2B5EF4-FFF2-40B4-BE49-F238E27FC236}">
                <a16:creationId xmlns:a16="http://schemas.microsoft.com/office/drawing/2014/main" id="{AD124BCD-8694-9C4A-9DCF-72018289F86F}"/>
              </a:ext>
            </a:extLst>
          </p:cNvPr>
          <p:cNvSpPr>
            <a:spLocks noChangeShapeType="1"/>
          </p:cNvSpPr>
          <p:nvPr/>
        </p:nvSpPr>
        <p:spPr bwMode="auto">
          <a:xfrm>
            <a:off x="69469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41">
            <a:extLst>
              <a:ext uri="{FF2B5EF4-FFF2-40B4-BE49-F238E27FC236}">
                <a16:creationId xmlns:a16="http://schemas.microsoft.com/office/drawing/2014/main" id="{CC1A2A78-18A8-D546-8E9D-89F0121F0677}"/>
              </a:ext>
            </a:extLst>
          </p:cNvPr>
          <p:cNvSpPr>
            <a:spLocks noChangeShapeType="1"/>
          </p:cNvSpPr>
          <p:nvPr/>
        </p:nvSpPr>
        <p:spPr bwMode="auto">
          <a:xfrm>
            <a:off x="69643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42">
            <a:extLst>
              <a:ext uri="{FF2B5EF4-FFF2-40B4-BE49-F238E27FC236}">
                <a16:creationId xmlns:a16="http://schemas.microsoft.com/office/drawing/2014/main" id="{567F018C-0D2A-0949-8D77-6E26D0CDC566}"/>
              </a:ext>
            </a:extLst>
          </p:cNvPr>
          <p:cNvSpPr>
            <a:spLocks noChangeShapeType="1"/>
          </p:cNvSpPr>
          <p:nvPr/>
        </p:nvSpPr>
        <p:spPr bwMode="auto">
          <a:xfrm>
            <a:off x="69881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43">
            <a:extLst>
              <a:ext uri="{FF2B5EF4-FFF2-40B4-BE49-F238E27FC236}">
                <a16:creationId xmlns:a16="http://schemas.microsoft.com/office/drawing/2014/main" id="{B44C5D54-CF83-7E4C-B7CE-D4587CD0A304}"/>
              </a:ext>
            </a:extLst>
          </p:cNvPr>
          <p:cNvSpPr>
            <a:spLocks noChangeShapeType="1"/>
          </p:cNvSpPr>
          <p:nvPr/>
        </p:nvSpPr>
        <p:spPr bwMode="auto">
          <a:xfrm>
            <a:off x="7010400"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44">
            <a:extLst>
              <a:ext uri="{FF2B5EF4-FFF2-40B4-BE49-F238E27FC236}">
                <a16:creationId xmlns:a16="http://schemas.microsoft.com/office/drawing/2014/main" id="{4CD8983A-F81C-5B47-8B22-255E72194042}"/>
              </a:ext>
            </a:extLst>
          </p:cNvPr>
          <p:cNvSpPr>
            <a:spLocks noChangeShapeType="1"/>
          </p:cNvSpPr>
          <p:nvPr/>
        </p:nvSpPr>
        <p:spPr bwMode="auto">
          <a:xfrm>
            <a:off x="70850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45">
            <a:extLst>
              <a:ext uri="{FF2B5EF4-FFF2-40B4-BE49-F238E27FC236}">
                <a16:creationId xmlns:a16="http://schemas.microsoft.com/office/drawing/2014/main" id="{2AEDB0AC-5A4D-FD40-93C4-B2AE9658EF53}"/>
              </a:ext>
            </a:extLst>
          </p:cNvPr>
          <p:cNvSpPr>
            <a:spLocks noChangeShapeType="1"/>
          </p:cNvSpPr>
          <p:nvPr/>
        </p:nvSpPr>
        <p:spPr bwMode="auto">
          <a:xfrm>
            <a:off x="71024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46">
            <a:extLst>
              <a:ext uri="{FF2B5EF4-FFF2-40B4-BE49-F238E27FC236}">
                <a16:creationId xmlns:a16="http://schemas.microsoft.com/office/drawing/2014/main" id="{8012B3E4-DD42-6140-B08C-844FF6AF3492}"/>
              </a:ext>
            </a:extLst>
          </p:cNvPr>
          <p:cNvSpPr>
            <a:spLocks noChangeShapeType="1"/>
          </p:cNvSpPr>
          <p:nvPr/>
        </p:nvSpPr>
        <p:spPr bwMode="auto">
          <a:xfrm>
            <a:off x="71247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147">
            <a:extLst>
              <a:ext uri="{FF2B5EF4-FFF2-40B4-BE49-F238E27FC236}">
                <a16:creationId xmlns:a16="http://schemas.microsoft.com/office/drawing/2014/main" id="{A547B07C-2275-CC4F-9CA2-793AC12DC671}"/>
              </a:ext>
            </a:extLst>
          </p:cNvPr>
          <p:cNvSpPr>
            <a:spLocks noChangeShapeType="1"/>
          </p:cNvSpPr>
          <p:nvPr/>
        </p:nvSpPr>
        <p:spPr bwMode="auto">
          <a:xfrm>
            <a:off x="71469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148">
            <a:extLst>
              <a:ext uri="{FF2B5EF4-FFF2-40B4-BE49-F238E27FC236}">
                <a16:creationId xmlns:a16="http://schemas.microsoft.com/office/drawing/2014/main" id="{1E5D145D-9C6D-9B4B-9F3A-EC52CF6C33D2}"/>
              </a:ext>
            </a:extLst>
          </p:cNvPr>
          <p:cNvSpPr>
            <a:spLocks noChangeShapeType="1"/>
          </p:cNvSpPr>
          <p:nvPr/>
        </p:nvSpPr>
        <p:spPr bwMode="auto">
          <a:xfrm>
            <a:off x="71707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149">
            <a:extLst>
              <a:ext uri="{FF2B5EF4-FFF2-40B4-BE49-F238E27FC236}">
                <a16:creationId xmlns:a16="http://schemas.microsoft.com/office/drawing/2014/main" id="{2858CFB8-D84E-0146-A5F7-46FA7A9889E8}"/>
              </a:ext>
            </a:extLst>
          </p:cNvPr>
          <p:cNvSpPr>
            <a:spLocks noChangeShapeType="1"/>
          </p:cNvSpPr>
          <p:nvPr/>
        </p:nvSpPr>
        <p:spPr bwMode="auto">
          <a:xfrm>
            <a:off x="71929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150">
            <a:extLst>
              <a:ext uri="{FF2B5EF4-FFF2-40B4-BE49-F238E27FC236}">
                <a16:creationId xmlns:a16="http://schemas.microsoft.com/office/drawing/2014/main" id="{DDD671EE-4DBE-494A-B8C7-6627817CA468}"/>
              </a:ext>
            </a:extLst>
          </p:cNvPr>
          <p:cNvSpPr>
            <a:spLocks noChangeShapeType="1"/>
          </p:cNvSpPr>
          <p:nvPr/>
        </p:nvSpPr>
        <p:spPr bwMode="auto">
          <a:xfrm>
            <a:off x="7216775"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151">
            <a:extLst>
              <a:ext uri="{FF2B5EF4-FFF2-40B4-BE49-F238E27FC236}">
                <a16:creationId xmlns:a16="http://schemas.microsoft.com/office/drawing/2014/main" id="{DCC9F3A0-6F97-0147-BA11-E556E5C0FD13}"/>
              </a:ext>
            </a:extLst>
          </p:cNvPr>
          <p:cNvSpPr>
            <a:spLocks noChangeShapeType="1"/>
          </p:cNvSpPr>
          <p:nvPr/>
        </p:nvSpPr>
        <p:spPr bwMode="auto">
          <a:xfrm>
            <a:off x="72898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152">
            <a:extLst>
              <a:ext uri="{FF2B5EF4-FFF2-40B4-BE49-F238E27FC236}">
                <a16:creationId xmlns:a16="http://schemas.microsoft.com/office/drawing/2014/main" id="{E1800284-17B7-264B-A217-8848794ADB82}"/>
              </a:ext>
            </a:extLst>
          </p:cNvPr>
          <p:cNvSpPr>
            <a:spLocks noChangeShapeType="1"/>
          </p:cNvSpPr>
          <p:nvPr/>
        </p:nvSpPr>
        <p:spPr bwMode="auto">
          <a:xfrm>
            <a:off x="73072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153">
            <a:extLst>
              <a:ext uri="{FF2B5EF4-FFF2-40B4-BE49-F238E27FC236}">
                <a16:creationId xmlns:a16="http://schemas.microsoft.com/office/drawing/2014/main" id="{1E61AABD-DE29-7B44-BAFF-11A6CBF65BE2}"/>
              </a:ext>
            </a:extLst>
          </p:cNvPr>
          <p:cNvSpPr>
            <a:spLocks noChangeShapeType="1"/>
          </p:cNvSpPr>
          <p:nvPr/>
        </p:nvSpPr>
        <p:spPr bwMode="auto">
          <a:xfrm>
            <a:off x="7331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154">
            <a:extLst>
              <a:ext uri="{FF2B5EF4-FFF2-40B4-BE49-F238E27FC236}">
                <a16:creationId xmlns:a16="http://schemas.microsoft.com/office/drawing/2014/main" id="{55E3BF42-B128-AC40-9CB5-22A3B329D04B}"/>
              </a:ext>
            </a:extLst>
          </p:cNvPr>
          <p:cNvSpPr>
            <a:spLocks noChangeShapeType="1"/>
          </p:cNvSpPr>
          <p:nvPr/>
        </p:nvSpPr>
        <p:spPr bwMode="auto">
          <a:xfrm>
            <a:off x="73533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155">
            <a:extLst>
              <a:ext uri="{FF2B5EF4-FFF2-40B4-BE49-F238E27FC236}">
                <a16:creationId xmlns:a16="http://schemas.microsoft.com/office/drawing/2014/main" id="{89EF628D-733E-DF4A-9720-7991AB8E3FF5}"/>
              </a:ext>
            </a:extLst>
          </p:cNvPr>
          <p:cNvSpPr>
            <a:spLocks noChangeShapeType="1"/>
          </p:cNvSpPr>
          <p:nvPr/>
        </p:nvSpPr>
        <p:spPr bwMode="auto">
          <a:xfrm>
            <a:off x="73755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156">
            <a:extLst>
              <a:ext uri="{FF2B5EF4-FFF2-40B4-BE49-F238E27FC236}">
                <a16:creationId xmlns:a16="http://schemas.microsoft.com/office/drawing/2014/main" id="{952E26A3-B1CA-3047-838F-BF76D05441A5}"/>
              </a:ext>
            </a:extLst>
          </p:cNvPr>
          <p:cNvSpPr>
            <a:spLocks noChangeShapeType="1"/>
          </p:cNvSpPr>
          <p:nvPr/>
        </p:nvSpPr>
        <p:spPr bwMode="auto">
          <a:xfrm>
            <a:off x="73993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157">
            <a:extLst>
              <a:ext uri="{FF2B5EF4-FFF2-40B4-BE49-F238E27FC236}">
                <a16:creationId xmlns:a16="http://schemas.microsoft.com/office/drawing/2014/main" id="{4B52DE7C-C425-9844-B17D-9AF607956B57}"/>
              </a:ext>
            </a:extLst>
          </p:cNvPr>
          <p:cNvSpPr>
            <a:spLocks noChangeShapeType="1"/>
          </p:cNvSpPr>
          <p:nvPr/>
        </p:nvSpPr>
        <p:spPr bwMode="auto">
          <a:xfrm>
            <a:off x="7421563"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158">
            <a:extLst>
              <a:ext uri="{FF2B5EF4-FFF2-40B4-BE49-F238E27FC236}">
                <a16:creationId xmlns:a16="http://schemas.microsoft.com/office/drawing/2014/main" id="{1DC79DAC-8DD6-724F-8570-FA76B0CE7FE3}"/>
              </a:ext>
            </a:extLst>
          </p:cNvPr>
          <p:cNvSpPr>
            <a:spLocks noChangeShapeType="1"/>
          </p:cNvSpPr>
          <p:nvPr/>
        </p:nvSpPr>
        <p:spPr bwMode="auto">
          <a:xfrm>
            <a:off x="7496175"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159">
            <a:extLst>
              <a:ext uri="{FF2B5EF4-FFF2-40B4-BE49-F238E27FC236}">
                <a16:creationId xmlns:a16="http://schemas.microsoft.com/office/drawing/2014/main" id="{EAB5310A-E284-CE49-BD7F-7D5AF79743F1}"/>
              </a:ext>
            </a:extLst>
          </p:cNvPr>
          <p:cNvSpPr>
            <a:spLocks noChangeShapeType="1"/>
          </p:cNvSpPr>
          <p:nvPr/>
        </p:nvSpPr>
        <p:spPr bwMode="auto">
          <a:xfrm>
            <a:off x="75136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160">
            <a:extLst>
              <a:ext uri="{FF2B5EF4-FFF2-40B4-BE49-F238E27FC236}">
                <a16:creationId xmlns:a16="http://schemas.microsoft.com/office/drawing/2014/main" id="{93A829CF-D0C7-714F-951B-65A2B8DED349}"/>
              </a:ext>
            </a:extLst>
          </p:cNvPr>
          <p:cNvSpPr>
            <a:spLocks noChangeShapeType="1"/>
          </p:cNvSpPr>
          <p:nvPr/>
        </p:nvSpPr>
        <p:spPr bwMode="auto">
          <a:xfrm>
            <a:off x="75358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161">
            <a:extLst>
              <a:ext uri="{FF2B5EF4-FFF2-40B4-BE49-F238E27FC236}">
                <a16:creationId xmlns:a16="http://schemas.microsoft.com/office/drawing/2014/main" id="{5190240E-8E7F-E744-BC4F-A60DD337E008}"/>
              </a:ext>
            </a:extLst>
          </p:cNvPr>
          <p:cNvSpPr>
            <a:spLocks noChangeShapeType="1"/>
          </p:cNvSpPr>
          <p:nvPr/>
        </p:nvSpPr>
        <p:spPr bwMode="auto">
          <a:xfrm>
            <a:off x="75596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162">
            <a:extLst>
              <a:ext uri="{FF2B5EF4-FFF2-40B4-BE49-F238E27FC236}">
                <a16:creationId xmlns:a16="http://schemas.microsoft.com/office/drawing/2014/main" id="{DA8D2EAC-EE83-4046-BF3D-074F8196B031}"/>
              </a:ext>
            </a:extLst>
          </p:cNvPr>
          <p:cNvSpPr>
            <a:spLocks noChangeShapeType="1"/>
          </p:cNvSpPr>
          <p:nvPr/>
        </p:nvSpPr>
        <p:spPr bwMode="auto">
          <a:xfrm>
            <a:off x="75819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163">
            <a:extLst>
              <a:ext uri="{FF2B5EF4-FFF2-40B4-BE49-F238E27FC236}">
                <a16:creationId xmlns:a16="http://schemas.microsoft.com/office/drawing/2014/main" id="{FE7812D2-965D-A94E-93D0-C1B2BF299F65}"/>
              </a:ext>
            </a:extLst>
          </p:cNvPr>
          <p:cNvSpPr>
            <a:spLocks noChangeShapeType="1"/>
          </p:cNvSpPr>
          <p:nvPr/>
        </p:nvSpPr>
        <p:spPr bwMode="auto">
          <a:xfrm>
            <a:off x="76041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164">
            <a:extLst>
              <a:ext uri="{FF2B5EF4-FFF2-40B4-BE49-F238E27FC236}">
                <a16:creationId xmlns:a16="http://schemas.microsoft.com/office/drawing/2014/main" id="{E5EB67A8-32D6-7C44-9BCB-02CD8CC20F15}"/>
              </a:ext>
            </a:extLst>
          </p:cNvPr>
          <p:cNvSpPr>
            <a:spLocks noChangeShapeType="1"/>
          </p:cNvSpPr>
          <p:nvPr/>
        </p:nvSpPr>
        <p:spPr bwMode="auto">
          <a:xfrm>
            <a:off x="7627938"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165">
            <a:extLst>
              <a:ext uri="{FF2B5EF4-FFF2-40B4-BE49-F238E27FC236}">
                <a16:creationId xmlns:a16="http://schemas.microsoft.com/office/drawing/2014/main" id="{5DF99781-4B80-AA46-B130-A0B591F00977}"/>
              </a:ext>
            </a:extLst>
          </p:cNvPr>
          <p:cNvSpPr>
            <a:spLocks noChangeShapeType="1"/>
          </p:cNvSpPr>
          <p:nvPr/>
        </p:nvSpPr>
        <p:spPr bwMode="auto">
          <a:xfrm>
            <a:off x="7702550"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166">
            <a:extLst>
              <a:ext uri="{FF2B5EF4-FFF2-40B4-BE49-F238E27FC236}">
                <a16:creationId xmlns:a16="http://schemas.microsoft.com/office/drawing/2014/main" id="{182B9229-4FBD-2B4F-A8BE-A40614F9E88C}"/>
              </a:ext>
            </a:extLst>
          </p:cNvPr>
          <p:cNvSpPr>
            <a:spLocks noChangeShapeType="1"/>
          </p:cNvSpPr>
          <p:nvPr/>
        </p:nvSpPr>
        <p:spPr bwMode="auto">
          <a:xfrm>
            <a:off x="77184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167">
            <a:extLst>
              <a:ext uri="{FF2B5EF4-FFF2-40B4-BE49-F238E27FC236}">
                <a16:creationId xmlns:a16="http://schemas.microsoft.com/office/drawing/2014/main" id="{FA1207EC-A253-384C-961E-42A10080444A}"/>
              </a:ext>
            </a:extLst>
          </p:cNvPr>
          <p:cNvSpPr>
            <a:spLocks noChangeShapeType="1"/>
          </p:cNvSpPr>
          <p:nvPr/>
        </p:nvSpPr>
        <p:spPr bwMode="auto">
          <a:xfrm>
            <a:off x="7742238"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168">
            <a:extLst>
              <a:ext uri="{FF2B5EF4-FFF2-40B4-BE49-F238E27FC236}">
                <a16:creationId xmlns:a16="http://schemas.microsoft.com/office/drawing/2014/main" id="{764CFCA4-B0EA-7041-8F2E-12B67405EFE9}"/>
              </a:ext>
            </a:extLst>
          </p:cNvPr>
          <p:cNvSpPr>
            <a:spLocks noChangeShapeType="1"/>
          </p:cNvSpPr>
          <p:nvPr/>
        </p:nvSpPr>
        <p:spPr bwMode="auto">
          <a:xfrm>
            <a:off x="77597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169">
            <a:extLst>
              <a:ext uri="{FF2B5EF4-FFF2-40B4-BE49-F238E27FC236}">
                <a16:creationId xmlns:a16="http://schemas.microsoft.com/office/drawing/2014/main" id="{19232540-693E-6145-807B-683AF0B0B89C}"/>
              </a:ext>
            </a:extLst>
          </p:cNvPr>
          <p:cNvSpPr>
            <a:spLocks noChangeShapeType="1"/>
          </p:cNvSpPr>
          <p:nvPr/>
        </p:nvSpPr>
        <p:spPr bwMode="auto">
          <a:xfrm>
            <a:off x="77819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170">
            <a:extLst>
              <a:ext uri="{FF2B5EF4-FFF2-40B4-BE49-F238E27FC236}">
                <a16:creationId xmlns:a16="http://schemas.microsoft.com/office/drawing/2014/main" id="{217B0ABC-4A15-874F-95D7-4FB680931ADC}"/>
              </a:ext>
            </a:extLst>
          </p:cNvPr>
          <p:cNvSpPr>
            <a:spLocks noChangeShapeType="1"/>
          </p:cNvSpPr>
          <p:nvPr/>
        </p:nvSpPr>
        <p:spPr bwMode="auto">
          <a:xfrm>
            <a:off x="78041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171">
            <a:extLst>
              <a:ext uri="{FF2B5EF4-FFF2-40B4-BE49-F238E27FC236}">
                <a16:creationId xmlns:a16="http://schemas.microsoft.com/office/drawing/2014/main" id="{58137375-EB65-A64F-9833-0C65EB8A9360}"/>
              </a:ext>
            </a:extLst>
          </p:cNvPr>
          <p:cNvSpPr>
            <a:spLocks noChangeShapeType="1"/>
          </p:cNvSpPr>
          <p:nvPr/>
        </p:nvSpPr>
        <p:spPr bwMode="auto">
          <a:xfrm>
            <a:off x="782796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172">
            <a:extLst>
              <a:ext uri="{FF2B5EF4-FFF2-40B4-BE49-F238E27FC236}">
                <a16:creationId xmlns:a16="http://schemas.microsoft.com/office/drawing/2014/main" id="{29F3BD99-A89E-7C4B-8475-F63ED0D64747}"/>
              </a:ext>
            </a:extLst>
          </p:cNvPr>
          <p:cNvSpPr>
            <a:spLocks noChangeShapeType="1"/>
          </p:cNvSpPr>
          <p:nvPr/>
        </p:nvSpPr>
        <p:spPr bwMode="auto">
          <a:xfrm>
            <a:off x="7907338"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Line 173">
            <a:extLst>
              <a:ext uri="{FF2B5EF4-FFF2-40B4-BE49-F238E27FC236}">
                <a16:creationId xmlns:a16="http://schemas.microsoft.com/office/drawing/2014/main" id="{A2EE543B-F6D0-5C41-AFD7-E7DD80219907}"/>
              </a:ext>
            </a:extLst>
          </p:cNvPr>
          <p:cNvSpPr>
            <a:spLocks noChangeShapeType="1"/>
          </p:cNvSpPr>
          <p:nvPr/>
        </p:nvSpPr>
        <p:spPr bwMode="auto">
          <a:xfrm>
            <a:off x="79184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174">
            <a:extLst>
              <a:ext uri="{FF2B5EF4-FFF2-40B4-BE49-F238E27FC236}">
                <a16:creationId xmlns:a16="http://schemas.microsoft.com/office/drawing/2014/main" id="{0D008514-084C-B843-806B-B26BBE29D3B0}"/>
              </a:ext>
            </a:extLst>
          </p:cNvPr>
          <p:cNvSpPr>
            <a:spLocks noChangeShapeType="1"/>
          </p:cNvSpPr>
          <p:nvPr/>
        </p:nvSpPr>
        <p:spPr bwMode="auto">
          <a:xfrm>
            <a:off x="79422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175">
            <a:extLst>
              <a:ext uri="{FF2B5EF4-FFF2-40B4-BE49-F238E27FC236}">
                <a16:creationId xmlns:a16="http://schemas.microsoft.com/office/drawing/2014/main" id="{14B9B43F-E4E0-404D-B769-40E4E5CEA140}"/>
              </a:ext>
            </a:extLst>
          </p:cNvPr>
          <p:cNvSpPr>
            <a:spLocks noChangeShapeType="1"/>
          </p:cNvSpPr>
          <p:nvPr/>
        </p:nvSpPr>
        <p:spPr bwMode="auto">
          <a:xfrm>
            <a:off x="79644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176">
            <a:extLst>
              <a:ext uri="{FF2B5EF4-FFF2-40B4-BE49-F238E27FC236}">
                <a16:creationId xmlns:a16="http://schemas.microsoft.com/office/drawing/2014/main" id="{8B30D719-E065-F64B-BFDE-3ABCE33A25D4}"/>
              </a:ext>
            </a:extLst>
          </p:cNvPr>
          <p:cNvSpPr>
            <a:spLocks noChangeShapeType="1"/>
          </p:cNvSpPr>
          <p:nvPr/>
        </p:nvSpPr>
        <p:spPr bwMode="auto">
          <a:xfrm>
            <a:off x="79883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177">
            <a:extLst>
              <a:ext uri="{FF2B5EF4-FFF2-40B4-BE49-F238E27FC236}">
                <a16:creationId xmlns:a16="http://schemas.microsoft.com/office/drawing/2014/main" id="{3AE7CF58-3C70-CC41-B26F-3AB2B4FA75C2}"/>
              </a:ext>
            </a:extLst>
          </p:cNvPr>
          <p:cNvSpPr>
            <a:spLocks noChangeShapeType="1"/>
          </p:cNvSpPr>
          <p:nvPr/>
        </p:nvSpPr>
        <p:spPr bwMode="auto">
          <a:xfrm>
            <a:off x="80105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178">
            <a:extLst>
              <a:ext uri="{FF2B5EF4-FFF2-40B4-BE49-F238E27FC236}">
                <a16:creationId xmlns:a16="http://schemas.microsoft.com/office/drawing/2014/main" id="{CAD3D863-CFB9-FF49-9A74-427E3860F268}"/>
              </a:ext>
            </a:extLst>
          </p:cNvPr>
          <p:cNvSpPr>
            <a:spLocks noChangeShapeType="1"/>
          </p:cNvSpPr>
          <p:nvPr/>
        </p:nvSpPr>
        <p:spPr bwMode="auto">
          <a:xfrm>
            <a:off x="803275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179">
            <a:extLst>
              <a:ext uri="{FF2B5EF4-FFF2-40B4-BE49-F238E27FC236}">
                <a16:creationId xmlns:a16="http://schemas.microsoft.com/office/drawing/2014/main" id="{1DEC32D9-F6F2-5147-AC03-1BFADCCC1FBF}"/>
              </a:ext>
            </a:extLst>
          </p:cNvPr>
          <p:cNvSpPr>
            <a:spLocks noChangeShapeType="1"/>
          </p:cNvSpPr>
          <p:nvPr/>
        </p:nvSpPr>
        <p:spPr bwMode="auto">
          <a:xfrm>
            <a:off x="811371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180">
            <a:extLst>
              <a:ext uri="{FF2B5EF4-FFF2-40B4-BE49-F238E27FC236}">
                <a16:creationId xmlns:a16="http://schemas.microsoft.com/office/drawing/2014/main" id="{45975537-0AA6-6A4F-B45C-2FA47C8F14F5}"/>
              </a:ext>
            </a:extLst>
          </p:cNvPr>
          <p:cNvSpPr>
            <a:spLocks noChangeShapeType="1"/>
          </p:cNvSpPr>
          <p:nvPr/>
        </p:nvSpPr>
        <p:spPr bwMode="auto">
          <a:xfrm>
            <a:off x="81248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181">
            <a:extLst>
              <a:ext uri="{FF2B5EF4-FFF2-40B4-BE49-F238E27FC236}">
                <a16:creationId xmlns:a16="http://schemas.microsoft.com/office/drawing/2014/main" id="{ACAB4EC1-45A3-DE48-96C6-DE262411C27E}"/>
              </a:ext>
            </a:extLst>
          </p:cNvPr>
          <p:cNvSpPr>
            <a:spLocks noChangeShapeType="1"/>
          </p:cNvSpPr>
          <p:nvPr/>
        </p:nvSpPr>
        <p:spPr bwMode="auto">
          <a:xfrm>
            <a:off x="81470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182">
            <a:extLst>
              <a:ext uri="{FF2B5EF4-FFF2-40B4-BE49-F238E27FC236}">
                <a16:creationId xmlns:a16="http://schemas.microsoft.com/office/drawing/2014/main" id="{7C6C04F1-586D-B343-8317-15D4A03FF655}"/>
              </a:ext>
            </a:extLst>
          </p:cNvPr>
          <p:cNvSpPr>
            <a:spLocks noChangeShapeType="1"/>
          </p:cNvSpPr>
          <p:nvPr/>
        </p:nvSpPr>
        <p:spPr bwMode="auto">
          <a:xfrm>
            <a:off x="81708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183">
            <a:extLst>
              <a:ext uri="{FF2B5EF4-FFF2-40B4-BE49-F238E27FC236}">
                <a16:creationId xmlns:a16="http://schemas.microsoft.com/office/drawing/2014/main" id="{2BFFD4A5-6542-6D45-A90E-3D0852E9A7CC}"/>
              </a:ext>
            </a:extLst>
          </p:cNvPr>
          <p:cNvSpPr>
            <a:spLocks noChangeShapeType="1"/>
          </p:cNvSpPr>
          <p:nvPr/>
        </p:nvSpPr>
        <p:spPr bwMode="auto">
          <a:xfrm>
            <a:off x="81930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184">
            <a:extLst>
              <a:ext uri="{FF2B5EF4-FFF2-40B4-BE49-F238E27FC236}">
                <a16:creationId xmlns:a16="http://schemas.microsoft.com/office/drawing/2014/main" id="{161B88CD-4715-BB47-B3B7-C309C57FB096}"/>
              </a:ext>
            </a:extLst>
          </p:cNvPr>
          <p:cNvSpPr>
            <a:spLocks noChangeShapeType="1"/>
          </p:cNvSpPr>
          <p:nvPr/>
        </p:nvSpPr>
        <p:spPr bwMode="auto">
          <a:xfrm>
            <a:off x="82169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185">
            <a:extLst>
              <a:ext uri="{FF2B5EF4-FFF2-40B4-BE49-F238E27FC236}">
                <a16:creationId xmlns:a16="http://schemas.microsoft.com/office/drawing/2014/main" id="{7DB70C98-2C40-D549-973A-DF921201101D}"/>
              </a:ext>
            </a:extLst>
          </p:cNvPr>
          <p:cNvSpPr>
            <a:spLocks noChangeShapeType="1"/>
          </p:cNvSpPr>
          <p:nvPr/>
        </p:nvSpPr>
        <p:spPr bwMode="auto">
          <a:xfrm>
            <a:off x="8239125"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186">
            <a:extLst>
              <a:ext uri="{FF2B5EF4-FFF2-40B4-BE49-F238E27FC236}">
                <a16:creationId xmlns:a16="http://schemas.microsoft.com/office/drawing/2014/main" id="{35BFA36E-6DBE-904B-8130-300F13183570}"/>
              </a:ext>
            </a:extLst>
          </p:cNvPr>
          <p:cNvSpPr>
            <a:spLocks noChangeShapeType="1"/>
          </p:cNvSpPr>
          <p:nvPr/>
        </p:nvSpPr>
        <p:spPr bwMode="auto">
          <a:xfrm>
            <a:off x="831850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187">
            <a:extLst>
              <a:ext uri="{FF2B5EF4-FFF2-40B4-BE49-F238E27FC236}">
                <a16:creationId xmlns:a16="http://schemas.microsoft.com/office/drawing/2014/main" id="{69560EE9-72A2-7241-ADCA-EAC91FAB9EB0}"/>
              </a:ext>
            </a:extLst>
          </p:cNvPr>
          <p:cNvSpPr>
            <a:spLocks noChangeShapeType="1"/>
          </p:cNvSpPr>
          <p:nvPr/>
        </p:nvSpPr>
        <p:spPr bwMode="auto">
          <a:xfrm>
            <a:off x="83312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188">
            <a:extLst>
              <a:ext uri="{FF2B5EF4-FFF2-40B4-BE49-F238E27FC236}">
                <a16:creationId xmlns:a16="http://schemas.microsoft.com/office/drawing/2014/main" id="{63040D0D-50CE-584C-AD9F-E830E796B373}"/>
              </a:ext>
            </a:extLst>
          </p:cNvPr>
          <p:cNvSpPr>
            <a:spLocks noChangeShapeType="1"/>
          </p:cNvSpPr>
          <p:nvPr/>
        </p:nvSpPr>
        <p:spPr bwMode="auto">
          <a:xfrm>
            <a:off x="83534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189">
            <a:extLst>
              <a:ext uri="{FF2B5EF4-FFF2-40B4-BE49-F238E27FC236}">
                <a16:creationId xmlns:a16="http://schemas.microsoft.com/office/drawing/2014/main" id="{CFAA5EAA-4648-3D40-8DBB-A379D9034F59}"/>
              </a:ext>
            </a:extLst>
          </p:cNvPr>
          <p:cNvSpPr>
            <a:spLocks noChangeShapeType="1"/>
          </p:cNvSpPr>
          <p:nvPr/>
        </p:nvSpPr>
        <p:spPr bwMode="auto">
          <a:xfrm>
            <a:off x="83756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190">
            <a:extLst>
              <a:ext uri="{FF2B5EF4-FFF2-40B4-BE49-F238E27FC236}">
                <a16:creationId xmlns:a16="http://schemas.microsoft.com/office/drawing/2014/main" id="{26C2E112-A46A-3C4A-AC4F-0E802C4D1C10}"/>
              </a:ext>
            </a:extLst>
          </p:cNvPr>
          <p:cNvSpPr>
            <a:spLocks noChangeShapeType="1"/>
          </p:cNvSpPr>
          <p:nvPr/>
        </p:nvSpPr>
        <p:spPr bwMode="auto">
          <a:xfrm>
            <a:off x="83994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191">
            <a:extLst>
              <a:ext uri="{FF2B5EF4-FFF2-40B4-BE49-F238E27FC236}">
                <a16:creationId xmlns:a16="http://schemas.microsoft.com/office/drawing/2014/main" id="{4976BE7E-5459-7042-BAFD-B5AB233E70B6}"/>
              </a:ext>
            </a:extLst>
          </p:cNvPr>
          <p:cNvSpPr>
            <a:spLocks noChangeShapeType="1"/>
          </p:cNvSpPr>
          <p:nvPr/>
        </p:nvSpPr>
        <p:spPr bwMode="auto">
          <a:xfrm>
            <a:off x="84216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192">
            <a:extLst>
              <a:ext uri="{FF2B5EF4-FFF2-40B4-BE49-F238E27FC236}">
                <a16:creationId xmlns:a16="http://schemas.microsoft.com/office/drawing/2014/main" id="{B6A668DC-DB99-6548-BDDC-9DC416F79C8D}"/>
              </a:ext>
            </a:extLst>
          </p:cNvPr>
          <p:cNvSpPr>
            <a:spLocks noChangeShapeType="1"/>
          </p:cNvSpPr>
          <p:nvPr/>
        </p:nvSpPr>
        <p:spPr bwMode="auto">
          <a:xfrm>
            <a:off x="8445500"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193">
            <a:extLst>
              <a:ext uri="{FF2B5EF4-FFF2-40B4-BE49-F238E27FC236}">
                <a16:creationId xmlns:a16="http://schemas.microsoft.com/office/drawing/2014/main" id="{E4F98197-2462-5546-9750-EE81DECAF48B}"/>
              </a:ext>
            </a:extLst>
          </p:cNvPr>
          <p:cNvSpPr>
            <a:spLocks noChangeShapeType="1"/>
          </p:cNvSpPr>
          <p:nvPr/>
        </p:nvSpPr>
        <p:spPr bwMode="auto">
          <a:xfrm>
            <a:off x="8524875"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194">
            <a:extLst>
              <a:ext uri="{FF2B5EF4-FFF2-40B4-BE49-F238E27FC236}">
                <a16:creationId xmlns:a16="http://schemas.microsoft.com/office/drawing/2014/main" id="{0726AFBA-0DF1-3F4B-91B3-73032213C9B1}"/>
              </a:ext>
            </a:extLst>
          </p:cNvPr>
          <p:cNvSpPr>
            <a:spLocks noChangeShapeType="1"/>
          </p:cNvSpPr>
          <p:nvPr/>
        </p:nvSpPr>
        <p:spPr bwMode="auto">
          <a:xfrm>
            <a:off x="85359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195">
            <a:extLst>
              <a:ext uri="{FF2B5EF4-FFF2-40B4-BE49-F238E27FC236}">
                <a16:creationId xmlns:a16="http://schemas.microsoft.com/office/drawing/2014/main" id="{D48AC94C-83C8-1848-8DC9-6E70A4D27EAF}"/>
              </a:ext>
            </a:extLst>
          </p:cNvPr>
          <p:cNvSpPr>
            <a:spLocks noChangeShapeType="1"/>
          </p:cNvSpPr>
          <p:nvPr/>
        </p:nvSpPr>
        <p:spPr bwMode="auto">
          <a:xfrm>
            <a:off x="8559800"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196">
            <a:extLst>
              <a:ext uri="{FF2B5EF4-FFF2-40B4-BE49-F238E27FC236}">
                <a16:creationId xmlns:a16="http://schemas.microsoft.com/office/drawing/2014/main" id="{4B57E394-CD35-8149-B5EA-A5F193AF3225}"/>
              </a:ext>
            </a:extLst>
          </p:cNvPr>
          <p:cNvSpPr>
            <a:spLocks noChangeShapeType="1"/>
          </p:cNvSpPr>
          <p:nvPr/>
        </p:nvSpPr>
        <p:spPr bwMode="auto">
          <a:xfrm>
            <a:off x="85756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197">
            <a:extLst>
              <a:ext uri="{FF2B5EF4-FFF2-40B4-BE49-F238E27FC236}">
                <a16:creationId xmlns:a16="http://schemas.microsoft.com/office/drawing/2014/main" id="{C6165621-799D-7D46-9C0F-BA16D4989B29}"/>
              </a:ext>
            </a:extLst>
          </p:cNvPr>
          <p:cNvSpPr>
            <a:spLocks noChangeShapeType="1"/>
          </p:cNvSpPr>
          <p:nvPr/>
        </p:nvSpPr>
        <p:spPr bwMode="auto">
          <a:xfrm>
            <a:off x="85994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198">
            <a:extLst>
              <a:ext uri="{FF2B5EF4-FFF2-40B4-BE49-F238E27FC236}">
                <a16:creationId xmlns:a16="http://schemas.microsoft.com/office/drawing/2014/main" id="{9D90E06C-2386-B042-9824-795E67E8BFB6}"/>
              </a:ext>
            </a:extLst>
          </p:cNvPr>
          <p:cNvSpPr>
            <a:spLocks noChangeShapeType="1"/>
          </p:cNvSpPr>
          <p:nvPr/>
        </p:nvSpPr>
        <p:spPr bwMode="auto">
          <a:xfrm>
            <a:off x="86217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199">
            <a:extLst>
              <a:ext uri="{FF2B5EF4-FFF2-40B4-BE49-F238E27FC236}">
                <a16:creationId xmlns:a16="http://schemas.microsoft.com/office/drawing/2014/main" id="{C891BB81-A7AB-6E49-85DD-17B74B71A85F}"/>
              </a:ext>
            </a:extLst>
          </p:cNvPr>
          <p:cNvSpPr>
            <a:spLocks noChangeShapeType="1"/>
          </p:cNvSpPr>
          <p:nvPr/>
        </p:nvSpPr>
        <p:spPr bwMode="auto">
          <a:xfrm>
            <a:off x="8645525"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00">
            <a:extLst>
              <a:ext uri="{FF2B5EF4-FFF2-40B4-BE49-F238E27FC236}">
                <a16:creationId xmlns:a16="http://schemas.microsoft.com/office/drawing/2014/main" id="{060794DC-4F05-9B43-B961-74ED2BBB25BB}"/>
              </a:ext>
            </a:extLst>
          </p:cNvPr>
          <p:cNvSpPr>
            <a:spLocks noChangeShapeType="1"/>
          </p:cNvSpPr>
          <p:nvPr/>
        </p:nvSpPr>
        <p:spPr bwMode="auto">
          <a:xfrm>
            <a:off x="8731250"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01">
            <a:extLst>
              <a:ext uri="{FF2B5EF4-FFF2-40B4-BE49-F238E27FC236}">
                <a16:creationId xmlns:a16="http://schemas.microsoft.com/office/drawing/2014/main" id="{CD62B42E-3EF9-6548-97A7-73E8E61F0109}"/>
              </a:ext>
            </a:extLst>
          </p:cNvPr>
          <p:cNvSpPr>
            <a:spLocks noChangeShapeType="1"/>
          </p:cNvSpPr>
          <p:nvPr/>
        </p:nvSpPr>
        <p:spPr bwMode="auto">
          <a:xfrm>
            <a:off x="87360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02">
            <a:extLst>
              <a:ext uri="{FF2B5EF4-FFF2-40B4-BE49-F238E27FC236}">
                <a16:creationId xmlns:a16="http://schemas.microsoft.com/office/drawing/2014/main" id="{615ED3B5-2680-7E48-8D50-600B7D35C5F9}"/>
              </a:ext>
            </a:extLst>
          </p:cNvPr>
          <p:cNvSpPr>
            <a:spLocks noChangeShapeType="1"/>
          </p:cNvSpPr>
          <p:nvPr/>
        </p:nvSpPr>
        <p:spPr bwMode="auto">
          <a:xfrm>
            <a:off x="87598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03">
            <a:extLst>
              <a:ext uri="{FF2B5EF4-FFF2-40B4-BE49-F238E27FC236}">
                <a16:creationId xmlns:a16="http://schemas.microsoft.com/office/drawing/2014/main" id="{4993E65A-6E84-8E40-9639-33A37255D464}"/>
              </a:ext>
            </a:extLst>
          </p:cNvPr>
          <p:cNvSpPr>
            <a:spLocks noChangeShapeType="1"/>
          </p:cNvSpPr>
          <p:nvPr/>
        </p:nvSpPr>
        <p:spPr bwMode="auto">
          <a:xfrm>
            <a:off x="87820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04">
            <a:extLst>
              <a:ext uri="{FF2B5EF4-FFF2-40B4-BE49-F238E27FC236}">
                <a16:creationId xmlns:a16="http://schemas.microsoft.com/office/drawing/2014/main" id="{4B130430-690E-A841-B88A-D32A1774960E}"/>
              </a:ext>
            </a:extLst>
          </p:cNvPr>
          <p:cNvSpPr>
            <a:spLocks noChangeShapeType="1"/>
          </p:cNvSpPr>
          <p:nvPr/>
        </p:nvSpPr>
        <p:spPr bwMode="auto">
          <a:xfrm>
            <a:off x="88042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06">
            <a:extLst>
              <a:ext uri="{FF2B5EF4-FFF2-40B4-BE49-F238E27FC236}">
                <a16:creationId xmlns:a16="http://schemas.microsoft.com/office/drawing/2014/main" id="{FDBD0C11-6A65-F642-8EB0-6B69962F9DE4}"/>
              </a:ext>
            </a:extLst>
          </p:cNvPr>
          <p:cNvSpPr>
            <a:spLocks noChangeShapeType="1"/>
          </p:cNvSpPr>
          <p:nvPr/>
        </p:nvSpPr>
        <p:spPr bwMode="auto">
          <a:xfrm>
            <a:off x="88280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07">
            <a:extLst>
              <a:ext uri="{FF2B5EF4-FFF2-40B4-BE49-F238E27FC236}">
                <a16:creationId xmlns:a16="http://schemas.microsoft.com/office/drawing/2014/main" id="{D5195895-CDFD-2941-AA64-6F98D1E8AF78}"/>
              </a:ext>
            </a:extLst>
          </p:cNvPr>
          <p:cNvSpPr>
            <a:spLocks noChangeShapeType="1"/>
          </p:cNvSpPr>
          <p:nvPr/>
        </p:nvSpPr>
        <p:spPr bwMode="auto">
          <a:xfrm>
            <a:off x="88503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08">
            <a:extLst>
              <a:ext uri="{FF2B5EF4-FFF2-40B4-BE49-F238E27FC236}">
                <a16:creationId xmlns:a16="http://schemas.microsoft.com/office/drawing/2014/main" id="{F06A7D0D-924E-8C41-8C9C-382CFDFB7893}"/>
              </a:ext>
            </a:extLst>
          </p:cNvPr>
          <p:cNvSpPr>
            <a:spLocks noChangeShapeType="1"/>
          </p:cNvSpPr>
          <p:nvPr/>
        </p:nvSpPr>
        <p:spPr bwMode="auto">
          <a:xfrm>
            <a:off x="8936038"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09">
            <a:extLst>
              <a:ext uri="{FF2B5EF4-FFF2-40B4-BE49-F238E27FC236}">
                <a16:creationId xmlns:a16="http://schemas.microsoft.com/office/drawing/2014/main" id="{D3B38F77-F378-A749-94C2-96906FB4C151}"/>
              </a:ext>
            </a:extLst>
          </p:cNvPr>
          <p:cNvSpPr>
            <a:spLocks noChangeShapeType="1"/>
          </p:cNvSpPr>
          <p:nvPr/>
        </p:nvSpPr>
        <p:spPr bwMode="auto">
          <a:xfrm>
            <a:off x="89423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10">
            <a:extLst>
              <a:ext uri="{FF2B5EF4-FFF2-40B4-BE49-F238E27FC236}">
                <a16:creationId xmlns:a16="http://schemas.microsoft.com/office/drawing/2014/main" id="{6D25AC73-232C-EA4F-A058-821B8E39E1A3}"/>
              </a:ext>
            </a:extLst>
          </p:cNvPr>
          <p:cNvSpPr>
            <a:spLocks noChangeShapeType="1"/>
          </p:cNvSpPr>
          <p:nvPr/>
        </p:nvSpPr>
        <p:spPr bwMode="auto">
          <a:xfrm>
            <a:off x="89646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11">
            <a:extLst>
              <a:ext uri="{FF2B5EF4-FFF2-40B4-BE49-F238E27FC236}">
                <a16:creationId xmlns:a16="http://schemas.microsoft.com/office/drawing/2014/main" id="{C4E1E610-8174-3246-A27B-C400B5DAC3B2}"/>
              </a:ext>
            </a:extLst>
          </p:cNvPr>
          <p:cNvSpPr>
            <a:spLocks noChangeShapeType="1"/>
          </p:cNvSpPr>
          <p:nvPr/>
        </p:nvSpPr>
        <p:spPr bwMode="auto">
          <a:xfrm>
            <a:off x="89884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12">
            <a:extLst>
              <a:ext uri="{FF2B5EF4-FFF2-40B4-BE49-F238E27FC236}">
                <a16:creationId xmlns:a16="http://schemas.microsoft.com/office/drawing/2014/main" id="{D63BBA40-B795-5B42-91B1-1B1AF882C65E}"/>
              </a:ext>
            </a:extLst>
          </p:cNvPr>
          <p:cNvSpPr>
            <a:spLocks noChangeShapeType="1"/>
          </p:cNvSpPr>
          <p:nvPr/>
        </p:nvSpPr>
        <p:spPr bwMode="auto">
          <a:xfrm>
            <a:off x="90106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13">
            <a:extLst>
              <a:ext uri="{FF2B5EF4-FFF2-40B4-BE49-F238E27FC236}">
                <a16:creationId xmlns:a16="http://schemas.microsoft.com/office/drawing/2014/main" id="{DC8B87AE-CB74-3D49-83B6-1AF524D8AD98}"/>
              </a:ext>
            </a:extLst>
          </p:cNvPr>
          <p:cNvSpPr>
            <a:spLocks noChangeShapeType="1"/>
          </p:cNvSpPr>
          <p:nvPr/>
        </p:nvSpPr>
        <p:spPr bwMode="auto">
          <a:xfrm>
            <a:off x="90328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14">
            <a:extLst>
              <a:ext uri="{FF2B5EF4-FFF2-40B4-BE49-F238E27FC236}">
                <a16:creationId xmlns:a16="http://schemas.microsoft.com/office/drawing/2014/main" id="{AC5BD0C0-3CA8-E64F-A61C-7AA0C0B78512}"/>
              </a:ext>
            </a:extLst>
          </p:cNvPr>
          <p:cNvSpPr>
            <a:spLocks noChangeShapeType="1"/>
          </p:cNvSpPr>
          <p:nvPr/>
        </p:nvSpPr>
        <p:spPr bwMode="auto">
          <a:xfrm>
            <a:off x="9056688"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15">
            <a:extLst>
              <a:ext uri="{FF2B5EF4-FFF2-40B4-BE49-F238E27FC236}">
                <a16:creationId xmlns:a16="http://schemas.microsoft.com/office/drawing/2014/main" id="{88E25DC2-C872-0347-93D9-A029718E1CA2}"/>
              </a:ext>
            </a:extLst>
          </p:cNvPr>
          <p:cNvSpPr>
            <a:spLocks noChangeShapeType="1"/>
          </p:cNvSpPr>
          <p:nvPr/>
        </p:nvSpPr>
        <p:spPr bwMode="auto">
          <a:xfrm>
            <a:off x="913606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16">
            <a:extLst>
              <a:ext uri="{FF2B5EF4-FFF2-40B4-BE49-F238E27FC236}">
                <a16:creationId xmlns:a16="http://schemas.microsoft.com/office/drawing/2014/main" id="{C91923DA-45BC-9D46-8D5C-D989F033BAEC}"/>
              </a:ext>
            </a:extLst>
          </p:cNvPr>
          <p:cNvSpPr>
            <a:spLocks noChangeShapeType="1"/>
          </p:cNvSpPr>
          <p:nvPr/>
        </p:nvSpPr>
        <p:spPr bwMode="auto">
          <a:xfrm>
            <a:off x="91471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17">
            <a:extLst>
              <a:ext uri="{FF2B5EF4-FFF2-40B4-BE49-F238E27FC236}">
                <a16:creationId xmlns:a16="http://schemas.microsoft.com/office/drawing/2014/main" id="{EDDE6F88-5BB4-4F41-A735-E52C88BF1097}"/>
              </a:ext>
            </a:extLst>
          </p:cNvPr>
          <p:cNvSpPr>
            <a:spLocks noChangeShapeType="1"/>
          </p:cNvSpPr>
          <p:nvPr/>
        </p:nvSpPr>
        <p:spPr bwMode="auto">
          <a:xfrm>
            <a:off x="91709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18">
            <a:extLst>
              <a:ext uri="{FF2B5EF4-FFF2-40B4-BE49-F238E27FC236}">
                <a16:creationId xmlns:a16="http://schemas.microsoft.com/office/drawing/2014/main" id="{8330C846-EBAD-9E45-B14F-65D7B49A68C7}"/>
              </a:ext>
            </a:extLst>
          </p:cNvPr>
          <p:cNvSpPr>
            <a:spLocks noChangeShapeType="1"/>
          </p:cNvSpPr>
          <p:nvPr/>
        </p:nvSpPr>
        <p:spPr bwMode="auto">
          <a:xfrm>
            <a:off x="91932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219">
            <a:extLst>
              <a:ext uri="{FF2B5EF4-FFF2-40B4-BE49-F238E27FC236}">
                <a16:creationId xmlns:a16="http://schemas.microsoft.com/office/drawing/2014/main" id="{558E7BF8-FE67-1F4F-AB61-4ED97BD69F56}"/>
              </a:ext>
            </a:extLst>
          </p:cNvPr>
          <p:cNvSpPr>
            <a:spLocks noChangeShapeType="1"/>
          </p:cNvSpPr>
          <p:nvPr/>
        </p:nvSpPr>
        <p:spPr bwMode="auto">
          <a:xfrm>
            <a:off x="92170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220">
            <a:extLst>
              <a:ext uri="{FF2B5EF4-FFF2-40B4-BE49-F238E27FC236}">
                <a16:creationId xmlns:a16="http://schemas.microsoft.com/office/drawing/2014/main" id="{156964BA-8F4D-7249-A72B-BA8D59ADD9CF}"/>
              </a:ext>
            </a:extLst>
          </p:cNvPr>
          <p:cNvSpPr>
            <a:spLocks noChangeShapeType="1"/>
          </p:cNvSpPr>
          <p:nvPr/>
        </p:nvSpPr>
        <p:spPr bwMode="auto">
          <a:xfrm>
            <a:off x="92392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221">
            <a:extLst>
              <a:ext uri="{FF2B5EF4-FFF2-40B4-BE49-F238E27FC236}">
                <a16:creationId xmlns:a16="http://schemas.microsoft.com/office/drawing/2014/main" id="{BBF5EC09-8030-B547-9574-093509291259}"/>
              </a:ext>
            </a:extLst>
          </p:cNvPr>
          <p:cNvSpPr>
            <a:spLocks noChangeShapeType="1"/>
          </p:cNvSpPr>
          <p:nvPr/>
        </p:nvSpPr>
        <p:spPr bwMode="auto">
          <a:xfrm>
            <a:off x="9261475"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222">
            <a:extLst>
              <a:ext uri="{FF2B5EF4-FFF2-40B4-BE49-F238E27FC236}">
                <a16:creationId xmlns:a16="http://schemas.microsoft.com/office/drawing/2014/main" id="{A6B90750-D314-2745-B550-EE48AA6F0955}"/>
              </a:ext>
            </a:extLst>
          </p:cNvPr>
          <p:cNvSpPr>
            <a:spLocks noChangeShapeType="1"/>
          </p:cNvSpPr>
          <p:nvPr/>
        </p:nvSpPr>
        <p:spPr bwMode="auto">
          <a:xfrm>
            <a:off x="9342438"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223">
            <a:extLst>
              <a:ext uri="{FF2B5EF4-FFF2-40B4-BE49-F238E27FC236}">
                <a16:creationId xmlns:a16="http://schemas.microsoft.com/office/drawing/2014/main" id="{D1ADEFF0-7501-304D-BD92-ECEA14FD1F91}"/>
              </a:ext>
            </a:extLst>
          </p:cNvPr>
          <p:cNvSpPr>
            <a:spLocks noChangeShapeType="1"/>
          </p:cNvSpPr>
          <p:nvPr/>
        </p:nvSpPr>
        <p:spPr bwMode="auto">
          <a:xfrm>
            <a:off x="93472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224">
            <a:extLst>
              <a:ext uri="{FF2B5EF4-FFF2-40B4-BE49-F238E27FC236}">
                <a16:creationId xmlns:a16="http://schemas.microsoft.com/office/drawing/2014/main" id="{FD3D642A-CA43-9244-9FB1-7D73B16D2F26}"/>
              </a:ext>
            </a:extLst>
          </p:cNvPr>
          <p:cNvSpPr>
            <a:spLocks noChangeShapeType="1"/>
          </p:cNvSpPr>
          <p:nvPr/>
        </p:nvSpPr>
        <p:spPr bwMode="auto">
          <a:xfrm>
            <a:off x="93710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225">
            <a:extLst>
              <a:ext uri="{FF2B5EF4-FFF2-40B4-BE49-F238E27FC236}">
                <a16:creationId xmlns:a16="http://schemas.microsoft.com/office/drawing/2014/main" id="{926D3EC8-3104-6841-8EBD-9B3EE08D4D60}"/>
              </a:ext>
            </a:extLst>
          </p:cNvPr>
          <p:cNvSpPr>
            <a:spLocks noChangeShapeType="1"/>
          </p:cNvSpPr>
          <p:nvPr/>
        </p:nvSpPr>
        <p:spPr bwMode="auto">
          <a:xfrm>
            <a:off x="93932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226">
            <a:extLst>
              <a:ext uri="{FF2B5EF4-FFF2-40B4-BE49-F238E27FC236}">
                <a16:creationId xmlns:a16="http://schemas.microsoft.com/office/drawing/2014/main" id="{B3AB20A8-45C0-A742-A382-92454788A597}"/>
              </a:ext>
            </a:extLst>
          </p:cNvPr>
          <p:cNvSpPr>
            <a:spLocks noChangeShapeType="1"/>
          </p:cNvSpPr>
          <p:nvPr/>
        </p:nvSpPr>
        <p:spPr bwMode="auto">
          <a:xfrm>
            <a:off x="94170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227">
            <a:extLst>
              <a:ext uri="{FF2B5EF4-FFF2-40B4-BE49-F238E27FC236}">
                <a16:creationId xmlns:a16="http://schemas.microsoft.com/office/drawing/2014/main" id="{4C2067ED-CFA3-E148-948C-1AA2AD76754C}"/>
              </a:ext>
            </a:extLst>
          </p:cNvPr>
          <p:cNvSpPr>
            <a:spLocks noChangeShapeType="1"/>
          </p:cNvSpPr>
          <p:nvPr/>
        </p:nvSpPr>
        <p:spPr bwMode="auto">
          <a:xfrm>
            <a:off x="94392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228">
            <a:extLst>
              <a:ext uri="{FF2B5EF4-FFF2-40B4-BE49-F238E27FC236}">
                <a16:creationId xmlns:a16="http://schemas.microsoft.com/office/drawing/2014/main" id="{C8015694-5508-9D45-801B-CCFFDB8CD345}"/>
              </a:ext>
            </a:extLst>
          </p:cNvPr>
          <p:cNvSpPr>
            <a:spLocks noChangeShapeType="1"/>
          </p:cNvSpPr>
          <p:nvPr/>
        </p:nvSpPr>
        <p:spPr bwMode="auto">
          <a:xfrm>
            <a:off x="94615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229">
            <a:extLst>
              <a:ext uri="{FF2B5EF4-FFF2-40B4-BE49-F238E27FC236}">
                <a16:creationId xmlns:a16="http://schemas.microsoft.com/office/drawing/2014/main" id="{14644F66-C596-ED44-9BED-27E04469F516}"/>
              </a:ext>
            </a:extLst>
          </p:cNvPr>
          <p:cNvSpPr>
            <a:spLocks noChangeShapeType="1"/>
          </p:cNvSpPr>
          <p:nvPr/>
        </p:nvSpPr>
        <p:spPr bwMode="auto">
          <a:xfrm>
            <a:off x="9547225"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230">
            <a:extLst>
              <a:ext uri="{FF2B5EF4-FFF2-40B4-BE49-F238E27FC236}">
                <a16:creationId xmlns:a16="http://schemas.microsoft.com/office/drawing/2014/main" id="{936A942E-256A-F048-8664-B8CDA988D1C2}"/>
              </a:ext>
            </a:extLst>
          </p:cNvPr>
          <p:cNvSpPr>
            <a:spLocks noChangeShapeType="1"/>
          </p:cNvSpPr>
          <p:nvPr/>
        </p:nvSpPr>
        <p:spPr bwMode="auto">
          <a:xfrm>
            <a:off x="95535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231">
            <a:extLst>
              <a:ext uri="{FF2B5EF4-FFF2-40B4-BE49-F238E27FC236}">
                <a16:creationId xmlns:a16="http://schemas.microsoft.com/office/drawing/2014/main" id="{9108F99F-4E4D-3C41-B0A5-8A36A8932EFB}"/>
              </a:ext>
            </a:extLst>
          </p:cNvPr>
          <p:cNvSpPr>
            <a:spLocks noChangeShapeType="1"/>
          </p:cNvSpPr>
          <p:nvPr/>
        </p:nvSpPr>
        <p:spPr bwMode="auto">
          <a:xfrm>
            <a:off x="95758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232">
            <a:extLst>
              <a:ext uri="{FF2B5EF4-FFF2-40B4-BE49-F238E27FC236}">
                <a16:creationId xmlns:a16="http://schemas.microsoft.com/office/drawing/2014/main" id="{807FBC15-1557-2E49-BE2A-D0CB62042DD1}"/>
              </a:ext>
            </a:extLst>
          </p:cNvPr>
          <p:cNvSpPr>
            <a:spLocks noChangeShapeType="1"/>
          </p:cNvSpPr>
          <p:nvPr/>
        </p:nvSpPr>
        <p:spPr bwMode="auto">
          <a:xfrm>
            <a:off x="95996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233">
            <a:extLst>
              <a:ext uri="{FF2B5EF4-FFF2-40B4-BE49-F238E27FC236}">
                <a16:creationId xmlns:a16="http://schemas.microsoft.com/office/drawing/2014/main" id="{A5FAC41E-6E5D-3643-B948-B02653E4B082}"/>
              </a:ext>
            </a:extLst>
          </p:cNvPr>
          <p:cNvSpPr>
            <a:spLocks noChangeShapeType="1"/>
          </p:cNvSpPr>
          <p:nvPr/>
        </p:nvSpPr>
        <p:spPr bwMode="auto">
          <a:xfrm>
            <a:off x="96218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234">
            <a:extLst>
              <a:ext uri="{FF2B5EF4-FFF2-40B4-BE49-F238E27FC236}">
                <a16:creationId xmlns:a16="http://schemas.microsoft.com/office/drawing/2014/main" id="{2C467DA1-356A-2749-8906-C517E800C6E6}"/>
              </a:ext>
            </a:extLst>
          </p:cNvPr>
          <p:cNvSpPr>
            <a:spLocks noChangeShapeType="1"/>
          </p:cNvSpPr>
          <p:nvPr/>
        </p:nvSpPr>
        <p:spPr bwMode="auto">
          <a:xfrm>
            <a:off x="96456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235">
            <a:extLst>
              <a:ext uri="{FF2B5EF4-FFF2-40B4-BE49-F238E27FC236}">
                <a16:creationId xmlns:a16="http://schemas.microsoft.com/office/drawing/2014/main" id="{46CE1DD7-04B4-2E4E-B622-5B0875E880D4}"/>
              </a:ext>
            </a:extLst>
          </p:cNvPr>
          <p:cNvSpPr>
            <a:spLocks noChangeShapeType="1"/>
          </p:cNvSpPr>
          <p:nvPr/>
        </p:nvSpPr>
        <p:spPr bwMode="auto">
          <a:xfrm>
            <a:off x="9667875"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236">
            <a:extLst>
              <a:ext uri="{FF2B5EF4-FFF2-40B4-BE49-F238E27FC236}">
                <a16:creationId xmlns:a16="http://schemas.microsoft.com/office/drawing/2014/main" id="{2BE61631-8FE9-874A-868E-48D3C90EC888}"/>
              </a:ext>
            </a:extLst>
          </p:cNvPr>
          <p:cNvSpPr>
            <a:spLocks noChangeShapeType="1"/>
          </p:cNvSpPr>
          <p:nvPr/>
        </p:nvSpPr>
        <p:spPr bwMode="auto">
          <a:xfrm>
            <a:off x="9753600"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237">
            <a:extLst>
              <a:ext uri="{FF2B5EF4-FFF2-40B4-BE49-F238E27FC236}">
                <a16:creationId xmlns:a16="http://schemas.microsoft.com/office/drawing/2014/main" id="{F4E80A60-16BB-334D-BDE9-EC8327AB97F7}"/>
              </a:ext>
            </a:extLst>
          </p:cNvPr>
          <p:cNvSpPr>
            <a:spLocks noChangeShapeType="1"/>
          </p:cNvSpPr>
          <p:nvPr/>
        </p:nvSpPr>
        <p:spPr bwMode="auto">
          <a:xfrm>
            <a:off x="97599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238">
            <a:extLst>
              <a:ext uri="{FF2B5EF4-FFF2-40B4-BE49-F238E27FC236}">
                <a16:creationId xmlns:a16="http://schemas.microsoft.com/office/drawing/2014/main" id="{81FCFCBA-D5D8-8C4C-9AB7-1F5ECB53C445}"/>
              </a:ext>
            </a:extLst>
          </p:cNvPr>
          <p:cNvSpPr>
            <a:spLocks noChangeShapeType="1"/>
          </p:cNvSpPr>
          <p:nvPr/>
        </p:nvSpPr>
        <p:spPr bwMode="auto">
          <a:xfrm>
            <a:off x="97821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239">
            <a:extLst>
              <a:ext uri="{FF2B5EF4-FFF2-40B4-BE49-F238E27FC236}">
                <a16:creationId xmlns:a16="http://schemas.microsoft.com/office/drawing/2014/main" id="{8B2E2BDC-8B1E-0F4B-8E3D-35726F2AE550}"/>
              </a:ext>
            </a:extLst>
          </p:cNvPr>
          <p:cNvSpPr>
            <a:spLocks noChangeShapeType="1"/>
          </p:cNvSpPr>
          <p:nvPr/>
        </p:nvSpPr>
        <p:spPr bwMode="auto">
          <a:xfrm>
            <a:off x="98044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240">
            <a:extLst>
              <a:ext uri="{FF2B5EF4-FFF2-40B4-BE49-F238E27FC236}">
                <a16:creationId xmlns:a16="http://schemas.microsoft.com/office/drawing/2014/main" id="{D950FD82-4AF9-BE40-A037-4D9A2E9CC1D5}"/>
              </a:ext>
            </a:extLst>
          </p:cNvPr>
          <p:cNvSpPr>
            <a:spLocks noChangeShapeType="1"/>
          </p:cNvSpPr>
          <p:nvPr/>
        </p:nvSpPr>
        <p:spPr bwMode="auto">
          <a:xfrm>
            <a:off x="98282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241">
            <a:extLst>
              <a:ext uri="{FF2B5EF4-FFF2-40B4-BE49-F238E27FC236}">
                <a16:creationId xmlns:a16="http://schemas.microsoft.com/office/drawing/2014/main" id="{70E9CDA9-FBFA-024A-87C4-8F99DD942125}"/>
              </a:ext>
            </a:extLst>
          </p:cNvPr>
          <p:cNvSpPr>
            <a:spLocks noChangeShapeType="1"/>
          </p:cNvSpPr>
          <p:nvPr/>
        </p:nvSpPr>
        <p:spPr bwMode="auto">
          <a:xfrm>
            <a:off x="98504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242">
            <a:extLst>
              <a:ext uri="{FF2B5EF4-FFF2-40B4-BE49-F238E27FC236}">
                <a16:creationId xmlns:a16="http://schemas.microsoft.com/office/drawing/2014/main" id="{9E49D71D-EA1D-E040-A6E3-2B9A6EFDA015}"/>
              </a:ext>
            </a:extLst>
          </p:cNvPr>
          <p:cNvSpPr>
            <a:spLocks noChangeShapeType="1"/>
          </p:cNvSpPr>
          <p:nvPr/>
        </p:nvSpPr>
        <p:spPr bwMode="auto">
          <a:xfrm>
            <a:off x="9874250"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243">
            <a:extLst>
              <a:ext uri="{FF2B5EF4-FFF2-40B4-BE49-F238E27FC236}">
                <a16:creationId xmlns:a16="http://schemas.microsoft.com/office/drawing/2014/main" id="{49358FB0-4F84-DC42-8CB0-BEC7FFC75D47}"/>
              </a:ext>
            </a:extLst>
          </p:cNvPr>
          <p:cNvSpPr>
            <a:spLocks noChangeShapeType="1"/>
          </p:cNvSpPr>
          <p:nvPr/>
        </p:nvSpPr>
        <p:spPr bwMode="auto">
          <a:xfrm>
            <a:off x="9959975"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Rectangle 246">
            <a:extLst>
              <a:ext uri="{FF2B5EF4-FFF2-40B4-BE49-F238E27FC236}">
                <a16:creationId xmlns:a16="http://schemas.microsoft.com/office/drawing/2014/main" id="{735E9EA8-2455-5644-B5F7-7754A5F089AD}"/>
              </a:ext>
            </a:extLst>
          </p:cNvPr>
          <p:cNvSpPr>
            <a:spLocks noChangeArrowheads="1"/>
          </p:cNvSpPr>
          <p:nvPr/>
        </p:nvSpPr>
        <p:spPr bwMode="auto">
          <a:xfrm>
            <a:off x="5673725" y="3943350"/>
            <a:ext cx="19081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Historical 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9" name="Rectangle 247">
            <a:extLst>
              <a:ext uri="{FF2B5EF4-FFF2-40B4-BE49-F238E27FC236}">
                <a16:creationId xmlns:a16="http://schemas.microsoft.com/office/drawing/2014/main" id="{ADAEC62E-A972-A347-88E1-AA291AD098D2}"/>
              </a:ext>
            </a:extLst>
          </p:cNvPr>
          <p:cNvSpPr>
            <a:spLocks noChangeArrowheads="1"/>
          </p:cNvSpPr>
          <p:nvPr/>
        </p:nvSpPr>
        <p:spPr bwMode="auto">
          <a:xfrm>
            <a:off x="5924550" y="4235450"/>
            <a:ext cx="1406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rate: 11.6%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558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ectangle 244">
            <a:extLst>
              <a:ext uri="{FF2B5EF4-FFF2-40B4-BE49-F238E27FC236}">
                <a16:creationId xmlns:a16="http://schemas.microsoft.com/office/drawing/2014/main" id="{36285CAD-453A-BD4F-9483-14219FD4F3D5}"/>
              </a:ext>
            </a:extLst>
          </p:cNvPr>
          <p:cNvSpPr>
            <a:spLocks noChangeArrowheads="1"/>
          </p:cNvSpPr>
          <p:nvPr/>
        </p:nvSpPr>
        <p:spPr bwMode="auto">
          <a:xfrm>
            <a:off x="3810000" y="4075113"/>
            <a:ext cx="7937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Lucida Sans" panose="020B0602030504020204" pitchFamily="34" charset="0"/>
              </a:rPr>
              <a:t>14.3%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0" name="Rectangle 8">
            <a:extLst>
              <a:ext uri="{FF2B5EF4-FFF2-40B4-BE49-F238E27FC236}">
                <a16:creationId xmlns:a16="http://schemas.microsoft.com/office/drawing/2014/main" id="{30AFC80D-D317-924C-9276-BF49490A22F0}"/>
              </a:ext>
            </a:extLst>
          </p:cNvPr>
          <p:cNvSpPr>
            <a:spLocks noChangeArrowheads="1"/>
          </p:cNvSpPr>
          <p:nvPr/>
        </p:nvSpPr>
        <p:spPr bwMode="auto">
          <a:xfrm>
            <a:off x="3175000" y="4383088"/>
            <a:ext cx="1943100" cy="1028700"/>
          </a:xfrm>
          <a:prstGeom prst="rect">
            <a:avLst/>
          </a:prstGeom>
          <a:solidFill>
            <a:srgbClr val="CDCDCD"/>
          </a:solidFill>
          <a:ln w="11113">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 name="Rectangle 77">
            <a:extLst>
              <a:ext uri="{FF2B5EF4-FFF2-40B4-BE49-F238E27FC236}">
                <a16:creationId xmlns:a16="http://schemas.microsoft.com/office/drawing/2014/main" id="{85E84D46-0CEB-4269-9329-6E2DA35A0853}"/>
              </a:ext>
            </a:extLst>
          </p:cNvPr>
          <p:cNvSpPr>
            <a:spLocks noChangeArrowheads="1"/>
          </p:cNvSpPr>
          <p:nvPr/>
        </p:nvSpPr>
        <p:spPr bwMode="auto">
          <a:xfrm>
            <a:off x="6450013" y="155575"/>
            <a:ext cx="5429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itle 1">
            <a:extLst>
              <a:ext uri="{FF2B5EF4-FFF2-40B4-BE49-F238E27FC236}">
                <a16:creationId xmlns:a16="http://schemas.microsoft.com/office/drawing/2014/main" id="{57170B76-9C70-40BA-8CD8-EF0905430BFA}"/>
              </a:ext>
            </a:extLst>
          </p:cNvPr>
          <p:cNvSpPr txBox="1">
            <a:spLocks/>
          </p:cNvSpPr>
          <p:nvPr/>
        </p:nvSpPr>
        <p:spPr>
          <a:xfrm>
            <a:off x="0" y="1"/>
            <a:ext cx="12192000" cy="811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Fraction of Families Who Leased Units in High Opportunity Areas</a:t>
            </a:r>
          </a:p>
        </p:txBody>
      </p:sp>
      <p:sp>
        <p:nvSpPr>
          <p:cNvPr id="121" name="Line 248">
            <a:extLst>
              <a:ext uri="{FF2B5EF4-FFF2-40B4-BE49-F238E27FC236}">
                <a16:creationId xmlns:a16="http://schemas.microsoft.com/office/drawing/2014/main" id="{BA3E8D61-CDE7-4A11-8900-52C86CE65FA1}"/>
              </a:ext>
            </a:extLst>
          </p:cNvPr>
          <p:cNvSpPr>
            <a:spLocks noChangeShapeType="1"/>
          </p:cNvSpPr>
          <p:nvPr/>
        </p:nvSpPr>
        <p:spPr bwMode="auto">
          <a:xfrm flipV="1">
            <a:off x="2541588" y="954088"/>
            <a:ext cx="0" cy="46069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49">
            <a:extLst>
              <a:ext uri="{FF2B5EF4-FFF2-40B4-BE49-F238E27FC236}">
                <a16:creationId xmlns:a16="http://schemas.microsoft.com/office/drawing/2014/main" id="{99085BDA-620A-444E-B24A-F561C546ECE1}"/>
              </a:ext>
            </a:extLst>
          </p:cNvPr>
          <p:cNvSpPr>
            <a:spLocks noChangeShapeType="1"/>
          </p:cNvSpPr>
          <p:nvPr/>
        </p:nvSpPr>
        <p:spPr bwMode="auto">
          <a:xfrm flipH="1">
            <a:off x="2444750" y="5411788"/>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50">
            <a:extLst>
              <a:ext uri="{FF2B5EF4-FFF2-40B4-BE49-F238E27FC236}">
                <a16:creationId xmlns:a16="http://schemas.microsoft.com/office/drawing/2014/main" id="{3E6E5690-079C-478A-B040-CE11CFD52CF5}"/>
              </a:ext>
            </a:extLst>
          </p:cNvPr>
          <p:cNvSpPr>
            <a:spLocks noChangeArrowheads="1"/>
          </p:cNvSpPr>
          <p:nvPr/>
        </p:nvSpPr>
        <p:spPr bwMode="auto">
          <a:xfrm rot="16200000">
            <a:off x="2114550" y="5157788"/>
            <a:ext cx="303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251">
            <a:extLst>
              <a:ext uri="{FF2B5EF4-FFF2-40B4-BE49-F238E27FC236}">
                <a16:creationId xmlns:a16="http://schemas.microsoft.com/office/drawing/2014/main" id="{89FE03F7-D11A-4F0B-9FEF-9F972B67CBCD}"/>
              </a:ext>
            </a:extLst>
          </p:cNvPr>
          <p:cNvSpPr>
            <a:spLocks noChangeShapeType="1"/>
          </p:cNvSpPr>
          <p:nvPr/>
        </p:nvSpPr>
        <p:spPr bwMode="auto">
          <a:xfrm flipH="1">
            <a:off x="2444750" y="46926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252">
            <a:extLst>
              <a:ext uri="{FF2B5EF4-FFF2-40B4-BE49-F238E27FC236}">
                <a16:creationId xmlns:a16="http://schemas.microsoft.com/office/drawing/2014/main" id="{F25CF648-1DED-4A46-9CA8-48B03DA02F15}"/>
              </a:ext>
            </a:extLst>
          </p:cNvPr>
          <p:cNvSpPr>
            <a:spLocks noChangeArrowheads="1"/>
          </p:cNvSpPr>
          <p:nvPr/>
        </p:nvSpPr>
        <p:spPr bwMode="auto">
          <a:xfrm rot="16200000">
            <a:off x="2028825" y="4435475"/>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253">
            <a:extLst>
              <a:ext uri="{FF2B5EF4-FFF2-40B4-BE49-F238E27FC236}">
                <a16:creationId xmlns:a16="http://schemas.microsoft.com/office/drawing/2014/main" id="{B7215E37-1E5C-4A67-A7D0-6F22AA57F3E1}"/>
              </a:ext>
            </a:extLst>
          </p:cNvPr>
          <p:cNvSpPr>
            <a:spLocks noChangeShapeType="1"/>
          </p:cNvSpPr>
          <p:nvPr/>
        </p:nvSpPr>
        <p:spPr bwMode="auto">
          <a:xfrm flipH="1">
            <a:off x="2444750" y="3971925"/>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254">
            <a:extLst>
              <a:ext uri="{FF2B5EF4-FFF2-40B4-BE49-F238E27FC236}">
                <a16:creationId xmlns:a16="http://schemas.microsoft.com/office/drawing/2014/main" id="{02621488-8778-46B1-8A2F-56A3C68B4C44}"/>
              </a:ext>
            </a:extLst>
          </p:cNvPr>
          <p:cNvSpPr>
            <a:spLocks noChangeArrowheads="1"/>
          </p:cNvSpPr>
          <p:nvPr/>
        </p:nvSpPr>
        <p:spPr bwMode="auto">
          <a:xfrm rot="16200000">
            <a:off x="2028825" y="3714750"/>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255">
            <a:extLst>
              <a:ext uri="{FF2B5EF4-FFF2-40B4-BE49-F238E27FC236}">
                <a16:creationId xmlns:a16="http://schemas.microsoft.com/office/drawing/2014/main" id="{C9629690-E419-4BE4-B50E-0D180DDA3EAF}"/>
              </a:ext>
            </a:extLst>
          </p:cNvPr>
          <p:cNvSpPr>
            <a:spLocks noChangeShapeType="1"/>
          </p:cNvSpPr>
          <p:nvPr/>
        </p:nvSpPr>
        <p:spPr bwMode="auto">
          <a:xfrm flipH="1">
            <a:off x="2444750" y="32575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256">
            <a:extLst>
              <a:ext uri="{FF2B5EF4-FFF2-40B4-BE49-F238E27FC236}">
                <a16:creationId xmlns:a16="http://schemas.microsoft.com/office/drawing/2014/main" id="{33884088-6A81-42F9-82BD-AF809E877E40}"/>
              </a:ext>
            </a:extLst>
          </p:cNvPr>
          <p:cNvSpPr>
            <a:spLocks noChangeArrowheads="1"/>
          </p:cNvSpPr>
          <p:nvPr/>
        </p:nvSpPr>
        <p:spPr bwMode="auto">
          <a:xfrm rot="16200000">
            <a:off x="2028825" y="3001963"/>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257">
            <a:extLst>
              <a:ext uri="{FF2B5EF4-FFF2-40B4-BE49-F238E27FC236}">
                <a16:creationId xmlns:a16="http://schemas.microsoft.com/office/drawing/2014/main" id="{2BA2F03E-A8B8-4CB1-952A-FF36D68AEC1F}"/>
              </a:ext>
            </a:extLst>
          </p:cNvPr>
          <p:cNvSpPr>
            <a:spLocks noChangeShapeType="1"/>
          </p:cNvSpPr>
          <p:nvPr/>
        </p:nvSpPr>
        <p:spPr bwMode="auto">
          <a:xfrm flipH="1">
            <a:off x="2444750" y="2536825"/>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258">
            <a:extLst>
              <a:ext uri="{FF2B5EF4-FFF2-40B4-BE49-F238E27FC236}">
                <a16:creationId xmlns:a16="http://schemas.microsoft.com/office/drawing/2014/main" id="{9E0224F2-1D3E-4AAF-ADA9-C23C8DA6A328}"/>
              </a:ext>
            </a:extLst>
          </p:cNvPr>
          <p:cNvSpPr>
            <a:spLocks noChangeArrowheads="1"/>
          </p:cNvSpPr>
          <p:nvPr/>
        </p:nvSpPr>
        <p:spPr bwMode="auto">
          <a:xfrm rot="16200000">
            <a:off x="2028825" y="2281238"/>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Line 259">
            <a:extLst>
              <a:ext uri="{FF2B5EF4-FFF2-40B4-BE49-F238E27FC236}">
                <a16:creationId xmlns:a16="http://schemas.microsoft.com/office/drawing/2014/main" id="{02A32D08-C4C7-4F9B-B628-1C9CFEED2283}"/>
              </a:ext>
            </a:extLst>
          </p:cNvPr>
          <p:cNvSpPr>
            <a:spLocks noChangeShapeType="1"/>
          </p:cNvSpPr>
          <p:nvPr/>
        </p:nvSpPr>
        <p:spPr bwMode="auto">
          <a:xfrm flipH="1">
            <a:off x="2444750" y="18224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60">
            <a:extLst>
              <a:ext uri="{FF2B5EF4-FFF2-40B4-BE49-F238E27FC236}">
                <a16:creationId xmlns:a16="http://schemas.microsoft.com/office/drawing/2014/main" id="{029EBB41-EA77-47B6-AD5A-DF462F560B1B}"/>
              </a:ext>
            </a:extLst>
          </p:cNvPr>
          <p:cNvSpPr>
            <a:spLocks noChangeArrowheads="1"/>
          </p:cNvSpPr>
          <p:nvPr/>
        </p:nvSpPr>
        <p:spPr bwMode="auto">
          <a:xfrm rot="16200000">
            <a:off x="2028825" y="1566863"/>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Line 261">
            <a:extLst>
              <a:ext uri="{FF2B5EF4-FFF2-40B4-BE49-F238E27FC236}">
                <a16:creationId xmlns:a16="http://schemas.microsoft.com/office/drawing/2014/main" id="{243E0759-75F3-4915-BC1B-80A327C9AB78}"/>
              </a:ext>
            </a:extLst>
          </p:cNvPr>
          <p:cNvSpPr>
            <a:spLocks noChangeShapeType="1"/>
          </p:cNvSpPr>
          <p:nvPr/>
        </p:nvSpPr>
        <p:spPr bwMode="auto">
          <a:xfrm flipH="1">
            <a:off x="2444750" y="1103313"/>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262">
            <a:extLst>
              <a:ext uri="{FF2B5EF4-FFF2-40B4-BE49-F238E27FC236}">
                <a16:creationId xmlns:a16="http://schemas.microsoft.com/office/drawing/2014/main" id="{14BF2475-B0DD-49F7-BEC1-C8D144C6906F}"/>
              </a:ext>
            </a:extLst>
          </p:cNvPr>
          <p:cNvSpPr>
            <a:spLocks noChangeArrowheads="1"/>
          </p:cNvSpPr>
          <p:nvPr/>
        </p:nvSpPr>
        <p:spPr bwMode="auto">
          <a:xfrm rot="16200000">
            <a:off x="2028825" y="846138"/>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263">
            <a:extLst>
              <a:ext uri="{FF2B5EF4-FFF2-40B4-BE49-F238E27FC236}">
                <a16:creationId xmlns:a16="http://schemas.microsoft.com/office/drawing/2014/main" id="{CC9928EE-E4EB-4065-89E4-2A76902A5BBA}"/>
              </a:ext>
            </a:extLst>
          </p:cNvPr>
          <p:cNvSpPr>
            <a:spLocks noChangeArrowheads="1"/>
          </p:cNvSpPr>
          <p:nvPr/>
        </p:nvSpPr>
        <p:spPr bwMode="auto">
          <a:xfrm rot="16200000">
            <a:off x="-608013" y="3036888"/>
            <a:ext cx="45608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Share of Households Who Have Moved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264">
            <a:extLst>
              <a:ext uri="{FF2B5EF4-FFF2-40B4-BE49-F238E27FC236}">
                <a16:creationId xmlns:a16="http://schemas.microsoft.com/office/drawing/2014/main" id="{6BD60D8E-9FFA-43B7-8469-EC728C219A85}"/>
              </a:ext>
            </a:extLst>
          </p:cNvPr>
          <p:cNvSpPr>
            <a:spLocks noChangeArrowheads="1"/>
          </p:cNvSpPr>
          <p:nvPr/>
        </p:nvSpPr>
        <p:spPr bwMode="auto">
          <a:xfrm rot="16200000">
            <a:off x="323850" y="3032125"/>
            <a:ext cx="31829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to High Opportunity Areas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265">
            <a:extLst>
              <a:ext uri="{FF2B5EF4-FFF2-40B4-BE49-F238E27FC236}">
                <a16:creationId xmlns:a16="http://schemas.microsoft.com/office/drawing/2014/main" id="{AAEA31F0-4288-4363-8893-FD0DF7C2F8B1}"/>
              </a:ext>
            </a:extLst>
          </p:cNvPr>
          <p:cNvSpPr>
            <a:spLocks noChangeShapeType="1"/>
          </p:cNvSpPr>
          <p:nvPr/>
        </p:nvSpPr>
        <p:spPr bwMode="auto">
          <a:xfrm>
            <a:off x="2541588" y="5561013"/>
            <a:ext cx="805815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266">
            <a:extLst>
              <a:ext uri="{FF2B5EF4-FFF2-40B4-BE49-F238E27FC236}">
                <a16:creationId xmlns:a16="http://schemas.microsoft.com/office/drawing/2014/main" id="{4FE9705E-4503-4555-A080-C33A5F962927}"/>
              </a:ext>
            </a:extLst>
          </p:cNvPr>
          <p:cNvSpPr>
            <a:spLocks noChangeShapeType="1"/>
          </p:cNvSpPr>
          <p:nvPr/>
        </p:nvSpPr>
        <p:spPr bwMode="auto">
          <a:xfrm>
            <a:off x="4146550" y="5561013"/>
            <a:ext cx="0" cy="968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267">
            <a:extLst>
              <a:ext uri="{FF2B5EF4-FFF2-40B4-BE49-F238E27FC236}">
                <a16:creationId xmlns:a16="http://schemas.microsoft.com/office/drawing/2014/main" id="{DE756B3E-9DF5-4F13-B5D5-9B9199143928}"/>
              </a:ext>
            </a:extLst>
          </p:cNvPr>
          <p:cNvSpPr>
            <a:spLocks noChangeArrowheads="1"/>
          </p:cNvSpPr>
          <p:nvPr/>
        </p:nvSpPr>
        <p:spPr bwMode="auto">
          <a:xfrm>
            <a:off x="3667125" y="5703888"/>
            <a:ext cx="1120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Control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Line 268">
            <a:extLst>
              <a:ext uri="{FF2B5EF4-FFF2-40B4-BE49-F238E27FC236}">
                <a16:creationId xmlns:a16="http://schemas.microsoft.com/office/drawing/2014/main" id="{98BE8860-1FA8-4EF4-8630-82E42D774247}"/>
              </a:ext>
            </a:extLst>
          </p:cNvPr>
          <p:cNvSpPr>
            <a:spLocks noChangeShapeType="1"/>
          </p:cNvSpPr>
          <p:nvPr/>
        </p:nvSpPr>
        <p:spPr bwMode="auto">
          <a:xfrm>
            <a:off x="8993188" y="5561013"/>
            <a:ext cx="0" cy="968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269">
            <a:extLst>
              <a:ext uri="{FF2B5EF4-FFF2-40B4-BE49-F238E27FC236}">
                <a16:creationId xmlns:a16="http://schemas.microsoft.com/office/drawing/2014/main" id="{DF6C3A02-7848-44B9-896D-5602BABB0D31}"/>
              </a:ext>
            </a:extLst>
          </p:cNvPr>
          <p:cNvSpPr>
            <a:spLocks noChangeArrowheads="1"/>
          </p:cNvSpPr>
          <p:nvPr/>
        </p:nvSpPr>
        <p:spPr bwMode="auto">
          <a:xfrm>
            <a:off x="8318500" y="5703888"/>
            <a:ext cx="1497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Treatment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273">
            <a:extLst>
              <a:ext uri="{FF2B5EF4-FFF2-40B4-BE49-F238E27FC236}">
                <a16:creationId xmlns:a16="http://schemas.microsoft.com/office/drawing/2014/main" id="{35AFA2E4-CE35-4480-ABCE-B1AEA09E4BB8}"/>
              </a:ext>
            </a:extLst>
          </p:cNvPr>
          <p:cNvSpPr>
            <a:spLocks noChangeArrowheads="1"/>
          </p:cNvSpPr>
          <p:nvPr/>
        </p:nvSpPr>
        <p:spPr bwMode="auto">
          <a:xfrm>
            <a:off x="6461125" y="155575"/>
            <a:ext cx="5429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10">
            <a:extLst>
              <a:ext uri="{FF2B5EF4-FFF2-40B4-BE49-F238E27FC236}">
                <a16:creationId xmlns:a16="http://schemas.microsoft.com/office/drawing/2014/main" id="{19392DFB-A861-BF4E-92D4-EC19E173E898}"/>
              </a:ext>
            </a:extLst>
          </p:cNvPr>
          <p:cNvSpPr>
            <a:spLocks noChangeShapeType="1"/>
          </p:cNvSpPr>
          <p:nvPr/>
        </p:nvSpPr>
        <p:spPr bwMode="auto">
          <a:xfrm>
            <a:off x="31750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1">
            <a:extLst>
              <a:ext uri="{FF2B5EF4-FFF2-40B4-BE49-F238E27FC236}">
                <a16:creationId xmlns:a16="http://schemas.microsoft.com/office/drawing/2014/main" id="{A8EA7AED-2ADD-2C44-A1BE-A173489E303F}"/>
              </a:ext>
            </a:extLst>
          </p:cNvPr>
          <p:cNvSpPr>
            <a:spLocks noChangeShapeType="1"/>
          </p:cNvSpPr>
          <p:nvPr/>
        </p:nvSpPr>
        <p:spPr bwMode="auto">
          <a:xfrm>
            <a:off x="31988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12">
            <a:extLst>
              <a:ext uri="{FF2B5EF4-FFF2-40B4-BE49-F238E27FC236}">
                <a16:creationId xmlns:a16="http://schemas.microsoft.com/office/drawing/2014/main" id="{0286B97E-7633-D74D-AA56-8F7BDE9F7DCC}"/>
              </a:ext>
            </a:extLst>
          </p:cNvPr>
          <p:cNvSpPr>
            <a:spLocks noChangeShapeType="1"/>
          </p:cNvSpPr>
          <p:nvPr/>
        </p:nvSpPr>
        <p:spPr bwMode="auto">
          <a:xfrm>
            <a:off x="32210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3">
            <a:extLst>
              <a:ext uri="{FF2B5EF4-FFF2-40B4-BE49-F238E27FC236}">
                <a16:creationId xmlns:a16="http://schemas.microsoft.com/office/drawing/2014/main" id="{50BC6B94-05C1-C945-8846-F583638E0125}"/>
              </a:ext>
            </a:extLst>
          </p:cNvPr>
          <p:cNvSpPr>
            <a:spLocks noChangeShapeType="1"/>
          </p:cNvSpPr>
          <p:nvPr/>
        </p:nvSpPr>
        <p:spPr bwMode="auto">
          <a:xfrm>
            <a:off x="32448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14">
            <a:extLst>
              <a:ext uri="{FF2B5EF4-FFF2-40B4-BE49-F238E27FC236}">
                <a16:creationId xmlns:a16="http://schemas.microsoft.com/office/drawing/2014/main" id="{CFBA1F81-7FB3-7D4C-B4B6-9A54295F3504}"/>
              </a:ext>
            </a:extLst>
          </p:cNvPr>
          <p:cNvSpPr>
            <a:spLocks noChangeShapeType="1"/>
          </p:cNvSpPr>
          <p:nvPr/>
        </p:nvSpPr>
        <p:spPr bwMode="auto">
          <a:xfrm>
            <a:off x="3267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15">
            <a:extLst>
              <a:ext uri="{FF2B5EF4-FFF2-40B4-BE49-F238E27FC236}">
                <a16:creationId xmlns:a16="http://schemas.microsoft.com/office/drawing/2014/main" id="{26646C04-FF9D-1C4E-8B2F-B2BF2AFCE6EA}"/>
              </a:ext>
            </a:extLst>
          </p:cNvPr>
          <p:cNvSpPr>
            <a:spLocks noChangeShapeType="1"/>
          </p:cNvSpPr>
          <p:nvPr/>
        </p:nvSpPr>
        <p:spPr bwMode="auto">
          <a:xfrm>
            <a:off x="32893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16">
            <a:extLst>
              <a:ext uri="{FF2B5EF4-FFF2-40B4-BE49-F238E27FC236}">
                <a16:creationId xmlns:a16="http://schemas.microsoft.com/office/drawing/2014/main" id="{B78A712A-1744-F043-AF27-E38F1778EB08}"/>
              </a:ext>
            </a:extLst>
          </p:cNvPr>
          <p:cNvSpPr>
            <a:spLocks noChangeShapeType="1"/>
          </p:cNvSpPr>
          <p:nvPr/>
        </p:nvSpPr>
        <p:spPr bwMode="auto">
          <a:xfrm>
            <a:off x="3313113"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17">
            <a:extLst>
              <a:ext uri="{FF2B5EF4-FFF2-40B4-BE49-F238E27FC236}">
                <a16:creationId xmlns:a16="http://schemas.microsoft.com/office/drawing/2014/main" id="{A8E8EF68-00D7-EC4E-A23F-1110158D4C0F}"/>
              </a:ext>
            </a:extLst>
          </p:cNvPr>
          <p:cNvSpPr>
            <a:spLocks noChangeShapeType="1"/>
          </p:cNvSpPr>
          <p:nvPr/>
        </p:nvSpPr>
        <p:spPr bwMode="auto">
          <a:xfrm>
            <a:off x="33813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18">
            <a:extLst>
              <a:ext uri="{FF2B5EF4-FFF2-40B4-BE49-F238E27FC236}">
                <a16:creationId xmlns:a16="http://schemas.microsoft.com/office/drawing/2014/main" id="{47535718-389B-A342-AB8F-9438C2942540}"/>
              </a:ext>
            </a:extLst>
          </p:cNvPr>
          <p:cNvSpPr>
            <a:spLocks noChangeShapeType="1"/>
          </p:cNvSpPr>
          <p:nvPr/>
        </p:nvSpPr>
        <p:spPr bwMode="auto">
          <a:xfrm>
            <a:off x="34036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19">
            <a:extLst>
              <a:ext uri="{FF2B5EF4-FFF2-40B4-BE49-F238E27FC236}">
                <a16:creationId xmlns:a16="http://schemas.microsoft.com/office/drawing/2014/main" id="{ACDC8ABB-4845-3948-A0DB-ECC550304ABD}"/>
              </a:ext>
            </a:extLst>
          </p:cNvPr>
          <p:cNvSpPr>
            <a:spLocks noChangeShapeType="1"/>
          </p:cNvSpPr>
          <p:nvPr/>
        </p:nvSpPr>
        <p:spPr bwMode="auto">
          <a:xfrm>
            <a:off x="34274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0">
            <a:extLst>
              <a:ext uri="{FF2B5EF4-FFF2-40B4-BE49-F238E27FC236}">
                <a16:creationId xmlns:a16="http://schemas.microsoft.com/office/drawing/2014/main" id="{1FB7C544-5391-9540-B572-1FBFC644DBF4}"/>
              </a:ext>
            </a:extLst>
          </p:cNvPr>
          <p:cNvSpPr>
            <a:spLocks noChangeShapeType="1"/>
          </p:cNvSpPr>
          <p:nvPr/>
        </p:nvSpPr>
        <p:spPr bwMode="auto">
          <a:xfrm>
            <a:off x="34496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21">
            <a:extLst>
              <a:ext uri="{FF2B5EF4-FFF2-40B4-BE49-F238E27FC236}">
                <a16:creationId xmlns:a16="http://schemas.microsoft.com/office/drawing/2014/main" id="{68FCDADF-89D4-B74D-9C86-094907359191}"/>
              </a:ext>
            </a:extLst>
          </p:cNvPr>
          <p:cNvSpPr>
            <a:spLocks noChangeShapeType="1"/>
          </p:cNvSpPr>
          <p:nvPr/>
        </p:nvSpPr>
        <p:spPr bwMode="auto">
          <a:xfrm>
            <a:off x="34734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22">
            <a:extLst>
              <a:ext uri="{FF2B5EF4-FFF2-40B4-BE49-F238E27FC236}">
                <a16:creationId xmlns:a16="http://schemas.microsoft.com/office/drawing/2014/main" id="{FDECE52E-0732-0C4E-8AF0-A3AF7C3FBA56}"/>
              </a:ext>
            </a:extLst>
          </p:cNvPr>
          <p:cNvSpPr>
            <a:spLocks noChangeShapeType="1"/>
          </p:cNvSpPr>
          <p:nvPr/>
        </p:nvSpPr>
        <p:spPr bwMode="auto">
          <a:xfrm>
            <a:off x="34956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23">
            <a:extLst>
              <a:ext uri="{FF2B5EF4-FFF2-40B4-BE49-F238E27FC236}">
                <a16:creationId xmlns:a16="http://schemas.microsoft.com/office/drawing/2014/main" id="{F13434A6-E640-724E-99E5-111ED10A16E7}"/>
              </a:ext>
            </a:extLst>
          </p:cNvPr>
          <p:cNvSpPr>
            <a:spLocks noChangeShapeType="1"/>
          </p:cNvSpPr>
          <p:nvPr/>
        </p:nvSpPr>
        <p:spPr bwMode="auto">
          <a:xfrm>
            <a:off x="3517900"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24">
            <a:extLst>
              <a:ext uri="{FF2B5EF4-FFF2-40B4-BE49-F238E27FC236}">
                <a16:creationId xmlns:a16="http://schemas.microsoft.com/office/drawing/2014/main" id="{E3427C7D-E1C0-4B49-83D9-F88D9B0F00E2}"/>
              </a:ext>
            </a:extLst>
          </p:cNvPr>
          <p:cNvSpPr>
            <a:spLocks noChangeShapeType="1"/>
          </p:cNvSpPr>
          <p:nvPr/>
        </p:nvSpPr>
        <p:spPr bwMode="auto">
          <a:xfrm>
            <a:off x="35877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25">
            <a:extLst>
              <a:ext uri="{FF2B5EF4-FFF2-40B4-BE49-F238E27FC236}">
                <a16:creationId xmlns:a16="http://schemas.microsoft.com/office/drawing/2014/main" id="{6E85687B-354E-6E49-8395-D89B9DA45685}"/>
              </a:ext>
            </a:extLst>
          </p:cNvPr>
          <p:cNvSpPr>
            <a:spLocks noChangeShapeType="1"/>
          </p:cNvSpPr>
          <p:nvPr/>
        </p:nvSpPr>
        <p:spPr bwMode="auto">
          <a:xfrm>
            <a:off x="36099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26">
            <a:extLst>
              <a:ext uri="{FF2B5EF4-FFF2-40B4-BE49-F238E27FC236}">
                <a16:creationId xmlns:a16="http://schemas.microsoft.com/office/drawing/2014/main" id="{7D7CBED8-52EA-F345-9F1C-8150F3AB258C}"/>
              </a:ext>
            </a:extLst>
          </p:cNvPr>
          <p:cNvSpPr>
            <a:spLocks noChangeShapeType="1"/>
          </p:cNvSpPr>
          <p:nvPr/>
        </p:nvSpPr>
        <p:spPr bwMode="auto">
          <a:xfrm>
            <a:off x="36322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27">
            <a:extLst>
              <a:ext uri="{FF2B5EF4-FFF2-40B4-BE49-F238E27FC236}">
                <a16:creationId xmlns:a16="http://schemas.microsoft.com/office/drawing/2014/main" id="{18628EEB-70C4-6047-BD7B-ED920DDB3E4F}"/>
              </a:ext>
            </a:extLst>
          </p:cNvPr>
          <p:cNvSpPr>
            <a:spLocks noChangeShapeType="1"/>
          </p:cNvSpPr>
          <p:nvPr/>
        </p:nvSpPr>
        <p:spPr bwMode="auto">
          <a:xfrm>
            <a:off x="36560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28">
            <a:extLst>
              <a:ext uri="{FF2B5EF4-FFF2-40B4-BE49-F238E27FC236}">
                <a16:creationId xmlns:a16="http://schemas.microsoft.com/office/drawing/2014/main" id="{C4692068-E707-C04D-BDBA-7C97F07CDB01}"/>
              </a:ext>
            </a:extLst>
          </p:cNvPr>
          <p:cNvSpPr>
            <a:spLocks noChangeShapeType="1"/>
          </p:cNvSpPr>
          <p:nvPr/>
        </p:nvSpPr>
        <p:spPr bwMode="auto">
          <a:xfrm>
            <a:off x="36782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29">
            <a:extLst>
              <a:ext uri="{FF2B5EF4-FFF2-40B4-BE49-F238E27FC236}">
                <a16:creationId xmlns:a16="http://schemas.microsoft.com/office/drawing/2014/main" id="{694464F0-336E-C945-ABAA-73AF709BE332}"/>
              </a:ext>
            </a:extLst>
          </p:cNvPr>
          <p:cNvSpPr>
            <a:spLocks noChangeShapeType="1"/>
          </p:cNvSpPr>
          <p:nvPr/>
        </p:nvSpPr>
        <p:spPr bwMode="auto">
          <a:xfrm>
            <a:off x="37020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30">
            <a:extLst>
              <a:ext uri="{FF2B5EF4-FFF2-40B4-BE49-F238E27FC236}">
                <a16:creationId xmlns:a16="http://schemas.microsoft.com/office/drawing/2014/main" id="{D7CF1E7A-00F8-BC40-9751-13DB85CA2F5B}"/>
              </a:ext>
            </a:extLst>
          </p:cNvPr>
          <p:cNvSpPr>
            <a:spLocks noChangeShapeType="1"/>
          </p:cNvSpPr>
          <p:nvPr/>
        </p:nvSpPr>
        <p:spPr bwMode="auto">
          <a:xfrm>
            <a:off x="3724275"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31">
            <a:extLst>
              <a:ext uri="{FF2B5EF4-FFF2-40B4-BE49-F238E27FC236}">
                <a16:creationId xmlns:a16="http://schemas.microsoft.com/office/drawing/2014/main" id="{83B29E0E-B4F2-F44C-AE6D-E7696776982F}"/>
              </a:ext>
            </a:extLst>
          </p:cNvPr>
          <p:cNvSpPr>
            <a:spLocks noChangeShapeType="1"/>
          </p:cNvSpPr>
          <p:nvPr/>
        </p:nvSpPr>
        <p:spPr bwMode="auto">
          <a:xfrm>
            <a:off x="3792538"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32">
            <a:extLst>
              <a:ext uri="{FF2B5EF4-FFF2-40B4-BE49-F238E27FC236}">
                <a16:creationId xmlns:a16="http://schemas.microsoft.com/office/drawing/2014/main" id="{2B648555-311B-274B-BB8B-2AA59977FC5A}"/>
              </a:ext>
            </a:extLst>
          </p:cNvPr>
          <p:cNvSpPr>
            <a:spLocks noChangeShapeType="1"/>
          </p:cNvSpPr>
          <p:nvPr/>
        </p:nvSpPr>
        <p:spPr bwMode="auto">
          <a:xfrm>
            <a:off x="38100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33">
            <a:extLst>
              <a:ext uri="{FF2B5EF4-FFF2-40B4-BE49-F238E27FC236}">
                <a16:creationId xmlns:a16="http://schemas.microsoft.com/office/drawing/2014/main" id="{BFC6297E-5A9D-3740-ADB9-2AC8667463F5}"/>
              </a:ext>
            </a:extLst>
          </p:cNvPr>
          <p:cNvSpPr>
            <a:spLocks noChangeShapeType="1"/>
          </p:cNvSpPr>
          <p:nvPr/>
        </p:nvSpPr>
        <p:spPr bwMode="auto">
          <a:xfrm>
            <a:off x="38322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34">
            <a:extLst>
              <a:ext uri="{FF2B5EF4-FFF2-40B4-BE49-F238E27FC236}">
                <a16:creationId xmlns:a16="http://schemas.microsoft.com/office/drawing/2014/main" id="{A6899030-098B-6240-8E58-16409251486D}"/>
              </a:ext>
            </a:extLst>
          </p:cNvPr>
          <p:cNvSpPr>
            <a:spLocks noChangeShapeType="1"/>
          </p:cNvSpPr>
          <p:nvPr/>
        </p:nvSpPr>
        <p:spPr bwMode="auto">
          <a:xfrm>
            <a:off x="38560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35">
            <a:extLst>
              <a:ext uri="{FF2B5EF4-FFF2-40B4-BE49-F238E27FC236}">
                <a16:creationId xmlns:a16="http://schemas.microsoft.com/office/drawing/2014/main" id="{50F27B41-BEAF-624E-902D-6C3E19E6AE5D}"/>
              </a:ext>
            </a:extLst>
          </p:cNvPr>
          <p:cNvSpPr>
            <a:spLocks noChangeShapeType="1"/>
          </p:cNvSpPr>
          <p:nvPr/>
        </p:nvSpPr>
        <p:spPr bwMode="auto">
          <a:xfrm>
            <a:off x="38782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36">
            <a:extLst>
              <a:ext uri="{FF2B5EF4-FFF2-40B4-BE49-F238E27FC236}">
                <a16:creationId xmlns:a16="http://schemas.microsoft.com/office/drawing/2014/main" id="{3557C408-1986-B24E-A501-52B69F5F3463}"/>
              </a:ext>
            </a:extLst>
          </p:cNvPr>
          <p:cNvSpPr>
            <a:spLocks noChangeShapeType="1"/>
          </p:cNvSpPr>
          <p:nvPr/>
        </p:nvSpPr>
        <p:spPr bwMode="auto">
          <a:xfrm>
            <a:off x="3902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37">
            <a:extLst>
              <a:ext uri="{FF2B5EF4-FFF2-40B4-BE49-F238E27FC236}">
                <a16:creationId xmlns:a16="http://schemas.microsoft.com/office/drawing/2014/main" id="{034BC7C3-195B-FD47-AE13-697E2AB7C041}"/>
              </a:ext>
            </a:extLst>
          </p:cNvPr>
          <p:cNvSpPr>
            <a:spLocks noChangeShapeType="1"/>
          </p:cNvSpPr>
          <p:nvPr/>
        </p:nvSpPr>
        <p:spPr bwMode="auto">
          <a:xfrm>
            <a:off x="3924300"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38">
            <a:extLst>
              <a:ext uri="{FF2B5EF4-FFF2-40B4-BE49-F238E27FC236}">
                <a16:creationId xmlns:a16="http://schemas.microsoft.com/office/drawing/2014/main" id="{038F29C3-7E58-8C47-9247-DA30DD4FA6CA}"/>
              </a:ext>
            </a:extLst>
          </p:cNvPr>
          <p:cNvSpPr>
            <a:spLocks noChangeShapeType="1"/>
          </p:cNvSpPr>
          <p:nvPr/>
        </p:nvSpPr>
        <p:spPr bwMode="auto">
          <a:xfrm>
            <a:off x="39989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39">
            <a:extLst>
              <a:ext uri="{FF2B5EF4-FFF2-40B4-BE49-F238E27FC236}">
                <a16:creationId xmlns:a16="http://schemas.microsoft.com/office/drawing/2014/main" id="{689A2B40-2DE7-2B4F-ACF5-750B7D029A34}"/>
              </a:ext>
            </a:extLst>
          </p:cNvPr>
          <p:cNvSpPr>
            <a:spLocks noChangeShapeType="1"/>
          </p:cNvSpPr>
          <p:nvPr/>
        </p:nvSpPr>
        <p:spPr bwMode="auto">
          <a:xfrm>
            <a:off x="40163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40">
            <a:extLst>
              <a:ext uri="{FF2B5EF4-FFF2-40B4-BE49-F238E27FC236}">
                <a16:creationId xmlns:a16="http://schemas.microsoft.com/office/drawing/2014/main" id="{FD4AF438-FAEB-254D-B3ED-6B186F60A53B}"/>
              </a:ext>
            </a:extLst>
          </p:cNvPr>
          <p:cNvSpPr>
            <a:spLocks noChangeShapeType="1"/>
          </p:cNvSpPr>
          <p:nvPr/>
        </p:nvSpPr>
        <p:spPr bwMode="auto">
          <a:xfrm>
            <a:off x="40386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41">
            <a:extLst>
              <a:ext uri="{FF2B5EF4-FFF2-40B4-BE49-F238E27FC236}">
                <a16:creationId xmlns:a16="http://schemas.microsoft.com/office/drawing/2014/main" id="{288B1042-1ECD-3F42-830C-9B1A8D02E652}"/>
              </a:ext>
            </a:extLst>
          </p:cNvPr>
          <p:cNvSpPr>
            <a:spLocks noChangeShapeType="1"/>
          </p:cNvSpPr>
          <p:nvPr/>
        </p:nvSpPr>
        <p:spPr bwMode="auto">
          <a:xfrm>
            <a:off x="40608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42">
            <a:extLst>
              <a:ext uri="{FF2B5EF4-FFF2-40B4-BE49-F238E27FC236}">
                <a16:creationId xmlns:a16="http://schemas.microsoft.com/office/drawing/2014/main" id="{08C169C0-8A0F-F749-99A5-A7283C3D47D8}"/>
              </a:ext>
            </a:extLst>
          </p:cNvPr>
          <p:cNvSpPr>
            <a:spLocks noChangeShapeType="1"/>
          </p:cNvSpPr>
          <p:nvPr/>
        </p:nvSpPr>
        <p:spPr bwMode="auto">
          <a:xfrm>
            <a:off x="40846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43">
            <a:extLst>
              <a:ext uri="{FF2B5EF4-FFF2-40B4-BE49-F238E27FC236}">
                <a16:creationId xmlns:a16="http://schemas.microsoft.com/office/drawing/2014/main" id="{9EDCF556-6E12-B940-B239-80CD8093732D}"/>
              </a:ext>
            </a:extLst>
          </p:cNvPr>
          <p:cNvSpPr>
            <a:spLocks noChangeShapeType="1"/>
          </p:cNvSpPr>
          <p:nvPr/>
        </p:nvSpPr>
        <p:spPr bwMode="auto">
          <a:xfrm>
            <a:off x="41068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44">
            <a:extLst>
              <a:ext uri="{FF2B5EF4-FFF2-40B4-BE49-F238E27FC236}">
                <a16:creationId xmlns:a16="http://schemas.microsoft.com/office/drawing/2014/main" id="{CFC69F44-2E23-C944-A8BA-DA38A37ECD8B}"/>
              </a:ext>
            </a:extLst>
          </p:cNvPr>
          <p:cNvSpPr>
            <a:spLocks noChangeShapeType="1"/>
          </p:cNvSpPr>
          <p:nvPr/>
        </p:nvSpPr>
        <p:spPr bwMode="auto">
          <a:xfrm>
            <a:off x="4130675"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45">
            <a:extLst>
              <a:ext uri="{FF2B5EF4-FFF2-40B4-BE49-F238E27FC236}">
                <a16:creationId xmlns:a16="http://schemas.microsoft.com/office/drawing/2014/main" id="{7EE9E569-4043-034A-AD1A-B1E9621A136E}"/>
              </a:ext>
            </a:extLst>
          </p:cNvPr>
          <p:cNvSpPr>
            <a:spLocks noChangeShapeType="1"/>
          </p:cNvSpPr>
          <p:nvPr/>
        </p:nvSpPr>
        <p:spPr bwMode="auto">
          <a:xfrm>
            <a:off x="42037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46">
            <a:extLst>
              <a:ext uri="{FF2B5EF4-FFF2-40B4-BE49-F238E27FC236}">
                <a16:creationId xmlns:a16="http://schemas.microsoft.com/office/drawing/2014/main" id="{FAB3671D-0C9F-BC4F-8CCE-5BA4DD9778A4}"/>
              </a:ext>
            </a:extLst>
          </p:cNvPr>
          <p:cNvSpPr>
            <a:spLocks noChangeShapeType="1"/>
          </p:cNvSpPr>
          <p:nvPr/>
        </p:nvSpPr>
        <p:spPr bwMode="auto">
          <a:xfrm>
            <a:off x="42211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47">
            <a:extLst>
              <a:ext uri="{FF2B5EF4-FFF2-40B4-BE49-F238E27FC236}">
                <a16:creationId xmlns:a16="http://schemas.microsoft.com/office/drawing/2014/main" id="{58A9418C-05ED-6F47-8B3D-2D1C5D7CF2BB}"/>
              </a:ext>
            </a:extLst>
          </p:cNvPr>
          <p:cNvSpPr>
            <a:spLocks noChangeShapeType="1"/>
          </p:cNvSpPr>
          <p:nvPr/>
        </p:nvSpPr>
        <p:spPr bwMode="auto">
          <a:xfrm>
            <a:off x="42449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48">
            <a:extLst>
              <a:ext uri="{FF2B5EF4-FFF2-40B4-BE49-F238E27FC236}">
                <a16:creationId xmlns:a16="http://schemas.microsoft.com/office/drawing/2014/main" id="{CD2E752C-B020-8148-9322-0187B4652377}"/>
              </a:ext>
            </a:extLst>
          </p:cNvPr>
          <p:cNvSpPr>
            <a:spLocks noChangeShapeType="1"/>
          </p:cNvSpPr>
          <p:nvPr/>
        </p:nvSpPr>
        <p:spPr bwMode="auto">
          <a:xfrm>
            <a:off x="42672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49">
            <a:extLst>
              <a:ext uri="{FF2B5EF4-FFF2-40B4-BE49-F238E27FC236}">
                <a16:creationId xmlns:a16="http://schemas.microsoft.com/office/drawing/2014/main" id="{63AC7D55-8F55-3A46-BD05-A70ABA1240CF}"/>
              </a:ext>
            </a:extLst>
          </p:cNvPr>
          <p:cNvSpPr>
            <a:spLocks noChangeShapeType="1"/>
          </p:cNvSpPr>
          <p:nvPr/>
        </p:nvSpPr>
        <p:spPr bwMode="auto">
          <a:xfrm>
            <a:off x="42894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50">
            <a:extLst>
              <a:ext uri="{FF2B5EF4-FFF2-40B4-BE49-F238E27FC236}">
                <a16:creationId xmlns:a16="http://schemas.microsoft.com/office/drawing/2014/main" id="{CEF8E76F-278A-2242-A897-11D08AD1D4A4}"/>
              </a:ext>
            </a:extLst>
          </p:cNvPr>
          <p:cNvSpPr>
            <a:spLocks noChangeShapeType="1"/>
          </p:cNvSpPr>
          <p:nvPr/>
        </p:nvSpPr>
        <p:spPr bwMode="auto">
          <a:xfrm>
            <a:off x="43132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51">
            <a:extLst>
              <a:ext uri="{FF2B5EF4-FFF2-40B4-BE49-F238E27FC236}">
                <a16:creationId xmlns:a16="http://schemas.microsoft.com/office/drawing/2014/main" id="{CA83C290-B3A4-DE4E-AFBF-015DEE956988}"/>
              </a:ext>
            </a:extLst>
          </p:cNvPr>
          <p:cNvSpPr>
            <a:spLocks noChangeShapeType="1"/>
          </p:cNvSpPr>
          <p:nvPr/>
        </p:nvSpPr>
        <p:spPr bwMode="auto">
          <a:xfrm>
            <a:off x="4335463"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52">
            <a:extLst>
              <a:ext uri="{FF2B5EF4-FFF2-40B4-BE49-F238E27FC236}">
                <a16:creationId xmlns:a16="http://schemas.microsoft.com/office/drawing/2014/main" id="{3D5C5731-57F7-014A-B255-DC0CB6D5FDA1}"/>
              </a:ext>
            </a:extLst>
          </p:cNvPr>
          <p:cNvSpPr>
            <a:spLocks noChangeShapeType="1"/>
          </p:cNvSpPr>
          <p:nvPr/>
        </p:nvSpPr>
        <p:spPr bwMode="auto">
          <a:xfrm>
            <a:off x="4410075"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53">
            <a:extLst>
              <a:ext uri="{FF2B5EF4-FFF2-40B4-BE49-F238E27FC236}">
                <a16:creationId xmlns:a16="http://schemas.microsoft.com/office/drawing/2014/main" id="{70B95D5C-1F1B-CB4F-9C00-18074A3C92F2}"/>
              </a:ext>
            </a:extLst>
          </p:cNvPr>
          <p:cNvSpPr>
            <a:spLocks noChangeShapeType="1"/>
          </p:cNvSpPr>
          <p:nvPr/>
        </p:nvSpPr>
        <p:spPr bwMode="auto">
          <a:xfrm>
            <a:off x="44275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54">
            <a:extLst>
              <a:ext uri="{FF2B5EF4-FFF2-40B4-BE49-F238E27FC236}">
                <a16:creationId xmlns:a16="http://schemas.microsoft.com/office/drawing/2014/main" id="{5B1815A3-9558-8043-94C0-436CD0AFE20D}"/>
              </a:ext>
            </a:extLst>
          </p:cNvPr>
          <p:cNvSpPr>
            <a:spLocks noChangeShapeType="1"/>
          </p:cNvSpPr>
          <p:nvPr/>
        </p:nvSpPr>
        <p:spPr bwMode="auto">
          <a:xfrm>
            <a:off x="44497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55">
            <a:extLst>
              <a:ext uri="{FF2B5EF4-FFF2-40B4-BE49-F238E27FC236}">
                <a16:creationId xmlns:a16="http://schemas.microsoft.com/office/drawing/2014/main" id="{3C64EAD3-F518-5D42-80E3-2687B13D60D2}"/>
              </a:ext>
            </a:extLst>
          </p:cNvPr>
          <p:cNvSpPr>
            <a:spLocks noChangeShapeType="1"/>
          </p:cNvSpPr>
          <p:nvPr/>
        </p:nvSpPr>
        <p:spPr bwMode="auto">
          <a:xfrm>
            <a:off x="44735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56">
            <a:extLst>
              <a:ext uri="{FF2B5EF4-FFF2-40B4-BE49-F238E27FC236}">
                <a16:creationId xmlns:a16="http://schemas.microsoft.com/office/drawing/2014/main" id="{5254A9E4-EC10-CC4B-9F99-3E2ACA33ED79}"/>
              </a:ext>
            </a:extLst>
          </p:cNvPr>
          <p:cNvSpPr>
            <a:spLocks noChangeShapeType="1"/>
          </p:cNvSpPr>
          <p:nvPr/>
        </p:nvSpPr>
        <p:spPr bwMode="auto">
          <a:xfrm>
            <a:off x="44958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57">
            <a:extLst>
              <a:ext uri="{FF2B5EF4-FFF2-40B4-BE49-F238E27FC236}">
                <a16:creationId xmlns:a16="http://schemas.microsoft.com/office/drawing/2014/main" id="{7DB18031-DBAC-644A-A5BE-C8DB9BD5FE0E}"/>
              </a:ext>
            </a:extLst>
          </p:cNvPr>
          <p:cNvSpPr>
            <a:spLocks noChangeShapeType="1"/>
          </p:cNvSpPr>
          <p:nvPr/>
        </p:nvSpPr>
        <p:spPr bwMode="auto">
          <a:xfrm>
            <a:off x="45180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58">
            <a:extLst>
              <a:ext uri="{FF2B5EF4-FFF2-40B4-BE49-F238E27FC236}">
                <a16:creationId xmlns:a16="http://schemas.microsoft.com/office/drawing/2014/main" id="{B5C64952-2D0D-3B4F-8729-5D0534FE3E6E}"/>
              </a:ext>
            </a:extLst>
          </p:cNvPr>
          <p:cNvSpPr>
            <a:spLocks noChangeShapeType="1"/>
          </p:cNvSpPr>
          <p:nvPr/>
        </p:nvSpPr>
        <p:spPr bwMode="auto">
          <a:xfrm>
            <a:off x="4541838"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59">
            <a:extLst>
              <a:ext uri="{FF2B5EF4-FFF2-40B4-BE49-F238E27FC236}">
                <a16:creationId xmlns:a16="http://schemas.microsoft.com/office/drawing/2014/main" id="{AC5EFEFE-7184-7E45-903C-ECD121AC291C}"/>
              </a:ext>
            </a:extLst>
          </p:cNvPr>
          <p:cNvSpPr>
            <a:spLocks noChangeShapeType="1"/>
          </p:cNvSpPr>
          <p:nvPr/>
        </p:nvSpPr>
        <p:spPr bwMode="auto">
          <a:xfrm>
            <a:off x="4616450"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60">
            <a:extLst>
              <a:ext uri="{FF2B5EF4-FFF2-40B4-BE49-F238E27FC236}">
                <a16:creationId xmlns:a16="http://schemas.microsoft.com/office/drawing/2014/main" id="{F5911CE8-040D-D840-A229-A6BD0C78B393}"/>
              </a:ext>
            </a:extLst>
          </p:cNvPr>
          <p:cNvSpPr>
            <a:spLocks noChangeShapeType="1"/>
          </p:cNvSpPr>
          <p:nvPr/>
        </p:nvSpPr>
        <p:spPr bwMode="auto">
          <a:xfrm>
            <a:off x="46275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1">
            <a:extLst>
              <a:ext uri="{FF2B5EF4-FFF2-40B4-BE49-F238E27FC236}">
                <a16:creationId xmlns:a16="http://schemas.microsoft.com/office/drawing/2014/main" id="{7960F771-AAE1-8946-A99F-6654548A2CC1}"/>
              </a:ext>
            </a:extLst>
          </p:cNvPr>
          <p:cNvSpPr>
            <a:spLocks noChangeShapeType="1"/>
          </p:cNvSpPr>
          <p:nvPr/>
        </p:nvSpPr>
        <p:spPr bwMode="auto">
          <a:xfrm>
            <a:off x="46497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62">
            <a:extLst>
              <a:ext uri="{FF2B5EF4-FFF2-40B4-BE49-F238E27FC236}">
                <a16:creationId xmlns:a16="http://schemas.microsoft.com/office/drawing/2014/main" id="{0F9B9950-F2EA-F14C-9610-B526D6E6A8A5}"/>
              </a:ext>
            </a:extLst>
          </p:cNvPr>
          <p:cNvSpPr>
            <a:spLocks noChangeShapeType="1"/>
          </p:cNvSpPr>
          <p:nvPr/>
        </p:nvSpPr>
        <p:spPr bwMode="auto">
          <a:xfrm>
            <a:off x="46736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63">
            <a:extLst>
              <a:ext uri="{FF2B5EF4-FFF2-40B4-BE49-F238E27FC236}">
                <a16:creationId xmlns:a16="http://schemas.microsoft.com/office/drawing/2014/main" id="{D73378B5-5D76-7240-ACC4-2C84AAC472DF}"/>
              </a:ext>
            </a:extLst>
          </p:cNvPr>
          <p:cNvSpPr>
            <a:spLocks noChangeShapeType="1"/>
          </p:cNvSpPr>
          <p:nvPr/>
        </p:nvSpPr>
        <p:spPr bwMode="auto">
          <a:xfrm>
            <a:off x="46958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64">
            <a:extLst>
              <a:ext uri="{FF2B5EF4-FFF2-40B4-BE49-F238E27FC236}">
                <a16:creationId xmlns:a16="http://schemas.microsoft.com/office/drawing/2014/main" id="{B73CD180-1864-5949-BC6D-26846AE6A35D}"/>
              </a:ext>
            </a:extLst>
          </p:cNvPr>
          <p:cNvSpPr>
            <a:spLocks noChangeShapeType="1"/>
          </p:cNvSpPr>
          <p:nvPr/>
        </p:nvSpPr>
        <p:spPr bwMode="auto">
          <a:xfrm>
            <a:off x="47180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65">
            <a:extLst>
              <a:ext uri="{FF2B5EF4-FFF2-40B4-BE49-F238E27FC236}">
                <a16:creationId xmlns:a16="http://schemas.microsoft.com/office/drawing/2014/main" id="{928DEC28-4C34-934F-B95B-F557D3382C51}"/>
              </a:ext>
            </a:extLst>
          </p:cNvPr>
          <p:cNvSpPr>
            <a:spLocks noChangeShapeType="1"/>
          </p:cNvSpPr>
          <p:nvPr/>
        </p:nvSpPr>
        <p:spPr bwMode="auto">
          <a:xfrm>
            <a:off x="474186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66">
            <a:extLst>
              <a:ext uri="{FF2B5EF4-FFF2-40B4-BE49-F238E27FC236}">
                <a16:creationId xmlns:a16="http://schemas.microsoft.com/office/drawing/2014/main" id="{36B60132-FB1E-7345-8872-F811B60AA5EA}"/>
              </a:ext>
            </a:extLst>
          </p:cNvPr>
          <p:cNvSpPr>
            <a:spLocks noChangeShapeType="1"/>
          </p:cNvSpPr>
          <p:nvPr/>
        </p:nvSpPr>
        <p:spPr bwMode="auto">
          <a:xfrm>
            <a:off x="4821238"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67">
            <a:extLst>
              <a:ext uri="{FF2B5EF4-FFF2-40B4-BE49-F238E27FC236}">
                <a16:creationId xmlns:a16="http://schemas.microsoft.com/office/drawing/2014/main" id="{C26B9811-CFDE-D54A-8A56-FF680C7F9F99}"/>
              </a:ext>
            </a:extLst>
          </p:cNvPr>
          <p:cNvSpPr>
            <a:spLocks noChangeShapeType="1"/>
          </p:cNvSpPr>
          <p:nvPr/>
        </p:nvSpPr>
        <p:spPr bwMode="auto">
          <a:xfrm>
            <a:off x="48323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68">
            <a:extLst>
              <a:ext uri="{FF2B5EF4-FFF2-40B4-BE49-F238E27FC236}">
                <a16:creationId xmlns:a16="http://schemas.microsoft.com/office/drawing/2014/main" id="{531AC755-216E-A04B-8C61-B5CA2050D899}"/>
              </a:ext>
            </a:extLst>
          </p:cNvPr>
          <p:cNvSpPr>
            <a:spLocks noChangeShapeType="1"/>
          </p:cNvSpPr>
          <p:nvPr/>
        </p:nvSpPr>
        <p:spPr bwMode="auto">
          <a:xfrm>
            <a:off x="48561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69">
            <a:extLst>
              <a:ext uri="{FF2B5EF4-FFF2-40B4-BE49-F238E27FC236}">
                <a16:creationId xmlns:a16="http://schemas.microsoft.com/office/drawing/2014/main" id="{AD982F67-FE9F-CE4D-9E76-C127197793DD}"/>
              </a:ext>
            </a:extLst>
          </p:cNvPr>
          <p:cNvSpPr>
            <a:spLocks noChangeShapeType="1"/>
          </p:cNvSpPr>
          <p:nvPr/>
        </p:nvSpPr>
        <p:spPr bwMode="auto">
          <a:xfrm>
            <a:off x="48783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70">
            <a:extLst>
              <a:ext uri="{FF2B5EF4-FFF2-40B4-BE49-F238E27FC236}">
                <a16:creationId xmlns:a16="http://schemas.microsoft.com/office/drawing/2014/main" id="{351E6640-1F00-8E48-9341-80533A6EE6EA}"/>
              </a:ext>
            </a:extLst>
          </p:cNvPr>
          <p:cNvSpPr>
            <a:spLocks noChangeShapeType="1"/>
          </p:cNvSpPr>
          <p:nvPr/>
        </p:nvSpPr>
        <p:spPr bwMode="auto">
          <a:xfrm>
            <a:off x="49022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71">
            <a:extLst>
              <a:ext uri="{FF2B5EF4-FFF2-40B4-BE49-F238E27FC236}">
                <a16:creationId xmlns:a16="http://schemas.microsoft.com/office/drawing/2014/main" id="{3764CCC4-8FCB-3F44-BAD9-836D21FA298B}"/>
              </a:ext>
            </a:extLst>
          </p:cNvPr>
          <p:cNvSpPr>
            <a:spLocks noChangeShapeType="1"/>
          </p:cNvSpPr>
          <p:nvPr/>
        </p:nvSpPr>
        <p:spPr bwMode="auto">
          <a:xfrm>
            <a:off x="49244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72">
            <a:extLst>
              <a:ext uri="{FF2B5EF4-FFF2-40B4-BE49-F238E27FC236}">
                <a16:creationId xmlns:a16="http://schemas.microsoft.com/office/drawing/2014/main" id="{58462056-8607-A04A-85A4-B9C00DB1E3EC}"/>
              </a:ext>
            </a:extLst>
          </p:cNvPr>
          <p:cNvSpPr>
            <a:spLocks noChangeShapeType="1"/>
          </p:cNvSpPr>
          <p:nvPr/>
        </p:nvSpPr>
        <p:spPr bwMode="auto">
          <a:xfrm>
            <a:off x="494665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73">
            <a:extLst>
              <a:ext uri="{FF2B5EF4-FFF2-40B4-BE49-F238E27FC236}">
                <a16:creationId xmlns:a16="http://schemas.microsoft.com/office/drawing/2014/main" id="{9187B732-A815-0F4F-A2E1-79EAC7FBD759}"/>
              </a:ext>
            </a:extLst>
          </p:cNvPr>
          <p:cNvSpPr>
            <a:spLocks noChangeShapeType="1"/>
          </p:cNvSpPr>
          <p:nvPr/>
        </p:nvSpPr>
        <p:spPr bwMode="auto">
          <a:xfrm>
            <a:off x="502761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74">
            <a:extLst>
              <a:ext uri="{FF2B5EF4-FFF2-40B4-BE49-F238E27FC236}">
                <a16:creationId xmlns:a16="http://schemas.microsoft.com/office/drawing/2014/main" id="{81AC7818-D980-C84A-BAAF-29643563915F}"/>
              </a:ext>
            </a:extLst>
          </p:cNvPr>
          <p:cNvSpPr>
            <a:spLocks noChangeShapeType="1"/>
          </p:cNvSpPr>
          <p:nvPr/>
        </p:nvSpPr>
        <p:spPr bwMode="auto">
          <a:xfrm>
            <a:off x="50387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75">
            <a:extLst>
              <a:ext uri="{FF2B5EF4-FFF2-40B4-BE49-F238E27FC236}">
                <a16:creationId xmlns:a16="http://schemas.microsoft.com/office/drawing/2014/main" id="{93615621-566D-8A4E-8AEB-823EB4A26470}"/>
              </a:ext>
            </a:extLst>
          </p:cNvPr>
          <p:cNvSpPr>
            <a:spLocks noChangeShapeType="1"/>
          </p:cNvSpPr>
          <p:nvPr/>
        </p:nvSpPr>
        <p:spPr bwMode="auto">
          <a:xfrm>
            <a:off x="50609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76">
            <a:extLst>
              <a:ext uri="{FF2B5EF4-FFF2-40B4-BE49-F238E27FC236}">
                <a16:creationId xmlns:a16="http://schemas.microsoft.com/office/drawing/2014/main" id="{CA08EBE4-2EB8-054D-9229-BD5F73BDADCD}"/>
              </a:ext>
            </a:extLst>
          </p:cNvPr>
          <p:cNvSpPr>
            <a:spLocks noChangeShapeType="1"/>
          </p:cNvSpPr>
          <p:nvPr/>
        </p:nvSpPr>
        <p:spPr bwMode="auto">
          <a:xfrm>
            <a:off x="50847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77">
            <a:extLst>
              <a:ext uri="{FF2B5EF4-FFF2-40B4-BE49-F238E27FC236}">
                <a16:creationId xmlns:a16="http://schemas.microsoft.com/office/drawing/2014/main" id="{7D6859CF-4023-0D4F-B046-27EA0B373DD3}"/>
              </a:ext>
            </a:extLst>
          </p:cNvPr>
          <p:cNvSpPr>
            <a:spLocks noChangeShapeType="1"/>
          </p:cNvSpPr>
          <p:nvPr/>
        </p:nvSpPr>
        <p:spPr bwMode="auto">
          <a:xfrm>
            <a:off x="51069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78">
            <a:extLst>
              <a:ext uri="{FF2B5EF4-FFF2-40B4-BE49-F238E27FC236}">
                <a16:creationId xmlns:a16="http://schemas.microsoft.com/office/drawing/2014/main" id="{85E1B1AC-21E1-0842-93A9-772F1679F194}"/>
              </a:ext>
            </a:extLst>
          </p:cNvPr>
          <p:cNvSpPr>
            <a:spLocks noChangeShapeType="1"/>
          </p:cNvSpPr>
          <p:nvPr/>
        </p:nvSpPr>
        <p:spPr bwMode="auto">
          <a:xfrm>
            <a:off x="51308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79">
            <a:extLst>
              <a:ext uri="{FF2B5EF4-FFF2-40B4-BE49-F238E27FC236}">
                <a16:creationId xmlns:a16="http://schemas.microsoft.com/office/drawing/2014/main" id="{99BEF0AD-3FF0-894D-8960-286D03B01320}"/>
              </a:ext>
            </a:extLst>
          </p:cNvPr>
          <p:cNvSpPr>
            <a:spLocks noChangeShapeType="1"/>
          </p:cNvSpPr>
          <p:nvPr/>
        </p:nvSpPr>
        <p:spPr bwMode="auto">
          <a:xfrm>
            <a:off x="5153025"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80">
            <a:extLst>
              <a:ext uri="{FF2B5EF4-FFF2-40B4-BE49-F238E27FC236}">
                <a16:creationId xmlns:a16="http://schemas.microsoft.com/office/drawing/2014/main" id="{9297EC7B-FA0C-EB42-AE3D-D44AC1DE6075}"/>
              </a:ext>
            </a:extLst>
          </p:cNvPr>
          <p:cNvSpPr>
            <a:spLocks noChangeShapeType="1"/>
          </p:cNvSpPr>
          <p:nvPr/>
        </p:nvSpPr>
        <p:spPr bwMode="auto">
          <a:xfrm>
            <a:off x="523240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81">
            <a:extLst>
              <a:ext uri="{FF2B5EF4-FFF2-40B4-BE49-F238E27FC236}">
                <a16:creationId xmlns:a16="http://schemas.microsoft.com/office/drawing/2014/main" id="{2A7ACE73-2349-CA45-BFB3-35EA6FEB5347}"/>
              </a:ext>
            </a:extLst>
          </p:cNvPr>
          <p:cNvSpPr>
            <a:spLocks noChangeShapeType="1"/>
          </p:cNvSpPr>
          <p:nvPr/>
        </p:nvSpPr>
        <p:spPr bwMode="auto">
          <a:xfrm>
            <a:off x="52451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82">
            <a:extLst>
              <a:ext uri="{FF2B5EF4-FFF2-40B4-BE49-F238E27FC236}">
                <a16:creationId xmlns:a16="http://schemas.microsoft.com/office/drawing/2014/main" id="{A2981AAA-0BAA-9848-8375-A8E7A80DB808}"/>
              </a:ext>
            </a:extLst>
          </p:cNvPr>
          <p:cNvSpPr>
            <a:spLocks noChangeShapeType="1"/>
          </p:cNvSpPr>
          <p:nvPr/>
        </p:nvSpPr>
        <p:spPr bwMode="auto">
          <a:xfrm>
            <a:off x="52673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83">
            <a:extLst>
              <a:ext uri="{FF2B5EF4-FFF2-40B4-BE49-F238E27FC236}">
                <a16:creationId xmlns:a16="http://schemas.microsoft.com/office/drawing/2014/main" id="{3586C4A1-D863-6847-BB7E-90087FDF75AC}"/>
              </a:ext>
            </a:extLst>
          </p:cNvPr>
          <p:cNvSpPr>
            <a:spLocks noChangeShapeType="1"/>
          </p:cNvSpPr>
          <p:nvPr/>
        </p:nvSpPr>
        <p:spPr bwMode="auto">
          <a:xfrm>
            <a:off x="52895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84">
            <a:extLst>
              <a:ext uri="{FF2B5EF4-FFF2-40B4-BE49-F238E27FC236}">
                <a16:creationId xmlns:a16="http://schemas.microsoft.com/office/drawing/2014/main" id="{CE1D179A-68DD-3845-AC84-432811B92C0F}"/>
              </a:ext>
            </a:extLst>
          </p:cNvPr>
          <p:cNvSpPr>
            <a:spLocks noChangeShapeType="1"/>
          </p:cNvSpPr>
          <p:nvPr/>
        </p:nvSpPr>
        <p:spPr bwMode="auto">
          <a:xfrm>
            <a:off x="531336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85">
            <a:extLst>
              <a:ext uri="{FF2B5EF4-FFF2-40B4-BE49-F238E27FC236}">
                <a16:creationId xmlns:a16="http://schemas.microsoft.com/office/drawing/2014/main" id="{BA127BE7-2807-B04E-A43C-A679CF11B68B}"/>
              </a:ext>
            </a:extLst>
          </p:cNvPr>
          <p:cNvSpPr>
            <a:spLocks noChangeShapeType="1"/>
          </p:cNvSpPr>
          <p:nvPr/>
        </p:nvSpPr>
        <p:spPr bwMode="auto">
          <a:xfrm>
            <a:off x="5330825" y="4572000"/>
            <a:ext cx="285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86">
            <a:extLst>
              <a:ext uri="{FF2B5EF4-FFF2-40B4-BE49-F238E27FC236}">
                <a16:creationId xmlns:a16="http://schemas.microsoft.com/office/drawing/2014/main" id="{152C95F0-30BE-C046-8B7C-4042DC0C3BA4}"/>
              </a:ext>
            </a:extLst>
          </p:cNvPr>
          <p:cNvSpPr>
            <a:spLocks noChangeShapeType="1"/>
          </p:cNvSpPr>
          <p:nvPr/>
        </p:nvSpPr>
        <p:spPr bwMode="auto">
          <a:xfrm>
            <a:off x="5359400"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87">
            <a:extLst>
              <a:ext uri="{FF2B5EF4-FFF2-40B4-BE49-F238E27FC236}">
                <a16:creationId xmlns:a16="http://schemas.microsoft.com/office/drawing/2014/main" id="{CBA3DBED-3CEF-134A-BCD7-E4B3642A0C0C}"/>
              </a:ext>
            </a:extLst>
          </p:cNvPr>
          <p:cNvSpPr>
            <a:spLocks noChangeShapeType="1"/>
          </p:cNvSpPr>
          <p:nvPr/>
        </p:nvSpPr>
        <p:spPr bwMode="auto">
          <a:xfrm>
            <a:off x="5438775"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88">
            <a:extLst>
              <a:ext uri="{FF2B5EF4-FFF2-40B4-BE49-F238E27FC236}">
                <a16:creationId xmlns:a16="http://schemas.microsoft.com/office/drawing/2014/main" id="{6E232F0A-BEFD-F846-B06E-123DDE5EBE7F}"/>
              </a:ext>
            </a:extLst>
          </p:cNvPr>
          <p:cNvSpPr>
            <a:spLocks noChangeShapeType="1"/>
          </p:cNvSpPr>
          <p:nvPr/>
        </p:nvSpPr>
        <p:spPr bwMode="auto">
          <a:xfrm>
            <a:off x="54451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89">
            <a:extLst>
              <a:ext uri="{FF2B5EF4-FFF2-40B4-BE49-F238E27FC236}">
                <a16:creationId xmlns:a16="http://schemas.microsoft.com/office/drawing/2014/main" id="{3C345376-E431-D94E-B7AB-6AFCB94BCD05}"/>
              </a:ext>
            </a:extLst>
          </p:cNvPr>
          <p:cNvSpPr>
            <a:spLocks noChangeShapeType="1"/>
          </p:cNvSpPr>
          <p:nvPr/>
        </p:nvSpPr>
        <p:spPr bwMode="auto">
          <a:xfrm>
            <a:off x="54673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90">
            <a:extLst>
              <a:ext uri="{FF2B5EF4-FFF2-40B4-BE49-F238E27FC236}">
                <a16:creationId xmlns:a16="http://schemas.microsoft.com/office/drawing/2014/main" id="{7F4A9F9D-5175-E345-9326-321ED5143138}"/>
              </a:ext>
            </a:extLst>
          </p:cNvPr>
          <p:cNvSpPr>
            <a:spLocks noChangeShapeType="1"/>
          </p:cNvSpPr>
          <p:nvPr/>
        </p:nvSpPr>
        <p:spPr bwMode="auto">
          <a:xfrm>
            <a:off x="54895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91">
            <a:extLst>
              <a:ext uri="{FF2B5EF4-FFF2-40B4-BE49-F238E27FC236}">
                <a16:creationId xmlns:a16="http://schemas.microsoft.com/office/drawing/2014/main" id="{D3BA9960-CB17-6B46-9C91-016BC3B149E1}"/>
              </a:ext>
            </a:extLst>
          </p:cNvPr>
          <p:cNvSpPr>
            <a:spLocks noChangeShapeType="1"/>
          </p:cNvSpPr>
          <p:nvPr/>
        </p:nvSpPr>
        <p:spPr bwMode="auto">
          <a:xfrm>
            <a:off x="55133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92">
            <a:extLst>
              <a:ext uri="{FF2B5EF4-FFF2-40B4-BE49-F238E27FC236}">
                <a16:creationId xmlns:a16="http://schemas.microsoft.com/office/drawing/2014/main" id="{365A2C31-05EA-4441-A1CE-4D009A827710}"/>
              </a:ext>
            </a:extLst>
          </p:cNvPr>
          <p:cNvSpPr>
            <a:spLocks noChangeShapeType="1"/>
          </p:cNvSpPr>
          <p:nvPr/>
        </p:nvSpPr>
        <p:spPr bwMode="auto">
          <a:xfrm>
            <a:off x="55356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93">
            <a:extLst>
              <a:ext uri="{FF2B5EF4-FFF2-40B4-BE49-F238E27FC236}">
                <a16:creationId xmlns:a16="http://schemas.microsoft.com/office/drawing/2014/main" id="{E0C03F48-EF6F-BC4A-83FB-CBB54DDD3171}"/>
              </a:ext>
            </a:extLst>
          </p:cNvPr>
          <p:cNvSpPr>
            <a:spLocks noChangeShapeType="1"/>
          </p:cNvSpPr>
          <p:nvPr/>
        </p:nvSpPr>
        <p:spPr bwMode="auto">
          <a:xfrm>
            <a:off x="5559425"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94">
            <a:extLst>
              <a:ext uri="{FF2B5EF4-FFF2-40B4-BE49-F238E27FC236}">
                <a16:creationId xmlns:a16="http://schemas.microsoft.com/office/drawing/2014/main" id="{E952636F-B27B-764F-B0C1-7C1FB790CEE1}"/>
              </a:ext>
            </a:extLst>
          </p:cNvPr>
          <p:cNvSpPr>
            <a:spLocks noChangeShapeType="1"/>
          </p:cNvSpPr>
          <p:nvPr/>
        </p:nvSpPr>
        <p:spPr bwMode="auto">
          <a:xfrm>
            <a:off x="5645150"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95">
            <a:extLst>
              <a:ext uri="{FF2B5EF4-FFF2-40B4-BE49-F238E27FC236}">
                <a16:creationId xmlns:a16="http://schemas.microsoft.com/office/drawing/2014/main" id="{82EDD607-0525-6843-A9C7-45AC7D24E5A5}"/>
              </a:ext>
            </a:extLst>
          </p:cNvPr>
          <p:cNvSpPr>
            <a:spLocks noChangeShapeType="1"/>
          </p:cNvSpPr>
          <p:nvPr/>
        </p:nvSpPr>
        <p:spPr bwMode="auto">
          <a:xfrm>
            <a:off x="56499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96">
            <a:extLst>
              <a:ext uri="{FF2B5EF4-FFF2-40B4-BE49-F238E27FC236}">
                <a16:creationId xmlns:a16="http://schemas.microsoft.com/office/drawing/2014/main" id="{14D9A3A1-D388-4445-B1A0-77A141AAF459}"/>
              </a:ext>
            </a:extLst>
          </p:cNvPr>
          <p:cNvSpPr>
            <a:spLocks noChangeShapeType="1"/>
          </p:cNvSpPr>
          <p:nvPr/>
        </p:nvSpPr>
        <p:spPr bwMode="auto">
          <a:xfrm>
            <a:off x="56737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97">
            <a:extLst>
              <a:ext uri="{FF2B5EF4-FFF2-40B4-BE49-F238E27FC236}">
                <a16:creationId xmlns:a16="http://schemas.microsoft.com/office/drawing/2014/main" id="{A3F88DF4-8610-DF42-9618-46ED3E98E8EB}"/>
              </a:ext>
            </a:extLst>
          </p:cNvPr>
          <p:cNvSpPr>
            <a:spLocks noChangeShapeType="1"/>
          </p:cNvSpPr>
          <p:nvPr/>
        </p:nvSpPr>
        <p:spPr bwMode="auto">
          <a:xfrm>
            <a:off x="56959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98">
            <a:extLst>
              <a:ext uri="{FF2B5EF4-FFF2-40B4-BE49-F238E27FC236}">
                <a16:creationId xmlns:a16="http://schemas.microsoft.com/office/drawing/2014/main" id="{42FB16C0-6765-1540-8E6C-0E3AB8383C29}"/>
              </a:ext>
            </a:extLst>
          </p:cNvPr>
          <p:cNvSpPr>
            <a:spLocks noChangeShapeType="1"/>
          </p:cNvSpPr>
          <p:nvPr/>
        </p:nvSpPr>
        <p:spPr bwMode="auto">
          <a:xfrm>
            <a:off x="57181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99">
            <a:extLst>
              <a:ext uri="{FF2B5EF4-FFF2-40B4-BE49-F238E27FC236}">
                <a16:creationId xmlns:a16="http://schemas.microsoft.com/office/drawing/2014/main" id="{D0624D57-CBD3-A94A-813C-35291C886258}"/>
              </a:ext>
            </a:extLst>
          </p:cNvPr>
          <p:cNvSpPr>
            <a:spLocks noChangeShapeType="1"/>
          </p:cNvSpPr>
          <p:nvPr/>
        </p:nvSpPr>
        <p:spPr bwMode="auto">
          <a:xfrm>
            <a:off x="57419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00">
            <a:extLst>
              <a:ext uri="{FF2B5EF4-FFF2-40B4-BE49-F238E27FC236}">
                <a16:creationId xmlns:a16="http://schemas.microsoft.com/office/drawing/2014/main" id="{69F432D3-7D1C-6342-81CA-A8B39A161024}"/>
              </a:ext>
            </a:extLst>
          </p:cNvPr>
          <p:cNvSpPr>
            <a:spLocks noChangeShapeType="1"/>
          </p:cNvSpPr>
          <p:nvPr/>
        </p:nvSpPr>
        <p:spPr bwMode="auto">
          <a:xfrm>
            <a:off x="57642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01">
            <a:extLst>
              <a:ext uri="{FF2B5EF4-FFF2-40B4-BE49-F238E27FC236}">
                <a16:creationId xmlns:a16="http://schemas.microsoft.com/office/drawing/2014/main" id="{8595A205-B486-0E4B-9494-D019A9C3F9A9}"/>
              </a:ext>
            </a:extLst>
          </p:cNvPr>
          <p:cNvSpPr>
            <a:spLocks noChangeShapeType="1"/>
          </p:cNvSpPr>
          <p:nvPr/>
        </p:nvSpPr>
        <p:spPr bwMode="auto">
          <a:xfrm>
            <a:off x="5849938"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02">
            <a:extLst>
              <a:ext uri="{FF2B5EF4-FFF2-40B4-BE49-F238E27FC236}">
                <a16:creationId xmlns:a16="http://schemas.microsoft.com/office/drawing/2014/main" id="{97D51F3E-6F8B-904B-98E4-6EF3923BCDA4}"/>
              </a:ext>
            </a:extLst>
          </p:cNvPr>
          <p:cNvSpPr>
            <a:spLocks noChangeShapeType="1"/>
          </p:cNvSpPr>
          <p:nvPr/>
        </p:nvSpPr>
        <p:spPr bwMode="auto">
          <a:xfrm>
            <a:off x="58562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03">
            <a:extLst>
              <a:ext uri="{FF2B5EF4-FFF2-40B4-BE49-F238E27FC236}">
                <a16:creationId xmlns:a16="http://schemas.microsoft.com/office/drawing/2014/main" id="{77418C4B-388B-0743-80E7-821AD41B4DF6}"/>
              </a:ext>
            </a:extLst>
          </p:cNvPr>
          <p:cNvSpPr>
            <a:spLocks noChangeShapeType="1"/>
          </p:cNvSpPr>
          <p:nvPr/>
        </p:nvSpPr>
        <p:spPr bwMode="auto">
          <a:xfrm>
            <a:off x="58785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04">
            <a:extLst>
              <a:ext uri="{FF2B5EF4-FFF2-40B4-BE49-F238E27FC236}">
                <a16:creationId xmlns:a16="http://schemas.microsoft.com/office/drawing/2014/main" id="{AEB894D3-BDF2-A648-8169-3DB4681135A3}"/>
              </a:ext>
            </a:extLst>
          </p:cNvPr>
          <p:cNvSpPr>
            <a:spLocks noChangeShapeType="1"/>
          </p:cNvSpPr>
          <p:nvPr/>
        </p:nvSpPr>
        <p:spPr bwMode="auto">
          <a:xfrm>
            <a:off x="59023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05">
            <a:extLst>
              <a:ext uri="{FF2B5EF4-FFF2-40B4-BE49-F238E27FC236}">
                <a16:creationId xmlns:a16="http://schemas.microsoft.com/office/drawing/2014/main" id="{5461A996-7C6F-4245-91A3-048F0B4D9386}"/>
              </a:ext>
            </a:extLst>
          </p:cNvPr>
          <p:cNvSpPr>
            <a:spLocks noChangeShapeType="1"/>
          </p:cNvSpPr>
          <p:nvPr/>
        </p:nvSpPr>
        <p:spPr bwMode="auto">
          <a:xfrm>
            <a:off x="59245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06">
            <a:extLst>
              <a:ext uri="{FF2B5EF4-FFF2-40B4-BE49-F238E27FC236}">
                <a16:creationId xmlns:a16="http://schemas.microsoft.com/office/drawing/2014/main" id="{7B1FE262-09F6-C747-8664-67CAF2CC4CED}"/>
              </a:ext>
            </a:extLst>
          </p:cNvPr>
          <p:cNvSpPr>
            <a:spLocks noChangeShapeType="1"/>
          </p:cNvSpPr>
          <p:nvPr/>
        </p:nvSpPr>
        <p:spPr bwMode="auto">
          <a:xfrm>
            <a:off x="59467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07">
            <a:extLst>
              <a:ext uri="{FF2B5EF4-FFF2-40B4-BE49-F238E27FC236}">
                <a16:creationId xmlns:a16="http://schemas.microsoft.com/office/drawing/2014/main" id="{8FC390D3-4C9C-E14E-AB74-C3028F936917}"/>
              </a:ext>
            </a:extLst>
          </p:cNvPr>
          <p:cNvSpPr>
            <a:spLocks noChangeShapeType="1"/>
          </p:cNvSpPr>
          <p:nvPr/>
        </p:nvSpPr>
        <p:spPr bwMode="auto">
          <a:xfrm>
            <a:off x="5970588"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08">
            <a:extLst>
              <a:ext uri="{FF2B5EF4-FFF2-40B4-BE49-F238E27FC236}">
                <a16:creationId xmlns:a16="http://schemas.microsoft.com/office/drawing/2014/main" id="{5CFD938C-8A07-514A-A757-BF7747DCBBF0}"/>
              </a:ext>
            </a:extLst>
          </p:cNvPr>
          <p:cNvSpPr>
            <a:spLocks noChangeShapeType="1"/>
          </p:cNvSpPr>
          <p:nvPr/>
        </p:nvSpPr>
        <p:spPr bwMode="auto">
          <a:xfrm>
            <a:off x="6056313"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09">
            <a:extLst>
              <a:ext uri="{FF2B5EF4-FFF2-40B4-BE49-F238E27FC236}">
                <a16:creationId xmlns:a16="http://schemas.microsoft.com/office/drawing/2014/main" id="{5F7DC821-9248-0C44-808B-E8C31611A78E}"/>
              </a:ext>
            </a:extLst>
          </p:cNvPr>
          <p:cNvSpPr>
            <a:spLocks noChangeShapeType="1"/>
          </p:cNvSpPr>
          <p:nvPr/>
        </p:nvSpPr>
        <p:spPr bwMode="auto">
          <a:xfrm>
            <a:off x="60610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10">
            <a:extLst>
              <a:ext uri="{FF2B5EF4-FFF2-40B4-BE49-F238E27FC236}">
                <a16:creationId xmlns:a16="http://schemas.microsoft.com/office/drawing/2014/main" id="{1B566DA0-317C-6C4A-8ADC-275AE221306B}"/>
              </a:ext>
            </a:extLst>
          </p:cNvPr>
          <p:cNvSpPr>
            <a:spLocks noChangeShapeType="1"/>
          </p:cNvSpPr>
          <p:nvPr/>
        </p:nvSpPr>
        <p:spPr bwMode="auto">
          <a:xfrm>
            <a:off x="60848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11">
            <a:extLst>
              <a:ext uri="{FF2B5EF4-FFF2-40B4-BE49-F238E27FC236}">
                <a16:creationId xmlns:a16="http://schemas.microsoft.com/office/drawing/2014/main" id="{0420F35A-E75F-914C-B138-8B6E66877914}"/>
              </a:ext>
            </a:extLst>
          </p:cNvPr>
          <p:cNvSpPr>
            <a:spLocks noChangeShapeType="1"/>
          </p:cNvSpPr>
          <p:nvPr/>
        </p:nvSpPr>
        <p:spPr bwMode="auto">
          <a:xfrm>
            <a:off x="61071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12">
            <a:extLst>
              <a:ext uri="{FF2B5EF4-FFF2-40B4-BE49-F238E27FC236}">
                <a16:creationId xmlns:a16="http://schemas.microsoft.com/office/drawing/2014/main" id="{388AE5D4-F45E-0A48-9281-7AB23DDB536F}"/>
              </a:ext>
            </a:extLst>
          </p:cNvPr>
          <p:cNvSpPr>
            <a:spLocks noChangeShapeType="1"/>
          </p:cNvSpPr>
          <p:nvPr/>
        </p:nvSpPr>
        <p:spPr bwMode="auto">
          <a:xfrm>
            <a:off x="6130925"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13">
            <a:extLst>
              <a:ext uri="{FF2B5EF4-FFF2-40B4-BE49-F238E27FC236}">
                <a16:creationId xmlns:a16="http://schemas.microsoft.com/office/drawing/2014/main" id="{AD08BF15-FCE6-0845-845A-87ABDC593CA4}"/>
              </a:ext>
            </a:extLst>
          </p:cNvPr>
          <p:cNvSpPr>
            <a:spLocks noChangeShapeType="1"/>
          </p:cNvSpPr>
          <p:nvPr/>
        </p:nvSpPr>
        <p:spPr bwMode="auto">
          <a:xfrm>
            <a:off x="61468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14">
            <a:extLst>
              <a:ext uri="{FF2B5EF4-FFF2-40B4-BE49-F238E27FC236}">
                <a16:creationId xmlns:a16="http://schemas.microsoft.com/office/drawing/2014/main" id="{BD3617BB-C449-5245-B7B6-B05586DECB53}"/>
              </a:ext>
            </a:extLst>
          </p:cNvPr>
          <p:cNvSpPr>
            <a:spLocks noChangeShapeType="1"/>
          </p:cNvSpPr>
          <p:nvPr/>
        </p:nvSpPr>
        <p:spPr bwMode="auto">
          <a:xfrm>
            <a:off x="61706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15">
            <a:extLst>
              <a:ext uri="{FF2B5EF4-FFF2-40B4-BE49-F238E27FC236}">
                <a16:creationId xmlns:a16="http://schemas.microsoft.com/office/drawing/2014/main" id="{6A51D690-9E97-F84D-9608-7E9649017B64}"/>
              </a:ext>
            </a:extLst>
          </p:cNvPr>
          <p:cNvSpPr>
            <a:spLocks noChangeShapeType="1"/>
          </p:cNvSpPr>
          <p:nvPr/>
        </p:nvSpPr>
        <p:spPr bwMode="auto">
          <a:xfrm>
            <a:off x="6261100"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16">
            <a:extLst>
              <a:ext uri="{FF2B5EF4-FFF2-40B4-BE49-F238E27FC236}">
                <a16:creationId xmlns:a16="http://schemas.microsoft.com/office/drawing/2014/main" id="{F6E3077D-F300-BD4D-B3E9-E216DA62B9EC}"/>
              </a:ext>
            </a:extLst>
          </p:cNvPr>
          <p:cNvSpPr>
            <a:spLocks noChangeShapeType="1"/>
          </p:cNvSpPr>
          <p:nvPr/>
        </p:nvSpPr>
        <p:spPr bwMode="auto">
          <a:xfrm>
            <a:off x="62611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17">
            <a:extLst>
              <a:ext uri="{FF2B5EF4-FFF2-40B4-BE49-F238E27FC236}">
                <a16:creationId xmlns:a16="http://schemas.microsoft.com/office/drawing/2014/main" id="{8F16528A-8009-424D-99B9-B9DC4E85F8F4}"/>
              </a:ext>
            </a:extLst>
          </p:cNvPr>
          <p:cNvSpPr>
            <a:spLocks noChangeShapeType="1"/>
          </p:cNvSpPr>
          <p:nvPr/>
        </p:nvSpPr>
        <p:spPr bwMode="auto">
          <a:xfrm>
            <a:off x="62849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18">
            <a:extLst>
              <a:ext uri="{FF2B5EF4-FFF2-40B4-BE49-F238E27FC236}">
                <a16:creationId xmlns:a16="http://schemas.microsoft.com/office/drawing/2014/main" id="{B1C7BAB0-FF71-304F-BFEA-E2BDB2300AED}"/>
              </a:ext>
            </a:extLst>
          </p:cNvPr>
          <p:cNvSpPr>
            <a:spLocks noChangeShapeType="1"/>
          </p:cNvSpPr>
          <p:nvPr/>
        </p:nvSpPr>
        <p:spPr bwMode="auto">
          <a:xfrm>
            <a:off x="63071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19">
            <a:extLst>
              <a:ext uri="{FF2B5EF4-FFF2-40B4-BE49-F238E27FC236}">
                <a16:creationId xmlns:a16="http://schemas.microsoft.com/office/drawing/2014/main" id="{1B243F51-8FDA-6C41-9FD5-B17E495A4750}"/>
              </a:ext>
            </a:extLst>
          </p:cNvPr>
          <p:cNvSpPr>
            <a:spLocks noChangeShapeType="1"/>
          </p:cNvSpPr>
          <p:nvPr/>
        </p:nvSpPr>
        <p:spPr bwMode="auto">
          <a:xfrm>
            <a:off x="63309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20">
            <a:extLst>
              <a:ext uri="{FF2B5EF4-FFF2-40B4-BE49-F238E27FC236}">
                <a16:creationId xmlns:a16="http://schemas.microsoft.com/office/drawing/2014/main" id="{25DBAF01-94BF-DE41-8298-BC067105A916}"/>
              </a:ext>
            </a:extLst>
          </p:cNvPr>
          <p:cNvSpPr>
            <a:spLocks noChangeShapeType="1"/>
          </p:cNvSpPr>
          <p:nvPr/>
        </p:nvSpPr>
        <p:spPr bwMode="auto">
          <a:xfrm>
            <a:off x="63531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21">
            <a:extLst>
              <a:ext uri="{FF2B5EF4-FFF2-40B4-BE49-F238E27FC236}">
                <a16:creationId xmlns:a16="http://schemas.microsoft.com/office/drawing/2014/main" id="{AFF3199C-04A8-7244-97E8-302DD2516AC7}"/>
              </a:ext>
            </a:extLst>
          </p:cNvPr>
          <p:cNvSpPr>
            <a:spLocks noChangeShapeType="1"/>
          </p:cNvSpPr>
          <p:nvPr/>
        </p:nvSpPr>
        <p:spPr bwMode="auto">
          <a:xfrm>
            <a:off x="63754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22">
            <a:extLst>
              <a:ext uri="{FF2B5EF4-FFF2-40B4-BE49-F238E27FC236}">
                <a16:creationId xmlns:a16="http://schemas.microsoft.com/office/drawing/2014/main" id="{8BF9AB5A-50E7-814A-A1D4-F60F284D1902}"/>
              </a:ext>
            </a:extLst>
          </p:cNvPr>
          <p:cNvSpPr>
            <a:spLocks noChangeShapeType="1"/>
          </p:cNvSpPr>
          <p:nvPr/>
        </p:nvSpPr>
        <p:spPr bwMode="auto">
          <a:xfrm>
            <a:off x="6467475"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23">
            <a:extLst>
              <a:ext uri="{FF2B5EF4-FFF2-40B4-BE49-F238E27FC236}">
                <a16:creationId xmlns:a16="http://schemas.microsoft.com/office/drawing/2014/main" id="{E5E0F334-7CE5-D34F-A098-7A01B2271FF9}"/>
              </a:ext>
            </a:extLst>
          </p:cNvPr>
          <p:cNvSpPr>
            <a:spLocks noChangeShapeType="1"/>
          </p:cNvSpPr>
          <p:nvPr/>
        </p:nvSpPr>
        <p:spPr bwMode="auto">
          <a:xfrm>
            <a:off x="64674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24">
            <a:extLst>
              <a:ext uri="{FF2B5EF4-FFF2-40B4-BE49-F238E27FC236}">
                <a16:creationId xmlns:a16="http://schemas.microsoft.com/office/drawing/2014/main" id="{72D5A38E-8EB6-4946-8CA8-85AB0BB7E1E6}"/>
              </a:ext>
            </a:extLst>
          </p:cNvPr>
          <p:cNvSpPr>
            <a:spLocks noChangeShapeType="1"/>
          </p:cNvSpPr>
          <p:nvPr/>
        </p:nvSpPr>
        <p:spPr bwMode="auto">
          <a:xfrm>
            <a:off x="64897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25">
            <a:extLst>
              <a:ext uri="{FF2B5EF4-FFF2-40B4-BE49-F238E27FC236}">
                <a16:creationId xmlns:a16="http://schemas.microsoft.com/office/drawing/2014/main" id="{CE827A21-42B1-8D40-826A-556EBB72EAF2}"/>
              </a:ext>
            </a:extLst>
          </p:cNvPr>
          <p:cNvSpPr>
            <a:spLocks noChangeShapeType="1"/>
          </p:cNvSpPr>
          <p:nvPr/>
        </p:nvSpPr>
        <p:spPr bwMode="auto">
          <a:xfrm>
            <a:off x="65135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26">
            <a:extLst>
              <a:ext uri="{FF2B5EF4-FFF2-40B4-BE49-F238E27FC236}">
                <a16:creationId xmlns:a16="http://schemas.microsoft.com/office/drawing/2014/main" id="{F2CD2942-F165-6245-9C04-B4D2C358E834}"/>
              </a:ext>
            </a:extLst>
          </p:cNvPr>
          <p:cNvSpPr>
            <a:spLocks noChangeShapeType="1"/>
          </p:cNvSpPr>
          <p:nvPr/>
        </p:nvSpPr>
        <p:spPr bwMode="auto">
          <a:xfrm>
            <a:off x="65357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27">
            <a:extLst>
              <a:ext uri="{FF2B5EF4-FFF2-40B4-BE49-F238E27FC236}">
                <a16:creationId xmlns:a16="http://schemas.microsoft.com/office/drawing/2014/main" id="{26A7EE8E-BC99-A144-9A8D-0B07665B3A7B}"/>
              </a:ext>
            </a:extLst>
          </p:cNvPr>
          <p:cNvSpPr>
            <a:spLocks noChangeShapeType="1"/>
          </p:cNvSpPr>
          <p:nvPr/>
        </p:nvSpPr>
        <p:spPr bwMode="auto">
          <a:xfrm>
            <a:off x="65595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28">
            <a:extLst>
              <a:ext uri="{FF2B5EF4-FFF2-40B4-BE49-F238E27FC236}">
                <a16:creationId xmlns:a16="http://schemas.microsoft.com/office/drawing/2014/main" id="{3F555BA3-C51F-1742-849B-1A1896FD4359}"/>
              </a:ext>
            </a:extLst>
          </p:cNvPr>
          <p:cNvSpPr>
            <a:spLocks noChangeShapeType="1"/>
          </p:cNvSpPr>
          <p:nvPr/>
        </p:nvSpPr>
        <p:spPr bwMode="auto">
          <a:xfrm>
            <a:off x="65817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129">
            <a:extLst>
              <a:ext uri="{FF2B5EF4-FFF2-40B4-BE49-F238E27FC236}">
                <a16:creationId xmlns:a16="http://schemas.microsoft.com/office/drawing/2014/main" id="{C58035DC-87FA-6346-B68B-5B0AE14DD253}"/>
              </a:ext>
            </a:extLst>
          </p:cNvPr>
          <p:cNvSpPr>
            <a:spLocks noChangeShapeType="1"/>
          </p:cNvSpPr>
          <p:nvPr/>
        </p:nvSpPr>
        <p:spPr bwMode="auto">
          <a:xfrm>
            <a:off x="6673850"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30">
            <a:extLst>
              <a:ext uri="{FF2B5EF4-FFF2-40B4-BE49-F238E27FC236}">
                <a16:creationId xmlns:a16="http://schemas.microsoft.com/office/drawing/2014/main" id="{CA4595A9-8BFE-F44B-AE6B-5D24B85DFDE4}"/>
              </a:ext>
            </a:extLst>
          </p:cNvPr>
          <p:cNvSpPr>
            <a:spLocks noChangeShapeType="1"/>
          </p:cNvSpPr>
          <p:nvPr/>
        </p:nvSpPr>
        <p:spPr bwMode="auto">
          <a:xfrm>
            <a:off x="66738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31">
            <a:extLst>
              <a:ext uri="{FF2B5EF4-FFF2-40B4-BE49-F238E27FC236}">
                <a16:creationId xmlns:a16="http://schemas.microsoft.com/office/drawing/2014/main" id="{C6E85D1A-2508-A249-BA96-AAAB97554430}"/>
              </a:ext>
            </a:extLst>
          </p:cNvPr>
          <p:cNvSpPr>
            <a:spLocks noChangeShapeType="1"/>
          </p:cNvSpPr>
          <p:nvPr/>
        </p:nvSpPr>
        <p:spPr bwMode="auto">
          <a:xfrm>
            <a:off x="6696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132">
            <a:extLst>
              <a:ext uri="{FF2B5EF4-FFF2-40B4-BE49-F238E27FC236}">
                <a16:creationId xmlns:a16="http://schemas.microsoft.com/office/drawing/2014/main" id="{8387C1FA-973C-994F-9295-5D180BB2249D}"/>
              </a:ext>
            </a:extLst>
          </p:cNvPr>
          <p:cNvSpPr>
            <a:spLocks noChangeShapeType="1"/>
          </p:cNvSpPr>
          <p:nvPr/>
        </p:nvSpPr>
        <p:spPr bwMode="auto">
          <a:xfrm>
            <a:off x="67183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133">
            <a:extLst>
              <a:ext uri="{FF2B5EF4-FFF2-40B4-BE49-F238E27FC236}">
                <a16:creationId xmlns:a16="http://schemas.microsoft.com/office/drawing/2014/main" id="{1F983DC5-C6EF-AB4C-A0AB-C971B024384E}"/>
              </a:ext>
            </a:extLst>
          </p:cNvPr>
          <p:cNvSpPr>
            <a:spLocks noChangeShapeType="1"/>
          </p:cNvSpPr>
          <p:nvPr/>
        </p:nvSpPr>
        <p:spPr bwMode="auto">
          <a:xfrm>
            <a:off x="67421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134">
            <a:extLst>
              <a:ext uri="{FF2B5EF4-FFF2-40B4-BE49-F238E27FC236}">
                <a16:creationId xmlns:a16="http://schemas.microsoft.com/office/drawing/2014/main" id="{85E9DE64-6086-8E4D-B6B4-5297E0BF251A}"/>
              </a:ext>
            </a:extLst>
          </p:cNvPr>
          <p:cNvSpPr>
            <a:spLocks noChangeShapeType="1"/>
          </p:cNvSpPr>
          <p:nvPr/>
        </p:nvSpPr>
        <p:spPr bwMode="auto">
          <a:xfrm>
            <a:off x="67643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135">
            <a:extLst>
              <a:ext uri="{FF2B5EF4-FFF2-40B4-BE49-F238E27FC236}">
                <a16:creationId xmlns:a16="http://schemas.microsoft.com/office/drawing/2014/main" id="{48CD1AB7-89F9-504B-91EF-CBB0A27C1CC9}"/>
              </a:ext>
            </a:extLst>
          </p:cNvPr>
          <p:cNvSpPr>
            <a:spLocks noChangeShapeType="1"/>
          </p:cNvSpPr>
          <p:nvPr/>
        </p:nvSpPr>
        <p:spPr bwMode="auto">
          <a:xfrm>
            <a:off x="67881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136">
            <a:extLst>
              <a:ext uri="{FF2B5EF4-FFF2-40B4-BE49-F238E27FC236}">
                <a16:creationId xmlns:a16="http://schemas.microsoft.com/office/drawing/2014/main" id="{57347CB3-A48B-254D-9469-25ABEFBB6F02}"/>
              </a:ext>
            </a:extLst>
          </p:cNvPr>
          <p:cNvSpPr>
            <a:spLocks noChangeShapeType="1"/>
          </p:cNvSpPr>
          <p:nvPr/>
        </p:nvSpPr>
        <p:spPr bwMode="auto">
          <a:xfrm>
            <a:off x="6810375"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37">
            <a:extLst>
              <a:ext uri="{FF2B5EF4-FFF2-40B4-BE49-F238E27FC236}">
                <a16:creationId xmlns:a16="http://schemas.microsoft.com/office/drawing/2014/main" id="{EFF22308-8BD5-8E4B-AB9C-25A245E87442}"/>
              </a:ext>
            </a:extLst>
          </p:cNvPr>
          <p:cNvSpPr>
            <a:spLocks noChangeShapeType="1"/>
          </p:cNvSpPr>
          <p:nvPr/>
        </p:nvSpPr>
        <p:spPr bwMode="auto">
          <a:xfrm>
            <a:off x="68786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38">
            <a:extLst>
              <a:ext uri="{FF2B5EF4-FFF2-40B4-BE49-F238E27FC236}">
                <a16:creationId xmlns:a16="http://schemas.microsoft.com/office/drawing/2014/main" id="{C3203426-9522-9E40-A4AE-B25A4AEFEE4B}"/>
              </a:ext>
            </a:extLst>
          </p:cNvPr>
          <p:cNvSpPr>
            <a:spLocks noChangeShapeType="1"/>
          </p:cNvSpPr>
          <p:nvPr/>
        </p:nvSpPr>
        <p:spPr bwMode="auto">
          <a:xfrm>
            <a:off x="69024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39">
            <a:extLst>
              <a:ext uri="{FF2B5EF4-FFF2-40B4-BE49-F238E27FC236}">
                <a16:creationId xmlns:a16="http://schemas.microsoft.com/office/drawing/2014/main" id="{E4502058-A4BC-8641-9F4C-3277C7B75D02}"/>
              </a:ext>
            </a:extLst>
          </p:cNvPr>
          <p:cNvSpPr>
            <a:spLocks noChangeShapeType="1"/>
          </p:cNvSpPr>
          <p:nvPr/>
        </p:nvSpPr>
        <p:spPr bwMode="auto">
          <a:xfrm>
            <a:off x="69246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40">
            <a:extLst>
              <a:ext uri="{FF2B5EF4-FFF2-40B4-BE49-F238E27FC236}">
                <a16:creationId xmlns:a16="http://schemas.microsoft.com/office/drawing/2014/main" id="{AD124BCD-8694-9C4A-9DCF-72018289F86F}"/>
              </a:ext>
            </a:extLst>
          </p:cNvPr>
          <p:cNvSpPr>
            <a:spLocks noChangeShapeType="1"/>
          </p:cNvSpPr>
          <p:nvPr/>
        </p:nvSpPr>
        <p:spPr bwMode="auto">
          <a:xfrm>
            <a:off x="69469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41">
            <a:extLst>
              <a:ext uri="{FF2B5EF4-FFF2-40B4-BE49-F238E27FC236}">
                <a16:creationId xmlns:a16="http://schemas.microsoft.com/office/drawing/2014/main" id="{CC1A2A78-18A8-D546-8E9D-89F0121F0677}"/>
              </a:ext>
            </a:extLst>
          </p:cNvPr>
          <p:cNvSpPr>
            <a:spLocks noChangeShapeType="1"/>
          </p:cNvSpPr>
          <p:nvPr/>
        </p:nvSpPr>
        <p:spPr bwMode="auto">
          <a:xfrm>
            <a:off x="69643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42">
            <a:extLst>
              <a:ext uri="{FF2B5EF4-FFF2-40B4-BE49-F238E27FC236}">
                <a16:creationId xmlns:a16="http://schemas.microsoft.com/office/drawing/2014/main" id="{567F018C-0D2A-0949-8D77-6E26D0CDC566}"/>
              </a:ext>
            </a:extLst>
          </p:cNvPr>
          <p:cNvSpPr>
            <a:spLocks noChangeShapeType="1"/>
          </p:cNvSpPr>
          <p:nvPr/>
        </p:nvSpPr>
        <p:spPr bwMode="auto">
          <a:xfrm>
            <a:off x="69881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43">
            <a:extLst>
              <a:ext uri="{FF2B5EF4-FFF2-40B4-BE49-F238E27FC236}">
                <a16:creationId xmlns:a16="http://schemas.microsoft.com/office/drawing/2014/main" id="{B44C5D54-CF83-7E4C-B7CE-D4587CD0A304}"/>
              </a:ext>
            </a:extLst>
          </p:cNvPr>
          <p:cNvSpPr>
            <a:spLocks noChangeShapeType="1"/>
          </p:cNvSpPr>
          <p:nvPr/>
        </p:nvSpPr>
        <p:spPr bwMode="auto">
          <a:xfrm>
            <a:off x="7010400"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44">
            <a:extLst>
              <a:ext uri="{FF2B5EF4-FFF2-40B4-BE49-F238E27FC236}">
                <a16:creationId xmlns:a16="http://schemas.microsoft.com/office/drawing/2014/main" id="{4CD8983A-F81C-5B47-8B22-255E72194042}"/>
              </a:ext>
            </a:extLst>
          </p:cNvPr>
          <p:cNvSpPr>
            <a:spLocks noChangeShapeType="1"/>
          </p:cNvSpPr>
          <p:nvPr/>
        </p:nvSpPr>
        <p:spPr bwMode="auto">
          <a:xfrm>
            <a:off x="70850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45">
            <a:extLst>
              <a:ext uri="{FF2B5EF4-FFF2-40B4-BE49-F238E27FC236}">
                <a16:creationId xmlns:a16="http://schemas.microsoft.com/office/drawing/2014/main" id="{2AEDB0AC-5A4D-FD40-93C4-B2AE9658EF53}"/>
              </a:ext>
            </a:extLst>
          </p:cNvPr>
          <p:cNvSpPr>
            <a:spLocks noChangeShapeType="1"/>
          </p:cNvSpPr>
          <p:nvPr/>
        </p:nvSpPr>
        <p:spPr bwMode="auto">
          <a:xfrm>
            <a:off x="71024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46">
            <a:extLst>
              <a:ext uri="{FF2B5EF4-FFF2-40B4-BE49-F238E27FC236}">
                <a16:creationId xmlns:a16="http://schemas.microsoft.com/office/drawing/2014/main" id="{8012B3E4-DD42-6140-B08C-844FF6AF3492}"/>
              </a:ext>
            </a:extLst>
          </p:cNvPr>
          <p:cNvSpPr>
            <a:spLocks noChangeShapeType="1"/>
          </p:cNvSpPr>
          <p:nvPr/>
        </p:nvSpPr>
        <p:spPr bwMode="auto">
          <a:xfrm>
            <a:off x="71247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147">
            <a:extLst>
              <a:ext uri="{FF2B5EF4-FFF2-40B4-BE49-F238E27FC236}">
                <a16:creationId xmlns:a16="http://schemas.microsoft.com/office/drawing/2014/main" id="{A547B07C-2275-CC4F-9CA2-793AC12DC671}"/>
              </a:ext>
            </a:extLst>
          </p:cNvPr>
          <p:cNvSpPr>
            <a:spLocks noChangeShapeType="1"/>
          </p:cNvSpPr>
          <p:nvPr/>
        </p:nvSpPr>
        <p:spPr bwMode="auto">
          <a:xfrm>
            <a:off x="71469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148">
            <a:extLst>
              <a:ext uri="{FF2B5EF4-FFF2-40B4-BE49-F238E27FC236}">
                <a16:creationId xmlns:a16="http://schemas.microsoft.com/office/drawing/2014/main" id="{1E5D145D-9C6D-9B4B-9F3A-EC52CF6C33D2}"/>
              </a:ext>
            </a:extLst>
          </p:cNvPr>
          <p:cNvSpPr>
            <a:spLocks noChangeShapeType="1"/>
          </p:cNvSpPr>
          <p:nvPr/>
        </p:nvSpPr>
        <p:spPr bwMode="auto">
          <a:xfrm>
            <a:off x="71707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149">
            <a:extLst>
              <a:ext uri="{FF2B5EF4-FFF2-40B4-BE49-F238E27FC236}">
                <a16:creationId xmlns:a16="http://schemas.microsoft.com/office/drawing/2014/main" id="{2858CFB8-D84E-0146-A5F7-46FA7A9889E8}"/>
              </a:ext>
            </a:extLst>
          </p:cNvPr>
          <p:cNvSpPr>
            <a:spLocks noChangeShapeType="1"/>
          </p:cNvSpPr>
          <p:nvPr/>
        </p:nvSpPr>
        <p:spPr bwMode="auto">
          <a:xfrm>
            <a:off x="71929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150">
            <a:extLst>
              <a:ext uri="{FF2B5EF4-FFF2-40B4-BE49-F238E27FC236}">
                <a16:creationId xmlns:a16="http://schemas.microsoft.com/office/drawing/2014/main" id="{DDD671EE-4DBE-494A-B8C7-6627817CA468}"/>
              </a:ext>
            </a:extLst>
          </p:cNvPr>
          <p:cNvSpPr>
            <a:spLocks noChangeShapeType="1"/>
          </p:cNvSpPr>
          <p:nvPr/>
        </p:nvSpPr>
        <p:spPr bwMode="auto">
          <a:xfrm>
            <a:off x="7216775"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151">
            <a:extLst>
              <a:ext uri="{FF2B5EF4-FFF2-40B4-BE49-F238E27FC236}">
                <a16:creationId xmlns:a16="http://schemas.microsoft.com/office/drawing/2014/main" id="{DCC9F3A0-6F97-0147-BA11-E556E5C0FD13}"/>
              </a:ext>
            </a:extLst>
          </p:cNvPr>
          <p:cNvSpPr>
            <a:spLocks noChangeShapeType="1"/>
          </p:cNvSpPr>
          <p:nvPr/>
        </p:nvSpPr>
        <p:spPr bwMode="auto">
          <a:xfrm>
            <a:off x="72898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152">
            <a:extLst>
              <a:ext uri="{FF2B5EF4-FFF2-40B4-BE49-F238E27FC236}">
                <a16:creationId xmlns:a16="http://schemas.microsoft.com/office/drawing/2014/main" id="{E1800284-17B7-264B-A217-8848794ADB82}"/>
              </a:ext>
            </a:extLst>
          </p:cNvPr>
          <p:cNvSpPr>
            <a:spLocks noChangeShapeType="1"/>
          </p:cNvSpPr>
          <p:nvPr/>
        </p:nvSpPr>
        <p:spPr bwMode="auto">
          <a:xfrm>
            <a:off x="73072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153">
            <a:extLst>
              <a:ext uri="{FF2B5EF4-FFF2-40B4-BE49-F238E27FC236}">
                <a16:creationId xmlns:a16="http://schemas.microsoft.com/office/drawing/2014/main" id="{1E61AABD-DE29-7B44-BAFF-11A6CBF65BE2}"/>
              </a:ext>
            </a:extLst>
          </p:cNvPr>
          <p:cNvSpPr>
            <a:spLocks noChangeShapeType="1"/>
          </p:cNvSpPr>
          <p:nvPr/>
        </p:nvSpPr>
        <p:spPr bwMode="auto">
          <a:xfrm>
            <a:off x="7331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154">
            <a:extLst>
              <a:ext uri="{FF2B5EF4-FFF2-40B4-BE49-F238E27FC236}">
                <a16:creationId xmlns:a16="http://schemas.microsoft.com/office/drawing/2014/main" id="{55E3BF42-B128-AC40-9CB5-22A3B329D04B}"/>
              </a:ext>
            </a:extLst>
          </p:cNvPr>
          <p:cNvSpPr>
            <a:spLocks noChangeShapeType="1"/>
          </p:cNvSpPr>
          <p:nvPr/>
        </p:nvSpPr>
        <p:spPr bwMode="auto">
          <a:xfrm>
            <a:off x="73533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155">
            <a:extLst>
              <a:ext uri="{FF2B5EF4-FFF2-40B4-BE49-F238E27FC236}">
                <a16:creationId xmlns:a16="http://schemas.microsoft.com/office/drawing/2014/main" id="{89EF628D-733E-DF4A-9720-7991AB8E3FF5}"/>
              </a:ext>
            </a:extLst>
          </p:cNvPr>
          <p:cNvSpPr>
            <a:spLocks noChangeShapeType="1"/>
          </p:cNvSpPr>
          <p:nvPr/>
        </p:nvSpPr>
        <p:spPr bwMode="auto">
          <a:xfrm>
            <a:off x="73755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156">
            <a:extLst>
              <a:ext uri="{FF2B5EF4-FFF2-40B4-BE49-F238E27FC236}">
                <a16:creationId xmlns:a16="http://schemas.microsoft.com/office/drawing/2014/main" id="{952E26A3-B1CA-3047-838F-BF76D05441A5}"/>
              </a:ext>
            </a:extLst>
          </p:cNvPr>
          <p:cNvSpPr>
            <a:spLocks noChangeShapeType="1"/>
          </p:cNvSpPr>
          <p:nvPr/>
        </p:nvSpPr>
        <p:spPr bwMode="auto">
          <a:xfrm>
            <a:off x="73993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157">
            <a:extLst>
              <a:ext uri="{FF2B5EF4-FFF2-40B4-BE49-F238E27FC236}">
                <a16:creationId xmlns:a16="http://schemas.microsoft.com/office/drawing/2014/main" id="{4B52DE7C-C425-9844-B17D-9AF607956B57}"/>
              </a:ext>
            </a:extLst>
          </p:cNvPr>
          <p:cNvSpPr>
            <a:spLocks noChangeShapeType="1"/>
          </p:cNvSpPr>
          <p:nvPr/>
        </p:nvSpPr>
        <p:spPr bwMode="auto">
          <a:xfrm>
            <a:off x="7421563"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158">
            <a:extLst>
              <a:ext uri="{FF2B5EF4-FFF2-40B4-BE49-F238E27FC236}">
                <a16:creationId xmlns:a16="http://schemas.microsoft.com/office/drawing/2014/main" id="{1DC79DAC-8DD6-724F-8570-FA76B0CE7FE3}"/>
              </a:ext>
            </a:extLst>
          </p:cNvPr>
          <p:cNvSpPr>
            <a:spLocks noChangeShapeType="1"/>
          </p:cNvSpPr>
          <p:nvPr/>
        </p:nvSpPr>
        <p:spPr bwMode="auto">
          <a:xfrm>
            <a:off x="7496175"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159">
            <a:extLst>
              <a:ext uri="{FF2B5EF4-FFF2-40B4-BE49-F238E27FC236}">
                <a16:creationId xmlns:a16="http://schemas.microsoft.com/office/drawing/2014/main" id="{EAB5310A-E284-CE49-BD7F-7D5AF79743F1}"/>
              </a:ext>
            </a:extLst>
          </p:cNvPr>
          <p:cNvSpPr>
            <a:spLocks noChangeShapeType="1"/>
          </p:cNvSpPr>
          <p:nvPr/>
        </p:nvSpPr>
        <p:spPr bwMode="auto">
          <a:xfrm>
            <a:off x="75136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160">
            <a:extLst>
              <a:ext uri="{FF2B5EF4-FFF2-40B4-BE49-F238E27FC236}">
                <a16:creationId xmlns:a16="http://schemas.microsoft.com/office/drawing/2014/main" id="{93A829CF-D0C7-714F-951B-65A2B8DED349}"/>
              </a:ext>
            </a:extLst>
          </p:cNvPr>
          <p:cNvSpPr>
            <a:spLocks noChangeShapeType="1"/>
          </p:cNvSpPr>
          <p:nvPr/>
        </p:nvSpPr>
        <p:spPr bwMode="auto">
          <a:xfrm>
            <a:off x="75358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161">
            <a:extLst>
              <a:ext uri="{FF2B5EF4-FFF2-40B4-BE49-F238E27FC236}">
                <a16:creationId xmlns:a16="http://schemas.microsoft.com/office/drawing/2014/main" id="{5190240E-8E7F-E744-BC4F-A60DD337E008}"/>
              </a:ext>
            </a:extLst>
          </p:cNvPr>
          <p:cNvSpPr>
            <a:spLocks noChangeShapeType="1"/>
          </p:cNvSpPr>
          <p:nvPr/>
        </p:nvSpPr>
        <p:spPr bwMode="auto">
          <a:xfrm>
            <a:off x="75596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162">
            <a:extLst>
              <a:ext uri="{FF2B5EF4-FFF2-40B4-BE49-F238E27FC236}">
                <a16:creationId xmlns:a16="http://schemas.microsoft.com/office/drawing/2014/main" id="{DA8D2EAC-EE83-4046-BF3D-074F8196B031}"/>
              </a:ext>
            </a:extLst>
          </p:cNvPr>
          <p:cNvSpPr>
            <a:spLocks noChangeShapeType="1"/>
          </p:cNvSpPr>
          <p:nvPr/>
        </p:nvSpPr>
        <p:spPr bwMode="auto">
          <a:xfrm>
            <a:off x="75819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163">
            <a:extLst>
              <a:ext uri="{FF2B5EF4-FFF2-40B4-BE49-F238E27FC236}">
                <a16:creationId xmlns:a16="http://schemas.microsoft.com/office/drawing/2014/main" id="{FE7812D2-965D-A94E-93D0-C1B2BF299F65}"/>
              </a:ext>
            </a:extLst>
          </p:cNvPr>
          <p:cNvSpPr>
            <a:spLocks noChangeShapeType="1"/>
          </p:cNvSpPr>
          <p:nvPr/>
        </p:nvSpPr>
        <p:spPr bwMode="auto">
          <a:xfrm>
            <a:off x="76041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164">
            <a:extLst>
              <a:ext uri="{FF2B5EF4-FFF2-40B4-BE49-F238E27FC236}">
                <a16:creationId xmlns:a16="http://schemas.microsoft.com/office/drawing/2014/main" id="{E5EB67A8-32D6-7C44-9BCB-02CD8CC20F15}"/>
              </a:ext>
            </a:extLst>
          </p:cNvPr>
          <p:cNvSpPr>
            <a:spLocks noChangeShapeType="1"/>
          </p:cNvSpPr>
          <p:nvPr/>
        </p:nvSpPr>
        <p:spPr bwMode="auto">
          <a:xfrm>
            <a:off x="7627938"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165">
            <a:extLst>
              <a:ext uri="{FF2B5EF4-FFF2-40B4-BE49-F238E27FC236}">
                <a16:creationId xmlns:a16="http://schemas.microsoft.com/office/drawing/2014/main" id="{5DF99781-4B80-AA46-B130-A0B591F00977}"/>
              </a:ext>
            </a:extLst>
          </p:cNvPr>
          <p:cNvSpPr>
            <a:spLocks noChangeShapeType="1"/>
          </p:cNvSpPr>
          <p:nvPr/>
        </p:nvSpPr>
        <p:spPr bwMode="auto">
          <a:xfrm>
            <a:off x="7702550"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166">
            <a:extLst>
              <a:ext uri="{FF2B5EF4-FFF2-40B4-BE49-F238E27FC236}">
                <a16:creationId xmlns:a16="http://schemas.microsoft.com/office/drawing/2014/main" id="{182B9229-4FBD-2B4F-A8BE-A40614F9E88C}"/>
              </a:ext>
            </a:extLst>
          </p:cNvPr>
          <p:cNvSpPr>
            <a:spLocks noChangeShapeType="1"/>
          </p:cNvSpPr>
          <p:nvPr/>
        </p:nvSpPr>
        <p:spPr bwMode="auto">
          <a:xfrm>
            <a:off x="77184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167">
            <a:extLst>
              <a:ext uri="{FF2B5EF4-FFF2-40B4-BE49-F238E27FC236}">
                <a16:creationId xmlns:a16="http://schemas.microsoft.com/office/drawing/2014/main" id="{FA1207EC-A253-384C-961E-42A10080444A}"/>
              </a:ext>
            </a:extLst>
          </p:cNvPr>
          <p:cNvSpPr>
            <a:spLocks noChangeShapeType="1"/>
          </p:cNvSpPr>
          <p:nvPr/>
        </p:nvSpPr>
        <p:spPr bwMode="auto">
          <a:xfrm>
            <a:off x="7742238"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168">
            <a:extLst>
              <a:ext uri="{FF2B5EF4-FFF2-40B4-BE49-F238E27FC236}">
                <a16:creationId xmlns:a16="http://schemas.microsoft.com/office/drawing/2014/main" id="{764CFCA4-B0EA-7041-8F2E-12B67405EFE9}"/>
              </a:ext>
            </a:extLst>
          </p:cNvPr>
          <p:cNvSpPr>
            <a:spLocks noChangeShapeType="1"/>
          </p:cNvSpPr>
          <p:nvPr/>
        </p:nvSpPr>
        <p:spPr bwMode="auto">
          <a:xfrm>
            <a:off x="77597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169">
            <a:extLst>
              <a:ext uri="{FF2B5EF4-FFF2-40B4-BE49-F238E27FC236}">
                <a16:creationId xmlns:a16="http://schemas.microsoft.com/office/drawing/2014/main" id="{19232540-693E-6145-807B-683AF0B0B89C}"/>
              </a:ext>
            </a:extLst>
          </p:cNvPr>
          <p:cNvSpPr>
            <a:spLocks noChangeShapeType="1"/>
          </p:cNvSpPr>
          <p:nvPr/>
        </p:nvSpPr>
        <p:spPr bwMode="auto">
          <a:xfrm>
            <a:off x="77819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170">
            <a:extLst>
              <a:ext uri="{FF2B5EF4-FFF2-40B4-BE49-F238E27FC236}">
                <a16:creationId xmlns:a16="http://schemas.microsoft.com/office/drawing/2014/main" id="{217B0ABC-4A15-874F-95D7-4FB680931ADC}"/>
              </a:ext>
            </a:extLst>
          </p:cNvPr>
          <p:cNvSpPr>
            <a:spLocks noChangeShapeType="1"/>
          </p:cNvSpPr>
          <p:nvPr/>
        </p:nvSpPr>
        <p:spPr bwMode="auto">
          <a:xfrm>
            <a:off x="78041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171">
            <a:extLst>
              <a:ext uri="{FF2B5EF4-FFF2-40B4-BE49-F238E27FC236}">
                <a16:creationId xmlns:a16="http://schemas.microsoft.com/office/drawing/2014/main" id="{58137375-EB65-A64F-9833-0C65EB8A9360}"/>
              </a:ext>
            </a:extLst>
          </p:cNvPr>
          <p:cNvSpPr>
            <a:spLocks noChangeShapeType="1"/>
          </p:cNvSpPr>
          <p:nvPr/>
        </p:nvSpPr>
        <p:spPr bwMode="auto">
          <a:xfrm>
            <a:off x="782796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172">
            <a:extLst>
              <a:ext uri="{FF2B5EF4-FFF2-40B4-BE49-F238E27FC236}">
                <a16:creationId xmlns:a16="http://schemas.microsoft.com/office/drawing/2014/main" id="{29F3BD99-A89E-7C4B-8475-F63ED0D64747}"/>
              </a:ext>
            </a:extLst>
          </p:cNvPr>
          <p:cNvSpPr>
            <a:spLocks noChangeShapeType="1"/>
          </p:cNvSpPr>
          <p:nvPr/>
        </p:nvSpPr>
        <p:spPr bwMode="auto">
          <a:xfrm>
            <a:off x="7907338"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Line 173">
            <a:extLst>
              <a:ext uri="{FF2B5EF4-FFF2-40B4-BE49-F238E27FC236}">
                <a16:creationId xmlns:a16="http://schemas.microsoft.com/office/drawing/2014/main" id="{A2EE543B-F6D0-5C41-AFD7-E7DD80219907}"/>
              </a:ext>
            </a:extLst>
          </p:cNvPr>
          <p:cNvSpPr>
            <a:spLocks noChangeShapeType="1"/>
          </p:cNvSpPr>
          <p:nvPr/>
        </p:nvSpPr>
        <p:spPr bwMode="auto">
          <a:xfrm>
            <a:off x="79184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174">
            <a:extLst>
              <a:ext uri="{FF2B5EF4-FFF2-40B4-BE49-F238E27FC236}">
                <a16:creationId xmlns:a16="http://schemas.microsoft.com/office/drawing/2014/main" id="{0D008514-084C-B843-806B-B26BBE29D3B0}"/>
              </a:ext>
            </a:extLst>
          </p:cNvPr>
          <p:cNvSpPr>
            <a:spLocks noChangeShapeType="1"/>
          </p:cNvSpPr>
          <p:nvPr/>
        </p:nvSpPr>
        <p:spPr bwMode="auto">
          <a:xfrm>
            <a:off x="79422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175">
            <a:extLst>
              <a:ext uri="{FF2B5EF4-FFF2-40B4-BE49-F238E27FC236}">
                <a16:creationId xmlns:a16="http://schemas.microsoft.com/office/drawing/2014/main" id="{14B9B43F-E4E0-404D-B769-40E4E5CEA140}"/>
              </a:ext>
            </a:extLst>
          </p:cNvPr>
          <p:cNvSpPr>
            <a:spLocks noChangeShapeType="1"/>
          </p:cNvSpPr>
          <p:nvPr/>
        </p:nvSpPr>
        <p:spPr bwMode="auto">
          <a:xfrm>
            <a:off x="79644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176">
            <a:extLst>
              <a:ext uri="{FF2B5EF4-FFF2-40B4-BE49-F238E27FC236}">
                <a16:creationId xmlns:a16="http://schemas.microsoft.com/office/drawing/2014/main" id="{8B30D719-E065-F64B-BFDE-3ABCE33A25D4}"/>
              </a:ext>
            </a:extLst>
          </p:cNvPr>
          <p:cNvSpPr>
            <a:spLocks noChangeShapeType="1"/>
          </p:cNvSpPr>
          <p:nvPr/>
        </p:nvSpPr>
        <p:spPr bwMode="auto">
          <a:xfrm>
            <a:off x="79883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177">
            <a:extLst>
              <a:ext uri="{FF2B5EF4-FFF2-40B4-BE49-F238E27FC236}">
                <a16:creationId xmlns:a16="http://schemas.microsoft.com/office/drawing/2014/main" id="{3AE7CF58-3C70-CC41-B26F-3AB2B4FA75C2}"/>
              </a:ext>
            </a:extLst>
          </p:cNvPr>
          <p:cNvSpPr>
            <a:spLocks noChangeShapeType="1"/>
          </p:cNvSpPr>
          <p:nvPr/>
        </p:nvSpPr>
        <p:spPr bwMode="auto">
          <a:xfrm>
            <a:off x="80105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178">
            <a:extLst>
              <a:ext uri="{FF2B5EF4-FFF2-40B4-BE49-F238E27FC236}">
                <a16:creationId xmlns:a16="http://schemas.microsoft.com/office/drawing/2014/main" id="{CAD3D863-CFB9-FF49-9A74-427E3860F268}"/>
              </a:ext>
            </a:extLst>
          </p:cNvPr>
          <p:cNvSpPr>
            <a:spLocks noChangeShapeType="1"/>
          </p:cNvSpPr>
          <p:nvPr/>
        </p:nvSpPr>
        <p:spPr bwMode="auto">
          <a:xfrm>
            <a:off x="803275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179">
            <a:extLst>
              <a:ext uri="{FF2B5EF4-FFF2-40B4-BE49-F238E27FC236}">
                <a16:creationId xmlns:a16="http://schemas.microsoft.com/office/drawing/2014/main" id="{1DEC32D9-F6F2-5147-AC03-1BFADCCC1FBF}"/>
              </a:ext>
            </a:extLst>
          </p:cNvPr>
          <p:cNvSpPr>
            <a:spLocks noChangeShapeType="1"/>
          </p:cNvSpPr>
          <p:nvPr/>
        </p:nvSpPr>
        <p:spPr bwMode="auto">
          <a:xfrm>
            <a:off x="811371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180">
            <a:extLst>
              <a:ext uri="{FF2B5EF4-FFF2-40B4-BE49-F238E27FC236}">
                <a16:creationId xmlns:a16="http://schemas.microsoft.com/office/drawing/2014/main" id="{45975537-0AA6-6A4F-B45C-2FA47C8F14F5}"/>
              </a:ext>
            </a:extLst>
          </p:cNvPr>
          <p:cNvSpPr>
            <a:spLocks noChangeShapeType="1"/>
          </p:cNvSpPr>
          <p:nvPr/>
        </p:nvSpPr>
        <p:spPr bwMode="auto">
          <a:xfrm>
            <a:off x="81248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181">
            <a:extLst>
              <a:ext uri="{FF2B5EF4-FFF2-40B4-BE49-F238E27FC236}">
                <a16:creationId xmlns:a16="http://schemas.microsoft.com/office/drawing/2014/main" id="{ACAB4EC1-45A3-DE48-96C6-DE262411C27E}"/>
              </a:ext>
            </a:extLst>
          </p:cNvPr>
          <p:cNvSpPr>
            <a:spLocks noChangeShapeType="1"/>
          </p:cNvSpPr>
          <p:nvPr/>
        </p:nvSpPr>
        <p:spPr bwMode="auto">
          <a:xfrm>
            <a:off x="81470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182">
            <a:extLst>
              <a:ext uri="{FF2B5EF4-FFF2-40B4-BE49-F238E27FC236}">
                <a16:creationId xmlns:a16="http://schemas.microsoft.com/office/drawing/2014/main" id="{7C6C04F1-586D-B343-8317-15D4A03FF655}"/>
              </a:ext>
            </a:extLst>
          </p:cNvPr>
          <p:cNvSpPr>
            <a:spLocks noChangeShapeType="1"/>
          </p:cNvSpPr>
          <p:nvPr/>
        </p:nvSpPr>
        <p:spPr bwMode="auto">
          <a:xfrm>
            <a:off x="81708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183">
            <a:extLst>
              <a:ext uri="{FF2B5EF4-FFF2-40B4-BE49-F238E27FC236}">
                <a16:creationId xmlns:a16="http://schemas.microsoft.com/office/drawing/2014/main" id="{2BFFD4A5-6542-6D45-A90E-3D0852E9A7CC}"/>
              </a:ext>
            </a:extLst>
          </p:cNvPr>
          <p:cNvSpPr>
            <a:spLocks noChangeShapeType="1"/>
          </p:cNvSpPr>
          <p:nvPr/>
        </p:nvSpPr>
        <p:spPr bwMode="auto">
          <a:xfrm>
            <a:off x="81930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184">
            <a:extLst>
              <a:ext uri="{FF2B5EF4-FFF2-40B4-BE49-F238E27FC236}">
                <a16:creationId xmlns:a16="http://schemas.microsoft.com/office/drawing/2014/main" id="{161B88CD-4715-BB47-B3B7-C309C57FB096}"/>
              </a:ext>
            </a:extLst>
          </p:cNvPr>
          <p:cNvSpPr>
            <a:spLocks noChangeShapeType="1"/>
          </p:cNvSpPr>
          <p:nvPr/>
        </p:nvSpPr>
        <p:spPr bwMode="auto">
          <a:xfrm>
            <a:off x="82169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185">
            <a:extLst>
              <a:ext uri="{FF2B5EF4-FFF2-40B4-BE49-F238E27FC236}">
                <a16:creationId xmlns:a16="http://schemas.microsoft.com/office/drawing/2014/main" id="{7DB70C98-2C40-D549-973A-DF921201101D}"/>
              </a:ext>
            </a:extLst>
          </p:cNvPr>
          <p:cNvSpPr>
            <a:spLocks noChangeShapeType="1"/>
          </p:cNvSpPr>
          <p:nvPr/>
        </p:nvSpPr>
        <p:spPr bwMode="auto">
          <a:xfrm>
            <a:off x="8239125"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186">
            <a:extLst>
              <a:ext uri="{FF2B5EF4-FFF2-40B4-BE49-F238E27FC236}">
                <a16:creationId xmlns:a16="http://schemas.microsoft.com/office/drawing/2014/main" id="{35BFA36E-6DBE-904B-8130-300F13183570}"/>
              </a:ext>
            </a:extLst>
          </p:cNvPr>
          <p:cNvSpPr>
            <a:spLocks noChangeShapeType="1"/>
          </p:cNvSpPr>
          <p:nvPr/>
        </p:nvSpPr>
        <p:spPr bwMode="auto">
          <a:xfrm>
            <a:off x="831850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187">
            <a:extLst>
              <a:ext uri="{FF2B5EF4-FFF2-40B4-BE49-F238E27FC236}">
                <a16:creationId xmlns:a16="http://schemas.microsoft.com/office/drawing/2014/main" id="{69560EE9-72A2-7241-ADCA-EAC91FAB9EB0}"/>
              </a:ext>
            </a:extLst>
          </p:cNvPr>
          <p:cNvSpPr>
            <a:spLocks noChangeShapeType="1"/>
          </p:cNvSpPr>
          <p:nvPr/>
        </p:nvSpPr>
        <p:spPr bwMode="auto">
          <a:xfrm>
            <a:off x="83312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188">
            <a:extLst>
              <a:ext uri="{FF2B5EF4-FFF2-40B4-BE49-F238E27FC236}">
                <a16:creationId xmlns:a16="http://schemas.microsoft.com/office/drawing/2014/main" id="{63040D0D-50CE-584C-AD9F-E830E796B373}"/>
              </a:ext>
            </a:extLst>
          </p:cNvPr>
          <p:cNvSpPr>
            <a:spLocks noChangeShapeType="1"/>
          </p:cNvSpPr>
          <p:nvPr/>
        </p:nvSpPr>
        <p:spPr bwMode="auto">
          <a:xfrm>
            <a:off x="83534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189">
            <a:extLst>
              <a:ext uri="{FF2B5EF4-FFF2-40B4-BE49-F238E27FC236}">
                <a16:creationId xmlns:a16="http://schemas.microsoft.com/office/drawing/2014/main" id="{CFAA5EAA-4648-3D40-8DBB-A379D9034F59}"/>
              </a:ext>
            </a:extLst>
          </p:cNvPr>
          <p:cNvSpPr>
            <a:spLocks noChangeShapeType="1"/>
          </p:cNvSpPr>
          <p:nvPr/>
        </p:nvSpPr>
        <p:spPr bwMode="auto">
          <a:xfrm>
            <a:off x="83756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190">
            <a:extLst>
              <a:ext uri="{FF2B5EF4-FFF2-40B4-BE49-F238E27FC236}">
                <a16:creationId xmlns:a16="http://schemas.microsoft.com/office/drawing/2014/main" id="{26C2E112-A46A-3C4A-AC4F-0E802C4D1C10}"/>
              </a:ext>
            </a:extLst>
          </p:cNvPr>
          <p:cNvSpPr>
            <a:spLocks noChangeShapeType="1"/>
          </p:cNvSpPr>
          <p:nvPr/>
        </p:nvSpPr>
        <p:spPr bwMode="auto">
          <a:xfrm>
            <a:off x="83994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191">
            <a:extLst>
              <a:ext uri="{FF2B5EF4-FFF2-40B4-BE49-F238E27FC236}">
                <a16:creationId xmlns:a16="http://schemas.microsoft.com/office/drawing/2014/main" id="{4976BE7E-5459-7042-BAFD-B5AB233E70B6}"/>
              </a:ext>
            </a:extLst>
          </p:cNvPr>
          <p:cNvSpPr>
            <a:spLocks noChangeShapeType="1"/>
          </p:cNvSpPr>
          <p:nvPr/>
        </p:nvSpPr>
        <p:spPr bwMode="auto">
          <a:xfrm>
            <a:off x="84216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192">
            <a:extLst>
              <a:ext uri="{FF2B5EF4-FFF2-40B4-BE49-F238E27FC236}">
                <a16:creationId xmlns:a16="http://schemas.microsoft.com/office/drawing/2014/main" id="{B6A668DC-DB99-6548-BDDC-9DC416F79C8D}"/>
              </a:ext>
            </a:extLst>
          </p:cNvPr>
          <p:cNvSpPr>
            <a:spLocks noChangeShapeType="1"/>
          </p:cNvSpPr>
          <p:nvPr/>
        </p:nvSpPr>
        <p:spPr bwMode="auto">
          <a:xfrm>
            <a:off x="8445500"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193">
            <a:extLst>
              <a:ext uri="{FF2B5EF4-FFF2-40B4-BE49-F238E27FC236}">
                <a16:creationId xmlns:a16="http://schemas.microsoft.com/office/drawing/2014/main" id="{E4F98197-2462-5546-9750-EE81DECAF48B}"/>
              </a:ext>
            </a:extLst>
          </p:cNvPr>
          <p:cNvSpPr>
            <a:spLocks noChangeShapeType="1"/>
          </p:cNvSpPr>
          <p:nvPr/>
        </p:nvSpPr>
        <p:spPr bwMode="auto">
          <a:xfrm>
            <a:off x="8524875"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194">
            <a:extLst>
              <a:ext uri="{FF2B5EF4-FFF2-40B4-BE49-F238E27FC236}">
                <a16:creationId xmlns:a16="http://schemas.microsoft.com/office/drawing/2014/main" id="{0726AFBA-0DF1-3F4B-91B3-73032213C9B1}"/>
              </a:ext>
            </a:extLst>
          </p:cNvPr>
          <p:cNvSpPr>
            <a:spLocks noChangeShapeType="1"/>
          </p:cNvSpPr>
          <p:nvPr/>
        </p:nvSpPr>
        <p:spPr bwMode="auto">
          <a:xfrm>
            <a:off x="85359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195">
            <a:extLst>
              <a:ext uri="{FF2B5EF4-FFF2-40B4-BE49-F238E27FC236}">
                <a16:creationId xmlns:a16="http://schemas.microsoft.com/office/drawing/2014/main" id="{D48AC94C-83C8-1848-8DC9-6E70A4D27EAF}"/>
              </a:ext>
            </a:extLst>
          </p:cNvPr>
          <p:cNvSpPr>
            <a:spLocks noChangeShapeType="1"/>
          </p:cNvSpPr>
          <p:nvPr/>
        </p:nvSpPr>
        <p:spPr bwMode="auto">
          <a:xfrm>
            <a:off x="8559800"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196">
            <a:extLst>
              <a:ext uri="{FF2B5EF4-FFF2-40B4-BE49-F238E27FC236}">
                <a16:creationId xmlns:a16="http://schemas.microsoft.com/office/drawing/2014/main" id="{4B57E394-CD35-8149-B5EA-A5F193AF3225}"/>
              </a:ext>
            </a:extLst>
          </p:cNvPr>
          <p:cNvSpPr>
            <a:spLocks noChangeShapeType="1"/>
          </p:cNvSpPr>
          <p:nvPr/>
        </p:nvSpPr>
        <p:spPr bwMode="auto">
          <a:xfrm>
            <a:off x="85756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197">
            <a:extLst>
              <a:ext uri="{FF2B5EF4-FFF2-40B4-BE49-F238E27FC236}">
                <a16:creationId xmlns:a16="http://schemas.microsoft.com/office/drawing/2014/main" id="{C6165621-799D-7D46-9C0F-BA16D4989B29}"/>
              </a:ext>
            </a:extLst>
          </p:cNvPr>
          <p:cNvSpPr>
            <a:spLocks noChangeShapeType="1"/>
          </p:cNvSpPr>
          <p:nvPr/>
        </p:nvSpPr>
        <p:spPr bwMode="auto">
          <a:xfrm>
            <a:off x="85994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198">
            <a:extLst>
              <a:ext uri="{FF2B5EF4-FFF2-40B4-BE49-F238E27FC236}">
                <a16:creationId xmlns:a16="http://schemas.microsoft.com/office/drawing/2014/main" id="{9D90E06C-2386-B042-9824-795E67E8BFB6}"/>
              </a:ext>
            </a:extLst>
          </p:cNvPr>
          <p:cNvSpPr>
            <a:spLocks noChangeShapeType="1"/>
          </p:cNvSpPr>
          <p:nvPr/>
        </p:nvSpPr>
        <p:spPr bwMode="auto">
          <a:xfrm>
            <a:off x="86217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199">
            <a:extLst>
              <a:ext uri="{FF2B5EF4-FFF2-40B4-BE49-F238E27FC236}">
                <a16:creationId xmlns:a16="http://schemas.microsoft.com/office/drawing/2014/main" id="{C891BB81-A7AB-6E49-85DD-17B74B71A85F}"/>
              </a:ext>
            </a:extLst>
          </p:cNvPr>
          <p:cNvSpPr>
            <a:spLocks noChangeShapeType="1"/>
          </p:cNvSpPr>
          <p:nvPr/>
        </p:nvSpPr>
        <p:spPr bwMode="auto">
          <a:xfrm>
            <a:off x="8645525"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00">
            <a:extLst>
              <a:ext uri="{FF2B5EF4-FFF2-40B4-BE49-F238E27FC236}">
                <a16:creationId xmlns:a16="http://schemas.microsoft.com/office/drawing/2014/main" id="{060794DC-4F05-9B43-B961-74ED2BBB25BB}"/>
              </a:ext>
            </a:extLst>
          </p:cNvPr>
          <p:cNvSpPr>
            <a:spLocks noChangeShapeType="1"/>
          </p:cNvSpPr>
          <p:nvPr/>
        </p:nvSpPr>
        <p:spPr bwMode="auto">
          <a:xfrm>
            <a:off x="8731250"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01">
            <a:extLst>
              <a:ext uri="{FF2B5EF4-FFF2-40B4-BE49-F238E27FC236}">
                <a16:creationId xmlns:a16="http://schemas.microsoft.com/office/drawing/2014/main" id="{CD62B42E-3EF9-6548-97A7-73E8E61F0109}"/>
              </a:ext>
            </a:extLst>
          </p:cNvPr>
          <p:cNvSpPr>
            <a:spLocks noChangeShapeType="1"/>
          </p:cNvSpPr>
          <p:nvPr/>
        </p:nvSpPr>
        <p:spPr bwMode="auto">
          <a:xfrm>
            <a:off x="87360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02">
            <a:extLst>
              <a:ext uri="{FF2B5EF4-FFF2-40B4-BE49-F238E27FC236}">
                <a16:creationId xmlns:a16="http://schemas.microsoft.com/office/drawing/2014/main" id="{615ED3B5-2680-7E48-8D50-600B7D35C5F9}"/>
              </a:ext>
            </a:extLst>
          </p:cNvPr>
          <p:cNvSpPr>
            <a:spLocks noChangeShapeType="1"/>
          </p:cNvSpPr>
          <p:nvPr/>
        </p:nvSpPr>
        <p:spPr bwMode="auto">
          <a:xfrm>
            <a:off x="87598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03">
            <a:extLst>
              <a:ext uri="{FF2B5EF4-FFF2-40B4-BE49-F238E27FC236}">
                <a16:creationId xmlns:a16="http://schemas.microsoft.com/office/drawing/2014/main" id="{4993E65A-6E84-8E40-9639-33A37255D464}"/>
              </a:ext>
            </a:extLst>
          </p:cNvPr>
          <p:cNvSpPr>
            <a:spLocks noChangeShapeType="1"/>
          </p:cNvSpPr>
          <p:nvPr/>
        </p:nvSpPr>
        <p:spPr bwMode="auto">
          <a:xfrm>
            <a:off x="87820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04">
            <a:extLst>
              <a:ext uri="{FF2B5EF4-FFF2-40B4-BE49-F238E27FC236}">
                <a16:creationId xmlns:a16="http://schemas.microsoft.com/office/drawing/2014/main" id="{4B130430-690E-A841-B88A-D32A1774960E}"/>
              </a:ext>
            </a:extLst>
          </p:cNvPr>
          <p:cNvSpPr>
            <a:spLocks noChangeShapeType="1"/>
          </p:cNvSpPr>
          <p:nvPr/>
        </p:nvSpPr>
        <p:spPr bwMode="auto">
          <a:xfrm>
            <a:off x="88042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06">
            <a:extLst>
              <a:ext uri="{FF2B5EF4-FFF2-40B4-BE49-F238E27FC236}">
                <a16:creationId xmlns:a16="http://schemas.microsoft.com/office/drawing/2014/main" id="{FDBD0C11-6A65-F642-8EB0-6B69962F9DE4}"/>
              </a:ext>
            </a:extLst>
          </p:cNvPr>
          <p:cNvSpPr>
            <a:spLocks noChangeShapeType="1"/>
          </p:cNvSpPr>
          <p:nvPr/>
        </p:nvSpPr>
        <p:spPr bwMode="auto">
          <a:xfrm>
            <a:off x="88280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07">
            <a:extLst>
              <a:ext uri="{FF2B5EF4-FFF2-40B4-BE49-F238E27FC236}">
                <a16:creationId xmlns:a16="http://schemas.microsoft.com/office/drawing/2014/main" id="{D5195895-CDFD-2941-AA64-6F98D1E8AF78}"/>
              </a:ext>
            </a:extLst>
          </p:cNvPr>
          <p:cNvSpPr>
            <a:spLocks noChangeShapeType="1"/>
          </p:cNvSpPr>
          <p:nvPr/>
        </p:nvSpPr>
        <p:spPr bwMode="auto">
          <a:xfrm>
            <a:off x="88503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08">
            <a:extLst>
              <a:ext uri="{FF2B5EF4-FFF2-40B4-BE49-F238E27FC236}">
                <a16:creationId xmlns:a16="http://schemas.microsoft.com/office/drawing/2014/main" id="{F06A7D0D-924E-8C41-8C9C-382CFDFB7893}"/>
              </a:ext>
            </a:extLst>
          </p:cNvPr>
          <p:cNvSpPr>
            <a:spLocks noChangeShapeType="1"/>
          </p:cNvSpPr>
          <p:nvPr/>
        </p:nvSpPr>
        <p:spPr bwMode="auto">
          <a:xfrm>
            <a:off x="8936038"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09">
            <a:extLst>
              <a:ext uri="{FF2B5EF4-FFF2-40B4-BE49-F238E27FC236}">
                <a16:creationId xmlns:a16="http://schemas.microsoft.com/office/drawing/2014/main" id="{D3B38F77-F378-A749-94C2-96906FB4C151}"/>
              </a:ext>
            </a:extLst>
          </p:cNvPr>
          <p:cNvSpPr>
            <a:spLocks noChangeShapeType="1"/>
          </p:cNvSpPr>
          <p:nvPr/>
        </p:nvSpPr>
        <p:spPr bwMode="auto">
          <a:xfrm>
            <a:off x="89423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10">
            <a:extLst>
              <a:ext uri="{FF2B5EF4-FFF2-40B4-BE49-F238E27FC236}">
                <a16:creationId xmlns:a16="http://schemas.microsoft.com/office/drawing/2014/main" id="{6D25AC73-232C-EA4F-A058-821B8E39E1A3}"/>
              </a:ext>
            </a:extLst>
          </p:cNvPr>
          <p:cNvSpPr>
            <a:spLocks noChangeShapeType="1"/>
          </p:cNvSpPr>
          <p:nvPr/>
        </p:nvSpPr>
        <p:spPr bwMode="auto">
          <a:xfrm>
            <a:off x="89646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11">
            <a:extLst>
              <a:ext uri="{FF2B5EF4-FFF2-40B4-BE49-F238E27FC236}">
                <a16:creationId xmlns:a16="http://schemas.microsoft.com/office/drawing/2014/main" id="{C4E1E610-8174-3246-A27B-C400B5DAC3B2}"/>
              </a:ext>
            </a:extLst>
          </p:cNvPr>
          <p:cNvSpPr>
            <a:spLocks noChangeShapeType="1"/>
          </p:cNvSpPr>
          <p:nvPr/>
        </p:nvSpPr>
        <p:spPr bwMode="auto">
          <a:xfrm>
            <a:off x="89884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12">
            <a:extLst>
              <a:ext uri="{FF2B5EF4-FFF2-40B4-BE49-F238E27FC236}">
                <a16:creationId xmlns:a16="http://schemas.microsoft.com/office/drawing/2014/main" id="{D63BBA40-B795-5B42-91B1-1B1AF882C65E}"/>
              </a:ext>
            </a:extLst>
          </p:cNvPr>
          <p:cNvSpPr>
            <a:spLocks noChangeShapeType="1"/>
          </p:cNvSpPr>
          <p:nvPr/>
        </p:nvSpPr>
        <p:spPr bwMode="auto">
          <a:xfrm>
            <a:off x="90106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13">
            <a:extLst>
              <a:ext uri="{FF2B5EF4-FFF2-40B4-BE49-F238E27FC236}">
                <a16:creationId xmlns:a16="http://schemas.microsoft.com/office/drawing/2014/main" id="{DC8B87AE-CB74-3D49-83B6-1AF524D8AD98}"/>
              </a:ext>
            </a:extLst>
          </p:cNvPr>
          <p:cNvSpPr>
            <a:spLocks noChangeShapeType="1"/>
          </p:cNvSpPr>
          <p:nvPr/>
        </p:nvSpPr>
        <p:spPr bwMode="auto">
          <a:xfrm>
            <a:off x="90328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14">
            <a:extLst>
              <a:ext uri="{FF2B5EF4-FFF2-40B4-BE49-F238E27FC236}">
                <a16:creationId xmlns:a16="http://schemas.microsoft.com/office/drawing/2014/main" id="{AC5BD0C0-3CA8-E64F-A61C-7AA0C0B78512}"/>
              </a:ext>
            </a:extLst>
          </p:cNvPr>
          <p:cNvSpPr>
            <a:spLocks noChangeShapeType="1"/>
          </p:cNvSpPr>
          <p:nvPr/>
        </p:nvSpPr>
        <p:spPr bwMode="auto">
          <a:xfrm>
            <a:off x="9056688"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15">
            <a:extLst>
              <a:ext uri="{FF2B5EF4-FFF2-40B4-BE49-F238E27FC236}">
                <a16:creationId xmlns:a16="http://schemas.microsoft.com/office/drawing/2014/main" id="{88E25DC2-C872-0347-93D9-A029718E1CA2}"/>
              </a:ext>
            </a:extLst>
          </p:cNvPr>
          <p:cNvSpPr>
            <a:spLocks noChangeShapeType="1"/>
          </p:cNvSpPr>
          <p:nvPr/>
        </p:nvSpPr>
        <p:spPr bwMode="auto">
          <a:xfrm>
            <a:off x="913606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16">
            <a:extLst>
              <a:ext uri="{FF2B5EF4-FFF2-40B4-BE49-F238E27FC236}">
                <a16:creationId xmlns:a16="http://schemas.microsoft.com/office/drawing/2014/main" id="{C91923DA-45BC-9D46-8D5C-D989F033BAEC}"/>
              </a:ext>
            </a:extLst>
          </p:cNvPr>
          <p:cNvSpPr>
            <a:spLocks noChangeShapeType="1"/>
          </p:cNvSpPr>
          <p:nvPr/>
        </p:nvSpPr>
        <p:spPr bwMode="auto">
          <a:xfrm>
            <a:off x="91471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17">
            <a:extLst>
              <a:ext uri="{FF2B5EF4-FFF2-40B4-BE49-F238E27FC236}">
                <a16:creationId xmlns:a16="http://schemas.microsoft.com/office/drawing/2014/main" id="{EDDE6F88-5BB4-4F41-A735-E52C88BF1097}"/>
              </a:ext>
            </a:extLst>
          </p:cNvPr>
          <p:cNvSpPr>
            <a:spLocks noChangeShapeType="1"/>
          </p:cNvSpPr>
          <p:nvPr/>
        </p:nvSpPr>
        <p:spPr bwMode="auto">
          <a:xfrm>
            <a:off x="91709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18">
            <a:extLst>
              <a:ext uri="{FF2B5EF4-FFF2-40B4-BE49-F238E27FC236}">
                <a16:creationId xmlns:a16="http://schemas.microsoft.com/office/drawing/2014/main" id="{8330C846-EBAD-9E45-B14F-65D7B49A68C7}"/>
              </a:ext>
            </a:extLst>
          </p:cNvPr>
          <p:cNvSpPr>
            <a:spLocks noChangeShapeType="1"/>
          </p:cNvSpPr>
          <p:nvPr/>
        </p:nvSpPr>
        <p:spPr bwMode="auto">
          <a:xfrm>
            <a:off x="91932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219">
            <a:extLst>
              <a:ext uri="{FF2B5EF4-FFF2-40B4-BE49-F238E27FC236}">
                <a16:creationId xmlns:a16="http://schemas.microsoft.com/office/drawing/2014/main" id="{558E7BF8-FE67-1F4F-AB61-4ED97BD69F56}"/>
              </a:ext>
            </a:extLst>
          </p:cNvPr>
          <p:cNvSpPr>
            <a:spLocks noChangeShapeType="1"/>
          </p:cNvSpPr>
          <p:nvPr/>
        </p:nvSpPr>
        <p:spPr bwMode="auto">
          <a:xfrm>
            <a:off x="92170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220">
            <a:extLst>
              <a:ext uri="{FF2B5EF4-FFF2-40B4-BE49-F238E27FC236}">
                <a16:creationId xmlns:a16="http://schemas.microsoft.com/office/drawing/2014/main" id="{156964BA-8F4D-7249-A72B-BA8D59ADD9CF}"/>
              </a:ext>
            </a:extLst>
          </p:cNvPr>
          <p:cNvSpPr>
            <a:spLocks noChangeShapeType="1"/>
          </p:cNvSpPr>
          <p:nvPr/>
        </p:nvSpPr>
        <p:spPr bwMode="auto">
          <a:xfrm>
            <a:off x="92392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221">
            <a:extLst>
              <a:ext uri="{FF2B5EF4-FFF2-40B4-BE49-F238E27FC236}">
                <a16:creationId xmlns:a16="http://schemas.microsoft.com/office/drawing/2014/main" id="{BBF5EC09-8030-B547-9574-093509291259}"/>
              </a:ext>
            </a:extLst>
          </p:cNvPr>
          <p:cNvSpPr>
            <a:spLocks noChangeShapeType="1"/>
          </p:cNvSpPr>
          <p:nvPr/>
        </p:nvSpPr>
        <p:spPr bwMode="auto">
          <a:xfrm>
            <a:off x="9261475"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222">
            <a:extLst>
              <a:ext uri="{FF2B5EF4-FFF2-40B4-BE49-F238E27FC236}">
                <a16:creationId xmlns:a16="http://schemas.microsoft.com/office/drawing/2014/main" id="{A6B90750-D314-2745-B550-EE48AA6F0955}"/>
              </a:ext>
            </a:extLst>
          </p:cNvPr>
          <p:cNvSpPr>
            <a:spLocks noChangeShapeType="1"/>
          </p:cNvSpPr>
          <p:nvPr/>
        </p:nvSpPr>
        <p:spPr bwMode="auto">
          <a:xfrm>
            <a:off x="9342438"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223">
            <a:extLst>
              <a:ext uri="{FF2B5EF4-FFF2-40B4-BE49-F238E27FC236}">
                <a16:creationId xmlns:a16="http://schemas.microsoft.com/office/drawing/2014/main" id="{D1ADEFF0-7501-304D-BD92-ECEA14FD1F91}"/>
              </a:ext>
            </a:extLst>
          </p:cNvPr>
          <p:cNvSpPr>
            <a:spLocks noChangeShapeType="1"/>
          </p:cNvSpPr>
          <p:nvPr/>
        </p:nvSpPr>
        <p:spPr bwMode="auto">
          <a:xfrm>
            <a:off x="93472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224">
            <a:extLst>
              <a:ext uri="{FF2B5EF4-FFF2-40B4-BE49-F238E27FC236}">
                <a16:creationId xmlns:a16="http://schemas.microsoft.com/office/drawing/2014/main" id="{FD3D642A-CA43-9244-9FB1-7D73B16D2F26}"/>
              </a:ext>
            </a:extLst>
          </p:cNvPr>
          <p:cNvSpPr>
            <a:spLocks noChangeShapeType="1"/>
          </p:cNvSpPr>
          <p:nvPr/>
        </p:nvSpPr>
        <p:spPr bwMode="auto">
          <a:xfrm>
            <a:off x="93710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225">
            <a:extLst>
              <a:ext uri="{FF2B5EF4-FFF2-40B4-BE49-F238E27FC236}">
                <a16:creationId xmlns:a16="http://schemas.microsoft.com/office/drawing/2014/main" id="{926D3EC8-3104-6841-8EBD-9B3EE08D4D60}"/>
              </a:ext>
            </a:extLst>
          </p:cNvPr>
          <p:cNvSpPr>
            <a:spLocks noChangeShapeType="1"/>
          </p:cNvSpPr>
          <p:nvPr/>
        </p:nvSpPr>
        <p:spPr bwMode="auto">
          <a:xfrm>
            <a:off x="93932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226">
            <a:extLst>
              <a:ext uri="{FF2B5EF4-FFF2-40B4-BE49-F238E27FC236}">
                <a16:creationId xmlns:a16="http://schemas.microsoft.com/office/drawing/2014/main" id="{B3AB20A8-45C0-A742-A382-92454788A597}"/>
              </a:ext>
            </a:extLst>
          </p:cNvPr>
          <p:cNvSpPr>
            <a:spLocks noChangeShapeType="1"/>
          </p:cNvSpPr>
          <p:nvPr/>
        </p:nvSpPr>
        <p:spPr bwMode="auto">
          <a:xfrm>
            <a:off x="94170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227">
            <a:extLst>
              <a:ext uri="{FF2B5EF4-FFF2-40B4-BE49-F238E27FC236}">
                <a16:creationId xmlns:a16="http://schemas.microsoft.com/office/drawing/2014/main" id="{4C2067ED-CFA3-E148-948C-1AA2AD76754C}"/>
              </a:ext>
            </a:extLst>
          </p:cNvPr>
          <p:cNvSpPr>
            <a:spLocks noChangeShapeType="1"/>
          </p:cNvSpPr>
          <p:nvPr/>
        </p:nvSpPr>
        <p:spPr bwMode="auto">
          <a:xfrm>
            <a:off x="94392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228">
            <a:extLst>
              <a:ext uri="{FF2B5EF4-FFF2-40B4-BE49-F238E27FC236}">
                <a16:creationId xmlns:a16="http://schemas.microsoft.com/office/drawing/2014/main" id="{C8015694-5508-9D45-801B-CCFFDB8CD345}"/>
              </a:ext>
            </a:extLst>
          </p:cNvPr>
          <p:cNvSpPr>
            <a:spLocks noChangeShapeType="1"/>
          </p:cNvSpPr>
          <p:nvPr/>
        </p:nvSpPr>
        <p:spPr bwMode="auto">
          <a:xfrm>
            <a:off x="94615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229">
            <a:extLst>
              <a:ext uri="{FF2B5EF4-FFF2-40B4-BE49-F238E27FC236}">
                <a16:creationId xmlns:a16="http://schemas.microsoft.com/office/drawing/2014/main" id="{14644F66-C596-ED44-9BED-27E04469F516}"/>
              </a:ext>
            </a:extLst>
          </p:cNvPr>
          <p:cNvSpPr>
            <a:spLocks noChangeShapeType="1"/>
          </p:cNvSpPr>
          <p:nvPr/>
        </p:nvSpPr>
        <p:spPr bwMode="auto">
          <a:xfrm>
            <a:off x="9547225"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230">
            <a:extLst>
              <a:ext uri="{FF2B5EF4-FFF2-40B4-BE49-F238E27FC236}">
                <a16:creationId xmlns:a16="http://schemas.microsoft.com/office/drawing/2014/main" id="{936A942E-256A-F048-8664-B8CDA988D1C2}"/>
              </a:ext>
            </a:extLst>
          </p:cNvPr>
          <p:cNvSpPr>
            <a:spLocks noChangeShapeType="1"/>
          </p:cNvSpPr>
          <p:nvPr/>
        </p:nvSpPr>
        <p:spPr bwMode="auto">
          <a:xfrm>
            <a:off x="95535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231">
            <a:extLst>
              <a:ext uri="{FF2B5EF4-FFF2-40B4-BE49-F238E27FC236}">
                <a16:creationId xmlns:a16="http://schemas.microsoft.com/office/drawing/2014/main" id="{9108F99F-4E4D-3C41-B0A5-8A36A8932EFB}"/>
              </a:ext>
            </a:extLst>
          </p:cNvPr>
          <p:cNvSpPr>
            <a:spLocks noChangeShapeType="1"/>
          </p:cNvSpPr>
          <p:nvPr/>
        </p:nvSpPr>
        <p:spPr bwMode="auto">
          <a:xfrm>
            <a:off x="95758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232">
            <a:extLst>
              <a:ext uri="{FF2B5EF4-FFF2-40B4-BE49-F238E27FC236}">
                <a16:creationId xmlns:a16="http://schemas.microsoft.com/office/drawing/2014/main" id="{807FBC15-1557-2E49-BE2A-D0CB62042DD1}"/>
              </a:ext>
            </a:extLst>
          </p:cNvPr>
          <p:cNvSpPr>
            <a:spLocks noChangeShapeType="1"/>
          </p:cNvSpPr>
          <p:nvPr/>
        </p:nvSpPr>
        <p:spPr bwMode="auto">
          <a:xfrm>
            <a:off x="95996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233">
            <a:extLst>
              <a:ext uri="{FF2B5EF4-FFF2-40B4-BE49-F238E27FC236}">
                <a16:creationId xmlns:a16="http://schemas.microsoft.com/office/drawing/2014/main" id="{A5FAC41E-6E5D-3643-B948-B02653E4B082}"/>
              </a:ext>
            </a:extLst>
          </p:cNvPr>
          <p:cNvSpPr>
            <a:spLocks noChangeShapeType="1"/>
          </p:cNvSpPr>
          <p:nvPr/>
        </p:nvSpPr>
        <p:spPr bwMode="auto">
          <a:xfrm>
            <a:off x="96218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234">
            <a:extLst>
              <a:ext uri="{FF2B5EF4-FFF2-40B4-BE49-F238E27FC236}">
                <a16:creationId xmlns:a16="http://schemas.microsoft.com/office/drawing/2014/main" id="{2C467DA1-356A-2749-8906-C517E800C6E6}"/>
              </a:ext>
            </a:extLst>
          </p:cNvPr>
          <p:cNvSpPr>
            <a:spLocks noChangeShapeType="1"/>
          </p:cNvSpPr>
          <p:nvPr/>
        </p:nvSpPr>
        <p:spPr bwMode="auto">
          <a:xfrm>
            <a:off x="96456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235">
            <a:extLst>
              <a:ext uri="{FF2B5EF4-FFF2-40B4-BE49-F238E27FC236}">
                <a16:creationId xmlns:a16="http://schemas.microsoft.com/office/drawing/2014/main" id="{46CE1DD7-04B4-2E4E-B622-5B0875E880D4}"/>
              </a:ext>
            </a:extLst>
          </p:cNvPr>
          <p:cNvSpPr>
            <a:spLocks noChangeShapeType="1"/>
          </p:cNvSpPr>
          <p:nvPr/>
        </p:nvSpPr>
        <p:spPr bwMode="auto">
          <a:xfrm>
            <a:off x="9667875"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236">
            <a:extLst>
              <a:ext uri="{FF2B5EF4-FFF2-40B4-BE49-F238E27FC236}">
                <a16:creationId xmlns:a16="http://schemas.microsoft.com/office/drawing/2014/main" id="{2BE61631-8FE9-874A-868E-48D3C90EC888}"/>
              </a:ext>
            </a:extLst>
          </p:cNvPr>
          <p:cNvSpPr>
            <a:spLocks noChangeShapeType="1"/>
          </p:cNvSpPr>
          <p:nvPr/>
        </p:nvSpPr>
        <p:spPr bwMode="auto">
          <a:xfrm>
            <a:off x="9753600"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237">
            <a:extLst>
              <a:ext uri="{FF2B5EF4-FFF2-40B4-BE49-F238E27FC236}">
                <a16:creationId xmlns:a16="http://schemas.microsoft.com/office/drawing/2014/main" id="{F4E80A60-16BB-334D-BDE9-EC8327AB97F7}"/>
              </a:ext>
            </a:extLst>
          </p:cNvPr>
          <p:cNvSpPr>
            <a:spLocks noChangeShapeType="1"/>
          </p:cNvSpPr>
          <p:nvPr/>
        </p:nvSpPr>
        <p:spPr bwMode="auto">
          <a:xfrm>
            <a:off x="97599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238">
            <a:extLst>
              <a:ext uri="{FF2B5EF4-FFF2-40B4-BE49-F238E27FC236}">
                <a16:creationId xmlns:a16="http://schemas.microsoft.com/office/drawing/2014/main" id="{81FCFCBA-D5D8-8C4C-9AB7-1F5ECB53C445}"/>
              </a:ext>
            </a:extLst>
          </p:cNvPr>
          <p:cNvSpPr>
            <a:spLocks noChangeShapeType="1"/>
          </p:cNvSpPr>
          <p:nvPr/>
        </p:nvSpPr>
        <p:spPr bwMode="auto">
          <a:xfrm>
            <a:off x="97821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239">
            <a:extLst>
              <a:ext uri="{FF2B5EF4-FFF2-40B4-BE49-F238E27FC236}">
                <a16:creationId xmlns:a16="http://schemas.microsoft.com/office/drawing/2014/main" id="{8B2E2BDC-8B1E-0F4B-8E3D-35726F2AE550}"/>
              </a:ext>
            </a:extLst>
          </p:cNvPr>
          <p:cNvSpPr>
            <a:spLocks noChangeShapeType="1"/>
          </p:cNvSpPr>
          <p:nvPr/>
        </p:nvSpPr>
        <p:spPr bwMode="auto">
          <a:xfrm>
            <a:off x="98044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240">
            <a:extLst>
              <a:ext uri="{FF2B5EF4-FFF2-40B4-BE49-F238E27FC236}">
                <a16:creationId xmlns:a16="http://schemas.microsoft.com/office/drawing/2014/main" id="{D950FD82-4AF9-BE40-A037-4D9A2E9CC1D5}"/>
              </a:ext>
            </a:extLst>
          </p:cNvPr>
          <p:cNvSpPr>
            <a:spLocks noChangeShapeType="1"/>
          </p:cNvSpPr>
          <p:nvPr/>
        </p:nvSpPr>
        <p:spPr bwMode="auto">
          <a:xfrm>
            <a:off x="98282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241">
            <a:extLst>
              <a:ext uri="{FF2B5EF4-FFF2-40B4-BE49-F238E27FC236}">
                <a16:creationId xmlns:a16="http://schemas.microsoft.com/office/drawing/2014/main" id="{70E9CDA9-FBFA-024A-87C4-8F99DD942125}"/>
              </a:ext>
            </a:extLst>
          </p:cNvPr>
          <p:cNvSpPr>
            <a:spLocks noChangeShapeType="1"/>
          </p:cNvSpPr>
          <p:nvPr/>
        </p:nvSpPr>
        <p:spPr bwMode="auto">
          <a:xfrm>
            <a:off x="98504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242">
            <a:extLst>
              <a:ext uri="{FF2B5EF4-FFF2-40B4-BE49-F238E27FC236}">
                <a16:creationId xmlns:a16="http://schemas.microsoft.com/office/drawing/2014/main" id="{9E49D71D-EA1D-E040-A6E3-2B9A6EFDA015}"/>
              </a:ext>
            </a:extLst>
          </p:cNvPr>
          <p:cNvSpPr>
            <a:spLocks noChangeShapeType="1"/>
          </p:cNvSpPr>
          <p:nvPr/>
        </p:nvSpPr>
        <p:spPr bwMode="auto">
          <a:xfrm>
            <a:off x="9874250"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243">
            <a:extLst>
              <a:ext uri="{FF2B5EF4-FFF2-40B4-BE49-F238E27FC236}">
                <a16:creationId xmlns:a16="http://schemas.microsoft.com/office/drawing/2014/main" id="{49358FB0-4F84-DC42-8CB0-BEC7FFC75D47}"/>
              </a:ext>
            </a:extLst>
          </p:cNvPr>
          <p:cNvSpPr>
            <a:spLocks noChangeShapeType="1"/>
          </p:cNvSpPr>
          <p:nvPr/>
        </p:nvSpPr>
        <p:spPr bwMode="auto">
          <a:xfrm>
            <a:off x="9959975"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Rectangle 246">
            <a:extLst>
              <a:ext uri="{FF2B5EF4-FFF2-40B4-BE49-F238E27FC236}">
                <a16:creationId xmlns:a16="http://schemas.microsoft.com/office/drawing/2014/main" id="{735E9EA8-2455-5644-B5F7-7754A5F089AD}"/>
              </a:ext>
            </a:extLst>
          </p:cNvPr>
          <p:cNvSpPr>
            <a:spLocks noChangeArrowheads="1"/>
          </p:cNvSpPr>
          <p:nvPr/>
        </p:nvSpPr>
        <p:spPr bwMode="auto">
          <a:xfrm>
            <a:off x="5673725" y="3943350"/>
            <a:ext cx="19081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Historical 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9" name="Rectangle 247">
            <a:extLst>
              <a:ext uri="{FF2B5EF4-FFF2-40B4-BE49-F238E27FC236}">
                <a16:creationId xmlns:a16="http://schemas.microsoft.com/office/drawing/2014/main" id="{ADAEC62E-A972-A347-88E1-AA291AD098D2}"/>
              </a:ext>
            </a:extLst>
          </p:cNvPr>
          <p:cNvSpPr>
            <a:spLocks noChangeArrowheads="1"/>
          </p:cNvSpPr>
          <p:nvPr/>
        </p:nvSpPr>
        <p:spPr bwMode="auto">
          <a:xfrm>
            <a:off x="5924550" y="4235450"/>
            <a:ext cx="1406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rate: 11.6%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578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11410"/>
            <a:ext cx="9448800" cy="4820726"/>
          </a:xfrm>
        </p:spPr>
        <p:txBody>
          <a:bodyPr>
            <a:normAutofit/>
          </a:bodyPr>
          <a:lstStyle/>
          <a:p>
            <a:pPr marL="457200" indent="-457200">
              <a:lnSpc>
                <a:spcPct val="100000"/>
              </a:lnSpc>
              <a:spcBef>
                <a:spcPts val="0"/>
              </a:spcBef>
              <a:buClr>
                <a:srgbClr val="1F497D"/>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Children’s prospects for upward income mobility vary substantially across neighborhoods (and even nearby neighborhoods)</a:t>
            </a:r>
          </a:p>
        </p:txBody>
      </p:sp>
      <p:sp>
        <p:nvSpPr>
          <p:cNvPr id="6" name="Title 1"/>
          <p:cNvSpPr txBox="1">
            <a:spLocks/>
          </p:cNvSpPr>
          <p:nvPr/>
        </p:nvSpPr>
        <p:spPr>
          <a:xfrm>
            <a:off x="0" y="228600"/>
            <a:ext cx="1219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Motivation: Four Facts on Neighborhoods and Economic Opportunity</a:t>
            </a:r>
          </a:p>
        </p:txBody>
      </p:sp>
    </p:spTree>
    <p:extLst>
      <p:ext uri="{BB962C8B-B14F-4D97-AF65-F5344CB8AC3E}">
        <p14:creationId xmlns:p14="http://schemas.microsoft.com/office/powerpoint/2010/main" val="2847426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77">
            <a:extLst>
              <a:ext uri="{FF2B5EF4-FFF2-40B4-BE49-F238E27FC236}">
                <a16:creationId xmlns:a16="http://schemas.microsoft.com/office/drawing/2014/main" id="{85E84D46-0CEB-4269-9329-6E2DA35A0853}"/>
              </a:ext>
            </a:extLst>
          </p:cNvPr>
          <p:cNvSpPr>
            <a:spLocks noChangeArrowheads="1"/>
          </p:cNvSpPr>
          <p:nvPr/>
        </p:nvSpPr>
        <p:spPr bwMode="auto">
          <a:xfrm>
            <a:off x="6450013" y="155575"/>
            <a:ext cx="5429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itle 1">
            <a:extLst>
              <a:ext uri="{FF2B5EF4-FFF2-40B4-BE49-F238E27FC236}">
                <a16:creationId xmlns:a16="http://schemas.microsoft.com/office/drawing/2014/main" id="{57170B76-9C70-40BA-8CD8-EF0905430BFA}"/>
              </a:ext>
            </a:extLst>
          </p:cNvPr>
          <p:cNvSpPr txBox="1">
            <a:spLocks/>
          </p:cNvSpPr>
          <p:nvPr/>
        </p:nvSpPr>
        <p:spPr>
          <a:xfrm>
            <a:off x="0" y="1"/>
            <a:ext cx="12192000" cy="811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Fraction of Families Who Leased Units in High Opportunity Areas</a:t>
            </a:r>
          </a:p>
        </p:txBody>
      </p:sp>
      <p:sp>
        <p:nvSpPr>
          <p:cNvPr id="3" name="AutoShape 3">
            <a:extLst>
              <a:ext uri="{FF2B5EF4-FFF2-40B4-BE49-F238E27FC236}">
                <a16:creationId xmlns:a16="http://schemas.microsoft.com/office/drawing/2014/main" id="{1D128D34-FFFB-4F5D-AE22-ACDB658AF003}"/>
              </a:ext>
            </a:extLst>
          </p:cNvPr>
          <p:cNvSpPr>
            <a:spLocks noChangeAspect="1" noChangeArrowheads="1" noTextEdit="1"/>
          </p:cNvSpPr>
          <p:nvPr/>
        </p:nvSpPr>
        <p:spPr bwMode="auto">
          <a:xfrm>
            <a:off x="1381125" y="0"/>
            <a:ext cx="942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8">
            <a:extLst>
              <a:ext uri="{FF2B5EF4-FFF2-40B4-BE49-F238E27FC236}">
                <a16:creationId xmlns:a16="http://schemas.microsoft.com/office/drawing/2014/main" id="{66D492A2-5E73-4314-9997-2CBCEA55EB60}"/>
              </a:ext>
            </a:extLst>
          </p:cNvPr>
          <p:cNvSpPr>
            <a:spLocks noChangeArrowheads="1"/>
          </p:cNvSpPr>
          <p:nvPr/>
        </p:nvSpPr>
        <p:spPr bwMode="auto">
          <a:xfrm>
            <a:off x="3175000" y="4383088"/>
            <a:ext cx="1943100" cy="1028700"/>
          </a:xfrm>
          <a:prstGeom prst="rect">
            <a:avLst/>
          </a:prstGeom>
          <a:solidFill>
            <a:srgbClr val="CDCDCD"/>
          </a:solidFill>
          <a:ln w="11113">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 name="Rectangle 9">
            <a:extLst>
              <a:ext uri="{FF2B5EF4-FFF2-40B4-BE49-F238E27FC236}">
                <a16:creationId xmlns:a16="http://schemas.microsoft.com/office/drawing/2014/main" id="{AB6E5B8D-FB98-4944-A23A-2B450AD793BB}"/>
              </a:ext>
            </a:extLst>
          </p:cNvPr>
          <p:cNvSpPr>
            <a:spLocks noChangeArrowheads="1"/>
          </p:cNvSpPr>
          <p:nvPr/>
        </p:nvSpPr>
        <p:spPr bwMode="auto">
          <a:xfrm>
            <a:off x="8021638" y="1514475"/>
            <a:ext cx="1943100" cy="3897313"/>
          </a:xfrm>
          <a:prstGeom prst="rect">
            <a:avLst/>
          </a:prstGeom>
          <a:solidFill>
            <a:srgbClr val="85E3D8"/>
          </a:solidFill>
          <a:ln w="11113">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 name="Line 10">
            <a:extLst>
              <a:ext uri="{FF2B5EF4-FFF2-40B4-BE49-F238E27FC236}">
                <a16:creationId xmlns:a16="http://schemas.microsoft.com/office/drawing/2014/main" id="{88973590-2C13-47F5-88B4-28577F90097F}"/>
              </a:ext>
            </a:extLst>
          </p:cNvPr>
          <p:cNvSpPr>
            <a:spLocks noChangeShapeType="1"/>
          </p:cNvSpPr>
          <p:nvPr/>
        </p:nvSpPr>
        <p:spPr bwMode="auto">
          <a:xfrm>
            <a:off x="31750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1">
            <a:extLst>
              <a:ext uri="{FF2B5EF4-FFF2-40B4-BE49-F238E27FC236}">
                <a16:creationId xmlns:a16="http://schemas.microsoft.com/office/drawing/2014/main" id="{49526A27-D2EF-4B66-931C-72CB4B5AB0B7}"/>
              </a:ext>
            </a:extLst>
          </p:cNvPr>
          <p:cNvSpPr>
            <a:spLocks noChangeShapeType="1"/>
          </p:cNvSpPr>
          <p:nvPr/>
        </p:nvSpPr>
        <p:spPr bwMode="auto">
          <a:xfrm>
            <a:off x="31988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2">
            <a:extLst>
              <a:ext uri="{FF2B5EF4-FFF2-40B4-BE49-F238E27FC236}">
                <a16:creationId xmlns:a16="http://schemas.microsoft.com/office/drawing/2014/main" id="{29906F3B-C255-4820-9DFB-4AAE9CA4B55A}"/>
              </a:ext>
            </a:extLst>
          </p:cNvPr>
          <p:cNvSpPr>
            <a:spLocks noChangeShapeType="1"/>
          </p:cNvSpPr>
          <p:nvPr/>
        </p:nvSpPr>
        <p:spPr bwMode="auto">
          <a:xfrm>
            <a:off x="32210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3">
            <a:extLst>
              <a:ext uri="{FF2B5EF4-FFF2-40B4-BE49-F238E27FC236}">
                <a16:creationId xmlns:a16="http://schemas.microsoft.com/office/drawing/2014/main" id="{98D42B4A-5569-466E-BEB2-9E2E40DE8742}"/>
              </a:ext>
            </a:extLst>
          </p:cNvPr>
          <p:cNvSpPr>
            <a:spLocks noChangeShapeType="1"/>
          </p:cNvSpPr>
          <p:nvPr/>
        </p:nvSpPr>
        <p:spPr bwMode="auto">
          <a:xfrm>
            <a:off x="32448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4">
            <a:extLst>
              <a:ext uri="{FF2B5EF4-FFF2-40B4-BE49-F238E27FC236}">
                <a16:creationId xmlns:a16="http://schemas.microsoft.com/office/drawing/2014/main" id="{48A19528-B98D-41B3-84B2-AFC20ADFFCDE}"/>
              </a:ext>
            </a:extLst>
          </p:cNvPr>
          <p:cNvSpPr>
            <a:spLocks noChangeShapeType="1"/>
          </p:cNvSpPr>
          <p:nvPr/>
        </p:nvSpPr>
        <p:spPr bwMode="auto">
          <a:xfrm>
            <a:off x="3267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5">
            <a:extLst>
              <a:ext uri="{FF2B5EF4-FFF2-40B4-BE49-F238E27FC236}">
                <a16:creationId xmlns:a16="http://schemas.microsoft.com/office/drawing/2014/main" id="{A5F9C7E3-1D3F-45B0-97CA-D1FE1502B8DE}"/>
              </a:ext>
            </a:extLst>
          </p:cNvPr>
          <p:cNvSpPr>
            <a:spLocks noChangeShapeType="1"/>
          </p:cNvSpPr>
          <p:nvPr/>
        </p:nvSpPr>
        <p:spPr bwMode="auto">
          <a:xfrm>
            <a:off x="32893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16">
            <a:extLst>
              <a:ext uri="{FF2B5EF4-FFF2-40B4-BE49-F238E27FC236}">
                <a16:creationId xmlns:a16="http://schemas.microsoft.com/office/drawing/2014/main" id="{24A62316-8C75-4D60-85EC-73FFCACA242B}"/>
              </a:ext>
            </a:extLst>
          </p:cNvPr>
          <p:cNvSpPr>
            <a:spLocks noChangeShapeType="1"/>
          </p:cNvSpPr>
          <p:nvPr/>
        </p:nvSpPr>
        <p:spPr bwMode="auto">
          <a:xfrm>
            <a:off x="3313113"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7">
            <a:extLst>
              <a:ext uri="{FF2B5EF4-FFF2-40B4-BE49-F238E27FC236}">
                <a16:creationId xmlns:a16="http://schemas.microsoft.com/office/drawing/2014/main" id="{8B011014-EB15-4964-9C6E-5296FD904FF3}"/>
              </a:ext>
            </a:extLst>
          </p:cNvPr>
          <p:cNvSpPr>
            <a:spLocks noChangeShapeType="1"/>
          </p:cNvSpPr>
          <p:nvPr/>
        </p:nvSpPr>
        <p:spPr bwMode="auto">
          <a:xfrm>
            <a:off x="33813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8">
            <a:extLst>
              <a:ext uri="{FF2B5EF4-FFF2-40B4-BE49-F238E27FC236}">
                <a16:creationId xmlns:a16="http://schemas.microsoft.com/office/drawing/2014/main" id="{1366C9E0-426D-4549-8CA2-97A079EF4F64}"/>
              </a:ext>
            </a:extLst>
          </p:cNvPr>
          <p:cNvSpPr>
            <a:spLocks noChangeShapeType="1"/>
          </p:cNvSpPr>
          <p:nvPr/>
        </p:nvSpPr>
        <p:spPr bwMode="auto">
          <a:xfrm>
            <a:off x="34036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19">
            <a:extLst>
              <a:ext uri="{FF2B5EF4-FFF2-40B4-BE49-F238E27FC236}">
                <a16:creationId xmlns:a16="http://schemas.microsoft.com/office/drawing/2014/main" id="{7BF141F3-BCF6-4B3A-9655-D86CC02785AA}"/>
              </a:ext>
            </a:extLst>
          </p:cNvPr>
          <p:cNvSpPr>
            <a:spLocks noChangeShapeType="1"/>
          </p:cNvSpPr>
          <p:nvPr/>
        </p:nvSpPr>
        <p:spPr bwMode="auto">
          <a:xfrm>
            <a:off x="34274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20">
            <a:extLst>
              <a:ext uri="{FF2B5EF4-FFF2-40B4-BE49-F238E27FC236}">
                <a16:creationId xmlns:a16="http://schemas.microsoft.com/office/drawing/2014/main" id="{07D5DB00-5CFD-41D3-B301-1B64F3DF3FBF}"/>
              </a:ext>
            </a:extLst>
          </p:cNvPr>
          <p:cNvSpPr>
            <a:spLocks noChangeShapeType="1"/>
          </p:cNvSpPr>
          <p:nvPr/>
        </p:nvSpPr>
        <p:spPr bwMode="auto">
          <a:xfrm>
            <a:off x="34496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21">
            <a:extLst>
              <a:ext uri="{FF2B5EF4-FFF2-40B4-BE49-F238E27FC236}">
                <a16:creationId xmlns:a16="http://schemas.microsoft.com/office/drawing/2014/main" id="{94B44F76-FB8F-4E8E-B07A-4A9F530C422C}"/>
              </a:ext>
            </a:extLst>
          </p:cNvPr>
          <p:cNvSpPr>
            <a:spLocks noChangeShapeType="1"/>
          </p:cNvSpPr>
          <p:nvPr/>
        </p:nvSpPr>
        <p:spPr bwMode="auto">
          <a:xfrm>
            <a:off x="34734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22">
            <a:extLst>
              <a:ext uri="{FF2B5EF4-FFF2-40B4-BE49-F238E27FC236}">
                <a16:creationId xmlns:a16="http://schemas.microsoft.com/office/drawing/2014/main" id="{056FBC98-BAAA-453B-B180-6B1905654D83}"/>
              </a:ext>
            </a:extLst>
          </p:cNvPr>
          <p:cNvSpPr>
            <a:spLocks noChangeShapeType="1"/>
          </p:cNvSpPr>
          <p:nvPr/>
        </p:nvSpPr>
        <p:spPr bwMode="auto">
          <a:xfrm>
            <a:off x="34956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23">
            <a:extLst>
              <a:ext uri="{FF2B5EF4-FFF2-40B4-BE49-F238E27FC236}">
                <a16:creationId xmlns:a16="http://schemas.microsoft.com/office/drawing/2014/main" id="{97E05EEB-75E3-44F2-AFE5-AF83A76A10A4}"/>
              </a:ext>
            </a:extLst>
          </p:cNvPr>
          <p:cNvSpPr>
            <a:spLocks noChangeShapeType="1"/>
          </p:cNvSpPr>
          <p:nvPr/>
        </p:nvSpPr>
        <p:spPr bwMode="auto">
          <a:xfrm>
            <a:off x="3517900"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24">
            <a:extLst>
              <a:ext uri="{FF2B5EF4-FFF2-40B4-BE49-F238E27FC236}">
                <a16:creationId xmlns:a16="http://schemas.microsoft.com/office/drawing/2014/main" id="{42EF068C-8B88-40DB-A1C6-0753FBB278C9}"/>
              </a:ext>
            </a:extLst>
          </p:cNvPr>
          <p:cNvSpPr>
            <a:spLocks noChangeShapeType="1"/>
          </p:cNvSpPr>
          <p:nvPr/>
        </p:nvSpPr>
        <p:spPr bwMode="auto">
          <a:xfrm>
            <a:off x="35877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25">
            <a:extLst>
              <a:ext uri="{FF2B5EF4-FFF2-40B4-BE49-F238E27FC236}">
                <a16:creationId xmlns:a16="http://schemas.microsoft.com/office/drawing/2014/main" id="{F13B5EB5-23C6-4364-9768-28BC534E033D}"/>
              </a:ext>
            </a:extLst>
          </p:cNvPr>
          <p:cNvSpPr>
            <a:spLocks noChangeShapeType="1"/>
          </p:cNvSpPr>
          <p:nvPr/>
        </p:nvSpPr>
        <p:spPr bwMode="auto">
          <a:xfrm>
            <a:off x="36099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26">
            <a:extLst>
              <a:ext uri="{FF2B5EF4-FFF2-40B4-BE49-F238E27FC236}">
                <a16:creationId xmlns:a16="http://schemas.microsoft.com/office/drawing/2014/main" id="{AAFE2EC3-F54C-4AE2-B66C-CA9A25650C17}"/>
              </a:ext>
            </a:extLst>
          </p:cNvPr>
          <p:cNvSpPr>
            <a:spLocks noChangeShapeType="1"/>
          </p:cNvSpPr>
          <p:nvPr/>
        </p:nvSpPr>
        <p:spPr bwMode="auto">
          <a:xfrm>
            <a:off x="36322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27">
            <a:extLst>
              <a:ext uri="{FF2B5EF4-FFF2-40B4-BE49-F238E27FC236}">
                <a16:creationId xmlns:a16="http://schemas.microsoft.com/office/drawing/2014/main" id="{2A33AB3B-0413-4396-B5DC-3AF6BEE09983}"/>
              </a:ext>
            </a:extLst>
          </p:cNvPr>
          <p:cNvSpPr>
            <a:spLocks noChangeShapeType="1"/>
          </p:cNvSpPr>
          <p:nvPr/>
        </p:nvSpPr>
        <p:spPr bwMode="auto">
          <a:xfrm>
            <a:off x="36560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28">
            <a:extLst>
              <a:ext uri="{FF2B5EF4-FFF2-40B4-BE49-F238E27FC236}">
                <a16:creationId xmlns:a16="http://schemas.microsoft.com/office/drawing/2014/main" id="{7408619E-5333-4B49-BD39-1401B661D2DF}"/>
              </a:ext>
            </a:extLst>
          </p:cNvPr>
          <p:cNvSpPr>
            <a:spLocks noChangeShapeType="1"/>
          </p:cNvSpPr>
          <p:nvPr/>
        </p:nvSpPr>
        <p:spPr bwMode="auto">
          <a:xfrm>
            <a:off x="36782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29">
            <a:extLst>
              <a:ext uri="{FF2B5EF4-FFF2-40B4-BE49-F238E27FC236}">
                <a16:creationId xmlns:a16="http://schemas.microsoft.com/office/drawing/2014/main" id="{E1ED58FF-4EF1-4CC4-9B96-2DD78AE9D43A}"/>
              </a:ext>
            </a:extLst>
          </p:cNvPr>
          <p:cNvSpPr>
            <a:spLocks noChangeShapeType="1"/>
          </p:cNvSpPr>
          <p:nvPr/>
        </p:nvSpPr>
        <p:spPr bwMode="auto">
          <a:xfrm>
            <a:off x="37020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30">
            <a:extLst>
              <a:ext uri="{FF2B5EF4-FFF2-40B4-BE49-F238E27FC236}">
                <a16:creationId xmlns:a16="http://schemas.microsoft.com/office/drawing/2014/main" id="{2FF8F9A2-0D97-4C8F-9E88-381ADF5F11A1}"/>
              </a:ext>
            </a:extLst>
          </p:cNvPr>
          <p:cNvSpPr>
            <a:spLocks noChangeShapeType="1"/>
          </p:cNvSpPr>
          <p:nvPr/>
        </p:nvSpPr>
        <p:spPr bwMode="auto">
          <a:xfrm>
            <a:off x="3724275"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31">
            <a:extLst>
              <a:ext uri="{FF2B5EF4-FFF2-40B4-BE49-F238E27FC236}">
                <a16:creationId xmlns:a16="http://schemas.microsoft.com/office/drawing/2014/main" id="{0D8F2336-396F-4039-8862-82799DADACD3}"/>
              </a:ext>
            </a:extLst>
          </p:cNvPr>
          <p:cNvSpPr>
            <a:spLocks noChangeShapeType="1"/>
          </p:cNvSpPr>
          <p:nvPr/>
        </p:nvSpPr>
        <p:spPr bwMode="auto">
          <a:xfrm>
            <a:off x="3792538"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32">
            <a:extLst>
              <a:ext uri="{FF2B5EF4-FFF2-40B4-BE49-F238E27FC236}">
                <a16:creationId xmlns:a16="http://schemas.microsoft.com/office/drawing/2014/main" id="{C5B1263A-5A06-401B-9D7E-3A86CC184D6F}"/>
              </a:ext>
            </a:extLst>
          </p:cNvPr>
          <p:cNvSpPr>
            <a:spLocks noChangeShapeType="1"/>
          </p:cNvSpPr>
          <p:nvPr/>
        </p:nvSpPr>
        <p:spPr bwMode="auto">
          <a:xfrm>
            <a:off x="38100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33">
            <a:extLst>
              <a:ext uri="{FF2B5EF4-FFF2-40B4-BE49-F238E27FC236}">
                <a16:creationId xmlns:a16="http://schemas.microsoft.com/office/drawing/2014/main" id="{3A3DDB69-A082-4A1F-BD92-AC045C55CAC8}"/>
              </a:ext>
            </a:extLst>
          </p:cNvPr>
          <p:cNvSpPr>
            <a:spLocks noChangeShapeType="1"/>
          </p:cNvSpPr>
          <p:nvPr/>
        </p:nvSpPr>
        <p:spPr bwMode="auto">
          <a:xfrm>
            <a:off x="38322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34">
            <a:extLst>
              <a:ext uri="{FF2B5EF4-FFF2-40B4-BE49-F238E27FC236}">
                <a16:creationId xmlns:a16="http://schemas.microsoft.com/office/drawing/2014/main" id="{DE4A8ABE-C2FD-4492-BEF8-40162D292C4D}"/>
              </a:ext>
            </a:extLst>
          </p:cNvPr>
          <p:cNvSpPr>
            <a:spLocks noChangeShapeType="1"/>
          </p:cNvSpPr>
          <p:nvPr/>
        </p:nvSpPr>
        <p:spPr bwMode="auto">
          <a:xfrm>
            <a:off x="38560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35">
            <a:extLst>
              <a:ext uri="{FF2B5EF4-FFF2-40B4-BE49-F238E27FC236}">
                <a16:creationId xmlns:a16="http://schemas.microsoft.com/office/drawing/2014/main" id="{676B7D91-36A9-4DBD-AE59-37A99BEECE32}"/>
              </a:ext>
            </a:extLst>
          </p:cNvPr>
          <p:cNvSpPr>
            <a:spLocks noChangeShapeType="1"/>
          </p:cNvSpPr>
          <p:nvPr/>
        </p:nvSpPr>
        <p:spPr bwMode="auto">
          <a:xfrm>
            <a:off x="38782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36">
            <a:extLst>
              <a:ext uri="{FF2B5EF4-FFF2-40B4-BE49-F238E27FC236}">
                <a16:creationId xmlns:a16="http://schemas.microsoft.com/office/drawing/2014/main" id="{6F7E8A9B-B2FC-4D5F-A246-39BF7C3A92A4}"/>
              </a:ext>
            </a:extLst>
          </p:cNvPr>
          <p:cNvSpPr>
            <a:spLocks noChangeShapeType="1"/>
          </p:cNvSpPr>
          <p:nvPr/>
        </p:nvSpPr>
        <p:spPr bwMode="auto">
          <a:xfrm>
            <a:off x="3902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37">
            <a:extLst>
              <a:ext uri="{FF2B5EF4-FFF2-40B4-BE49-F238E27FC236}">
                <a16:creationId xmlns:a16="http://schemas.microsoft.com/office/drawing/2014/main" id="{7B3A5902-A044-4E5D-86BF-B3D5961585CE}"/>
              </a:ext>
            </a:extLst>
          </p:cNvPr>
          <p:cNvSpPr>
            <a:spLocks noChangeShapeType="1"/>
          </p:cNvSpPr>
          <p:nvPr/>
        </p:nvSpPr>
        <p:spPr bwMode="auto">
          <a:xfrm>
            <a:off x="3924300"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38">
            <a:extLst>
              <a:ext uri="{FF2B5EF4-FFF2-40B4-BE49-F238E27FC236}">
                <a16:creationId xmlns:a16="http://schemas.microsoft.com/office/drawing/2014/main" id="{969E6401-9996-48C1-8989-96DC88280B7A}"/>
              </a:ext>
            </a:extLst>
          </p:cNvPr>
          <p:cNvSpPr>
            <a:spLocks noChangeShapeType="1"/>
          </p:cNvSpPr>
          <p:nvPr/>
        </p:nvSpPr>
        <p:spPr bwMode="auto">
          <a:xfrm>
            <a:off x="39989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39">
            <a:extLst>
              <a:ext uri="{FF2B5EF4-FFF2-40B4-BE49-F238E27FC236}">
                <a16:creationId xmlns:a16="http://schemas.microsoft.com/office/drawing/2014/main" id="{120629B4-B696-4E49-B36F-73FB2CFCA2CE}"/>
              </a:ext>
            </a:extLst>
          </p:cNvPr>
          <p:cNvSpPr>
            <a:spLocks noChangeShapeType="1"/>
          </p:cNvSpPr>
          <p:nvPr/>
        </p:nvSpPr>
        <p:spPr bwMode="auto">
          <a:xfrm>
            <a:off x="40163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40">
            <a:extLst>
              <a:ext uri="{FF2B5EF4-FFF2-40B4-BE49-F238E27FC236}">
                <a16:creationId xmlns:a16="http://schemas.microsoft.com/office/drawing/2014/main" id="{6DC4C662-9AD0-4FD6-B9C7-A8E1AAF6F875}"/>
              </a:ext>
            </a:extLst>
          </p:cNvPr>
          <p:cNvSpPr>
            <a:spLocks noChangeShapeType="1"/>
          </p:cNvSpPr>
          <p:nvPr/>
        </p:nvSpPr>
        <p:spPr bwMode="auto">
          <a:xfrm>
            <a:off x="40386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41">
            <a:extLst>
              <a:ext uri="{FF2B5EF4-FFF2-40B4-BE49-F238E27FC236}">
                <a16:creationId xmlns:a16="http://schemas.microsoft.com/office/drawing/2014/main" id="{1997B095-B195-4CCF-BD7B-EA4D365743CE}"/>
              </a:ext>
            </a:extLst>
          </p:cNvPr>
          <p:cNvSpPr>
            <a:spLocks noChangeShapeType="1"/>
          </p:cNvSpPr>
          <p:nvPr/>
        </p:nvSpPr>
        <p:spPr bwMode="auto">
          <a:xfrm>
            <a:off x="40608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42">
            <a:extLst>
              <a:ext uri="{FF2B5EF4-FFF2-40B4-BE49-F238E27FC236}">
                <a16:creationId xmlns:a16="http://schemas.microsoft.com/office/drawing/2014/main" id="{2206D79F-3891-4D57-B455-857D6A2D2D19}"/>
              </a:ext>
            </a:extLst>
          </p:cNvPr>
          <p:cNvSpPr>
            <a:spLocks noChangeShapeType="1"/>
          </p:cNvSpPr>
          <p:nvPr/>
        </p:nvSpPr>
        <p:spPr bwMode="auto">
          <a:xfrm>
            <a:off x="40846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43">
            <a:extLst>
              <a:ext uri="{FF2B5EF4-FFF2-40B4-BE49-F238E27FC236}">
                <a16:creationId xmlns:a16="http://schemas.microsoft.com/office/drawing/2014/main" id="{6720AAE0-8212-4CBC-B051-5B5A0A23DEFA}"/>
              </a:ext>
            </a:extLst>
          </p:cNvPr>
          <p:cNvSpPr>
            <a:spLocks noChangeShapeType="1"/>
          </p:cNvSpPr>
          <p:nvPr/>
        </p:nvSpPr>
        <p:spPr bwMode="auto">
          <a:xfrm>
            <a:off x="41068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44">
            <a:extLst>
              <a:ext uri="{FF2B5EF4-FFF2-40B4-BE49-F238E27FC236}">
                <a16:creationId xmlns:a16="http://schemas.microsoft.com/office/drawing/2014/main" id="{3FCDD6CA-073C-44A0-95B7-82214405DCB6}"/>
              </a:ext>
            </a:extLst>
          </p:cNvPr>
          <p:cNvSpPr>
            <a:spLocks noChangeShapeType="1"/>
          </p:cNvSpPr>
          <p:nvPr/>
        </p:nvSpPr>
        <p:spPr bwMode="auto">
          <a:xfrm>
            <a:off x="4130675"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45">
            <a:extLst>
              <a:ext uri="{FF2B5EF4-FFF2-40B4-BE49-F238E27FC236}">
                <a16:creationId xmlns:a16="http://schemas.microsoft.com/office/drawing/2014/main" id="{59B4D70A-9174-47F1-9B39-74CF02BB13CA}"/>
              </a:ext>
            </a:extLst>
          </p:cNvPr>
          <p:cNvSpPr>
            <a:spLocks noChangeShapeType="1"/>
          </p:cNvSpPr>
          <p:nvPr/>
        </p:nvSpPr>
        <p:spPr bwMode="auto">
          <a:xfrm>
            <a:off x="42037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46">
            <a:extLst>
              <a:ext uri="{FF2B5EF4-FFF2-40B4-BE49-F238E27FC236}">
                <a16:creationId xmlns:a16="http://schemas.microsoft.com/office/drawing/2014/main" id="{822B1A44-5080-440E-B4B5-A222AB228153}"/>
              </a:ext>
            </a:extLst>
          </p:cNvPr>
          <p:cNvSpPr>
            <a:spLocks noChangeShapeType="1"/>
          </p:cNvSpPr>
          <p:nvPr/>
        </p:nvSpPr>
        <p:spPr bwMode="auto">
          <a:xfrm>
            <a:off x="42211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47">
            <a:extLst>
              <a:ext uri="{FF2B5EF4-FFF2-40B4-BE49-F238E27FC236}">
                <a16:creationId xmlns:a16="http://schemas.microsoft.com/office/drawing/2014/main" id="{7D2CF04B-82D4-4061-97B9-B1EDF7BFD668}"/>
              </a:ext>
            </a:extLst>
          </p:cNvPr>
          <p:cNvSpPr>
            <a:spLocks noChangeShapeType="1"/>
          </p:cNvSpPr>
          <p:nvPr/>
        </p:nvSpPr>
        <p:spPr bwMode="auto">
          <a:xfrm>
            <a:off x="42449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48">
            <a:extLst>
              <a:ext uri="{FF2B5EF4-FFF2-40B4-BE49-F238E27FC236}">
                <a16:creationId xmlns:a16="http://schemas.microsoft.com/office/drawing/2014/main" id="{3F55D057-562D-4B85-8ACC-A41CB4478FB9}"/>
              </a:ext>
            </a:extLst>
          </p:cNvPr>
          <p:cNvSpPr>
            <a:spLocks noChangeShapeType="1"/>
          </p:cNvSpPr>
          <p:nvPr/>
        </p:nvSpPr>
        <p:spPr bwMode="auto">
          <a:xfrm>
            <a:off x="42672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49">
            <a:extLst>
              <a:ext uri="{FF2B5EF4-FFF2-40B4-BE49-F238E27FC236}">
                <a16:creationId xmlns:a16="http://schemas.microsoft.com/office/drawing/2014/main" id="{81D59CDB-FCFE-41AC-9240-109930458F3F}"/>
              </a:ext>
            </a:extLst>
          </p:cNvPr>
          <p:cNvSpPr>
            <a:spLocks noChangeShapeType="1"/>
          </p:cNvSpPr>
          <p:nvPr/>
        </p:nvSpPr>
        <p:spPr bwMode="auto">
          <a:xfrm>
            <a:off x="42894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50">
            <a:extLst>
              <a:ext uri="{FF2B5EF4-FFF2-40B4-BE49-F238E27FC236}">
                <a16:creationId xmlns:a16="http://schemas.microsoft.com/office/drawing/2014/main" id="{70625373-524B-4ACE-B89A-DAB8358A6E19}"/>
              </a:ext>
            </a:extLst>
          </p:cNvPr>
          <p:cNvSpPr>
            <a:spLocks noChangeShapeType="1"/>
          </p:cNvSpPr>
          <p:nvPr/>
        </p:nvSpPr>
        <p:spPr bwMode="auto">
          <a:xfrm>
            <a:off x="43132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51">
            <a:extLst>
              <a:ext uri="{FF2B5EF4-FFF2-40B4-BE49-F238E27FC236}">
                <a16:creationId xmlns:a16="http://schemas.microsoft.com/office/drawing/2014/main" id="{DE9D57FF-1AA6-4F61-B186-A09C8B10AC79}"/>
              </a:ext>
            </a:extLst>
          </p:cNvPr>
          <p:cNvSpPr>
            <a:spLocks noChangeShapeType="1"/>
          </p:cNvSpPr>
          <p:nvPr/>
        </p:nvSpPr>
        <p:spPr bwMode="auto">
          <a:xfrm>
            <a:off x="4335463"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52">
            <a:extLst>
              <a:ext uri="{FF2B5EF4-FFF2-40B4-BE49-F238E27FC236}">
                <a16:creationId xmlns:a16="http://schemas.microsoft.com/office/drawing/2014/main" id="{F46E4F57-C193-4990-A0D3-19834A577821}"/>
              </a:ext>
            </a:extLst>
          </p:cNvPr>
          <p:cNvSpPr>
            <a:spLocks noChangeShapeType="1"/>
          </p:cNvSpPr>
          <p:nvPr/>
        </p:nvSpPr>
        <p:spPr bwMode="auto">
          <a:xfrm>
            <a:off x="4410075"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53">
            <a:extLst>
              <a:ext uri="{FF2B5EF4-FFF2-40B4-BE49-F238E27FC236}">
                <a16:creationId xmlns:a16="http://schemas.microsoft.com/office/drawing/2014/main" id="{7ED141EF-9A75-4F8C-9D44-AF20BE93611C}"/>
              </a:ext>
            </a:extLst>
          </p:cNvPr>
          <p:cNvSpPr>
            <a:spLocks noChangeShapeType="1"/>
          </p:cNvSpPr>
          <p:nvPr/>
        </p:nvSpPr>
        <p:spPr bwMode="auto">
          <a:xfrm>
            <a:off x="44275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54">
            <a:extLst>
              <a:ext uri="{FF2B5EF4-FFF2-40B4-BE49-F238E27FC236}">
                <a16:creationId xmlns:a16="http://schemas.microsoft.com/office/drawing/2014/main" id="{DF63C7FD-C81F-401B-884A-3709699A5522}"/>
              </a:ext>
            </a:extLst>
          </p:cNvPr>
          <p:cNvSpPr>
            <a:spLocks noChangeShapeType="1"/>
          </p:cNvSpPr>
          <p:nvPr/>
        </p:nvSpPr>
        <p:spPr bwMode="auto">
          <a:xfrm>
            <a:off x="44497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55">
            <a:extLst>
              <a:ext uri="{FF2B5EF4-FFF2-40B4-BE49-F238E27FC236}">
                <a16:creationId xmlns:a16="http://schemas.microsoft.com/office/drawing/2014/main" id="{6CC8E772-D5DA-4FD9-A254-F1F22A218F76}"/>
              </a:ext>
            </a:extLst>
          </p:cNvPr>
          <p:cNvSpPr>
            <a:spLocks noChangeShapeType="1"/>
          </p:cNvSpPr>
          <p:nvPr/>
        </p:nvSpPr>
        <p:spPr bwMode="auto">
          <a:xfrm>
            <a:off x="44735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56">
            <a:extLst>
              <a:ext uri="{FF2B5EF4-FFF2-40B4-BE49-F238E27FC236}">
                <a16:creationId xmlns:a16="http://schemas.microsoft.com/office/drawing/2014/main" id="{DD2619EE-D79C-472B-AD73-B4AB9D12616C}"/>
              </a:ext>
            </a:extLst>
          </p:cNvPr>
          <p:cNvSpPr>
            <a:spLocks noChangeShapeType="1"/>
          </p:cNvSpPr>
          <p:nvPr/>
        </p:nvSpPr>
        <p:spPr bwMode="auto">
          <a:xfrm>
            <a:off x="44958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57">
            <a:extLst>
              <a:ext uri="{FF2B5EF4-FFF2-40B4-BE49-F238E27FC236}">
                <a16:creationId xmlns:a16="http://schemas.microsoft.com/office/drawing/2014/main" id="{B59B1AE8-9350-4B6E-8307-C7937D3B6B66}"/>
              </a:ext>
            </a:extLst>
          </p:cNvPr>
          <p:cNvSpPr>
            <a:spLocks noChangeShapeType="1"/>
          </p:cNvSpPr>
          <p:nvPr/>
        </p:nvSpPr>
        <p:spPr bwMode="auto">
          <a:xfrm>
            <a:off x="45180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58">
            <a:extLst>
              <a:ext uri="{FF2B5EF4-FFF2-40B4-BE49-F238E27FC236}">
                <a16:creationId xmlns:a16="http://schemas.microsoft.com/office/drawing/2014/main" id="{F25F6548-013C-4250-9BBE-94B6A01ED240}"/>
              </a:ext>
            </a:extLst>
          </p:cNvPr>
          <p:cNvSpPr>
            <a:spLocks noChangeShapeType="1"/>
          </p:cNvSpPr>
          <p:nvPr/>
        </p:nvSpPr>
        <p:spPr bwMode="auto">
          <a:xfrm>
            <a:off x="4541838"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59">
            <a:extLst>
              <a:ext uri="{FF2B5EF4-FFF2-40B4-BE49-F238E27FC236}">
                <a16:creationId xmlns:a16="http://schemas.microsoft.com/office/drawing/2014/main" id="{08F3E783-E2CB-484E-8CA3-DBD346423E39}"/>
              </a:ext>
            </a:extLst>
          </p:cNvPr>
          <p:cNvSpPr>
            <a:spLocks noChangeShapeType="1"/>
          </p:cNvSpPr>
          <p:nvPr/>
        </p:nvSpPr>
        <p:spPr bwMode="auto">
          <a:xfrm>
            <a:off x="4616450"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Line 60">
            <a:extLst>
              <a:ext uri="{FF2B5EF4-FFF2-40B4-BE49-F238E27FC236}">
                <a16:creationId xmlns:a16="http://schemas.microsoft.com/office/drawing/2014/main" id="{10C9C11C-4BA2-4927-9846-A95CCF2A6C10}"/>
              </a:ext>
            </a:extLst>
          </p:cNvPr>
          <p:cNvSpPr>
            <a:spLocks noChangeShapeType="1"/>
          </p:cNvSpPr>
          <p:nvPr/>
        </p:nvSpPr>
        <p:spPr bwMode="auto">
          <a:xfrm>
            <a:off x="46275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61">
            <a:extLst>
              <a:ext uri="{FF2B5EF4-FFF2-40B4-BE49-F238E27FC236}">
                <a16:creationId xmlns:a16="http://schemas.microsoft.com/office/drawing/2014/main" id="{C2F6121C-23B8-456F-89DD-D35302700F7C}"/>
              </a:ext>
            </a:extLst>
          </p:cNvPr>
          <p:cNvSpPr>
            <a:spLocks noChangeShapeType="1"/>
          </p:cNvSpPr>
          <p:nvPr/>
        </p:nvSpPr>
        <p:spPr bwMode="auto">
          <a:xfrm>
            <a:off x="46497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62">
            <a:extLst>
              <a:ext uri="{FF2B5EF4-FFF2-40B4-BE49-F238E27FC236}">
                <a16:creationId xmlns:a16="http://schemas.microsoft.com/office/drawing/2014/main" id="{1C1E316A-FE33-4442-9D83-06534317120D}"/>
              </a:ext>
            </a:extLst>
          </p:cNvPr>
          <p:cNvSpPr>
            <a:spLocks noChangeShapeType="1"/>
          </p:cNvSpPr>
          <p:nvPr/>
        </p:nvSpPr>
        <p:spPr bwMode="auto">
          <a:xfrm>
            <a:off x="46736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63">
            <a:extLst>
              <a:ext uri="{FF2B5EF4-FFF2-40B4-BE49-F238E27FC236}">
                <a16:creationId xmlns:a16="http://schemas.microsoft.com/office/drawing/2014/main" id="{EE2E77A1-5A04-4E6E-A992-F18390515B65}"/>
              </a:ext>
            </a:extLst>
          </p:cNvPr>
          <p:cNvSpPr>
            <a:spLocks noChangeShapeType="1"/>
          </p:cNvSpPr>
          <p:nvPr/>
        </p:nvSpPr>
        <p:spPr bwMode="auto">
          <a:xfrm>
            <a:off x="46958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64">
            <a:extLst>
              <a:ext uri="{FF2B5EF4-FFF2-40B4-BE49-F238E27FC236}">
                <a16:creationId xmlns:a16="http://schemas.microsoft.com/office/drawing/2014/main" id="{5D4DB88C-2297-4BEE-80D6-B99FA4E618B6}"/>
              </a:ext>
            </a:extLst>
          </p:cNvPr>
          <p:cNvSpPr>
            <a:spLocks noChangeShapeType="1"/>
          </p:cNvSpPr>
          <p:nvPr/>
        </p:nvSpPr>
        <p:spPr bwMode="auto">
          <a:xfrm>
            <a:off x="47180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65">
            <a:extLst>
              <a:ext uri="{FF2B5EF4-FFF2-40B4-BE49-F238E27FC236}">
                <a16:creationId xmlns:a16="http://schemas.microsoft.com/office/drawing/2014/main" id="{ED85D51D-9B7E-4315-9FD2-B86FCD89C1E9}"/>
              </a:ext>
            </a:extLst>
          </p:cNvPr>
          <p:cNvSpPr>
            <a:spLocks noChangeShapeType="1"/>
          </p:cNvSpPr>
          <p:nvPr/>
        </p:nvSpPr>
        <p:spPr bwMode="auto">
          <a:xfrm>
            <a:off x="474186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66">
            <a:extLst>
              <a:ext uri="{FF2B5EF4-FFF2-40B4-BE49-F238E27FC236}">
                <a16:creationId xmlns:a16="http://schemas.microsoft.com/office/drawing/2014/main" id="{516B2BCA-0400-420C-9912-E41661D20CD2}"/>
              </a:ext>
            </a:extLst>
          </p:cNvPr>
          <p:cNvSpPr>
            <a:spLocks noChangeShapeType="1"/>
          </p:cNvSpPr>
          <p:nvPr/>
        </p:nvSpPr>
        <p:spPr bwMode="auto">
          <a:xfrm>
            <a:off x="4821238"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67">
            <a:extLst>
              <a:ext uri="{FF2B5EF4-FFF2-40B4-BE49-F238E27FC236}">
                <a16:creationId xmlns:a16="http://schemas.microsoft.com/office/drawing/2014/main" id="{AEA124DC-5221-46BC-BEAF-E2D4B03F09A2}"/>
              </a:ext>
            </a:extLst>
          </p:cNvPr>
          <p:cNvSpPr>
            <a:spLocks noChangeShapeType="1"/>
          </p:cNvSpPr>
          <p:nvPr/>
        </p:nvSpPr>
        <p:spPr bwMode="auto">
          <a:xfrm>
            <a:off x="48323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68">
            <a:extLst>
              <a:ext uri="{FF2B5EF4-FFF2-40B4-BE49-F238E27FC236}">
                <a16:creationId xmlns:a16="http://schemas.microsoft.com/office/drawing/2014/main" id="{DB76D7C5-D4EC-477E-B364-78ED8EC5C1BC}"/>
              </a:ext>
            </a:extLst>
          </p:cNvPr>
          <p:cNvSpPr>
            <a:spLocks noChangeShapeType="1"/>
          </p:cNvSpPr>
          <p:nvPr/>
        </p:nvSpPr>
        <p:spPr bwMode="auto">
          <a:xfrm>
            <a:off x="48561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69">
            <a:extLst>
              <a:ext uri="{FF2B5EF4-FFF2-40B4-BE49-F238E27FC236}">
                <a16:creationId xmlns:a16="http://schemas.microsoft.com/office/drawing/2014/main" id="{0C62BFAF-0E60-4D58-B300-81A26362E98A}"/>
              </a:ext>
            </a:extLst>
          </p:cNvPr>
          <p:cNvSpPr>
            <a:spLocks noChangeShapeType="1"/>
          </p:cNvSpPr>
          <p:nvPr/>
        </p:nvSpPr>
        <p:spPr bwMode="auto">
          <a:xfrm>
            <a:off x="48783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70">
            <a:extLst>
              <a:ext uri="{FF2B5EF4-FFF2-40B4-BE49-F238E27FC236}">
                <a16:creationId xmlns:a16="http://schemas.microsoft.com/office/drawing/2014/main" id="{8D08DAA2-84AB-4108-9A86-7C6064CD21F0}"/>
              </a:ext>
            </a:extLst>
          </p:cNvPr>
          <p:cNvSpPr>
            <a:spLocks noChangeShapeType="1"/>
          </p:cNvSpPr>
          <p:nvPr/>
        </p:nvSpPr>
        <p:spPr bwMode="auto">
          <a:xfrm>
            <a:off x="49022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71">
            <a:extLst>
              <a:ext uri="{FF2B5EF4-FFF2-40B4-BE49-F238E27FC236}">
                <a16:creationId xmlns:a16="http://schemas.microsoft.com/office/drawing/2014/main" id="{1D62F214-6DD9-470E-BA43-B7C680B5F20A}"/>
              </a:ext>
            </a:extLst>
          </p:cNvPr>
          <p:cNvSpPr>
            <a:spLocks noChangeShapeType="1"/>
          </p:cNvSpPr>
          <p:nvPr/>
        </p:nvSpPr>
        <p:spPr bwMode="auto">
          <a:xfrm>
            <a:off x="49244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72">
            <a:extLst>
              <a:ext uri="{FF2B5EF4-FFF2-40B4-BE49-F238E27FC236}">
                <a16:creationId xmlns:a16="http://schemas.microsoft.com/office/drawing/2014/main" id="{BBB9E133-DD71-4848-ACE2-C6DC179EC831}"/>
              </a:ext>
            </a:extLst>
          </p:cNvPr>
          <p:cNvSpPr>
            <a:spLocks noChangeShapeType="1"/>
          </p:cNvSpPr>
          <p:nvPr/>
        </p:nvSpPr>
        <p:spPr bwMode="auto">
          <a:xfrm>
            <a:off x="494665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73">
            <a:extLst>
              <a:ext uri="{FF2B5EF4-FFF2-40B4-BE49-F238E27FC236}">
                <a16:creationId xmlns:a16="http://schemas.microsoft.com/office/drawing/2014/main" id="{86130854-1C12-4DD2-AEE6-6C2E33A5BB28}"/>
              </a:ext>
            </a:extLst>
          </p:cNvPr>
          <p:cNvSpPr>
            <a:spLocks noChangeShapeType="1"/>
          </p:cNvSpPr>
          <p:nvPr/>
        </p:nvSpPr>
        <p:spPr bwMode="auto">
          <a:xfrm>
            <a:off x="502761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74">
            <a:extLst>
              <a:ext uri="{FF2B5EF4-FFF2-40B4-BE49-F238E27FC236}">
                <a16:creationId xmlns:a16="http://schemas.microsoft.com/office/drawing/2014/main" id="{B2105B98-C299-4B7B-AF6D-50481D5BC71A}"/>
              </a:ext>
            </a:extLst>
          </p:cNvPr>
          <p:cNvSpPr>
            <a:spLocks noChangeShapeType="1"/>
          </p:cNvSpPr>
          <p:nvPr/>
        </p:nvSpPr>
        <p:spPr bwMode="auto">
          <a:xfrm>
            <a:off x="50387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75">
            <a:extLst>
              <a:ext uri="{FF2B5EF4-FFF2-40B4-BE49-F238E27FC236}">
                <a16:creationId xmlns:a16="http://schemas.microsoft.com/office/drawing/2014/main" id="{2504A44B-EBFB-4E58-8764-AD92A829922F}"/>
              </a:ext>
            </a:extLst>
          </p:cNvPr>
          <p:cNvSpPr>
            <a:spLocks noChangeShapeType="1"/>
          </p:cNvSpPr>
          <p:nvPr/>
        </p:nvSpPr>
        <p:spPr bwMode="auto">
          <a:xfrm>
            <a:off x="50609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76">
            <a:extLst>
              <a:ext uri="{FF2B5EF4-FFF2-40B4-BE49-F238E27FC236}">
                <a16:creationId xmlns:a16="http://schemas.microsoft.com/office/drawing/2014/main" id="{73427BD4-F0E4-40A1-95E0-47CC744FD9DA}"/>
              </a:ext>
            </a:extLst>
          </p:cNvPr>
          <p:cNvSpPr>
            <a:spLocks noChangeShapeType="1"/>
          </p:cNvSpPr>
          <p:nvPr/>
        </p:nvSpPr>
        <p:spPr bwMode="auto">
          <a:xfrm>
            <a:off x="50847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77">
            <a:extLst>
              <a:ext uri="{FF2B5EF4-FFF2-40B4-BE49-F238E27FC236}">
                <a16:creationId xmlns:a16="http://schemas.microsoft.com/office/drawing/2014/main" id="{AD2D6F52-6324-4C9B-9F83-392CC9C2FC1E}"/>
              </a:ext>
            </a:extLst>
          </p:cNvPr>
          <p:cNvSpPr>
            <a:spLocks noChangeShapeType="1"/>
          </p:cNvSpPr>
          <p:nvPr/>
        </p:nvSpPr>
        <p:spPr bwMode="auto">
          <a:xfrm>
            <a:off x="51069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78">
            <a:extLst>
              <a:ext uri="{FF2B5EF4-FFF2-40B4-BE49-F238E27FC236}">
                <a16:creationId xmlns:a16="http://schemas.microsoft.com/office/drawing/2014/main" id="{57E03D84-DAE1-4E79-AB67-CA21362BB805}"/>
              </a:ext>
            </a:extLst>
          </p:cNvPr>
          <p:cNvSpPr>
            <a:spLocks noChangeShapeType="1"/>
          </p:cNvSpPr>
          <p:nvPr/>
        </p:nvSpPr>
        <p:spPr bwMode="auto">
          <a:xfrm>
            <a:off x="51308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79">
            <a:extLst>
              <a:ext uri="{FF2B5EF4-FFF2-40B4-BE49-F238E27FC236}">
                <a16:creationId xmlns:a16="http://schemas.microsoft.com/office/drawing/2014/main" id="{995EECAE-A2D9-4E5C-9A9D-67EAB081AF75}"/>
              </a:ext>
            </a:extLst>
          </p:cNvPr>
          <p:cNvSpPr>
            <a:spLocks noChangeShapeType="1"/>
          </p:cNvSpPr>
          <p:nvPr/>
        </p:nvSpPr>
        <p:spPr bwMode="auto">
          <a:xfrm>
            <a:off x="5153025"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80">
            <a:extLst>
              <a:ext uri="{FF2B5EF4-FFF2-40B4-BE49-F238E27FC236}">
                <a16:creationId xmlns:a16="http://schemas.microsoft.com/office/drawing/2014/main" id="{2CA66069-98CF-4E20-BFAF-E7DD20F60F5C}"/>
              </a:ext>
            </a:extLst>
          </p:cNvPr>
          <p:cNvSpPr>
            <a:spLocks noChangeShapeType="1"/>
          </p:cNvSpPr>
          <p:nvPr/>
        </p:nvSpPr>
        <p:spPr bwMode="auto">
          <a:xfrm>
            <a:off x="523240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81">
            <a:extLst>
              <a:ext uri="{FF2B5EF4-FFF2-40B4-BE49-F238E27FC236}">
                <a16:creationId xmlns:a16="http://schemas.microsoft.com/office/drawing/2014/main" id="{E7BA3348-D4B6-48D7-9353-E147575A0B4A}"/>
              </a:ext>
            </a:extLst>
          </p:cNvPr>
          <p:cNvSpPr>
            <a:spLocks noChangeShapeType="1"/>
          </p:cNvSpPr>
          <p:nvPr/>
        </p:nvSpPr>
        <p:spPr bwMode="auto">
          <a:xfrm>
            <a:off x="52451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82">
            <a:extLst>
              <a:ext uri="{FF2B5EF4-FFF2-40B4-BE49-F238E27FC236}">
                <a16:creationId xmlns:a16="http://schemas.microsoft.com/office/drawing/2014/main" id="{FBED5C32-FD9A-42F7-BBA0-12A0F982B15B}"/>
              </a:ext>
            </a:extLst>
          </p:cNvPr>
          <p:cNvSpPr>
            <a:spLocks noChangeShapeType="1"/>
          </p:cNvSpPr>
          <p:nvPr/>
        </p:nvSpPr>
        <p:spPr bwMode="auto">
          <a:xfrm>
            <a:off x="52673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83">
            <a:extLst>
              <a:ext uri="{FF2B5EF4-FFF2-40B4-BE49-F238E27FC236}">
                <a16:creationId xmlns:a16="http://schemas.microsoft.com/office/drawing/2014/main" id="{7841F3B0-21D5-4E09-BB97-0671A4D4E17D}"/>
              </a:ext>
            </a:extLst>
          </p:cNvPr>
          <p:cNvSpPr>
            <a:spLocks noChangeShapeType="1"/>
          </p:cNvSpPr>
          <p:nvPr/>
        </p:nvSpPr>
        <p:spPr bwMode="auto">
          <a:xfrm>
            <a:off x="52895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84">
            <a:extLst>
              <a:ext uri="{FF2B5EF4-FFF2-40B4-BE49-F238E27FC236}">
                <a16:creationId xmlns:a16="http://schemas.microsoft.com/office/drawing/2014/main" id="{C7DA560F-F86B-468B-B92B-1BE91DFC84B8}"/>
              </a:ext>
            </a:extLst>
          </p:cNvPr>
          <p:cNvSpPr>
            <a:spLocks noChangeShapeType="1"/>
          </p:cNvSpPr>
          <p:nvPr/>
        </p:nvSpPr>
        <p:spPr bwMode="auto">
          <a:xfrm>
            <a:off x="531336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85">
            <a:extLst>
              <a:ext uri="{FF2B5EF4-FFF2-40B4-BE49-F238E27FC236}">
                <a16:creationId xmlns:a16="http://schemas.microsoft.com/office/drawing/2014/main" id="{4147A9B5-5238-4AA7-BD96-94B1CDA3ECAE}"/>
              </a:ext>
            </a:extLst>
          </p:cNvPr>
          <p:cNvSpPr>
            <a:spLocks noChangeShapeType="1"/>
          </p:cNvSpPr>
          <p:nvPr/>
        </p:nvSpPr>
        <p:spPr bwMode="auto">
          <a:xfrm>
            <a:off x="5330825" y="4572000"/>
            <a:ext cx="285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86">
            <a:extLst>
              <a:ext uri="{FF2B5EF4-FFF2-40B4-BE49-F238E27FC236}">
                <a16:creationId xmlns:a16="http://schemas.microsoft.com/office/drawing/2014/main" id="{A17B53B5-93B6-4EC9-9DCF-34AE6723644D}"/>
              </a:ext>
            </a:extLst>
          </p:cNvPr>
          <p:cNvSpPr>
            <a:spLocks noChangeShapeType="1"/>
          </p:cNvSpPr>
          <p:nvPr/>
        </p:nvSpPr>
        <p:spPr bwMode="auto">
          <a:xfrm>
            <a:off x="5359400"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87">
            <a:extLst>
              <a:ext uri="{FF2B5EF4-FFF2-40B4-BE49-F238E27FC236}">
                <a16:creationId xmlns:a16="http://schemas.microsoft.com/office/drawing/2014/main" id="{512C77F6-1CE8-46A1-941E-B66A71463B8F}"/>
              </a:ext>
            </a:extLst>
          </p:cNvPr>
          <p:cNvSpPr>
            <a:spLocks noChangeShapeType="1"/>
          </p:cNvSpPr>
          <p:nvPr/>
        </p:nvSpPr>
        <p:spPr bwMode="auto">
          <a:xfrm>
            <a:off x="5438775"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88">
            <a:extLst>
              <a:ext uri="{FF2B5EF4-FFF2-40B4-BE49-F238E27FC236}">
                <a16:creationId xmlns:a16="http://schemas.microsoft.com/office/drawing/2014/main" id="{9F5D9645-7D77-42CE-9DF9-C9C250EEE249}"/>
              </a:ext>
            </a:extLst>
          </p:cNvPr>
          <p:cNvSpPr>
            <a:spLocks noChangeShapeType="1"/>
          </p:cNvSpPr>
          <p:nvPr/>
        </p:nvSpPr>
        <p:spPr bwMode="auto">
          <a:xfrm>
            <a:off x="54451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89">
            <a:extLst>
              <a:ext uri="{FF2B5EF4-FFF2-40B4-BE49-F238E27FC236}">
                <a16:creationId xmlns:a16="http://schemas.microsoft.com/office/drawing/2014/main" id="{2BA54718-668E-474A-BF73-2533618E5E3F}"/>
              </a:ext>
            </a:extLst>
          </p:cNvPr>
          <p:cNvSpPr>
            <a:spLocks noChangeShapeType="1"/>
          </p:cNvSpPr>
          <p:nvPr/>
        </p:nvSpPr>
        <p:spPr bwMode="auto">
          <a:xfrm>
            <a:off x="54673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90">
            <a:extLst>
              <a:ext uri="{FF2B5EF4-FFF2-40B4-BE49-F238E27FC236}">
                <a16:creationId xmlns:a16="http://schemas.microsoft.com/office/drawing/2014/main" id="{A50CD49A-F7B1-4B9E-B925-E434DCA9090A}"/>
              </a:ext>
            </a:extLst>
          </p:cNvPr>
          <p:cNvSpPr>
            <a:spLocks noChangeShapeType="1"/>
          </p:cNvSpPr>
          <p:nvPr/>
        </p:nvSpPr>
        <p:spPr bwMode="auto">
          <a:xfrm>
            <a:off x="54895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91">
            <a:extLst>
              <a:ext uri="{FF2B5EF4-FFF2-40B4-BE49-F238E27FC236}">
                <a16:creationId xmlns:a16="http://schemas.microsoft.com/office/drawing/2014/main" id="{078F4FAE-7B9F-457C-872D-944E547F5183}"/>
              </a:ext>
            </a:extLst>
          </p:cNvPr>
          <p:cNvSpPr>
            <a:spLocks noChangeShapeType="1"/>
          </p:cNvSpPr>
          <p:nvPr/>
        </p:nvSpPr>
        <p:spPr bwMode="auto">
          <a:xfrm>
            <a:off x="55133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92">
            <a:extLst>
              <a:ext uri="{FF2B5EF4-FFF2-40B4-BE49-F238E27FC236}">
                <a16:creationId xmlns:a16="http://schemas.microsoft.com/office/drawing/2014/main" id="{7087972C-45A4-4FD9-BA27-ED2AAB968634}"/>
              </a:ext>
            </a:extLst>
          </p:cNvPr>
          <p:cNvSpPr>
            <a:spLocks noChangeShapeType="1"/>
          </p:cNvSpPr>
          <p:nvPr/>
        </p:nvSpPr>
        <p:spPr bwMode="auto">
          <a:xfrm>
            <a:off x="55356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93">
            <a:extLst>
              <a:ext uri="{FF2B5EF4-FFF2-40B4-BE49-F238E27FC236}">
                <a16:creationId xmlns:a16="http://schemas.microsoft.com/office/drawing/2014/main" id="{42EFA20F-2193-4031-B858-7B522B5365F2}"/>
              </a:ext>
            </a:extLst>
          </p:cNvPr>
          <p:cNvSpPr>
            <a:spLocks noChangeShapeType="1"/>
          </p:cNvSpPr>
          <p:nvPr/>
        </p:nvSpPr>
        <p:spPr bwMode="auto">
          <a:xfrm>
            <a:off x="5559425"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94">
            <a:extLst>
              <a:ext uri="{FF2B5EF4-FFF2-40B4-BE49-F238E27FC236}">
                <a16:creationId xmlns:a16="http://schemas.microsoft.com/office/drawing/2014/main" id="{DD9FEC52-7F9B-4AD1-AAA3-2C8DC703C4C6}"/>
              </a:ext>
            </a:extLst>
          </p:cNvPr>
          <p:cNvSpPr>
            <a:spLocks noChangeShapeType="1"/>
          </p:cNvSpPr>
          <p:nvPr/>
        </p:nvSpPr>
        <p:spPr bwMode="auto">
          <a:xfrm>
            <a:off x="5645150"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95">
            <a:extLst>
              <a:ext uri="{FF2B5EF4-FFF2-40B4-BE49-F238E27FC236}">
                <a16:creationId xmlns:a16="http://schemas.microsoft.com/office/drawing/2014/main" id="{9CF8AA66-3F36-4649-BA65-49F7118AC613}"/>
              </a:ext>
            </a:extLst>
          </p:cNvPr>
          <p:cNvSpPr>
            <a:spLocks noChangeShapeType="1"/>
          </p:cNvSpPr>
          <p:nvPr/>
        </p:nvSpPr>
        <p:spPr bwMode="auto">
          <a:xfrm>
            <a:off x="56499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96">
            <a:extLst>
              <a:ext uri="{FF2B5EF4-FFF2-40B4-BE49-F238E27FC236}">
                <a16:creationId xmlns:a16="http://schemas.microsoft.com/office/drawing/2014/main" id="{1A08D21D-7FCF-43CB-A9AA-55E5E36FD1F2}"/>
              </a:ext>
            </a:extLst>
          </p:cNvPr>
          <p:cNvSpPr>
            <a:spLocks noChangeShapeType="1"/>
          </p:cNvSpPr>
          <p:nvPr/>
        </p:nvSpPr>
        <p:spPr bwMode="auto">
          <a:xfrm>
            <a:off x="56737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97">
            <a:extLst>
              <a:ext uri="{FF2B5EF4-FFF2-40B4-BE49-F238E27FC236}">
                <a16:creationId xmlns:a16="http://schemas.microsoft.com/office/drawing/2014/main" id="{F1B6A9FA-EECF-4160-8862-E3438E22D5CC}"/>
              </a:ext>
            </a:extLst>
          </p:cNvPr>
          <p:cNvSpPr>
            <a:spLocks noChangeShapeType="1"/>
          </p:cNvSpPr>
          <p:nvPr/>
        </p:nvSpPr>
        <p:spPr bwMode="auto">
          <a:xfrm>
            <a:off x="56959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98">
            <a:extLst>
              <a:ext uri="{FF2B5EF4-FFF2-40B4-BE49-F238E27FC236}">
                <a16:creationId xmlns:a16="http://schemas.microsoft.com/office/drawing/2014/main" id="{E6C124F2-EAE3-40D3-BF94-74FDAAECE060}"/>
              </a:ext>
            </a:extLst>
          </p:cNvPr>
          <p:cNvSpPr>
            <a:spLocks noChangeShapeType="1"/>
          </p:cNvSpPr>
          <p:nvPr/>
        </p:nvSpPr>
        <p:spPr bwMode="auto">
          <a:xfrm>
            <a:off x="57181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99">
            <a:extLst>
              <a:ext uri="{FF2B5EF4-FFF2-40B4-BE49-F238E27FC236}">
                <a16:creationId xmlns:a16="http://schemas.microsoft.com/office/drawing/2014/main" id="{3ED46A0B-8581-42F2-BCE9-F2858C278823}"/>
              </a:ext>
            </a:extLst>
          </p:cNvPr>
          <p:cNvSpPr>
            <a:spLocks noChangeShapeType="1"/>
          </p:cNvSpPr>
          <p:nvPr/>
        </p:nvSpPr>
        <p:spPr bwMode="auto">
          <a:xfrm>
            <a:off x="57419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100">
            <a:extLst>
              <a:ext uri="{FF2B5EF4-FFF2-40B4-BE49-F238E27FC236}">
                <a16:creationId xmlns:a16="http://schemas.microsoft.com/office/drawing/2014/main" id="{38E542FD-8316-4812-84A4-0C608BBF1FB5}"/>
              </a:ext>
            </a:extLst>
          </p:cNvPr>
          <p:cNvSpPr>
            <a:spLocks noChangeShapeType="1"/>
          </p:cNvSpPr>
          <p:nvPr/>
        </p:nvSpPr>
        <p:spPr bwMode="auto">
          <a:xfrm>
            <a:off x="57642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101">
            <a:extLst>
              <a:ext uri="{FF2B5EF4-FFF2-40B4-BE49-F238E27FC236}">
                <a16:creationId xmlns:a16="http://schemas.microsoft.com/office/drawing/2014/main" id="{8F607897-BAF8-4096-99FA-853C08D68A85}"/>
              </a:ext>
            </a:extLst>
          </p:cNvPr>
          <p:cNvSpPr>
            <a:spLocks noChangeShapeType="1"/>
          </p:cNvSpPr>
          <p:nvPr/>
        </p:nvSpPr>
        <p:spPr bwMode="auto">
          <a:xfrm>
            <a:off x="5849938"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102">
            <a:extLst>
              <a:ext uri="{FF2B5EF4-FFF2-40B4-BE49-F238E27FC236}">
                <a16:creationId xmlns:a16="http://schemas.microsoft.com/office/drawing/2014/main" id="{B384780F-D085-4853-B516-F977C47B23E3}"/>
              </a:ext>
            </a:extLst>
          </p:cNvPr>
          <p:cNvSpPr>
            <a:spLocks noChangeShapeType="1"/>
          </p:cNvSpPr>
          <p:nvPr/>
        </p:nvSpPr>
        <p:spPr bwMode="auto">
          <a:xfrm>
            <a:off x="58562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103">
            <a:extLst>
              <a:ext uri="{FF2B5EF4-FFF2-40B4-BE49-F238E27FC236}">
                <a16:creationId xmlns:a16="http://schemas.microsoft.com/office/drawing/2014/main" id="{610C155A-AAE7-4C30-B746-DF677C971DA1}"/>
              </a:ext>
            </a:extLst>
          </p:cNvPr>
          <p:cNvSpPr>
            <a:spLocks noChangeShapeType="1"/>
          </p:cNvSpPr>
          <p:nvPr/>
        </p:nvSpPr>
        <p:spPr bwMode="auto">
          <a:xfrm>
            <a:off x="58785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104">
            <a:extLst>
              <a:ext uri="{FF2B5EF4-FFF2-40B4-BE49-F238E27FC236}">
                <a16:creationId xmlns:a16="http://schemas.microsoft.com/office/drawing/2014/main" id="{78849939-6425-4A79-8CE0-9ADEAAC36DDA}"/>
              </a:ext>
            </a:extLst>
          </p:cNvPr>
          <p:cNvSpPr>
            <a:spLocks noChangeShapeType="1"/>
          </p:cNvSpPr>
          <p:nvPr/>
        </p:nvSpPr>
        <p:spPr bwMode="auto">
          <a:xfrm>
            <a:off x="59023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105">
            <a:extLst>
              <a:ext uri="{FF2B5EF4-FFF2-40B4-BE49-F238E27FC236}">
                <a16:creationId xmlns:a16="http://schemas.microsoft.com/office/drawing/2014/main" id="{F9E191C3-600E-49F5-A32F-6C9184A94B7F}"/>
              </a:ext>
            </a:extLst>
          </p:cNvPr>
          <p:cNvSpPr>
            <a:spLocks noChangeShapeType="1"/>
          </p:cNvSpPr>
          <p:nvPr/>
        </p:nvSpPr>
        <p:spPr bwMode="auto">
          <a:xfrm>
            <a:off x="59245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106">
            <a:extLst>
              <a:ext uri="{FF2B5EF4-FFF2-40B4-BE49-F238E27FC236}">
                <a16:creationId xmlns:a16="http://schemas.microsoft.com/office/drawing/2014/main" id="{F62C0377-C6EF-4ACE-A55F-CF307CBFD077}"/>
              </a:ext>
            </a:extLst>
          </p:cNvPr>
          <p:cNvSpPr>
            <a:spLocks noChangeShapeType="1"/>
          </p:cNvSpPr>
          <p:nvPr/>
        </p:nvSpPr>
        <p:spPr bwMode="auto">
          <a:xfrm>
            <a:off x="59467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107">
            <a:extLst>
              <a:ext uri="{FF2B5EF4-FFF2-40B4-BE49-F238E27FC236}">
                <a16:creationId xmlns:a16="http://schemas.microsoft.com/office/drawing/2014/main" id="{1FA1DFDC-D6B4-4622-B0CB-D212A5B43AE2}"/>
              </a:ext>
            </a:extLst>
          </p:cNvPr>
          <p:cNvSpPr>
            <a:spLocks noChangeShapeType="1"/>
          </p:cNvSpPr>
          <p:nvPr/>
        </p:nvSpPr>
        <p:spPr bwMode="auto">
          <a:xfrm>
            <a:off x="5970588"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108">
            <a:extLst>
              <a:ext uri="{FF2B5EF4-FFF2-40B4-BE49-F238E27FC236}">
                <a16:creationId xmlns:a16="http://schemas.microsoft.com/office/drawing/2014/main" id="{71A912A5-FE5A-4EDA-A643-2E22BEC696CD}"/>
              </a:ext>
            </a:extLst>
          </p:cNvPr>
          <p:cNvSpPr>
            <a:spLocks noChangeShapeType="1"/>
          </p:cNvSpPr>
          <p:nvPr/>
        </p:nvSpPr>
        <p:spPr bwMode="auto">
          <a:xfrm>
            <a:off x="6056313"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109">
            <a:extLst>
              <a:ext uri="{FF2B5EF4-FFF2-40B4-BE49-F238E27FC236}">
                <a16:creationId xmlns:a16="http://schemas.microsoft.com/office/drawing/2014/main" id="{4A59BECF-92EE-4DB6-BFF9-3D6BF7E32A1A}"/>
              </a:ext>
            </a:extLst>
          </p:cNvPr>
          <p:cNvSpPr>
            <a:spLocks noChangeShapeType="1"/>
          </p:cNvSpPr>
          <p:nvPr/>
        </p:nvSpPr>
        <p:spPr bwMode="auto">
          <a:xfrm>
            <a:off x="60610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110">
            <a:extLst>
              <a:ext uri="{FF2B5EF4-FFF2-40B4-BE49-F238E27FC236}">
                <a16:creationId xmlns:a16="http://schemas.microsoft.com/office/drawing/2014/main" id="{9F42F957-3F69-4B2C-AA93-D276F6DA929B}"/>
              </a:ext>
            </a:extLst>
          </p:cNvPr>
          <p:cNvSpPr>
            <a:spLocks noChangeShapeType="1"/>
          </p:cNvSpPr>
          <p:nvPr/>
        </p:nvSpPr>
        <p:spPr bwMode="auto">
          <a:xfrm>
            <a:off x="60848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111">
            <a:extLst>
              <a:ext uri="{FF2B5EF4-FFF2-40B4-BE49-F238E27FC236}">
                <a16:creationId xmlns:a16="http://schemas.microsoft.com/office/drawing/2014/main" id="{40FA5BFE-8230-472A-AF54-9704F4AB88F9}"/>
              </a:ext>
            </a:extLst>
          </p:cNvPr>
          <p:cNvSpPr>
            <a:spLocks noChangeShapeType="1"/>
          </p:cNvSpPr>
          <p:nvPr/>
        </p:nvSpPr>
        <p:spPr bwMode="auto">
          <a:xfrm>
            <a:off x="61071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112">
            <a:extLst>
              <a:ext uri="{FF2B5EF4-FFF2-40B4-BE49-F238E27FC236}">
                <a16:creationId xmlns:a16="http://schemas.microsoft.com/office/drawing/2014/main" id="{3291EE96-5420-4B08-8F3B-FD7BBF7AC6F3}"/>
              </a:ext>
            </a:extLst>
          </p:cNvPr>
          <p:cNvSpPr>
            <a:spLocks noChangeShapeType="1"/>
          </p:cNvSpPr>
          <p:nvPr/>
        </p:nvSpPr>
        <p:spPr bwMode="auto">
          <a:xfrm>
            <a:off x="6130925"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113">
            <a:extLst>
              <a:ext uri="{FF2B5EF4-FFF2-40B4-BE49-F238E27FC236}">
                <a16:creationId xmlns:a16="http://schemas.microsoft.com/office/drawing/2014/main" id="{F62F5E2B-B598-430E-BF2C-0A2EA42B1BA0}"/>
              </a:ext>
            </a:extLst>
          </p:cNvPr>
          <p:cNvSpPr>
            <a:spLocks noChangeShapeType="1"/>
          </p:cNvSpPr>
          <p:nvPr/>
        </p:nvSpPr>
        <p:spPr bwMode="auto">
          <a:xfrm>
            <a:off x="61468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114">
            <a:extLst>
              <a:ext uri="{FF2B5EF4-FFF2-40B4-BE49-F238E27FC236}">
                <a16:creationId xmlns:a16="http://schemas.microsoft.com/office/drawing/2014/main" id="{42DFE0BA-888C-47C1-9D4F-6F7D47AE7423}"/>
              </a:ext>
            </a:extLst>
          </p:cNvPr>
          <p:cNvSpPr>
            <a:spLocks noChangeShapeType="1"/>
          </p:cNvSpPr>
          <p:nvPr/>
        </p:nvSpPr>
        <p:spPr bwMode="auto">
          <a:xfrm>
            <a:off x="61706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115">
            <a:extLst>
              <a:ext uri="{FF2B5EF4-FFF2-40B4-BE49-F238E27FC236}">
                <a16:creationId xmlns:a16="http://schemas.microsoft.com/office/drawing/2014/main" id="{45E0D4AE-16F2-4207-8A96-3D28B0325981}"/>
              </a:ext>
            </a:extLst>
          </p:cNvPr>
          <p:cNvSpPr>
            <a:spLocks noChangeShapeType="1"/>
          </p:cNvSpPr>
          <p:nvPr/>
        </p:nvSpPr>
        <p:spPr bwMode="auto">
          <a:xfrm>
            <a:off x="6261100"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116">
            <a:extLst>
              <a:ext uri="{FF2B5EF4-FFF2-40B4-BE49-F238E27FC236}">
                <a16:creationId xmlns:a16="http://schemas.microsoft.com/office/drawing/2014/main" id="{11B33C55-D47A-4772-81A0-C15911B26DFA}"/>
              </a:ext>
            </a:extLst>
          </p:cNvPr>
          <p:cNvSpPr>
            <a:spLocks noChangeShapeType="1"/>
          </p:cNvSpPr>
          <p:nvPr/>
        </p:nvSpPr>
        <p:spPr bwMode="auto">
          <a:xfrm>
            <a:off x="62611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117">
            <a:extLst>
              <a:ext uri="{FF2B5EF4-FFF2-40B4-BE49-F238E27FC236}">
                <a16:creationId xmlns:a16="http://schemas.microsoft.com/office/drawing/2014/main" id="{3EFC7C5F-71B2-474E-9876-07B7225F41DD}"/>
              </a:ext>
            </a:extLst>
          </p:cNvPr>
          <p:cNvSpPr>
            <a:spLocks noChangeShapeType="1"/>
          </p:cNvSpPr>
          <p:nvPr/>
        </p:nvSpPr>
        <p:spPr bwMode="auto">
          <a:xfrm>
            <a:off x="62849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118">
            <a:extLst>
              <a:ext uri="{FF2B5EF4-FFF2-40B4-BE49-F238E27FC236}">
                <a16:creationId xmlns:a16="http://schemas.microsoft.com/office/drawing/2014/main" id="{22D57F4A-81AD-40DB-8EE5-18E21689F507}"/>
              </a:ext>
            </a:extLst>
          </p:cNvPr>
          <p:cNvSpPr>
            <a:spLocks noChangeShapeType="1"/>
          </p:cNvSpPr>
          <p:nvPr/>
        </p:nvSpPr>
        <p:spPr bwMode="auto">
          <a:xfrm>
            <a:off x="63071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119">
            <a:extLst>
              <a:ext uri="{FF2B5EF4-FFF2-40B4-BE49-F238E27FC236}">
                <a16:creationId xmlns:a16="http://schemas.microsoft.com/office/drawing/2014/main" id="{F698B6B6-F47E-442F-A9C4-731089798399}"/>
              </a:ext>
            </a:extLst>
          </p:cNvPr>
          <p:cNvSpPr>
            <a:spLocks noChangeShapeType="1"/>
          </p:cNvSpPr>
          <p:nvPr/>
        </p:nvSpPr>
        <p:spPr bwMode="auto">
          <a:xfrm>
            <a:off x="63309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120">
            <a:extLst>
              <a:ext uri="{FF2B5EF4-FFF2-40B4-BE49-F238E27FC236}">
                <a16:creationId xmlns:a16="http://schemas.microsoft.com/office/drawing/2014/main" id="{7D5D15AE-314B-46C5-A55B-D54BABFBDB03}"/>
              </a:ext>
            </a:extLst>
          </p:cNvPr>
          <p:cNvSpPr>
            <a:spLocks noChangeShapeType="1"/>
          </p:cNvSpPr>
          <p:nvPr/>
        </p:nvSpPr>
        <p:spPr bwMode="auto">
          <a:xfrm>
            <a:off x="63531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121">
            <a:extLst>
              <a:ext uri="{FF2B5EF4-FFF2-40B4-BE49-F238E27FC236}">
                <a16:creationId xmlns:a16="http://schemas.microsoft.com/office/drawing/2014/main" id="{05AB250B-E981-4493-B95A-0566C6CABA49}"/>
              </a:ext>
            </a:extLst>
          </p:cNvPr>
          <p:cNvSpPr>
            <a:spLocks noChangeShapeType="1"/>
          </p:cNvSpPr>
          <p:nvPr/>
        </p:nvSpPr>
        <p:spPr bwMode="auto">
          <a:xfrm>
            <a:off x="63754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122">
            <a:extLst>
              <a:ext uri="{FF2B5EF4-FFF2-40B4-BE49-F238E27FC236}">
                <a16:creationId xmlns:a16="http://schemas.microsoft.com/office/drawing/2014/main" id="{09235748-82C5-4BBD-9A54-E865C5D5A92F}"/>
              </a:ext>
            </a:extLst>
          </p:cNvPr>
          <p:cNvSpPr>
            <a:spLocks noChangeShapeType="1"/>
          </p:cNvSpPr>
          <p:nvPr/>
        </p:nvSpPr>
        <p:spPr bwMode="auto">
          <a:xfrm>
            <a:off x="6467475"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123">
            <a:extLst>
              <a:ext uri="{FF2B5EF4-FFF2-40B4-BE49-F238E27FC236}">
                <a16:creationId xmlns:a16="http://schemas.microsoft.com/office/drawing/2014/main" id="{A393E1B2-C7CC-47DF-9638-6A44FC0ECC50}"/>
              </a:ext>
            </a:extLst>
          </p:cNvPr>
          <p:cNvSpPr>
            <a:spLocks noChangeShapeType="1"/>
          </p:cNvSpPr>
          <p:nvPr/>
        </p:nvSpPr>
        <p:spPr bwMode="auto">
          <a:xfrm>
            <a:off x="64674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124">
            <a:extLst>
              <a:ext uri="{FF2B5EF4-FFF2-40B4-BE49-F238E27FC236}">
                <a16:creationId xmlns:a16="http://schemas.microsoft.com/office/drawing/2014/main" id="{8CCACCA0-DC50-4755-BF6B-663F71F51742}"/>
              </a:ext>
            </a:extLst>
          </p:cNvPr>
          <p:cNvSpPr>
            <a:spLocks noChangeShapeType="1"/>
          </p:cNvSpPr>
          <p:nvPr/>
        </p:nvSpPr>
        <p:spPr bwMode="auto">
          <a:xfrm>
            <a:off x="64897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125">
            <a:extLst>
              <a:ext uri="{FF2B5EF4-FFF2-40B4-BE49-F238E27FC236}">
                <a16:creationId xmlns:a16="http://schemas.microsoft.com/office/drawing/2014/main" id="{0A50682C-EE16-42F5-97FD-83DFAA23AED2}"/>
              </a:ext>
            </a:extLst>
          </p:cNvPr>
          <p:cNvSpPr>
            <a:spLocks noChangeShapeType="1"/>
          </p:cNvSpPr>
          <p:nvPr/>
        </p:nvSpPr>
        <p:spPr bwMode="auto">
          <a:xfrm>
            <a:off x="65135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126">
            <a:extLst>
              <a:ext uri="{FF2B5EF4-FFF2-40B4-BE49-F238E27FC236}">
                <a16:creationId xmlns:a16="http://schemas.microsoft.com/office/drawing/2014/main" id="{77838892-DC71-4CB2-9BDC-E6C281C49FD7}"/>
              </a:ext>
            </a:extLst>
          </p:cNvPr>
          <p:cNvSpPr>
            <a:spLocks noChangeShapeType="1"/>
          </p:cNvSpPr>
          <p:nvPr/>
        </p:nvSpPr>
        <p:spPr bwMode="auto">
          <a:xfrm>
            <a:off x="65357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127">
            <a:extLst>
              <a:ext uri="{FF2B5EF4-FFF2-40B4-BE49-F238E27FC236}">
                <a16:creationId xmlns:a16="http://schemas.microsoft.com/office/drawing/2014/main" id="{303A0A6F-24E3-4C64-A095-8A021D6B2741}"/>
              </a:ext>
            </a:extLst>
          </p:cNvPr>
          <p:cNvSpPr>
            <a:spLocks noChangeShapeType="1"/>
          </p:cNvSpPr>
          <p:nvPr/>
        </p:nvSpPr>
        <p:spPr bwMode="auto">
          <a:xfrm>
            <a:off x="65595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128">
            <a:extLst>
              <a:ext uri="{FF2B5EF4-FFF2-40B4-BE49-F238E27FC236}">
                <a16:creationId xmlns:a16="http://schemas.microsoft.com/office/drawing/2014/main" id="{8A164BB2-0100-48B1-A8FA-F51F3AD0097B}"/>
              </a:ext>
            </a:extLst>
          </p:cNvPr>
          <p:cNvSpPr>
            <a:spLocks noChangeShapeType="1"/>
          </p:cNvSpPr>
          <p:nvPr/>
        </p:nvSpPr>
        <p:spPr bwMode="auto">
          <a:xfrm>
            <a:off x="65817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129">
            <a:extLst>
              <a:ext uri="{FF2B5EF4-FFF2-40B4-BE49-F238E27FC236}">
                <a16:creationId xmlns:a16="http://schemas.microsoft.com/office/drawing/2014/main" id="{7C5C7F26-EE10-4C63-9655-511B46DF6C8A}"/>
              </a:ext>
            </a:extLst>
          </p:cNvPr>
          <p:cNvSpPr>
            <a:spLocks noChangeShapeType="1"/>
          </p:cNvSpPr>
          <p:nvPr/>
        </p:nvSpPr>
        <p:spPr bwMode="auto">
          <a:xfrm>
            <a:off x="6673850"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Line 130">
            <a:extLst>
              <a:ext uri="{FF2B5EF4-FFF2-40B4-BE49-F238E27FC236}">
                <a16:creationId xmlns:a16="http://schemas.microsoft.com/office/drawing/2014/main" id="{73ACAC66-1864-4DEF-9E54-7EA38D9A507E}"/>
              </a:ext>
            </a:extLst>
          </p:cNvPr>
          <p:cNvSpPr>
            <a:spLocks noChangeShapeType="1"/>
          </p:cNvSpPr>
          <p:nvPr/>
        </p:nvSpPr>
        <p:spPr bwMode="auto">
          <a:xfrm>
            <a:off x="66738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131">
            <a:extLst>
              <a:ext uri="{FF2B5EF4-FFF2-40B4-BE49-F238E27FC236}">
                <a16:creationId xmlns:a16="http://schemas.microsoft.com/office/drawing/2014/main" id="{C5461A07-79CC-43F4-8D7E-D04BBFB61733}"/>
              </a:ext>
            </a:extLst>
          </p:cNvPr>
          <p:cNvSpPr>
            <a:spLocks noChangeShapeType="1"/>
          </p:cNvSpPr>
          <p:nvPr/>
        </p:nvSpPr>
        <p:spPr bwMode="auto">
          <a:xfrm>
            <a:off x="6696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132">
            <a:extLst>
              <a:ext uri="{FF2B5EF4-FFF2-40B4-BE49-F238E27FC236}">
                <a16:creationId xmlns:a16="http://schemas.microsoft.com/office/drawing/2014/main" id="{A771819B-B4D9-4B47-9343-36136878F6E3}"/>
              </a:ext>
            </a:extLst>
          </p:cNvPr>
          <p:cNvSpPr>
            <a:spLocks noChangeShapeType="1"/>
          </p:cNvSpPr>
          <p:nvPr/>
        </p:nvSpPr>
        <p:spPr bwMode="auto">
          <a:xfrm>
            <a:off x="67183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133">
            <a:extLst>
              <a:ext uri="{FF2B5EF4-FFF2-40B4-BE49-F238E27FC236}">
                <a16:creationId xmlns:a16="http://schemas.microsoft.com/office/drawing/2014/main" id="{FE24CC51-B77E-46F6-ADF8-27BD7E98A997}"/>
              </a:ext>
            </a:extLst>
          </p:cNvPr>
          <p:cNvSpPr>
            <a:spLocks noChangeShapeType="1"/>
          </p:cNvSpPr>
          <p:nvPr/>
        </p:nvSpPr>
        <p:spPr bwMode="auto">
          <a:xfrm>
            <a:off x="67421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134">
            <a:extLst>
              <a:ext uri="{FF2B5EF4-FFF2-40B4-BE49-F238E27FC236}">
                <a16:creationId xmlns:a16="http://schemas.microsoft.com/office/drawing/2014/main" id="{EE24DCFF-C7D4-443D-A2EF-8BF86B0D7576}"/>
              </a:ext>
            </a:extLst>
          </p:cNvPr>
          <p:cNvSpPr>
            <a:spLocks noChangeShapeType="1"/>
          </p:cNvSpPr>
          <p:nvPr/>
        </p:nvSpPr>
        <p:spPr bwMode="auto">
          <a:xfrm>
            <a:off x="67643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Line 135">
            <a:extLst>
              <a:ext uri="{FF2B5EF4-FFF2-40B4-BE49-F238E27FC236}">
                <a16:creationId xmlns:a16="http://schemas.microsoft.com/office/drawing/2014/main" id="{EE31972F-FAFB-48BE-9215-E0C833583A45}"/>
              </a:ext>
            </a:extLst>
          </p:cNvPr>
          <p:cNvSpPr>
            <a:spLocks noChangeShapeType="1"/>
          </p:cNvSpPr>
          <p:nvPr/>
        </p:nvSpPr>
        <p:spPr bwMode="auto">
          <a:xfrm>
            <a:off x="67881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136">
            <a:extLst>
              <a:ext uri="{FF2B5EF4-FFF2-40B4-BE49-F238E27FC236}">
                <a16:creationId xmlns:a16="http://schemas.microsoft.com/office/drawing/2014/main" id="{6CB5E69A-68F9-4204-88A9-2B05833FCB41}"/>
              </a:ext>
            </a:extLst>
          </p:cNvPr>
          <p:cNvSpPr>
            <a:spLocks noChangeShapeType="1"/>
          </p:cNvSpPr>
          <p:nvPr/>
        </p:nvSpPr>
        <p:spPr bwMode="auto">
          <a:xfrm>
            <a:off x="6810375" y="45720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137">
            <a:extLst>
              <a:ext uri="{FF2B5EF4-FFF2-40B4-BE49-F238E27FC236}">
                <a16:creationId xmlns:a16="http://schemas.microsoft.com/office/drawing/2014/main" id="{E23CA603-B076-4F39-9735-3F7EF0A86A24}"/>
              </a:ext>
            </a:extLst>
          </p:cNvPr>
          <p:cNvSpPr>
            <a:spLocks noChangeShapeType="1"/>
          </p:cNvSpPr>
          <p:nvPr/>
        </p:nvSpPr>
        <p:spPr bwMode="auto">
          <a:xfrm>
            <a:off x="68786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138">
            <a:extLst>
              <a:ext uri="{FF2B5EF4-FFF2-40B4-BE49-F238E27FC236}">
                <a16:creationId xmlns:a16="http://schemas.microsoft.com/office/drawing/2014/main" id="{197CB144-7424-49C6-8F89-12C3409DB2B4}"/>
              </a:ext>
            </a:extLst>
          </p:cNvPr>
          <p:cNvSpPr>
            <a:spLocks noChangeShapeType="1"/>
          </p:cNvSpPr>
          <p:nvPr/>
        </p:nvSpPr>
        <p:spPr bwMode="auto">
          <a:xfrm>
            <a:off x="69024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Line 139">
            <a:extLst>
              <a:ext uri="{FF2B5EF4-FFF2-40B4-BE49-F238E27FC236}">
                <a16:creationId xmlns:a16="http://schemas.microsoft.com/office/drawing/2014/main" id="{0E218C4D-7276-4E07-97BC-DF37506645F4}"/>
              </a:ext>
            </a:extLst>
          </p:cNvPr>
          <p:cNvSpPr>
            <a:spLocks noChangeShapeType="1"/>
          </p:cNvSpPr>
          <p:nvPr/>
        </p:nvSpPr>
        <p:spPr bwMode="auto">
          <a:xfrm>
            <a:off x="69246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140">
            <a:extLst>
              <a:ext uri="{FF2B5EF4-FFF2-40B4-BE49-F238E27FC236}">
                <a16:creationId xmlns:a16="http://schemas.microsoft.com/office/drawing/2014/main" id="{43F728BE-24F1-471D-8BFE-9D9296C55CC3}"/>
              </a:ext>
            </a:extLst>
          </p:cNvPr>
          <p:cNvSpPr>
            <a:spLocks noChangeShapeType="1"/>
          </p:cNvSpPr>
          <p:nvPr/>
        </p:nvSpPr>
        <p:spPr bwMode="auto">
          <a:xfrm>
            <a:off x="69469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141">
            <a:extLst>
              <a:ext uri="{FF2B5EF4-FFF2-40B4-BE49-F238E27FC236}">
                <a16:creationId xmlns:a16="http://schemas.microsoft.com/office/drawing/2014/main" id="{A5ABD937-C6EB-4C75-87B1-A6AC26EDF3D6}"/>
              </a:ext>
            </a:extLst>
          </p:cNvPr>
          <p:cNvSpPr>
            <a:spLocks noChangeShapeType="1"/>
          </p:cNvSpPr>
          <p:nvPr/>
        </p:nvSpPr>
        <p:spPr bwMode="auto">
          <a:xfrm>
            <a:off x="69643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142">
            <a:extLst>
              <a:ext uri="{FF2B5EF4-FFF2-40B4-BE49-F238E27FC236}">
                <a16:creationId xmlns:a16="http://schemas.microsoft.com/office/drawing/2014/main" id="{A6F50903-AF3C-4681-AAF7-D2BABCE9A6DE}"/>
              </a:ext>
            </a:extLst>
          </p:cNvPr>
          <p:cNvSpPr>
            <a:spLocks noChangeShapeType="1"/>
          </p:cNvSpPr>
          <p:nvPr/>
        </p:nvSpPr>
        <p:spPr bwMode="auto">
          <a:xfrm>
            <a:off x="69881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143">
            <a:extLst>
              <a:ext uri="{FF2B5EF4-FFF2-40B4-BE49-F238E27FC236}">
                <a16:creationId xmlns:a16="http://schemas.microsoft.com/office/drawing/2014/main" id="{93BB30D9-EFEE-41F6-89C0-3051794A6A03}"/>
              </a:ext>
            </a:extLst>
          </p:cNvPr>
          <p:cNvSpPr>
            <a:spLocks noChangeShapeType="1"/>
          </p:cNvSpPr>
          <p:nvPr/>
        </p:nvSpPr>
        <p:spPr bwMode="auto">
          <a:xfrm>
            <a:off x="7010400"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144">
            <a:extLst>
              <a:ext uri="{FF2B5EF4-FFF2-40B4-BE49-F238E27FC236}">
                <a16:creationId xmlns:a16="http://schemas.microsoft.com/office/drawing/2014/main" id="{8E643684-E5B9-4B46-95B0-D088B4E74FBA}"/>
              </a:ext>
            </a:extLst>
          </p:cNvPr>
          <p:cNvSpPr>
            <a:spLocks noChangeShapeType="1"/>
          </p:cNvSpPr>
          <p:nvPr/>
        </p:nvSpPr>
        <p:spPr bwMode="auto">
          <a:xfrm>
            <a:off x="70850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Line 145">
            <a:extLst>
              <a:ext uri="{FF2B5EF4-FFF2-40B4-BE49-F238E27FC236}">
                <a16:creationId xmlns:a16="http://schemas.microsoft.com/office/drawing/2014/main" id="{FDEF2878-DF51-4214-BAFD-0A4630199B2F}"/>
              </a:ext>
            </a:extLst>
          </p:cNvPr>
          <p:cNvSpPr>
            <a:spLocks noChangeShapeType="1"/>
          </p:cNvSpPr>
          <p:nvPr/>
        </p:nvSpPr>
        <p:spPr bwMode="auto">
          <a:xfrm>
            <a:off x="71024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Line 146">
            <a:extLst>
              <a:ext uri="{FF2B5EF4-FFF2-40B4-BE49-F238E27FC236}">
                <a16:creationId xmlns:a16="http://schemas.microsoft.com/office/drawing/2014/main" id="{C95F9370-FDE3-4C79-A6A1-8543E1CFBE5D}"/>
              </a:ext>
            </a:extLst>
          </p:cNvPr>
          <p:cNvSpPr>
            <a:spLocks noChangeShapeType="1"/>
          </p:cNvSpPr>
          <p:nvPr/>
        </p:nvSpPr>
        <p:spPr bwMode="auto">
          <a:xfrm>
            <a:off x="71247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Line 147">
            <a:extLst>
              <a:ext uri="{FF2B5EF4-FFF2-40B4-BE49-F238E27FC236}">
                <a16:creationId xmlns:a16="http://schemas.microsoft.com/office/drawing/2014/main" id="{C2B795A8-79DD-4609-946D-C6100F296D60}"/>
              </a:ext>
            </a:extLst>
          </p:cNvPr>
          <p:cNvSpPr>
            <a:spLocks noChangeShapeType="1"/>
          </p:cNvSpPr>
          <p:nvPr/>
        </p:nvSpPr>
        <p:spPr bwMode="auto">
          <a:xfrm>
            <a:off x="71469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148">
            <a:extLst>
              <a:ext uri="{FF2B5EF4-FFF2-40B4-BE49-F238E27FC236}">
                <a16:creationId xmlns:a16="http://schemas.microsoft.com/office/drawing/2014/main" id="{1B070F68-FF22-4752-BFAC-A910A4BA58A3}"/>
              </a:ext>
            </a:extLst>
          </p:cNvPr>
          <p:cNvSpPr>
            <a:spLocks noChangeShapeType="1"/>
          </p:cNvSpPr>
          <p:nvPr/>
        </p:nvSpPr>
        <p:spPr bwMode="auto">
          <a:xfrm>
            <a:off x="71707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Line 149">
            <a:extLst>
              <a:ext uri="{FF2B5EF4-FFF2-40B4-BE49-F238E27FC236}">
                <a16:creationId xmlns:a16="http://schemas.microsoft.com/office/drawing/2014/main" id="{4B667B09-E626-4139-8013-3D30E8E7842D}"/>
              </a:ext>
            </a:extLst>
          </p:cNvPr>
          <p:cNvSpPr>
            <a:spLocks noChangeShapeType="1"/>
          </p:cNvSpPr>
          <p:nvPr/>
        </p:nvSpPr>
        <p:spPr bwMode="auto">
          <a:xfrm>
            <a:off x="71929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Line 150">
            <a:extLst>
              <a:ext uri="{FF2B5EF4-FFF2-40B4-BE49-F238E27FC236}">
                <a16:creationId xmlns:a16="http://schemas.microsoft.com/office/drawing/2014/main" id="{2993B3C6-1A4B-4B31-81E8-F59360126F15}"/>
              </a:ext>
            </a:extLst>
          </p:cNvPr>
          <p:cNvSpPr>
            <a:spLocks noChangeShapeType="1"/>
          </p:cNvSpPr>
          <p:nvPr/>
        </p:nvSpPr>
        <p:spPr bwMode="auto">
          <a:xfrm>
            <a:off x="7216775"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Line 151">
            <a:extLst>
              <a:ext uri="{FF2B5EF4-FFF2-40B4-BE49-F238E27FC236}">
                <a16:creationId xmlns:a16="http://schemas.microsoft.com/office/drawing/2014/main" id="{4AE43F11-6295-473E-9AB8-2EA7B6298D3C}"/>
              </a:ext>
            </a:extLst>
          </p:cNvPr>
          <p:cNvSpPr>
            <a:spLocks noChangeShapeType="1"/>
          </p:cNvSpPr>
          <p:nvPr/>
        </p:nvSpPr>
        <p:spPr bwMode="auto">
          <a:xfrm>
            <a:off x="72898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Line 152">
            <a:extLst>
              <a:ext uri="{FF2B5EF4-FFF2-40B4-BE49-F238E27FC236}">
                <a16:creationId xmlns:a16="http://schemas.microsoft.com/office/drawing/2014/main" id="{9DF94347-9D6E-42A4-8469-F00623666F48}"/>
              </a:ext>
            </a:extLst>
          </p:cNvPr>
          <p:cNvSpPr>
            <a:spLocks noChangeShapeType="1"/>
          </p:cNvSpPr>
          <p:nvPr/>
        </p:nvSpPr>
        <p:spPr bwMode="auto">
          <a:xfrm>
            <a:off x="73072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Line 153">
            <a:extLst>
              <a:ext uri="{FF2B5EF4-FFF2-40B4-BE49-F238E27FC236}">
                <a16:creationId xmlns:a16="http://schemas.microsoft.com/office/drawing/2014/main" id="{1DA862A4-C482-4690-95B5-A28F777AA894}"/>
              </a:ext>
            </a:extLst>
          </p:cNvPr>
          <p:cNvSpPr>
            <a:spLocks noChangeShapeType="1"/>
          </p:cNvSpPr>
          <p:nvPr/>
        </p:nvSpPr>
        <p:spPr bwMode="auto">
          <a:xfrm>
            <a:off x="73310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Line 154">
            <a:extLst>
              <a:ext uri="{FF2B5EF4-FFF2-40B4-BE49-F238E27FC236}">
                <a16:creationId xmlns:a16="http://schemas.microsoft.com/office/drawing/2014/main" id="{6AA1D442-487B-4E1F-8A12-5250B5EC52ED}"/>
              </a:ext>
            </a:extLst>
          </p:cNvPr>
          <p:cNvSpPr>
            <a:spLocks noChangeShapeType="1"/>
          </p:cNvSpPr>
          <p:nvPr/>
        </p:nvSpPr>
        <p:spPr bwMode="auto">
          <a:xfrm>
            <a:off x="73533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Line 155">
            <a:extLst>
              <a:ext uri="{FF2B5EF4-FFF2-40B4-BE49-F238E27FC236}">
                <a16:creationId xmlns:a16="http://schemas.microsoft.com/office/drawing/2014/main" id="{3B970539-1AC3-4254-B9AA-860419208074}"/>
              </a:ext>
            </a:extLst>
          </p:cNvPr>
          <p:cNvSpPr>
            <a:spLocks noChangeShapeType="1"/>
          </p:cNvSpPr>
          <p:nvPr/>
        </p:nvSpPr>
        <p:spPr bwMode="auto">
          <a:xfrm>
            <a:off x="73755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Line 156">
            <a:extLst>
              <a:ext uri="{FF2B5EF4-FFF2-40B4-BE49-F238E27FC236}">
                <a16:creationId xmlns:a16="http://schemas.microsoft.com/office/drawing/2014/main" id="{093CFB59-C705-4D65-B6E0-1769AF5FBEF9}"/>
              </a:ext>
            </a:extLst>
          </p:cNvPr>
          <p:cNvSpPr>
            <a:spLocks noChangeShapeType="1"/>
          </p:cNvSpPr>
          <p:nvPr/>
        </p:nvSpPr>
        <p:spPr bwMode="auto">
          <a:xfrm>
            <a:off x="73993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Line 157">
            <a:extLst>
              <a:ext uri="{FF2B5EF4-FFF2-40B4-BE49-F238E27FC236}">
                <a16:creationId xmlns:a16="http://schemas.microsoft.com/office/drawing/2014/main" id="{6650D96D-DA78-40BC-B937-D4C348998F3E}"/>
              </a:ext>
            </a:extLst>
          </p:cNvPr>
          <p:cNvSpPr>
            <a:spLocks noChangeShapeType="1"/>
          </p:cNvSpPr>
          <p:nvPr/>
        </p:nvSpPr>
        <p:spPr bwMode="auto">
          <a:xfrm>
            <a:off x="7421563"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Line 158">
            <a:extLst>
              <a:ext uri="{FF2B5EF4-FFF2-40B4-BE49-F238E27FC236}">
                <a16:creationId xmlns:a16="http://schemas.microsoft.com/office/drawing/2014/main" id="{1DB6A3C2-EE81-4F41-952B-F969F9069AAA}"/>
              </a:ext>
            </a:extLst>
          </p:cNvPr>
          <p:cNvSpPr>
            <a:spLocks noChangeShapeType="1"/>
          </p:cNvSpPr>
          <p:nvPr/>
        </p:nvSpPr>
        <p:spPr bwMode="auto">
          <a:xfrm>
            <a:off x="7496175"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Line 159">
            <a:extLst>
              <a:ext uri="{FF2B5EF4-FFF2-40B4-BE49-F238E27FC236}">
                <a16:creationId xmlns:a16="http://schemas.microsoft.com/office/drawing/2014/main" id="{E365B760-A543-4330-B11A-D738DEC4E926}"/>
              </a:ext>
            </a:extLst>
          </p:cNvPr>
          <p:cNvSpPr>
            <a:spLocks noChangeShapeType="1"/>
          </p:cNvSpPr>
          <p:nvPr/>
        </p:nvSpPr>
        <p:spPr bwMode="auto">
          <a:xfrm>
            <a:off x="751363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Line 160">
            <a:extLst>
              <a:ext uri="{FF2B5EF4-FFF2-40B4-BE49-F238E27FC236}">
                <a16:creationId xmlns:a16="http://schemas.microsoft.com/office/drawing/2014/main" id="{390555F0-9F94-4223-BE16-AA713DB37C60}"/>
              </a:ext>
            </a:extLst>
          </p:cNvPr>
          <p:cNvSpPr>
            <a:spLocks noChangeShapeType="1"/>
          </p:cNvSpPr>
          <p:nvPr/>
        </p:nvSpPr>
        <p:spPr bwMode="auto">
          <a:xfrm>
            <a:off x="753586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Line 161">
            <a:extLst>
              <a:ext uri="{FF2B5EF4-FFF2-40B4-BE49-F238E27FC236}">
                <a16:creationId xmlns:a16="http://schemas.microsoft.com/office/drawing/2014/main" id="{E5D8D180-8E8F-42E6-9857-BCDD2BB1055F}"/>
              </a:ext>
            </a:extLst>
          </p:cNvPr>
          <p:cNvSpPr>
            <a:spLocks noChangeShapeType="1"/>
          </p:cNvSpPr>
          <p:nvPr/>
        </p:nvSpPr>
        <p:spPr bwMode="auto">
          <a:xfrm>
            <a:off x="75596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Line 162">
            <a:extLst>
              <a:ext uri="{FF2B5EF4-FFF2-40B4-BE49-F238E27FC236}">
                <a16:creationId xmlns:a16="http://schemas.microsoft.com/office/drawing/2014/main" id="{DB96200C-C288-4149-923E-34964AA69EDE}"/>
              </a:ext>
            </a:extLst>
          </p:cNvPr>
          <p:cNvSpPr>
            <a:spLocks noChangeShapeType="1"/>
          </p:cNvSpPr>
          <p:nvPr/>
        </p:nvSpPr>
        <p:spPr bwMode="auto">
          <a:xfrm>
            <a:off x="75819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Line 163">
            <a:extLst>
              <a:ext uri="{FF2B5EF4-FFF2-40B4-BE49-F238E27FC236}">
                <a16:creationId xmlns:a16="http://schemas.microsoft.com/office/drawing/2014/main" id="{EABD7653-D4DD-4B55-AE51-49E67CA98D30}"/>
              </a:ext>
            </a:extLst>
          </p:cNvPr>
          <p:cNvSpPr>
            <a:spLocks noChangeShapeType="1"/>
          </p:cNvSpPr>
          <p:nvPr/>
        </p:nvSpPr>
        <p:spPr bwMode="auto">
          <a:xfrm>
            <a:off x="76041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Line 164">
            <a:extLst>
              <a:ext uri="{FF2B5EF4-FFF2-40B4-BE49-F238E27FC236}">
                <a16:creationId xmlns:a16="http://schemas.microsoft.com/office/drawing/2014/main" id="{A45644FD-90B1-429C-A141-648D95A93D32}"/>
              </a:ext>
            </a:extLst>
          </p:cNvPr>
          <p:cNvSpPr>
            <a:spLocks noChangeShapeType="1"/>
          </p:cNvSpPr>
          <p:nvPr/>
        </p:nvSpPr>
        <p:spPr bwMode="auto">
          <a:xfrm>
            <a:off x="7627938"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Line 165">
            <a:extLst>
              <a:ext uri="{FF2B5EF4-FFF2-40B4-BE49-F238E27FC236}">
                <a16:creationId xmlns:a16="http://schemas.microsoft.com/office/drawing/2014/main" id="{B77B6600-E88C-4478-99B5-8C6B71A76681}"/>
              </a:ext>
            </a:extLst>
          </p:cNvPr>
          <p:cNvSpPr>
            <a:spLocks noChangeShapeType="1"/>
          </p:cNvSpPr>
          <p:nvPr/>
        </p:nvSpPr>
        <p:spPr bwMode="auto">
          <a:xfrm>
            <a:off x="7702550"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Line 166">
            <a:extLst>
              <a:ext uri="{FF2B5EF4-FFF2-40B4-BE49-F238E27FC236}">
                <a16:creationId xmlns:a16="http://schemas.microsoft.com/office/drawing/2014/main" id="{0186F4C3-EC7A-4568-AA73-77006CF8C3DD}"/>
              </a:ext>
            </a:extLst>
          </p:cNvPr>
          <p:cNvSpPr>
            <a:spLocks noChangeShapeType="1"/>
          </p:cNvSpPr>
          <p:nvPr/>
        </p:nvSpPr>
        <p:spPr bwMode="auto">
          <a:xfrm>
            <a:off x="771842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Line 167">
            <a:extLst>
              <a:ext uri="{FF2B5EF4-FFF2-40B4-BE49-F238E27FC236}">
                <a16:creationId xmlns:a16="http://schemas.microsoft.com/office/drawing/2014/main" id="{EA87C35F-7D94-4DC2-9CAD-A7495C17B075}"/>
              </a:ext>
            </a:extLst>
          </p:cNvPr>
          <p:cNvSpPr>
            <a:spLocks noChangeShapeType="1"/>
          </p:cNvSpPr>
          <p:nvPr/>
        </p:nvSpPr>
        <p:spPr bwMode="auto">
          <a:xfrm>
            <a:off x="7742238"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Line 168">
            <a:extLst>
              <a:ext uri="{FF2B5EF4-FFF2-40B4-BE49-F238E27FC236}">
                <a16:creationId xmlns:a16="http://schemas.microsoft.com/office/drawing/2014/main" id="{D7ABBC7E-6173-4460-9BBD-4433C2D341A8}"/>
              </a:ext>
            </a:extLst>
          </p:cNvPr>
          <p:cNvSpPr>
            <a:spLocks noChangeShapeType="1"/>
          </p:cNvSpPr>
          <p:nvPr/>
        </p:nvSpPr>
        <p:spPr bwMode="auto">
          <a:xfrm>
            <a:off x="77597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169">
            <a:extLst>
              <a:ext uri="{FF2B5EF4-FFF2-40B4-BE49-F238E27FC236}">
                <a16:creationId xmlns:a16="http://schemas.microsoft.com/office/drawing/2014/main" id="{038C69F9-3A95-4D02-800C-BF7B64818BE3}"/>
              </a:ext>
            </a:extLst>
          </p:cNvPr>
          <p:cNvSpPr>
            <a:spLocks noChangeShapeType="1"/>
          </p:cNvSpPr>
          <p:nvPr/>
        </p:nvSpPr>
        <p:spPr bwMode="auto">
          <a:xfrm>
            <a:off x="77819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170">
            <a:extLst>
              <a:ext uri="{FF2B5EF4-FFF2-40B4-BE49-F238E27FC236}">
                <a16:creationId xmlns:a16="http://schemas.microsoft.com/office/drawing/2014/main" id="{061561BD-6ADD-47E0-A6D6-AD30A82E5BFF}"/>
              </a:ext>
            </a:extLst>
          </p:cNvPr>
          <p:cNvSpPr>
            <a:spLocks noChangeShapeType="1"/>
          </p:cNvSpPr>
          <p:nvPr/>
        </p:nvSpPr>
        <p:spPr bwMode="auto">
          <a:xfrm>
            <a:off x="78041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Line 171">
            <a:extLst>
              <a:ext uri="{FF2B5EF4-FFF2-40B4-BE49-F238E27FC236}">
                <a16:creationId xmlns:a16="http://schemas.microsoft.com/office/drawing/2014/main" id="{83D6D587-9900-4391-B4F6-6938EAAD1D16}"/>
              </a:ext>
            </a:extLst>
          </p:cNvPr>
          <p:cNvSpPr>
            <a:spLocks noChangeShapeType="1"/>
          </p:cNvSpPr>
          <p:nvPr/>
        </p:nvSpPr>
        <p:spPr bwMode="auto">
          <a:xfrm>
            <a:off x="782796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Line 172">
            <a:extLst>
              <a:ext uri="{FF2B5EF4-FFF2-40B4-BE49-F238E27FC236}">
                <a16:creationId xmlns:a16="http://schemas.microsoft.com/office/drawing/2014/main" id="{F8C9F567-4B41-4B43-9B76-47E01851B8F8}"/>
              </a:ext>
            </a:extLst>
          </p:cNvPr>
          <p:cNvSpPr>
            <a:spLocks noChangeShapeType="1"/>
          </p:cNvSpPr>
          <p:nvPr/>
        </p:nvSpPr>
        <p:spPr bwMode="auto">
          <a:xfrm>
            <a:off x="7907338"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Line 173">
            <a:extLst>
              <a:ext uri="{FF2B5EF4-FFF2-40B4-BE49-F238E27FC236}">
                <a16:creationId xmlns:a16="http://schemas.microsoft.com/office/drawing/2014/main" id="{25AF2094-53B6-4383-8908-CD7D976F3089}"/>
              </a:ext>
            </a:extLst>
          </p:cNvPr>
          <p:cNvSpPr>
            <a:spLocks noChangeShapeType="1"/>
          </p:cNvSpPr>
          <p:nvPr/>
        </p:nvSpPr>
        <p:spPr bwMode="auto">
          <a:xfrm>
            <a:off x="79184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Line 174">
            <a:extLst>
              <a:ext uri="{FF2B5EF4-FFF2-40B4-BE49-F238E27FC236}">
                <a16:creationId xmlns:a16="http://schemas.microsoft.com/office/drawing/2014/main" id="{CE146884-5E75-4576-AB1F-EECF7B4A70D8}"/>
              </a:ext>
            </a:extLst>
          </p:cNvPr>
          <p:cNvSpPr>
            <a:spLocks noChangeShapeType="1"/>
          </p:cNvSpPr>
          <p:nvPr/>
        </p:nvSpPr>
        <p:spPr bwMode="auto">
          <a:xfrm>
            <a:off x="79422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Line 175">
            <a:extLst>
              <a:ext uri="{FF2B5EF4-FFF2-40B4-BE49-F238E27FC236}">
                <a16:creationId xmlns:a16="http://schemas.microsoft.com/office/drawing/2014/main" id="{72CA178A-AA4D-4A5B-BF8A-487EA4D664C9}"/>
              </a:ext>
            </a:extLst>
          </p:cNvPr>
          <p:cNvSpPr>
            <a:spLocks noChangeShapeType="1"/>
          </p:cNvSpPr>
          <p:nvPr/>
        </p:nvSpPr>
        <p:spPr bwMode="auto">
          <a:xfrm>
            <a:off x="79644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Line 176">
            <a:extLst>
              <a:ext uri="{FF2B5EF4-FFF2-40B4-BE49-F238E27FC236}">
                <a16:creationId xmlns:a16="http://schemas.microsoft.com/office/drawing/2014/main" id="{190FEA66-A30C-4BE8-B261-2799F5E5748B}"/>
              </a:ext>
            </a:extLst>
          </p:cNvPr>
          <p:cNvSpPr>
            <a:spLocks noChangeShapeType="1"/>
          </p:cNvSpPr>
          <p:nvPr/>
        </p:nvSpPr>
        <p:spPr bwMode="auto">
          <a:xfrm>
            <a:off x="79883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Line 177">
            <a:extLst>
              <a:ext uri="{FF2B5EF4-FFF2-40B4-BE49-F238E27FC236}">
                <a16:creationId xmlns:a16="http://schemas.microsoft.com/office/drawing/2014/main" id="{5249C43B-6199-427B-A926-E1FD31AE3ADA}"/>
              </a:ext>
            </a:extLst>
          </p:cNvPr>
          <p:cNvSpPr>
            <a:spLocks noChangeShapeType="1"/>
          </p:cNvSpPr>
          <p:nvPr/>
        </p:nvSpPr>
        <p:spPr bwMode="auto">
          <a:xfrm>
            <a:off x="80105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Line 178">
            <a:extLst>
              <a:ext uri="{FF2B5EF4-FFF2-40B4-BE49-F238E27FC236}">
                <a16:creationId xmlns:a16="http://schemas.microsoft.com/office/drawing/2014/main" id="{29822130-E5CD-43B9-8814-1C903362B422}"/>
              </a:ext>
            </a:extLst>
          </p:cNvPr>
          <p:cNvSpPr>
            <a:spLocks noChangeShapeType="1"/>
          </p:cNvSpPr>
          <p:nvPr/>
        </p:nvSpPr>
        <p:spPr bwMode="auto">
          <a:xfrm>
            <a:off x="803275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Line 179">
            <a:extLst>
              <a:ext uri="{FF2B5EF4-FFF2-40B4-BE49-F238E27FC236}">
                <a16:creationId xmlns:a16="http://schemas.microsoft.com/office/drawing/2014/main" id="{2AB73E8B-295A-4481-890C-C1C29C38F25B}"/>
              </a:ext>
            </a:extLst>
          </p:cNvPr>
          <p:cNvSpPr>
            <a:spLocks noChangeShapeType="1"/>
          </p:cNvSpPr>
          <p:nvPr/>
        </p:nvSpPr>
        <p:spPr bwMode="auto">
          <a:xfrm>
            <a:off x="811371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 name="Line 180">
            <a:extLst>
              <a:ext uri="{FF2B5EF4-FFF2-40B4-BE49-F238E27FC236}">
                <a16:creationId xmlns:a16="http://schemas.microsoft.com/office/drawing/2014/main" id="{F5EBF70A-B651-4F4D-BB4A-3170CA139193}"/>
              </a:ext>
            </a:extLst>
          </p:cNvPr>
          <p:cNvSpPr>
            <a:spLocks noChangeShapeType="1"/>
          </p:cNvSpPr>
          <p:nvPr/>
        </p:nvSpPr>
        <p:spPr bwMode="auto">
          <a:xfrm>
            <a:off x="81248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Line 181">
            <a:extLst>
              <a:ext uri="{FF2B5EF4-FFF2-40B4-BE49-F238E27FC236}">
                <a16:creationId xmlns:a16="http://schemas.microsoft.com/office/drawing/2014/main" id="{67F09F06-F905-49C0-A136-BA4B01D1D12E}"/>
              </a:ext>
            </a:extLst>
          </p:cNvPr>
          <p:cNvSpPr>
            <a:spLocks noChangeShapeType="1"/>
          </p:cNvSpPr>
          <p:nvPr/>
        </p:nvSpPr>
        <p:spPr bwMode="auto">
          <a:xfrm>
            <a:off x="81470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Line 182">
            <a:extLst>
              <a:ext uri="{FF2B5EF4-FFF2-40B4-BE49-F238E27FC236}">
                <a16:creationId xmlns:a16="http://schemas.microsoft.com/office/drawing/2014/main" id="{59D345C1-A641-4A14-9F22-38D7950EFA04}"/>
              </a:ext>
            </a:extLst>
          </p:cNvPr>
          <p:cNvSpPr>
            <a:spLocks noChangeShapeType="1"/>
          </p:cNvSpPr>
          <p:nvPr/>
        </p:nvSpPr>
        <p:spPr bwMode="auto">
          <a:xfrm>
            <a:off x="81708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Line 183">
            <a:extLst>
              <a:ext uri="{FF2B5EF4-FFF2-40B4-BE49-F238E27FC236}">
                <a16:creationId xmlns:a16="http://schemas.microsoft.com/office/drawing/2014/main" id="{EBB2E7E6-6E17-48CE-918D-E68B63C6CC06}"/>
              </a:ext>
            </a:extLst>
          </p:cNvPr>
          <p:cNvSpPr>
            <a:spLocks noChangeShapeType="1"/>
          </p:cNvSpPr>
          <p:nvPr/>
        </p:nvSpPr>
        <p:spPr bwMode="auto">
          <a:xfrm>
            <a:off x="81930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Line 184">
            <a:extLst>
              <a:ext uri="{FF2B5EF4-FFF2-40B4-BE49-F238E27FC236}">
                <a16:creationId xmlns:a16="http://schemas.microsoft.com/office/drawing/2014/main" id="{16727F63-299B-406F-8B55-73F45954D925}"/>
              </a:ext>
            </a:extLst>
          </p:cNvPr>
          <p:cNvSpPr>
            <a:spLocks noChangeShapeType="1"/>
          </p:cNvSpPr>
          <p:nvPr/>
        </p:nvSpPr>
        <p:spPr bwMode="auto">
          <a:xfrm>
            <a:off x="82169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Line 185">
            <a:extLst>
              <a:ext uri="{FF2B5EF4-FFF2-40B4-BE49-F238E27FC236}">
                <a16:creationId xmlns:a16="http://schemas.microsoft.com/office/drawing/2014/main" id="{C7FE2CF9-8E65-4345-8B45-515CF51ED177}"/>
              </a:ext>
            </a:extLst>
          </p:cNvPr>
          <p:cNvSpPr>
            <a:spLocks noChangeShapeType="1"/>
          </p:cNvSpPr>
          <p:nvPr/>
        </p:nvSpPr>
        <p:spPr bwMode="auto">
          <a:xfrm>
            <a:off x="8239125"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Line 186">
            <a:extLst>
              <a:ext uri="{FF2B5EF4-FFF2-40B4-BE49-F238E27FC236}">
                <a16:creationId xmlns:a16="http://schemas.microsoft.com/office/drawing/2014/main" id="{CBF9EAD2-F739-4776-8319-C802172488F1}"/>
              </a:ext>
            </a:extLst>
          </p:cNvPr>
          <p:cNvSpPr>
            <a:spLocks noChangeShapeType="1"/>
          </p:cNvSpPr>
          <p:nvPr/>
        </p:nvSpPr>
        <p:spPr bwMode="auto">
          <a:xfrm>
            <a:off x="8318500"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Line 187">
            <a:extLst>
              <a:ext uri="{FF2B5EF4-FFF2-40B4-BE49-F238E27FC236}">
                <a16:creationId xmlns:a16="http://schemas.microsoft.com/office/drawing/2014/main" id="{41743FCF-F088-4C97-B7E0-4F22B0F90FC6}"/>
              </a:ext>
            </a:extLst>
          </p:cNvPr>
          <p:cNvSpPr>
            <a:spLocks noChangeShapeType="1"/>
          </p:cNvSpPr>
          <p:nvPr/>
        </p:nvSpPr>
        <p:spPr bwMode="auto">
          <a:xfrm>
            <a:off x="833120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Line 188">
            <a:extLst>
              <a:ext uri="{FF2B5EF4-FFF2-40B4-BE49-F238E27FC236}">
                <a16:creationId xmlns:a16="http://schemas.microsoft.com/office/drawing/2014/main" id="{4097C260-3A28-4FE2-B6A1-3AE867951F0F}"/>
              </a:ext>
            </a:extLst>
          </p:cNvPr>
          <p:cNvSpPr>
            <a:spLocks noChangeShapeType="1"/>
          </p:cNvSpPr>
          <p:nvPr/>
        </p:nvSpPr>
        <p:spPr bwMode="auto">
          <a:xfrm>
            <a:off x="83534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Line 189">
            <a:extLst>
              <a:ext uri="{FF2B5EF4-FFF2-40B4-BE49-F238E27FC236}">
                <a16:creationId xmlns:a16="http://schemas.microsoft.com/office/drawing/2014/main" id="{E808639A-AFCA-4BE8-B14C-D89CEEC7EB14}"/>
              </a:ext>
            </a:extLst>
          </p:cNvPr>
          <p:cNvSpPr>
            <a:spLocks noChangeShapeType="1"/>
          </p:cNvSpPr>
          <p:nvPr/>
        </p:nvSpPr>
        <p:spPr bwMode="auto">
          <a:xfrm>
            <a:off x="837565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Line 190">
            <a:extLst>
              <a:ext uri="{FF2B5EF4-FFF2-40B4-BE49-F238E27FC236}">
                <a16:creationId xmlns:a16="http://schemas.microsoft.com/office/drawing/2014/main" id="{A4AAD6CB-42C0-4D60-9121-930D57CC2F9A}"/>
              </a:ext>
            </a:extLst>
          </p:cNvPr>
          <p:cNvSpPr>
            <a:spLocks noChangeShapeType="1"/>
          </p:cNvSpPr>
          <p:nvPr/>
        </p:nvSpPr>
        <p:spPr bwMode="auto">
          <a:xfrm>
            <a:off x="839946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Line 191">
            <a:extLst>
              <a:ext uri="{FF2B5EF4-FFF2-40B4-BE49-F238E27FC236}">
                <a16:creationId xmlns:a16="http://schemas.microsoft.com/office/drawing/2014/main" id="{20EE0272-4C8D-410D-BED2-A6E378E51BF7}"/>
              </a:ext>
            </a:extLst>
          </p:cNvPr>
          <p:cNvSpPr>
            <a:spLocks noChangeShapeType="1"/>
          </p:cNvSpPr>
          <p:nvPr/>
        </p:nvSpPr>
        <p:spPr bwMode="auto">
          <a:xfrm>
            <a:off x="84216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Line 192">
            <a:extLst>
              <a:ext uri="{FF2B5EF4-FFF2-40B4-BE49-F238E27FC236}">
                <a16:creationId xmlns:a16="http://schemas.microsoft.com/office/drawing/2014/main" id="{239F4364-0FE9-4AAB-906A-CF4F23F1B3C7}"/>
              </a:ext>
            </a:extLst>
          </p:cNvPr>
          <p:cNvSpPr>
            <a:spLocks noChangeShapeType="1"/>
          </p:cNvSpPr>
          <p:nvPr/>
        </p:nvSpPr>
        <p:spPr bwMode="auto">
          <a:xfrm>
            <a:off x="8445500"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Line 193">
            <a:extLst>
              <a:ext uri="{FF2B5EF4-FFF2-40B4-BE49-F238E27FC236}">
                <a16:creationId xmlns:a16="http://schemas.microsoft.com/office/drawing/2014/main" id="{38F4EAE1-7911-4463-9E6B-ED2D6FE50C64}"/>
              </a:ext>
            </a:extLst>
          </p:cNvPr>
          <p:cNvSpPr>
            <a:spLocks noChangeShapeType="1"/>
          </p:cNvSpPr>
          <p:nvPr/>
        </p:nvSpPr>
        <p:spPr bwMode="auto">
          <a:xfrm>
            <a:off x="8524875"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Line 194">
            <a:extLst>
              <a:ext uri="{FF2B5EF4-FFF2-40B4-BE49-F238E27FC236}">
                <a16:creationId xmlns:a16="http://schemas.microsoft.com/office/drawing/2014/main" id="{ECF80DF1-597B-48EC-9E7C-7D78CCB1E52A}"/>
              </a:ext>
            </a:extLst>
          </p:cNvPr>
          <p:cNvSpPr>
            <a:spLocks noChangeShapeType="1"/>
          </p:cNvSpPr>
          <p:nvPr/>
        </p:nvSpPr>
        <p:spPr bwMode="auto">
          <a:xfrm>
            <a:off x="853598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Line 195">
            <a:extLst>
              <a:ext uri="{FF2B5EF4-FFF2-40B4-BE49-F238E27FC236}">
                <a16:creationId xmlns:a16="http://schemas.microsoft.com/office/drawing/2014/main" id="{6CDCA920-0EFE-48DA-A5B1-E1FEA9937B22}"/>
              </a:ext>
            </a:extLst>
          </p:cNvPr>
          <p:cNvSpPr>
            <a:spLocks noChangeShapeType="1"/>
          </p:cNvSpPr>
          <p:nvPr/>
        </p:nvSpPr>
        <p:spPr bwMode="auto">
          <a:xfrm>
            <a:off x="8559800"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Line 196">
            <a:extLst>
              <a:ext uri="{FF2B5EF4-FFF2-40B4-BE49-F238E27FC236}">
                <a16:creationId xmlns:a16="http://schemas.microsoft.com/office/drawing/2014/main" id="{319DF356-CBFA-4E7E-BE6A-7185822CB47B}"/>
              </a:ext>
            </a:extLst>
          </p:cNvPr>
          <p:cNvSpPr>
            <a:spLocks noChangeShapeType="1"/>
          </p:cNvSpPr>
          <p:nvPr/>
        </p:nvSpPr>
        <p:spPr bwMode="auto">
          <a:xfrm>
            <a:off x="85756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Line 197">
            <a:extLst>
              <a:ext uri="{FF2B5EF4-FFF2-40B4-BE49-F238E27FC236}">
                <a16:creationId xmlns:a16="http://schemas.microsoft.com/office/drawing/2014/main" id="{68823015-988B-44B5-A1E4-C6A45BDBC093}"/>
              </a:ext>
            </a:extLst>
          </p:cNvPr>
          <p:cNvSpPr>
            <a:spLocks noChangeShapeType="1"/>
          </p:cNvSpPr>
          <p:nvPr/>
        </p:nvSpPr>
        <p:spPr bwMode="auto">
          <a:xfrm>
            <a:off x="85994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Line 198">
            <a:extLst>
              <a:ext uri="{FF2B5EF4-FFF2-40B4-BE49-F238E27FC236}">
                <a16:creationId xmlns:a16="http://schemas.microsoft.com/office/drawing/2014/main" id="{21901DA9-72B5-433E-9658-59F1156B6778}"/>
              </a:ext>
            </a:extLst>
          </p:cNvPr>
          <p:cNvSpPr>
            <a:spLocks noChangeShapeType="1"/>
          </p:cNvSpPr>
          <p:nvPr/>
        </p:nvSpPr>
        <p:spPr bwMode="auto">
          <a:xfrm>
            <a:off x="86217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Line 199">
            <a:extLst>
              <a:ext uri="{FF2B5EF4-FFF2-40B4-BE49-F238E27FC236}">
                <a16:creationId xmlns:a16="http://schemas.microsoft.com/office/drawing/2014/main" id="{DD81E393-61A8-4EF2-B72D-D84560AFCA9B}"/>
              </a:ext>
            </a:extLst>
          </p:cNvPr>
          <p:cNvSpPr>
            <a:spLocks noChangeShapeType="1"/>
          </p:cNvSpPr>
          <p:nvPr/>
        </p:nvSpPr>
        <p:spPr bwMode="auto">
          <a:xfrm>
            <a:off x="8645525"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Line 200">
            <a:extLst>
              <a:ext uri="{FF2B5EF4-FFF2-40B4-BE49-F238E27FC236}">
                <a16:creationId xmlns:a16="http://schemas.microsoft.com/office/drawing/2014/main" id="{3BFD153B-FC85-4ADC-ABC1-D34D7E715371}"/>
              </a:ext>
            </a:extLst>
          </p:cNvPr>
          <p:cNvSpPr>
            <a:spLocks noChangeShapeType="1"/>
          </p:cNvSpPr>
          <p:nvPr/>
        </p:nvSpPr>
        <p:spPr bwMode="auto">
          <a:xfrm>
            <a:off x="8731250"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Line 201">
            <a:extLst>
              <a:ext uri="{FF2B5EF4-FFF2-40B4-BE49-F238E27FC236}">
                <a16:creationId xmlns:a16="http://schemas.microsoft.com/office/drawing/2014/main" id="{E395A3EC-EB21-4D8B-A81C-5A07D1AB8D03}"/>
              </a:ext>
            </a:extLst>
          </p:cNvPr>
          <p:cNvSpPr>
            <a:spLocks noChangeShapeType="1"/>
          </p:cNvSpPr>
          <p:nvPr/>
        </p:nvSpPr>
        <p:spPr bwMode="auto">
          <a:xfrm>
            <a:off x="87360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Line 202">
            <a:extLst>
              <a:ext uri="{FF2B5EF4-FFF2-40B4-BE49-F238E27FC236}">
                <a16:creationId xmlns:a16="http://schemas.microsoft.com/office/drawing/2014/main" id="{1C48FD57-CBD2-48A2-8645-6FBDDA94E7D4}"/>
              </a:ext>
            </a:extLst>
          </p:cNvPr>
          <p:cNvSpPr>
            <a:spLocks noChangeShapeType="1"/>
          </p:cNvSpPr>
          <p:nvPr/>
        </p:nvSpPr>
        <p:spPr bwMode="auto">
          <a:xfrm>
            <a:off x="87598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Line 203">
            <a:extLst>
              <a:ext uri="{FF2B5EF4-FFF2-40B4-BE49-F238E27FC236}">
                <a16:creationId xmlns:a16="http://schemas.microsoft.com/office/drawing/2014/main" id="{7A03DFF2-4109-4722-BC4F-44749CD4DB0C}"/>
              </a:ext>
            </a:extLst>
          </p:cNvPr>
          <p:cNvSpPr>
            <a:spLocks noChangeShapeType="1"/>
          </p:cNvSpPr>
          <p:nvPr/>
        </p:nvSpPr>
        <p:spPr bwMode="auto">
          <a:xfrm>
            <a:off x="87820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Line 204">
            <a:extLst>
              <a:ext uri="{FF2B5EF4-FFF2-40B4-BE49-F238E27FC236}">
                <a16:creationId xmlns:a16="http://schemas.microsoft.com/office/drawing/2014/main" id="{B27106E4-3B11-4269-9D8C-E37243136E95}"/>
              </a:ext>
            </a:extLst>
          </p:cNvPr>
          <p:cNvSpPr>
            <a:spLocks noChangeShapeType="1"/>
          </p:cNvSpPr>
          <p:nvPr/>
        </p:nvSpPr>
        <p:spPr bwMode="auto">
          <a:xfrm>
            <a:off x="88042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Line 206">
            <a:extLst>
              <a:ext uri="{FF2B5EF4-FFF2-40B4-BE49-F238E27FC236}">
                <a16:creationId xmlns:a16="http://schemas.microsoft.com/office/drawing/2014/main" id="{1855AF9F-5C09-4564-A91C-2826F9354D10}"/>
              </a:ext>
            </a:extLst>
          </p:cNvPr>
          <p:cNvSpPr>
            <a:spLocks noChangeShapeType="1"/>
          </p:cNvSpPr>
          <p:nvPr/>
        </p:nvSpPr>
        <p:spPr bwMode="auto">
          <a:xfrm>
            <a:off x="88280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207">
            <a:extLst>
              <a:ext uri="{FF2B5EF4-FFF2-40B4-BE49-F238E27FC236}">
                <a16:creationId xmlns:a16="http://schemas.microsoft.com/office/drawing/2014/main" id="{48BC9C4B-4B37-4317-8104-8E5279B56B51}"/>
              </a:ext>
            </a:extLst>
          </p:cNvPr>
          <p:cNvSpPr>
            <a:spLocks noChangeShapeType="1"/>
          </p:cNvSpPr>
          <p:nvPr/>
        </p:nvSpPr>
        <p:spPr bwMode="auto">
          <a:xfrm>
            <a:off x="8850313"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208">
            <a:extLst>
              <a:ext uri="{FF2B5EF4-FFF2-40B4-BE49-F238E27FC236}">
                <a16:creationId xmlns:a16="http://schemas.microsoft.com/office/drawing/2014/main" id="{A2E8E910-9DC7-4314-A8FD-56274CA753CC}"/>
              </a:ext>
            </a:extLst>
          </p:cNvPr>
          <p:cNvSpPr>
            <a:spLocks noChangeShapeType="1"/>
          </p:cNvSpPr>
          <p:nvPr/>
        </p:nvSpPr>
        <p:spPr bwMode="auto">
          <a:xfrm>
            <a:off x="8936038"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209">
            <a:extLst>
              <a:ext uri="{FF2B5EF4-FFF2-40B4-BE49-F238E27FC236}">
                <a16:creationId xmlns:a16="http://schemas.microsoft.com/office/drawing/2014/main" id="{FD69F6F0-7210-4EE1-9E83-0693E50D8C17}"/>
              </a:ext>
            </a:extLst>
          </p:cNvPr>
          <p:cNvSpPr>
            <a:spLocks noChangeShapeType="1"/>
          </p:cNvSpPr>
          <p:nvPr/>
        </p:nvSpPr>
        <p:spPr bwMode="auto">
          <a:xfrm>
            <a:off x="89423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210">
            <a:extLst>
              <a:ext uri="{FF2B5EF4-FFF2-40B4-BE49-F238E27FC236}">
                <a16:creationId xmlns:a16="http://schemas.microsoft.com/office/drawing/2014/main" id="{19D66536-1DA6-4DBF-AB0A-698B2EAE99C2}"/>
              </a:ext>
            </a:extLst>
          </p:cNvPr>
          <p:cNvSpPr>
            <a:spLocks noChangeShapeType="1"/>
          </p:cNvSpPr>
          <p:nvPr/>
        </p:nvSpPr>
        <p:spPr bwMode="auto">
          <a:xfrm>
            <a:off x="89646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11">
            <a:extLst>
              <a:ext uri="{FF2B5EF4-FFF2-40B4-BE49-F238E27FC236}">
                <a16:creationId xmlns:a16="http://schemas.microsoft.com/office/drawing/2014/main" id="{78EA8444-E8E7-4110-8FB7-43022D95123A}"/>
              </a:ext>
            </a:extLst>
          </p:cNvPr>
          <p:cNvSpPr>
            <a:spLocks noChangeShapeType="1"/>
          </p:cNvSpPr>
          <p:nvPr/>
        </p:nvSpPr>
        <p:spPr bwMode="auto">
          <a:xfrm>
            <a:off x="89884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12">
            <a:extLst>
              <a:ext uri="{FF2B5EF4-FFF2-40B4-BE49-F238E27FC236}">
                <a16:creationId xmlns:a16="http://schemas.microsoft.com/office/drawing/2014/main" id="{167E6FE3-45F2-49DB-B839-F22D2A661380}"/>
              </a:ext>
            </a:extLst>
          </p:cNvPr>
          <p:cNvSpPr>
            <a:spLocks noChangeShapeType="1"/>
          </p:cNvSpPr>
          <p:nvPr/>
        </p:nvSpPr>
        <p:spPr bwMode="auto">
          <a:xfrm>
            <a:off x="90106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13">
            <a:extLst>
              <a:ext uri="{FF2B5EF4-FFF2-40B4-BE49-F238E27FC236}">
                <a16:creationId xmlns:a16="http://schemas.microsoft.com/office/drawing/2014/main" id="{72209C1E-B5EC-48A8-843D-C934C08382CA}"/>
              </a:ext>
            </a:extLst>
          </p:cNvPr>
          <p:cNvSpPr>
            <a:spLocks noChangeShapeType="1"/>
          </p:cNvSpPr>
          <p:nvPr/>
        </p:nvSpPr>
        <p:spPr bwMode="auto">
          <a:xfrm>
            <a:off x="90328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14">
            <a:extLst>
              <a:ext uri="{FF2B5EF4-FFF2-40B4-BE49-F238E27FC236}">
                <a16:creationId xmlns:a16="http://schemas.microsoft.com/office/drawing/2014/main" id="{F41FC20F-C057-43F3-9BEE-4552AD97AF77}"/>
              </a:ext>
            </a:extLst>
          </p:cNvPr>
          <p:cNvSpPr>
            <a:spLocks noChangeShapeType="1"/>
          </p:cNvSpPr>
          <p:nvPr/>
        </p:nvSpPr>
        <p:spPr bwMode="auto">
          <a:xfrm>
            <a:off x="9056688"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15">
            <a:extLst>
              <a:ext uri="{FF2B5EF4-FFF2-40B4-BE49-F238E27FC236}">
                <a16:creationId xmlns:a16="http://schemas.microsoft.com/office/drawing/2014/main" id="{7FD594B0-CD25-43D6-BA3E-0A66E916B08D}"/>
              </a:ext>
            </a:extLst>
          </p:cNvPr>
          <p:cNvSpPr>
            <a:spLocks noChangeShapeType="1"/>
          </p:cNvSpPr>
          <p:nvPr/>
        </p:nvSpPr>
        <p:spPr bwMode="auto">
          <a:xfrm>
            <a:off x="9136063" y="4572000"/>
            <a:ext cx="111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16">
            <a:extLst>
              <a:ext uri="{FF2B5EF4-FFF2-40B4-BE49-F238E27FC236}">
                <a16:creationId xmlns:a16="http://schemas.microsoft.com/office/drawing/2014/main" id="{8AAE46A5-5647-4F2D-9234-7CD00BB72784}"/>
              </a:ext>
            </a:extLst>
          </p:cNvPr>
          <p:cNvSpPr>
            <a:spLocks noChangeShapeType="1"/>
          </p:cNvSpPr>
          <p:nvPr/>
        </p:nvSpPr>
        <p:spPr bwMode="auto">
          <a:xfrm>
            <a:off x="9147175"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17">
            <a:extLst>
              <a:ext uri="{FF2B5EF4-FFF2-40B4-BE49-F238E27FC236}">
                <a16:creationId xmlns:a16="http://schemas.microsoft.com/office/drawing/2014/main" id="{C9C33621-A60A-4648-982B-513C85E09568}"/>
              </a:ext>
            </a:extLst>
          </p:cNvPr>
          <p:cNvSpPr>
            <a:spLocks noChangeShapeType="1"/>
          </p:cNvSpPr>
          <p:nvPr/>
        </p:nvSpPr>
        <p:spPr bwMode="auto">
          <a:xfrm>
            <a:off x="9170988"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18">
            <a:extLst>
              <a:ext uri="{FF2B5EF4-FFF2-40B4-BE49-F238E27FC236}">
                <a16:creationId xmlns:a16="http://schemas.microsoft.com/office/drawing/2014/main" id="{E03F81C2-E439-4DEF-B421-FA0823B0C4AA}"/>
              </a:ext>
            </a:extLst>
          </p:cNvPr>
          <p:cNvSpPr>
            <a:spLocks noChangeShapeType="1"/>
          </p:cNvSpPr>
          <p:nvPr/>
        </p:nvSpPr>
        <p:spPr bwMode="auto">
          <a:xfrm>
            <a:off x="9193213"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19">
            <a:extLst>
              <a:ext uri="{FF2B5EF4-FFF2-40B4-BE49-F238E27FC236}">
                <a16:creationId xmlns:a16="http://schemas.microsoft.com/office/drawing/2014/main" id="{445F995C-950B-4EDF-A56F-8895690E3094}"/>
              </a:ext>
            </a:extLst>
          </p:cNvPr>
          <p:cNvSpPr>
            <a:spLocks noChangeShapeType="1"/>
          </p:cNvSpPr>
          <p:nvPr/>
        </p:nvSpPr>
        <p:spPr bwMode="auto">
          <a:xfrm>
            <a:off x="921702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20">
            <a:extLst>
              <a:ext uri="{FF2B5EF4-FFF2-40B4-BE49-F238E27FC236}">
                <a16:creationId xmlns:a16="http://schemas.microsoft.com/office/drawing/2014/main" id="{6F12E1C9-9687-4D88-AD07-95C4496AF858}"/>
              </a:ext>
            </a:extLst>
          </p:cNvPr>
          <p:cNvSpPr>
            <a:spLocks noChangeShapeType="1"/>
          </p:cNvSpPr>
          <p:nvPr/>
        </p:nvSpPr>
        <p:spPr bwMode="auto">
          <a:xfrm>
            <a:off x="92392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21">
            <a:extLst>
              <a:ext uri="{FF2B5EF4-FFF2-40B4-BE49-F238E27FC236}">
                <a16:creationId xmlns:a16="http://schemas.microsoft.com/office/drawing/2014/main" id="{D10B5569-4120-4D91-BF23-ECDFB855E45D}"/>
              </a:ext>
            </a:extLst>
          </p:cNvPr>
          <p:cNvSpPr>
            <a:spLocks noChangeShapeType="1"/>
          </p:cNvSpPr>
          <p:nvPr/>
        </p:nvSpPr>
        <p:spPr bwMode="auto">
          <a:xfrm>
            <a:off x="9261475" y="4572000"/>
            <a:ext cx="127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22">
            <a:extLst>
              <a:ext uri="{FF2B5EF4-FFF2-40B4-BE49-F238E27FC236}">
                <a16:creationId xmlns:a16="http://schemas.microsoft.com/office/drawing/2014/main" id="{FC0B51C8-6652-40FD-97BD-E8EFE61DD256}"/>
              </a:ext>
            </a:extLst>
          </p:cNvPr>
          <p:cNvSpPr>
            <a:spLocks noChangeShapeType="1"/>
          </p:cNvSpPr>
          <p:nvPr/>
        </p:nvSpPr>
        <p:spPr bwMode="auto">
          <a:xfrm>
            <a:off x="9342438"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3">
            <a:extLst>
              <a:ext uri="{FF2B5EF4-FFF2-40B4-BE49-F238E27FC236}">
                <a16:creationId xmlns:a16="http://schemas.microsoft.com/office/drawing/2014/main" id="{0E15AB57-CF52-429E-BD48-CE0DCDFF0B81}"/>
              </a:ext>
            </a:extLst>
          </p:cNvPr>
          <p:cNvSpPr>
            <a:spLocks noChangeShapeType="1"/>
          </p:cNvSpPr>
          <p:nvPr/>
        </p:nvSpPr>
        <p:spPr bwMode="auto">
          <a:xfrm>
            <a:off x="93472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4">
            <a:extLst>
              <a:ext uri="{FF2B5EF4-FFF2-40B4-BE49-F238E27FC236}">
                <a16:creationId xmlns:a16="http://schemas.microsoft.com/office/drawing/2014/main" id="{A7F3F73E-837A-4766-99E8-52BED0792320}"/>
              </a:ext>
            </a:extLst>
          </p:cNvPr>
          <p:cNvSpPr>
            <a:spLocks noChangeShapeType="1"/>
          </p:cNvSpPr>
          <p:nvPr/>
        </p:nvSpPr>
        <p:spPr bwMode="auto">
          <a:xfrm>
            <a:off x="93710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5">
            <a:extLst>
              <a:ext uri="{FF2B5EF4-FFF2-40B4-BE49-F238E27FC236}">
                <a16:creationId xmlns:a16="http://schemas.microsoft.com/office/drawing/2014/main" id="{9796C039-E1C4-4C6C-8EC4-2330086BB79E}"/>
              </a:ext>
            </a:extLst>
          </p:cNvPr>
          <p:cNvSpPr>
            <a:spLocks noChangeShapeType="1"/>
          </p:cNvSpPr>
          <p:nvPr/>
        </p:nvSpPr>
        <p:spPr bwMode="auto">
          <a:xfrm>
            <a:off x="93932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26">
            <a:extLst>
              <a:ext uri="{FF2B5EF4-FFF2-40B4-BE49-F238E27FC236}">
                <a16:creationId xmlns:a16="http://schemas.microsoft.com/office/drawing/2014/main" id="{997A593C-D8F2-4AED-A280-D0A92218D577}"/>
              </a:ext>
            </a:extLst>
          </p:cNvPr>
          <p:cNvSpPr>
            <a:spLocks noChangeShapeType="1"/>
          </p:cNvSpPr>
          <p:nvPr/>
        </p:nvSpPr>
        <p:spPr bwMode="auto">
          <a:xfrm>
            <a:off x="94170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27">
            <a:extLst>
              <a:ext uri="{FF2B5EF4-FFF2-40B4-BE49-F238E27FC236}">
                <a16:creationId xmlns:a16="http://schemas.microsoft.com/office/drawing/2014/main" id="{43C0B443-52D4-42F6-99DB-5B35068D6836}"/>
              </a:ext>
            </a:extLst>
          </p:cNvPr>
          <p:cNvSpPr>
            <a:spLocks noChangeShapeType="1"/>
          </p:cNvSpPr>
          <p:nvPr/>
        </p:nvSpPr>
        <p:spPr bwMode="auto">
          <a:xfrm>
            <a:off x="94392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28">
            <a:extLst>
              <a:ext uri="{FF2B5EF4-FFF2-40B4-BE49-F238E27FC236}">
                <a16:creationId xmlns:a16="http://schemas.microsoft.com/office/drawing/2014/main" id="{5F26242F-88A4-4E76-8DB2-2DD51C8AB2F8}"/>
              </a:ext>
            </a:extLst>
          </p:cNvPr>
          <p:cNvSpPr>
            <a:spLocks noChangeShapeType="1"/>
          </p:cNvSpPr>
          <p:nvPr/>
        </p:nvSpPr>
        <p:spPr bwMode="auto">
          <a:xfrm>
            <a:off x="9461500"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29">
            <a:extLst>
              <a:ext uri="{FF2B5EF4-FFF2-40B4-BE49-F238E27FC236}">
                <a16:creationId xmlns:a16="http://schemas.microsoft.com/office/drawing/2014/main" id="{56DC4936-A9EF-427F-9143-39F8D11E2107}"/>
              </a:ext>
            </a:extLst>
          </p:cNvPr>
          <p:cNvSpPr>
            <a:spLocks noChangeShapeType="1"/>
          </p:cNvSpPr>
          <p:nvPr/>
        </p:nvSpPr>
        <p:spPr bwMode="auto">
          <a:xfrm>
            <a:off x="9547225"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30">
            <a:extLst>
              <a:ext uri="{FF2B5EF4-FFF2-40B4-BE49-F238E27FC236}">
                <a16:creationId xmlns:a16="http://schemas.microsoft.com/office/drawing/2014/main" id="{7C8FE36F-6928-4361-9BA2-94B52B00D69E}"/>
              </a:ext>
            </a:extLst>
          </p:cNvPr>
          <p:cNvSpPr>
            <a:spLocks noChangeShapeType="1"/>
          </p:cNvSpPr>
          <p:nvPr/>
        </p:nvSpPr>
        <p:spPr bwMode="auto">
          <a:xfrm>
            <a:off x="95535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31">
            <a:extLst>
              <a:ext uri="{FF2B5EF4-FFF2-40B4-BE49-F238E27FC236}">
                <a16:creationId xmlns:a16="http://schemas.microsoft.com/office/drawing/2014/main" id="{02BF1BA6-F928-4E8F-9244-232FCB71B059}"/>
              </a:ext>
            </a:extLst>
          </p:cNvPr>
          <p:cNvSpPr>
            <a:spLocks noChangeShapeType="1"/>
          </p:cNvSpPr>
          <p:nvPr/>
        </p:nvSpPr>
        <p:spPr bwMode="auto">
          <a:xfrm>
            <a:off x="95758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232">
            <a:extLst>
              <a:ext uri="{FF2B5EF4-FFF2-40B4-BE49-F238E27FC236}">
                <a16:creationId xmlns:a16="http://schemas.microsoft.com/office/drawing/2014/main" id="{0B391793-C841-4430-92FF-0153AA0F23F0}"/>
              </a:ext>
            </a:extLst>
          </p:cNvPr>
          <p:cNvSpPr>
            <a:spLocks noChangeShapeType="1"/>
          </p:cNvSpPr>
          <p:nvPr/>
        </p:nvSpPr>
        <p:spPr bwMode="auto">
          <a:xfrm>
            <a:off x="95996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233">
            <a:extLst>
              <a:ext uri="{FF2B5EF4-FFF2-40B4-BE49-F238E27FC236}">
                <a16:creationId xmlns:a16="http://schemas.microsoft.com/office/drawing/2014/main" id="{3C31CACD-8E1D-43ED-8C90-9D93EB6070F2}"/>
              </a:ext>
            </a:extLst>
          </p:cNvPr>
          <p:cNvSpPr>
            <a:spLocks noChangeShapeType="1"/>
          </p:cNvSpPr>
          <p:nvPr/>
        </p:nvSpPr>
        <p:spPr bwMode="auto">
          <a:xfrm>
            <a:off x="96218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34">
            <a:extLst>
              <a:ext uri="{FF2B5EF4-FFF2-40B4-BE49-F238E27FC236}">
                <a16:creationId xmlns:a16="http://schemas.microsoft.com/office/drawing/2014/main" id="{632FCE38-69A9-437B-BD79-6B695B5D1BEF}"/>
              </a:ext>
            </a:extLst>
          </p:cNvPr>
          <p:cNvSpPr>
            <a:spLocks noChangeShapeType="1"/>
          </p:cNvSpPr>
          <p:nvPr/>
        </p:nvSpPr>
        <p:spPr bwMode="auto">
          <a:xfrm>
            <a:off x="96456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235">
            <a:extLst>
              <a:ext uri="{FF2B5EF4-FFF2-40B4-BE49-F238E27FC236}">
                <a16:creationId xmlns:a16="http://schemas.microsoft.com/office/drawing/2014/main" id="{987CEC08-7B1F-4BFA-96BC-C1DE5A548754}"/>
              </a:ext>
            </a:extLst>
          </p:cNvPr>
          <p:cNvSpPr>
            <a:spLocks noChangeShapeType="1"/>
          </p:cNvSpPr>
          <p:nvPr/>
        </p:nvSpPr>
        <p:spPr bwMode="auto">
          <a:xfrm>
            <a:off x="9667875" y="4572000"/>
            <a:ext cx="174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236">
            <a:extLst>
              <a:ext uri="{FF2B5EF4-FFF2-40B4-BE49-F238E27FC236}">
                <a16:creationId xmlns:a16="http://schemas.microsoft.com/office/drawing/2014/main" id="{A62D211B-6F99-4202-8A68-F276212637B4}"/>
              </a:ext>
            </a:extLst>
          </p:cNvPr>
          <p:cNvSpPr>
            <a:spLocks noChangeShapeType="1"/>
          </p:cNvSpPr>
          <p:nvPr/>
        </p:nvSpPr>
        <p:spPr bwMode="auto">
          <a:xfrm>
            <a:off x="9753600" y="4572000"/>
            <a:ext cx="63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237">
            <a:extLst>
              <a:ext uri="{FF2B5EF4-FFF2-40B4-BE49-F238E27FC236}">
                <a16:creationId xmlns:a16="http://schemas.microsoft.com/office/drawing/2014/main" id="{872693EE-CD54-4C34-A46F-5C42B63550BA}"/>
              </a:ext>
            </a:extLst>
          </p:cNvPr>
          <p:cNvSpPr>
            <a:spLocks noChangeShapeType="1"/>
          </p:cNvSpPr>
          <p:nvPr/>
        </p:nvSpPr>
        <p:spPr bwMode="auto">
          <a:xfrm>
            <a:off x="9759950"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238">
            <a:extLst>
              <a:ext uri="{FF2B5EF4-FFF2-40B4-BE49-F238E27FC236}">
                <a16:creationId xmlns:a16="http://schemas.microsoft.com/office/drawing/2014/main" id="{7C1A3F18-FD99-471A-9E85-DD8982E625B4}"/>
              </a:ext>
            </a:extLst>
          </p:cNvPr>
          <p:cNvSpPr>
            <a:spLocks noChangeShapeType="1"/>
          </p:cNvSpPr>
          <p:nvPr/>
        </p:nvSpPr>
        <p:spPr bwMode="auto">
          <a:xfrm>
            <a:off x="9782175"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239">
            <a:extLst>
              <a:ext uri="{FF2B5EF4-FFF2-40B4-BE49-F238E27FC236}">
                <a16:creationId xmlns:a16="http://schemas.microsoft.com/office/drawing/2014/main" id="{6CFA14D4-9FF7-42CB-93AD-6824F378E175}"/>
              </a:ext>
            </a:extLst>
          </p:cNvPr>
          <p:cNvSpPr>
            <a:spLocks noChangeShapeType="1"/>
          </p:cNvSpPr>
          <p:nvPr/>
        </p:nvSpPr>
        <p:spPr bwMode="auto">
          <a:xfrm>
            <a:off x="9804400"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240">
            <a:extLst>
              <a:ext uri="{FF2B5EF4-FFF2-40B4-BE49-F238E27FC236}">
                <a16:creationId xmlns:a16="http://schemas.microsoft.com/office/drawing/2014/main" id="{BE04E62A-1435-449A-9F67-576A51531EA6}"/>
              </a:ext>
            </a:extLst>
          </p:cNvPr>
          <p:cNvSpPr>
            <a:spLocks noChangeShapeType="1"/>
          </p:cNvSpPr>
          <p:nvPr/>
        </p:nvSpPr>
        <p:spPr bwMode="auto">
          <a:xfrm>
            <a:off x="9828213" y="4572000"/>
            <a:ext cx="222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241">
            <a:extLst>
              <a:ext uri="{FF2B5EF4-FFF2-40B4-BE49-F238E27FC236}">
                <a16:creationId xmlns:a16="http://schemas.microsoft.com/office/drawing/2014/main" id="{AFE1B348-C2DF-49D1-9305-FCAEE6DDB1A8}"/>
              </a:ext>
            </a:extLst>
          </p:cNvPr>
          <p:cNvSpPr>
            <a:spLocks noChangeShapeType="1"/>
          </p:cNvSpPr>
          <p:nvPr/>
        </p:nvSpPr>
        <p:spPr bwMode="auto">
          <a:xfrm>
            <a:off x="9850438" y="4572000"/>
            <a:ext cx="238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242">
            <a:extLst>
              <a:ext uri="{FF2B5EF4-FFF2-40B4-BE49-F238E27FC236}">
                <a16:creationId xmlns:a16="http://schemas.microsoft.com/office/drawing/2014/main" id="{E84E7007-6AC3-49C5-9642-4DA1484FFDE0}"/>
              </a:ext>
            </a:extLst>
          </p:cNvPr>
          <p:cNvSpPr>
            <a:spLocks noChangeShapeType="1"/>
          </p:cNvSpPr>
          <p:nvPr/>
        </p:nvSpPr>
        <p:spPr bwMode="auto">
          <a:xfrm>
            <a:off x="9874250" y="4572000"/>
            <a:ext cx="1587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243">
            <a:extLst>
              <a:ext uri="{FF2B5EF4-FFF2-40B4-BE49-F238E27FC236}">
                <a16:creationId xmlns:a16="http://schemas.microsoft.com/office/drawing/2014/main" id="{90F20DA9-8910-4B29-8B1C-228070623975}"/>
              </a:ext>
            </a:extLst>
          </p:cNvPr>
          <p:cNvSpPr>
            <a:spLocks noChangeShapeType="1"/>
          </p:cNvSpPr>
          <p:nvPr/>
        </p:nvSpPr>
        <p:spPr bwMode="auto">
          <a:xfrm>
            <a:off x="9959975" y="4572000"/>
            <a:ext cx="47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244">
            <a:extLst>
              <a:ext uri="{FF2B5EF4-FFF2-40B4-BE49-F238E27FC236}">
                <a16:creationId xmlns:a16="http://schemas.microsoft.com/office/drawing/2014/main" id="{831D5644-8A04-409D-944C-6D75262A35D8}"/>
              </a:ext>
            </a:extLst>
          </p:cNvPr>
          <p:cNvSpPr>
            <a:spLocks noChangeArrowheads="1"/>
          </p:cNvSpPr>
          <p:nvPr/>
        </p:nvSpPr>
        <p:spPr bwMode="auto">
          <a:xfrm>
            <a:off x="3810000" y="4075113"/>
            <a:ext cx="7937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Lucida Sans" panose="020B0602030504020204" pitchFamily="34" charset="0"/>
              </a:rPr>
              <a:t>14.3%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245">
            <a:extLst>
              <a:ext uri="{FF2B5EF4-FFF2-40B4-BE49-F238E27FC236}">
                <a16:creationId xmlns:a16="http://schemas.microsoft.com/office/drawing/2014/main" id="{FA636799-6B74-4088-8264-41D8B6AC059F}"/>
              </a:ext>
            </a:extLst>
          </p:cNvPr>
          <p:cNvSpPr>
            <a:spLocks noChangeArrowheads="1"/>
          </p:cNvSpPr>
          <p:nvPr/>
        </p:nvSpPr>
        <p:spPr bwMode="auto">
          <a:xfrm>
            <a:off x="8656638" y="1206500"/>
            <a:ext cx="7937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Lucida Sans" panose="020B0602030504020204" pitchFamily="34" charset="0"/>
              </a:rPr>
              <a:t>54.3%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246">
            <a:extLst>
              <a:ext uri="{FF2B5EF4-FFF2-40B4-BE49-F238E27FC236}">
                <a16:creationId xmlns:a16="http://schemas.microsoft.com/office/drawing/2014/main" id="{C8503870-D1D1-48BA-AB9C-76D512B7C187}"/>
              </a:ext>
            </a:extLst>
          </p:cNvPr>
          <p:cNvSpPr>
            <a:spLocks noChangeArrowheads="1"/>
          </p:cNvSpPr>
          <p:nvPr/>
        </p:nvSpPr>
        <p:spPr bwMode="auto">
          <a:xfrm>
            <a:off x="5673725" y="3943350"/>
            <a:ext cx="19081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Historical 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247">
            <a:extLst>
              <a:ext uri="{FF2B5EF4-FFF2-40B4-BE49-F238E27FC236}">
                <a16:creationId xmlns:a16="http://schemas.microsoft.com/office/drawing/2014/main" id="{AEE2A0A6-D0B7-4152-9FD6-41EF4380294F}"/>
              </a:ext>
            </a:extLst>
          </p:cNvPr>
          <p:cNvSpPr>
            <a:spLocks noChangeArrowheads="1"/>
          </p:cNvSpPr>
          <p:nvPr/>
        </p:nvSpPr>
        <p:spPr bwMode="auto">
          <a:xfrm>
            <a:off x="5924550" y="4235450"/>
            <a:ext cx="1406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rate: 11.6%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Line 248">
            <a:extLst>
              <a:ext uri="{FF2B5EF4-FFF2-40B4-BE49-F238E27FC236}">
                <a16:creationId xmlns:a16="http://schemas.microsoft.com/office/drawing/2014/main" id="{7E6AE5AE-6848-4D91-BC52-7353297CECE5}"/>
              </a:ext>
            </a:extLst>
          </p:cNvPr>
          <p:cNvSpPr>
            <a:spLocks noChangeShapeType="1"/>
          </p:cNvSpPr>
          <p:nvPr/>
        </p:nvSpPr>
        <p:spPr bwMode="auto">
          <a:xfrm flipV="1">
            <a:off x="2541588" y="954088"/>
            <a:ext cx="0" cy="46069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249">
            <a:extLst>
              <a:ext uri="{FF2B5EF4-FFF2-40B4-BE49-F238E27FC236}">
                <a16:creationId xmlns:a16="http://schemas.microsoft.com/office/drawing/2014/main" id="{E34D97CE-9DE1-4C61-AE7C-823C087D7AB5}"/>
              </a:ext>
            </a:extLst>
          </p:cNvPr>
          <p:cNvSpPr>
            <a:spLocks noChangeShapeType="1"/>
          </p:cNvSpPr>
          <p:nvPr/>
        </p:nvSpPr>
        <p:spPr bwMode="auto">
          <a:xfrm flipH="1">
            <a:off x="2444750" y="5411788"/>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Rectangle 250">
            <a:extLst>
              <a:ext uri="{FF2B5EF4-FFF2-40B4-BE49-F238E27FC236}">
                <a16:creationId xmlns:a16="http://schemas.microsoft.com/office/drawing/2014/main" id="{870B77C5-1724-4D0E-A9A4-5DD37802B6D7}"/>
              </a:ext>
            </a:extLst>
          </p:cNvPr>
          <p:cNvSpPr>
            <a:spLocks noChangeArrowheads="1"/>
          </p:cNvSpPr>
          <p:nvPr/>
        </p:nvSpPr>
        <p:spPr bwMode="auto">
          <a:xfrm rot="16200000">
            <a:off x="2114550" y="5157788"/>
            <a:ext cx="303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Line 251">
            <a:extLst>
              <a:ext uri="{FF2B5EF4-FFF2-40B4-BE49-F238E27FC236}">
                <a16:creationId xmlns:a16="http://schemas.microsoft.com/office/drawing/2014/main" id="{EB7176BD-06B2-4408-8B64-520E08FB07D6}"/>
              </a:ext>
            </a:extLst>
          </p:cNvPr>
          <p:cNvSpPr>
            <a:spLocks noChangeShapeType="1"/>
          </p:cNvSpPr>
          <p:nvPr/>
        </p:nvSpPr>
        <p:spPr bwMode="auto">
          <a:xfrm flipH="1">
            <a:off x="2444750" y="46926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252">
            <a:extLst>
              <a:ext uri="{FF2B5EF4-FFF2-40B4-BE49-F238E27FC236}">
                <a16:creationId xmlns:a16="http://schemas.microsoft.com/office/drawing/2014/main" id="{96679D9B-2DF5-46A6-BF5F-5EE8C5BCD47B}"/>
              </a:ext>
            </a:extLst>
          </p:cNvPr>
          <p:cNvSpPr>
            <a:spLocks noChangeArrowheads="1"/>
          </p:cNvSpPr>
          <p:nvPr/>
        </p:nvSpPr>
        <p:spPr bwMode="auto">
          <a:xfrm rot="16200000">
            <a:off x="2028825" y="4435475"/>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Line 253">
            <a:extLst>
              <a:ext uri="{FF2B5EF4-FFF2-40B4-BE49-F238E27FC236}">
                <a16:creationId xmlns:a16="http://schemas.microsoft.com/office/drawing/2014/main" id="{6B80C0C5-5768-4100-BF2C-7F260C116A0C}"/>
              </a:ext>
            </a:extLst>
          </p:cNvPr>
          <p:cNvSpPr>
            <a:spLocks noChangeShapeType="1"/>
          </p:cNvSpPr>
          <p:nvPr/>
        </p:nvSpPr>
        <p:spPr bwMode="auto">
          <a:xfrm flipH="1">
            <a:off x="2444750" y="3971925"/>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254">
            <a:extLst>
              <a:ext uri="{FF2B5EF4-FFF2-40B4-BE49-F238E27FC236}">
                <a16:creationId xmlns:a16="http://schemas.microsoft.com/office/drawing/2014/main" id="{ECE6C776-A36C-43BE-86C8-74B0C0CC9D2E}"/>
              </a:ext>
            </a:extLst>
          </p:cNvPr>
          <p:cNvSpPr>
            <a:spLocks noChangeArrowheads="1"/>
          </p:cNvSpPr>
          <p:nvPr/>
        </p:nvSpPr>
        <p:spPr bwMode="auto">
          <a:xfrm rot="16200000">
            <a:off x="2028825" y="3714750"/>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255">
            <a:extLst>
              <a:ext uri="{FF2B5EF4-FFF2-40B4-BE49-F238E27FC236}">
                <a16:creationId xmlns:a16="http://schemas.microsoft.com/office/drawing/2014/main" id="{7BF0E42A-ED05-493E-8AA9-771773E6FC1E}"/>
              </a:ext>
            </a:extLst>
          </p:cNvPr>
          <p:cNvSpPr>
            <a:spLocks noChangeShapeType="1"/>
          </p:cNvSpPr>
          <p:nvPr/>
        </p:nvSpPr>
        <p:spPr bwMode="auto">
          <a:xfrm flipH="1">
            <a:off x="2444750" y="32575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256">
            <a:extLst>
              <a:ext uri="{FF2B5EF4-FFF2-40B4-BE49-F238E27FC236}">
                <a16:creationId xmlns:a16="http://schemas.microsoft.com/office/drawing/2014/main" id="{595C6C70-572D-4492-8DB7-51C972115B9C}"/>
              </a:ext>
            </a:extLst>
          </p:cNvPr>
          <p:cNvSpPr>
            <a:spLocks noChangeArrowheads="1"/>
          </p:cNvSpPr>
          <p:nvPr/>
        </p:nvSpPr>
        <p:spPr bwMode="auto">
          <a:xfrm rot="16200000">
            <a:off x="2028825" y="3001963"/>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Line 257">
            <a:extLst>
              <a:ext uri="{FF2B5EF4-FFF2-40B4-BE49-F238E27FC236}">
                <a16:creationId xmlns:a16="http://schemas.microsoft.com/office/drawing/2014/main" id="{DB984ABB-A14D-484F-9B79-AA44947A5FFC}"/>
              </a:ext>
            </a:extLst>
          </p:cNvPr>
          <p:cNvSpPr>
            <a:spLocks noChangeShapeType="1"/>
          </p:cNvSpPr>
          <p:nvPr/>
        </p:nvSpPr>
        <p:spPr bwMode="auto">
          <a:xfrm flipH="1">
            <a:off x="2444750" y="2536825"/>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58">
            <a:extLst>
              <a:ext uri="{FF2B5EF4-FFF2-40B4-BE49-F238E27FC236}">
                <a16:creationId xmlns:a16="http://schemas.microsoft.com/office/drawing/2014/main" id="{3F209D6B-4A0C-4ED1-AB79-A9848D3D0B78}"/>
              </a:ext>
            </a:extLst>
          </p:cNvPr>
          <p:cNvSpPr>
            <a:spLocks noChangeArrowheads="1"/>
          </p:cNvSpPr>
          <p:nvPr/>
        </p:nvSpPr>
        <p:spPr bwMode="auto">
          <a:xfrm rot="16200000">
            <a:off x="2028825" y="2281238"/>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259">
            <a:extLst>
              <a:ext uri="{FF2B5EF4-FFF2-40B4-BE49-F238E27FC236}">
                <a16:creationId xmlns:a16="http://schemas.microsoft.com/office/drawing/2014/main" id="{B779F481-5C53-4CC9-BD67-2E73A961762F}"/>
              </a:ext>
            </a:extLst>
          </p:cNvPr>
          <p:cNvSpPr>
            <a:spLocks noChangeShapeType="1"/>
          </p:cNvSpPr>
          <p:nvPr/>
        </p:nvSpPr>
        <p:spPr bwMode="auto">
          <a:xfrm flipH="1">
            <a:off x="2444750" y="1822450"/>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260">
            <a:extLst>
              <a:ext uri="{FF2B5EF4-FFF2-40B4-BE49-F238E27FC236}">
                <a16:creationId xmlns:a16="http://schemas.microsoft.com/office/drawing/2014/main" id="{533D684F-3C41-4AFB-9B7F-740A8821A8B1}"/>
              </a:ext>
            </a:extLst>
          </p:cNvPr>
          <p:cNvSpPr>
            <a:spLocks noChangeArrowheads="1"/>
          </p:cNvSpPr>
          <p:nvPr/>
        </p:nvSpPr>
        <p:spPr bwMode="auto">
          <a:xfrm rot="16200000">
            <a:off x="2028825" y="1566863"/>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261">
            <a:extLst>
              <a:ext uri="{FF2B5EF4-FFF2-40B4-BE49-F238E27FC236}">
                <a16:creationId xmlns:a16="http://schemas.microsoft.com/office/drawing/2014/main" id="{CF41C32B-6EC3-4516-87D1-8B3A718F0B18}"/>
              </a:ext>
            </a:extLst>
          </p:cNvPr>
          <p:cNvSpPr>
            <a:spLocks noChangeShapeType="1"/>
          </p:cNvSpPr>
          <p:nvPr/>
        </p:nvSpPr>
        <p:spPr bwMode="auto">
          <a:xfrm flipH="1">
            <a:off x="2444750" y="1103313"/>
            <a:ext cx="96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262">
            <a:extLst>
              <a:ext uri="{FF2B5EF4-FFF2-40B4-BE49-F238E27FC236}">
                <a16:creationId xmlns:a16="http://schemas.microsoft.com/office/drawing/2014/main" id="{BD82B45A-AE5D-46CB-82DF-43275664CFC0}"/>
              </a:ext>
            </a:extLst>
          </p:cNvPr>
          <p:cNvSpPr>
            <a:spLocks noChangeArrowheads="1"/>
          </p:cNvSpPr>
          <p:nvPr/>
        </p:nvSpPr>
        <p:spPr bwMode="auto">
          <a:xfrm rot="16200000">
            <a:off x="2028825" y="846138"/>
            <a:ext cx="474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263">
            <a:extLst>
              <a:ext uri="{FF2B5EF4-FFF2-40B4-BE49-F238E27FC236}">
                <a16:creationId xmlns:a16="http://schemas.microsoft.com/office/drawing/2014/main" id="{2C99CAF6-7013-4120-A5D4-AECCFCD5AB83}"/>
              </a:ext>
            </a:extLst>
          </p:cNvPr>
          <p:cNvSpPr>
            <a:spLocks noChangeArrowheads="1"/>
          </p:cNvSpPr>
          <p:nvPr/>
        </p:nvSpPr>
        <p:spPr bwMode="auto">
          <a:xfrm rot="16200000">
            <a:off x="-608013" y="3036888"/>
            <a:ext cx="45608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Share of Households Who Have Moved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Rectangle 264">
            <a:extLst>
              <a:ext uri="{FF2B5EF4-FFF2-40B4-BE49-F238E27FC236}">
                <a16:creationId xmlns:a16="http://schemas.microsoft.com/office/drawing/2014/main" id="{C33A1633-F502-459A-AF59-37E753E70C46}"/>
              </a:ext>
            </a:extLst>
          </p:cNvPr>
          <p:cNvSpPr>
            <a:spLocks noChangeArrowheads="1"/>
          </p:cNvSpPr>
          <p:nvPr/>
        </p:nvSpPr>
        <p:spPr bwMode="auto">
          <a:xfrm rot="16200000">
            <a:off x="323850" y="3032125"/>
            <a:ext cx="31829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to High Opportunity Areas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265">
            <a:extLst>
              <a:ext uri="{FF2B5EF4-FFF2-40B4-BE49-F238E27FC236}">
                <a16:creationId xmlns:a16="http://schemas.microsoft.com/office/drawing/2014/main" id="{754DE6AF-24D3-4876-8D28-771E70962B93}"/>
              </a:ext>
            </a:extLst>
          </p:cNvPr>
          <p:cNvSpPr>
            <a:spLocks noChangeShapeType="1"/>
          </p:cNvSpPr>
          <p:nvPr/>
        </p:nvSpPr>
        <p:spPr bwMode="auto">
          <a:xfrm>
            <a:off x="2541588" y="5561013"/>
            <a:ext cx="805815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266">
            <a:extLst>
              <a:ext uri="{FF2B5EF4-FFF2-40B4-BE49-F238E27FC236}">
                <a16:creationId xmlns:a16="http://schemas.microsoft.com/office/drawing/2014/main" id="{714FFB3B-1DFA-4A99-A6E0-EE6C9A53116F}"/>
              </a:ext>
            </a:extLst>
          </p:cNvPr>
          <p:cNvSpPr>
            <a:spLocks noChangeShapeType="1"/>
          </p:cNvSpPr>
          <p:nvPr/>
        </p:nvSpPr>
        <p:spPr bwMode="auto">
          <a:xfrm>
            <a:off x="4146550" y="5561013"/>
            <a:ext cx="0" cy="968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267">
            <a:extLst>
              <a:ext uri="{FF2B5EF4-FFF2-40B4-BE49-F238E27FC236}">
                <a16:creationId xmlns:a16="http://schemas.microsoft.com/office/drawing/2014/main" id="{AA6C29FD-4C9E-437D-A384-65142150DF08}"/>
              </a:ext>
            </a:extLst>
          </p:cNvPr>
          <p:cNvSpPr>
            <a:spLocks noChangeArrowheads="1"/>
          </p:cNvSpPr>
          <p:nvPr/>
        </p:nvSpPr>
        <p:spPr bwMode="auto">
          <a:xfrm>
            <a:off x="3667125" y="5703888"/>
            <a:ext cx="1120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Control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268">
            <a:extLst>
              <a:ext uri="{FF2B5EF4-FFF2-40B4-BE49-F238E27FC236}">
                <a16:creationId xmlns:a16="http://schemas.microsoft.com/office/drawing/2014/main" id="{AEC64E6E-D46A-4FE1-9A9A-2A0EE4283098}"/>
              </a:ext>
            </a:extLst>
          </p:cNvPr>
          <p:cNvSpPr>
            <a:spLocks noChangeShapeType="1"/>
          </p:cNvSpPr>
          <p:nvPr/>
        </p:nvSpPr>
        <p:spPr bwMode="auto">
          <a:xfrm>
            <a:off x="8993188" y="5561013"/>
            <a:ext cx="0" cy="968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69">
            <a:extLst>
              <a:ext uri="{FF2B5EF4-FFF2-40B4-BE49-F238E27FC236}">
                <a16:creationId xmlns:a16="http://schemas.microsoft.com/office/drawing/2014/main" id="{E8E49B77-3E53-475A-9405-9A73039CA373}"/>
              </a:ext>
            </a:extLst>
          </p:cNvPr>
          <p:cNvSpPr>
            <a:spLocks noChangeArrowheads="1"/>
          </p:cNvSpPr>
          <p:nvPr/>
        </p:nvSpPr>
        <p:spPr bwMode="auto">
          <a:xfrm>
            <a:off x="8318500" y="5703888"/>
            <a:ext cx="1497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000000"/>
                </a:solidFill>
                <a:effectLst/>
                <a:latin typeface="Lucida Sans" panose="020B0602030504020204" pitchFamily="34" charset="0"/>
              </a:rPr>
              <a:t>Treatment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Rectangle 270">
            <a:extLst>
              <a:ext uri="{FF2B5EF4-FFF2-40B4-BE49-F238E27FC236}">
                <a16:creationId xmlns:a16="http://schemas.microsoft.com/office/drawing/2014/main" id="{35AFA130-E9E8-4EBF-B537-F1E0182F7806}"/>
              </a:ext>
            </a:extLst>
          </p:cNvPr>
          <p:cNvSpPr>
            <a:spLocks noChangeArrowheads="1"/>
          </p:cNvSpPr>
          <p:nvPr/>
        </p:nvSpPr>
        <p:spPr bwMode="auto">
          <a:xfrm>
            <a:off x="2581275" y="6121400"/>
            <a:ext cx="13938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Lucida Sans" panose="020B0602030504020204" pitchFamily="34" charset="0"/>
              </a:rPr>
              <a:t>Difference: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Rectangle 271">
            <a:extLst>
              <a:ext uri="{FF2B5EF4-FFF2-40B4-BE49-F238E27FC236}">
                <a16:creationId xmlns:a16="http://schemas.microsoft.com/office/drawing/2014/main" id="{40E25C36-1182-4784-BE62-134F310BE4BA}"/>
              </a:ext>
            </a:extLst>
          </p:cNvPr>
          <p:cNvSpPr>
            <a:spLocks noChangeArrowheads="1"/>
          </p:cNvSpPr>
          <p:nvPr/>
        </p:nvSpPr>
        <p:spPr bwMode="auto">
          <a:xfrm>
            <a:off x="3860800" y="6121400"/>
            <a:ext cx="98901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Lucida Sans" panose="020B0602030504020204" pitchFamily="34" charset="0"/>
              </a:rPr>
              <a:t>40.0 pp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Rectangle 272">
            <a:extLst>
              <a:ext uri="{FF2B5EF4-FFF2-40B4-BE49-F238E27FC236}">
                <a16:creationId xmlns:a16="http://schemas.microsoft.com/office/drawing/2014/main" id="{70C3C0A6-5ECE-4501-9C0B-8BA713F0C643}"/>
              </a:ext>
            </a:extLst>
          </p:cNvPr>
          <p:cNvSpPr>
            <a:spLocks noChangeArrowheads="1"/>
          </p:cNvSpPr>
          <p:nvPr/>
        </p:nvSpPr>
        <p:spPr bwMode="auto">
          <a:xfrm>
            <a:off x="2581275" y="6350000"/>
            <a:ext cx="18351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Lucida Sans" panose="020B0602030504020204" pitchFamily="34" charset="0"/>
              </a:rPr>
              <a:t>           SE: (5.2)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273">
            <a:extLst>
              <a:ext uri="{FF2B5EF4-FFF2-40B4-BE49-F238E27FC236}">
                <a16:creationId xmlns:a16="http://schemas.microsoft.com/office/drawing/2014/main" id="{DCECB0C2-BA64-4DA1-BBF2-0717BAC8FB8D}"/>
              </a:ext>
            </a:extLst>
          </p:cNvPr>
          <p:cNvSpPr>
            <a:spLocks noChangeArrowheads="1"/>
          </p:cNvSpPr>
          <p:nvPr/>
        </p:nvSpPr>
        <p:spPr bwMode="auto">
          <a:xfrm>
            <a:off x="6461125" y="155575"/>
            <a:ext cx="5429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7069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42D3CF54-0D62-42DB-A423-3690D26423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81125" y="0"/>
            <a:ext cx="9429750" cy="6858000"/>
          </a:xfrm>
          <a:prstGeom prst="rect">
            <a:avLst/>
          </a:prstGeom>
        </p:spPr>
      </p:pic>
      <p:sp>
        <p:nvSpPr>
          <p:cNvPr id="112" name="Title 1">
            <a:extLst>
              <a:ext uri="{FF2B5EF4-FFF2-40B4-BE49-F238E27FC236}">
                <a16:creationId xmlns:a16="http://schemas.microsoft.com/office/drawing/2014/main" id="{4EBF8FE5-239A-4752-9C56-B6AF4FA0ECD6}"/>
              </a:ext>
            </a:extLst>
          </p:cNvPr>
          <p:cNvSpPr>
            <a:spLocks noGrp="1"/>
          </p:cNvSpPr>
          <p:nvPr>
            <p:ph type="title"/>
          </p:nvPr>
        </p:nvSpPr>
        <p:spPr>
          <a:xfrm>
            <a:off x="0" y="1"/>
            <a:ext cx="12192000" cy="811214"/>
          </a:xfrm>
        </p:spPr>
        <p:txBody>
          <a:bodyPr>
            <a:normAutofit/>
          </a:bodyPr>
          <a:lstStyle/>
          <a:p>
            <a:pPr algn="ctr"/>
            <a:r>
              <a:rPr lang="en-US" sz="2000" b="1" dirty="0">
                <a:solidFill>
                  <a:srgbClr val="002060"/>
                </a:solidFill>
                <a:latin typeface="Arial" panose="020B0604020202020204" pitchFamily="34" charset="0"/>
                <a:cs typeface="Arial" panose="020B0604020202020204" pitchFamily="34" charset="0"/>
              </a:rPr>
              <a:t>Fraction Who Has Leased </a:t>
            </a:r>
            <a:r>
              <a:rPr lang="en-US" sz="2000" b="1" u="sng" dirty="0">
                <a:solidFill>
                  <a:srgbClr val="002060"/>
                </a:solidFill>
                <a:latin typeface="Arial" panose="020B0604020202020204" pitchFamily="34" charset="0"/>
                <a:cs typeface="Arial" panose="020B0604020202020204" pitchFamily="34" charset="0"/>
              </a:rPr>
              <a:t>Any</a:t>
            </a:r>
            <a:r>
              <a:rPr lang="en-US" sz="2000" b="1" dirty="0">
                <a:solidFill>
                  <a:srgbClr val="002060"/>
                </a:solidFill>
                <a:latin typeface="Arial" panose="020B0604020202020204" pitchFamily="34" charset="0"/>
                <a:cs typeface="Arial" panose="020B0604020202020204" pitchFamily="34" charset="0"/>
              </a:rPr>
              <a:t> Unit within Six Months of Voucher Issuance</a:t>
            </a:r>
          </a:p>
        </p:txBody>
      </p:sp>
    </p:spTree>
    <p:extLst>
      <p:ext uri="{BB962C8B-B14F-4D97-AF65-F5344CB8AC3E}">
        <p14:creationId xmlns:p14="http://schemas.microsoft.com/office/powerpoint/2010/main" val="2593834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2F0CC6EF-47BC-4CA2-8B4C-411FA428EA5B}"/>
              </a:ext>
            </a:extLst>
          </p:cNvPr>
          <p:cNvGrpSpPr/>
          <p:nvPr/>
        </p:nvGrpSpPr>
        <p:grpSpPr>
          <a:xfrm>
            <a:off x="1525484" y="417708"/>
            <a:ext cx="10088762" cy="6374577"/>
            <a:chOff x="1443596" y="24770"/>
            <a:chExt cx="10930478" cy="6808459"/>
          </a:xfrm>
        </p:grpSpPr>
        <p:pic>
          <p:nvPicPr>
            <p:cNvPr id="96" name="Picture 95">
              <a:extLst>
                <a:ext uri="{FF2B5EF4-FFF2-40B4-BE49-F238E27FC236}">
                  <a16:creationId xmlns:a16="http://schemas.microsoft.com/office/drawing/2014/main" id="{3502BFEF-DCEC-4203-A067-1CD48B513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596" y="24770"/>
              <a:ext cx="7550650" cy="6808459"/>
            </a:xfrm>
            <a:prstGeom prst="rect">
              <a:avLst/>
            </a:prstGeom>
          </p:spPr>
        </p:pic>
        <p:sp>
          <p:nvSpPr>
            <p:cNvPr id="97" name="TextBox 96">
              <a:extLst>
                <a:ext uri="{FF2B5EF4-FFF2-40B4-BE49-F238E27FC236}">
                  <a16:creationId xmlns:a16="http://schemas.microsoft.com/office/drawing/2014/main" id="{56759BE9-4607-4C8D-A77C-72E22EC8031F}"/>
                </a:ext>
              </a:extLst>
            </p:cNvPr>
            <p:cNvSpPr txBox="1"/>
            <p:nvPr/>
          </p:nvSpPr>
          <p:spPr>
            <a:xfrm>
              <a:off x="9845124" y="869342"/>
              <a:ext cx="2528950" cy="646331"/>
            </a:xfrm>
            <a:prstGeom prst="rect">
              <a:avLst/>
            </a:prstGeom>
            <a:noFill/>
          </p:spPr>
          <p:txBody>
            <a:bodyPr wrap="square" rtlCol="0">
              <a:spAutoFit/>
            </a:bodyPr>
            <a:lstStyle/>
            <a:p>
              <a:pPr defTabSz="914411">
                <a:defRPr/>
              </a:pPr>
              <a:r>
                <a:rPr lang="en-US" dirty="0">
                  <a:solidFill>
                    <a:prstClr val="black"/>
                  </a:solidFill>
                  <a:latin typeface="Arial" panose="020B0604020202020204" pitchFamily="34" charset="0"/>
                  <a:cs typeface="Arial" panose="020B0604020202020204" pitchFamily="34" charset="0"/>
                </a:rPr>
                <a:t>High-Opportunity </a:t>
              </a:r>
            </a:p>
            <a:p>
              <a:pPr defTabSz="914411">
                <a:defRPr/>
              </a:pPr>
              <a:r>
                <a:rPr lang="en-US" dirty="0">
                  <a:solidFill>
                    <a:prstClr val="black"/>
                  </a:solidFill>
                  <a:latin typeface="Arial" panose="020B0604020202020204" pitchFamily="34" charset="0"/>
                  <a:cs typeface="Arial" panose="020B0604020202020204" pitchFamily="34" charset="0"/>
                </a:rPr>
                <a:t>Area</a:t>
              </a:r>
            </a:p>
          </p:txBody>
        </p:sp>
        <p:sp>
          <p:nvSpPr>
            <p:cNvPr id="98" name="Rectangle 97">
              <a:extLst>
                <a:ext uri="{FF2B5EF4-FFF2-40B4-BE49-F238E27FC236}">
                  <a16:creationId xmlns:a16="http://schemas.microsoft.com/office/drawing/2014/main" id="{0381822D-A775-4DBB-B24D-8AB557FE3CC5}"/>
                </a:ext>
              </a:extLst>
            </p:cNvPr>
            <p:cNvSpPr/>
            <p:nvPr/>
          </p:nvSpPr>
          <p:spPr>
            <a:xfrm>
              <a:off x="7737169" y="6055567"/>
              <a:ext cx="494522" cy="3638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9" name="TextBox 98">
              <a:extLst>
                <a:ext uri="{FF2B5EF4-FFF2-40B4-BE49-F238E27FC236}">
                  <a16:creationId xmlns:a16="http://schemas.microsoft.com/office/drawing/2014/main" id="{B1729D16-3969-478C-9F52-51E4B2FB644E}"/>
                </a:ext>
              </a:extLst>
            </p:cNvPr>
            <p:cNvSpPr txBox="1"/>
            <p:nvPr/>
          </p:nvSpPr>
          <p:spPr>
            <a:xfrm>
              <a:off x="3919534" y="1514515"/>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Central District</a:t>
              </a:r>
            </a:p>
          </p:txBody>
        </p:sp>
        <p:sp>
          <p:nvSpPr>
            <p:cNvPr id="100" name="TextBox 99">
              <a:extLst>
                <a:ext uri="{FF2B5EF4-FFF2-40B4-BE49-F238E27FC236}">
                  <a16:creationId xmlns:a16="http://schemas.microsoft.com/office/drawing/2014/main" id="{303C6060-124A-475A-A683-55974695AFE0}"/>
                </a:ext>
              </a:extLst>
            </p:cNvPr>
            <p:cNvSpPr txBox="1"/>
            <p:nvPr/>
          </p:nvSpPr>
          <p:spPr>
            <a:xfrm>
              <a:off x="2462832" y="240154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West Seattle</a:t>
              </a:r>
            </a:p>
          </p:txBody>
        </p:sp>
        <p:sp>
          <p:nvSpPr>
            <p:cNvPr id="101" name="TextBox 100">
              <a:extLst>
                <a:ext uri="{FF2B5EF4-FFF2-40B4-BE49-F238E27FC236}">
                  <a16:creationId xmlns:a16="http://schemas.microsoft.com/office/drawing/2014/main" id="{C8C35A1A-C381-47C4-86D3-8680F500D371}"/>
                </a:ext>
              </a:extLst>
            </p:cNvPr>
            <p:cNvSpPr txBox="1"/>
            <p:nvPr/>
          </p:nvSpPr>
          <p:spPr>
            <a:xfrm>
              <a:off x="3722499" y="2683206"/>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Rainier</a:t>
              </a: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Valley</a:t>
              </a:r>
            </a:p>
          </p:txBody>
        </p:sp>
        <p:sp>
          <p:nvSpPr>
            <p:cNvPr id="102" name="TextBox 101">
              <a:extLst>
                <a:ext uri="{FF2B5EF4-FFF2-40B4-BE49-F238E27FC236}">
                  <a16:creationId xmlns:a16="http://schemas.microsoft.com/office/drawing/2014/main" id="{9733CC37-0CB1-43D3-B1D7-454D81695C1D}"/>
                </a:ext>
              </a:extLst>
            </p:cNvPr>
            <p:cNvSpPr txBox="1"/>
            <p:nvPr/>
          </p:nvSpPr>
          <p:spPr>
            <a:xfrm>
              <a:off x="3156283" y="4248106"/>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Des Moines</a:t>
              </a:r>
            </a:p>
          </p:txBody>
        </p:sp>
        <p:sp>
          <p:nvSpPr>
            <p:cNvPr id="103" name="TextBox 102">
              <a:extLst>
                <a:ext uri="{FF2B5EF4-FFF2-40B4-BE49-F238E27FC236}">
                  <a16:creationId xmlns:a16="http://schemas.microsoft.com/office/drawing/2014/main" id="{205DE4CE-D121-4E40-A628-1BEEBA18EE22}"/>
                </a:ext>
              </a:extLst>
            </p:cNvPr>
            <p:cNvSpPr txBox="1"/>
            <p:nvPr/>
          </p:nvSpPr>
          <p:spPr>
            <a:xfrm>
              <a:off x="2688670" y="1298938"/>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Magnolia</a:t>
              </a:r>
            </a:p>
          </p:txBody>
        </p:sp>
        <p:sp>
          <p:nvSpPr>
            <p:cNvPr id="104" name="TextBox 103">
              <a:extLst>
                <a:ext uri="{FF2B5EF4-FFF2-40B4-BE49-F238E27FC236}">
                  <a16:creationId xmlns:a16="http://schemas.microsoft.com/office/drawing/2014/main" id="{2ED6E123-AD79-4A55-BD8E-F040CDA48D2B}"/>
                </a:ext>
              </a:extLst>
            </p:cNvPr>
            <p:cNvSpPr txBox="1"/>
            <p:nvPr/>
          </p:nvSpPr>
          <p:spPr>
            <a:xfrm>
              <a:off x="3457561" y="1139190"/>
              <a:ext cx="1471417" cy="643027"/>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Northeast Seattle</a:t>
              </a:r>
            </a:p>
          </p:txBody>
        </p:sp>
        <p:sp>
          <p:nvSpPr>
            <p:cNvPr id="105" name="TextBox 104">
              <a:extLst>
                <a:ext uri="{FF2B5EF4-FFF2-40B4-BE49-F238E27FC236}">
                  <a16:creationId xmlns:a16="http://schemas.microsoft.com/office/drawing/2014/main" id="{0D4393FE-4F4A-4C8A-8E69-765925D7E300}"/>
                </a:ext>
              </a:extLst>
            </p:cNvPr>
            <p:cNvSpPr txBox="1"/>
            <p:nvPr/>
          </p:nvSpPr>
          <p:spPr>
            <a:xfrm>
              <a:off x="4970020" y="2574160"/>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Newport</a:t>
              </a:r>
            </a:p>
          </p:txBody>
        </p:sp>
        <p:sp>
          <p:nvSpPr>
            <p:cNvPr id="106" name="TextBox 105">
              <a:extLst>
                <a:ext uri="{FF2B5EF4-FFF2-40B4-BE49-F238E27FC236}">
                  <a16:creationId xmlns:a16="http://schemas.microsoft.com/office/drawing/2014/main" id="{CA1D6D9B-9D0A-4EE6-A30A-08CD509C18EA}"/>
                </a:ext>
              </a:extLst>
            </p:cNvPr>
            <p:cNvSpPr txBox="1"/>
            <p:nvPr/>
          </p:nvSpPr>
          <p:spPr>
            <a:xfrm>
              <a:off x="5761977" y="240154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Cougar</a:t>
              </a: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Mountain</a:t>
              </a:r>
            </a:p>
          </p:txBody>
        </p:sp>
        <p:sp>
          <p:nvSpPr>
            <p:cNvPr id="107" name="TextBox 106">
              <a:extLst>
                <a:ext uri="{FF2B5EF4-FFF2-40B4-BE49-F238E27FC236}">
                  <a16:creationId xmlns:a16="http://schemas.microsoft.com/office/drawing/2014/main" id="{4AFAA169-6291-4E71-A2CD-457F06AAF849}"/>
                </a:ext>
              </a:extLst>
            </p:cNvPr>
            <p:cNvSpPr txBox="1"/>
            <p:nvPr/>
          </p:nvSpPr>
          <p:spPr>
            <a:xfrm>
              <a:off x="5227493" y="486197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Lea Hill, Auburn</a:t>
              </a:r>
            </a:p>
          </p:txBody>
        </p:sp>
        <p:sp>
          <p:nvSpPr>
            <p:cNvPr id="108" name="TextBox 107">
              <a:extLst>
                <a:ext uri="{FF2B5EF4-FFF2-40B4-BE49-F238E27FC236}">
                  <a16:creationId xmlns:a16="http://schemas.microsoft.com/office/drawing/2014/main" id="{4F755AFA-89BF-47EF-8612-76075B6CDB38}"/>
                </a:ext>
              </a:extLst>
            </p:cNvPr>
            <p:cNvSpPr txBox="1"/>
            <p:nvPr/>
          </p:nvSpPr>
          <p:spPr>
            <a:xfrm>
              <a:off x="5256810" y="3945509"/>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East Hill</a:t>
              </a:r>
            </a:p>
          </p:txBody>
        </p:sp>
        <p:sp>
          <p:nvSpPr>
            <p:cNvPr id="109" name="TextBox 108">
              <a:extLst>
                <a:ext uri="{FF2B5EF4-FFF2-40B4-BE49-F238E27FC236}">
                  <a16:creationId xmlns:a16="http://schemas.microsoft.com/office/drawing/2014/main" id="{E0D1E900-F6D1-4B6F-93CE-6544DEE1D6CC}"/>
                </a:ext>
              </a:extLst>
            </p:cNvPr>
            <p:cNvSpPr txBox="1"/>
            <p:nvPr/>
          </p:nvSpPr>
          <p:spPr>
            <a:xfrm>
              <a:off x="4559093" y="609966"/>
              <a:ext cx="910883"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Inglewood</a:t>
              </a:r>
            </a:p>
          </p:txBody>
        </p:sp>
        <p:sp>
          <p:nvSpPr>
            <p:cNvPr id="110" name="TextBox 109">
              <a:extLst>
                <a:ext uri="{FF2B5EF4-FFF2-40B4-BE49-F238E27FC236}">
                  <a16:creationId xmlns:a16="http://schemas.microsoft.com/office/drawing/2014/main" id="{1A2AE62A-56D9-47F8-8E72-F56DEDBD2B8E}"/>
                </a:ext>
              </a:extLst>
            </p:cNvPr>
            <p:cNvSpPr txBox="1"/>
            <p:nvPr/>
          </p:nvSpPr>
          <p:spPr>
            <a:xfrm>
              <a:off x="5163964" y="1742206"/>
              <a:ext cx="1077620"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2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Bellevue</a:t>
              </a:r>
            </a:p>
          </p:txBody>
        </p:sp>
        <p:sp>
          <p:nvSpPr>
            <p:cNvPr id="111" name="TextBox 110">
              <a:extLst>
                <a:ext uri="{FF2B5EF4-FFF2-40B4-BE49-F238E27FC236}">
                  <a16:creationId xmlns:a16="http://schemas.microsoft.com/office/drawing/2014/main" id="{B388FBFB-1CD6-4433-8A32-7773160361FF}"/>
                </a:ext>
              </a:extLst>
            </p:cNvPr>
            <p:cNvSpPr txBox="1"/>
            <p:nvPr/>
          </p:nvSpPr>
          <p:spPr>
            <a:xfrm>
              <a:off x="6962842" y="246749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Issaquah</a:t>
              </a:r>
            </a:p>
          </p:txBody>
        </p:sp>
        <p:sp>
          <p:nvSpPr>
            <p:cNvPr id="112" name="TextBox 111">
              <a:extLst>
                <a:ext uri="{FF2B5EF4-FFF2-40B4-BE49-F238E27FC236}">
                  <a16:creationId xmlns:a16="http://schemas.microsoft.com/office/drawing/2014/main" id="{ACED9AE5-4E35-4EC4-B10E-6B00AB0A1EFB}"/>
                </a:ext>
              </a:extLst>
            </p:cNvPr>
            <p:cNvSpPr txBox="1"/>
            <p:nvPr/>
          </p:nvSpPr>
          <p:spPr>
            <a:xfrm>
              <a:off x="3617809" y="399602"/>
              <a:ext cx="1616763" cy="45805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Lake City</a:t>
              </a:r>
            </a:p>
          </p:txBody>
        </p:sp>
        <p:sp>
          <p:nvSpPr>
            <p:cNvPr id="113" name="TextBox 112">
              <a:extLst>
                <a:ext uri="{FF2B5EF4-FFF2-40B4-BE49-F238E27FC236}">
                  <a16:creationId xmlns:a16="http://schemas.microsoft.com/office/drawing/2014/main" id="{871ABE53-360E-4ECE-83AA-31C483686C19}"/>
                </a:ext>
              </a:extLst>
            </p:cNvPr>
            <p:cNvSpPr txBox="1"/>
            <p:nvPr/>
          </p:nvSpPr>
          <p:spPr>
            <a:xfrm>
              <a:off x="4123532" y="4378642"/>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Kent</a:t>
              </a:r>
            </a:p>
          </p:txBody>
        </p:sp>
        <p:sp>
          <p:nvSpPr>
            <p:cNvPr id="114" name="TextBox 113">
              <a:extLst>
                <a:ext uri="{FF2B5EF4-FFF2-40B4-BE49-F238E27FC236}">
                  <a16:creationId xmlns:a16="http://schemas.microsoft.com/office/drawing/2014/main" id="{FB6668DA-94DC-4B75-95D4-D61A519D1374}"/>
                </a:ext>
              </a:extLst>
            </p:cNvPr>
            <p:cNvSpPr txBox="1"/>
            <p:nvPr/>
          </p:nvSpPr>
          <p:spPr>
            <a:xfrm>
              <a:off x="4312979" y="3631591"/>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Tukwila</a:t>
              </a:r>
            </a:p>
          </p:txBody>
        </p:sp>
        <p:sp>
          <p:nvSpPr>
            <p:cNvPr id="115" name="TextBox 114">
              <a:extLst>
                <a:ext uri="{FF2B5EF4-FFF2-40B4-BE49-F238E27FC236}">
                  <a16:creationId xmlns:a16="http://schemas.microsoft.com/office/drawing/2014/main" id="{E0E96602-FBFC-4E2C-B2C6-0F3BF3E0BC3F}"/>
                </a:ext>
              </a:extLst>
            </p:cNvPr>
            <p:cNvSpPr txBox="1"/>
            <p:nvPr/>
          </p:nvSpPr>
          <p:spPr>
            <a:xfrm>
              <a:off x="2978076" y="3413521"/>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Burien</a:t>
              </a:r>
            </a:p>
          </p:txBody>
        </p:sp>
        <p:sp>
          <p:nvSpPr>
            <p:cNvPr id="116" name="TextBox 115">
              <a:extLst>
                <a:ext uri="{FF2B5EF4-FFF2-40B4-BE49-F238E27FC236}">
                  <a16:creationId xmlns:a16="http://schemas.microsoft.com/office/drawing/2014/main" id="{842FD00F-6373-4F34-B123-1962ACCDD820}"/>
                </a:ext>
              </a:extLst>
            </p:cNvPr>
            <p:cNvSpPr txBox="1"/>
            <p:nvPr/>
          </p:nvSpPr>
          <p:spPr>
            <a:xfrm>
              <a:off x="9845132" y="1570134"/>
              <a:ext cx="928459" cy="369332"/>
            </a:xfrm>
            <a:prstGeom prst="rect">
              <a:avLst/>
            </a:prstGeom>
            <a:noFill/>
          </p:spPr>
          <p:txBody>
            <a:bodyPr wrap="none" rtlCol="0">
              <a:spAutoFit/>
            </a:bodyPr>
            <a:lstStyle/>
            <a:p>
              <a:pPr defTabSz="914411">
                <a:defRPr/>
              </a:pPr>
              <a:r>
                <a:rPr lang="en-US" dirty="0">
                  <a:solidFill>
                    <a:prstClr val="black"/>
                  </a:solidFill>
                  <a:latin typeface="Arial" panose="020B0604020202020204" pitchFamily="34" charset="0"/>
                  <a:cs typeface="Arial" panose="020B0604020202020204" pitchFamily="34" charset="0"/>
                </a:rPr>
                <a:t>Control</a:t>
              </a:r>
            </a:p>
          </p:txBody>
        </p:sp>
        <p:pic>
          <p:nvPicPr>
            <p:cNvPr id="117" name="Picture 116">
              <a:extLst>
                <a:ext uri="{FF2B5EF4-FFF2-40B4-BE49-F238E27FC236}">
                  <a16:creationId xmlns:a16="http://schemas.microsoft.com/office/drawing/2014/main" id="{A2E8ADA1-1C91-454E-8328-9EED816CF44F}"/>
                </a:ext>
              </a:extLst>
            </p:cNvPr>
            <p:cNvPicPr>
              <a:picLocks noChangeAspect="1"/>
            </p:cNvPicPr>
            <p:nvPr/>
          </p:nvPicPr>
          <p:blipFill>
            <a:blip r:embed="rId4" cstate="hq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9318197" y="1516581"/>
              <a:ext cx="488754" cy="537344"/>
            </a:xfrm>
            <a:prstGeom prst="rect">
              <a:avLst/>
            </a:prstGeom>
          </p:spPr>
        </p:pic>
        <p:pic>
          <p:nvPicPr>
            <p:cNvPr id="118" name="Picture 117">
              <a:extLst>
                <a:ext uri="{FF2B5EF4-FFF2-40B4-BE49-F238E27FC236}">
                  <a16:creationId xmlns:a16="http://schemas.microsoft.com/office/drawing/2014/main" id="{B4F0B259-AD7B-4D4D-AFC3-7FA177FC7570}"/>
                </a:ext>
              </a:extLst>
            </p:cNvPr>
            <p:cNvPicPr>
              <a:picLocks noChangeAspect="1"/>
            </p:cNvPicPr>
            <p:nvPr/>
          </p:nvPicPr>
          <p:blipFill>
            <a:blip r:embed="rId6" cstate="hq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tretch>
              <a:fillRect/>
            </a:stretch>
          </p:blipFill>
          <p:spPr>
            <a:xfrm>
              <a:off x="9308866" y="2196844"/>
              <a:ext cx="536258" cy="579906"/>
            </a:xfrm>
            <a:prstGeom prst="rect">
              <a:avLst/>
            </a:prstGeom>
          </p:spPr>
        </p:pic>
        <p:sp>
          <p:nvSpPr>
            <p:cNvPr id="119" name="TextBox 118">
              <a:extLst>
                <a:ext uri="{FF2B5EF4-FFF2-40B4-BE49-F238E27FC236}">
                  <a16:creationId xmlns:a16="http://schemas.microsoft.com/office/drawing/2014/main" id="{C30E1AEA-4655-46A2-9296-C1501C0B7CE1}"/>
                </a:ext>
              </a:extLst>
            </p:cNvPr>
            <p:cNvSpPr txBox="1"/>
            <p:nvPr/>
          </p:nvSpPr>
          <p:spPr>
            <a:xfrm>
              <a:off x="9845124" y="2107486"/>
              <a:ext cx="1227644" cy="646331"/>
            </a:xfrm>
            <a:prstGeom prst="rect">
              <a:avLst/>
            </a:prstGeom>
            <a:noFill/>
          </p:spPr>
          <p:txBody>
            <a:bodyPr wrap="none" rtlCol="0">
              <a:spAutoFit/>
            </a:bodyPr>
            <a:lstStyle/>
            <a:p>
              <a:pPr defTabSz="914411">
                <a:defRPr/>
              </a:pPr>
              <a:r>
                <a:rPr lang="en-US" dirty="0">
                  <a:solidFill>
                    <a:prstClr val="black"/>
                  </a:solidFill>
                  <a:latin typeface="Arial" panose="020B0604020202020204" pitchFamily="34" charset="0"/>
                  <a:cs typeface="Arial" panose="020B0604020202020204" pitchFamily="34" charset="0"/>
                </a:rPr>
                <a:t>CMTO</a:t>
              </a:r>
            </a:p>
            <a:p>
              <a:pPr defTabSz="914411">
                <a:defRPr/>
              </a:pPr>
              <a:r>
                <a:rPr lang="en-US" dirty="0">
                  <a:solidFill>
                    <a:prstClr val="black"/>
                  </a:solidFill>
                  <a:latin typeface="Arial" panose="020B0604020202020204" pitchFamily="34" charset="0"/>
                  <a:cs typeface="Arial" panose="020B0604020202020204" pitchFamily="34" charset="0"/>
                </a:rPr>
                <a:t>Treatment</a:t>
              </a:r>
            </a:p>
          </p:txBody>
        </p:sp>
        <p:sp>
          <p:nvSpPr>
            <p:cNvPr id="120" name="Rectangle 119">
              <a:extLst>
                <a:ext uri="{FF2B5EF4-FFF2-40B4-BE49-F238E27FC236}">
                  <a16:creationId xmlns:a16="http://schemas.microsoft.com/office/drawing/2014/main" id="{7297A5CB-802A-416B-89C7-1FDA613E0091}"/>
                </a:ext>
              </a:extLst>
            </p:cNvPr>
            <p:cNvSpPr/>
            <p:nvPr/>
          </p:nvSpPr>
          <p:spPr>
            <a:xfrm>
              <a:off x="9337510" y="965158"/>
              <a:ext cx="450127" cy="421675"/>
            </a:xfrm>
            <a:prstGeom prst="rect">
              <a:avLst/>
            </a:prstGeom>
            <a:pattFill prst="openDmnd">
              <a:fgClr>
                <a:srgbClr val="5B9BD5"/>
              </a:fgClr>
              <a:bgClr>
                <a:srgbClr val="5B9BD5">
                  <a:lumMod val="20000"/>
                  <a:lumOff val="80000"/>
                </a:srgbClr>
              </a:bgClr>
            </a:pattFill>
            <a:ln w="19050" cap="flat" cmpd="sng" algn="ctr">
              <a:solidFill>
                <a:sysClr val="window" lastClr="FFFFFF"/>
              </a:solid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Rectangle 26">
            <a:extLst>
              <a:ext uri="{FF2B5EF4-FFF2-40B4-BE49-F238E27FC236}">
                <a16:creationId xmlns:a16="http://schemas.microsoft.com/office/drawing/2014/main" id="{77BD9865-A66E-4088-8C01-F85401E86223}"/>
              </a:ext>
            </a:extLst>
          </p:cNvPr>
          <p:cNvSpPr>
            <a:spLocks noChangeArrowheads="1"/>
          </p:cNvSpPr>
          <p:nvPr/>
        </p:nvSpPr>
        <p:spPr bwMode="auto">
          <a:xfrm>
            <a:off x="88192" y="150875"/>
            <a:ext cx="122761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6950" rtl="0" eaLnBrk="1" fontAlgn="base" latinLnBrk="0" hangingPunct="1">
              <a:lnSpc>
                <a:spcPct val="100000"/>
              </a:lnSpc>
              <a:spcBef>
                <a:spcPct val="0"/>
              </a:spcBef>
              <a:spcAft>
                <a:spcPct val="0"/>
              </a:spcAft>
              <a:buClrTx/>
              <a:buSzTx/>
              <a:buFontTx/>
              <a:buNone/>
              <a:tabLst/>
              <a:defRPr/>
            </a:pPr>
            <a:r>
              <a:rPr lang="en-US" sz="2000" b="1" dirty="0">
                <a:solidFill>
                  <a:srgbClr val="003366"/>
                </a:solidFill>
                <a:latin typeface="Arial" pitchFamily="34" charset="0"/>
                <a:cs typeface="Arial" pitchFamily="34" charset="0"/>
              </a:rPr>
              <a:t>Destination Locations for Families that Leased Units Using Housing Vouchers</a:t>
            </a:r>
          </a:p>
        </p:txBody>
      </p:sp>
    </p:spTree>
    <p:extLst>
      <p:ext uri="{BB962C8B-B14F-4D97-AF65-F5344CB8AC3E}">
        <p14:creationId xmlns:p14="http://schemas.microsoft.com/office/powerpoint/2010/main" val="74018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01A411C2-2203-4AA1-A9D2-19E1A5DF8A96}"/>
              </a:ext>
            </a:extLst>
          </p:cNvPr>
          <p:cNvGrpSpPr>
            <a:grpSpLocks noChangeAspect="1"/>
          </p:cNvGrpSpPr>
          <p:nvPr/>
        </p:nvGrpSpPr>
        <p:grpSpPr bwMode="auto">
          <a:xfrm>
            <a:off x="1374775" y="-6350"/>
            <a:ext cx="9442450" cy="6870700"/>
            <a:chOff x="866" y="-4"/>
            <a:chExt cx="5948" cy="4328"/>
          </a:xfrm>
        </p:grpSpPr>
        <p:sp>
          <p:nvSpPr>
            <p:cNvPr id="13" name="AutoShape 3">
              <a:extLst>
                <a:ext uri="{FF2B5EF4-FFF2-40B4-BE49-F238E27FC236}">
                  <a16:creationId xmlns:a16="http://schemas.microsoft.com/office/drawing/2014/main" id="{7263642C-DAEB-4A4D-A9AB-7CCAAD5DCD07}"/>
                </a:ext>
              </a:extLst>
            </p:cNvPr>
            <p:cNvSpPr>
              <a:spLocks noChangeAspect="1" noChangeArrowheads="1" noTextEdit="1"/>
            </p:cNvSpPr>
            <p:nvPr/>
          </p:nvSpPr>
          <p:spPr bwMode="auto">
            <a:xfrm>
              <a:off x="870" y="0"/>
              <a:ext cx="594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5">
              <a:extLst>
                <a:ext uri="{FF2B5EF4-FFF2-40B4-BE49-F238E27FC236}">
                  <a16:creationId xmlns:a16="http://schemas.microsoft.com/office/drawing/2014/main" id="{C0F9FECD-06B2-4453-91D2-3F7560E16790}"/>
                </a:ext>
              </a:extLst>
            </p:cNvPr>
            <p:cNvSpPr>
              <a:spLocks noChangeArrowheads="1"/>
            </p:cNvSpPr>
            <p:nvPr/>
          </p:nvSpPr>
          <p:spPr bwMode="auto">
            <a:xfrm>
              <a:off x="866" y="-4"/>
              <a:ext cx="5948" cy="43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6">
              <a:extLst>
                <a:ext uri="{FF2B5EF4-FFF2-40B4-BE49-F238E27FC236}">
                  <a16:creationId xmlns:a16="http://schemas.microsoft.com/office/drawing/2014/main" id="{2ADF7B97-7A4A-4A33-914D-AABD45D9F237}"/>
                </a:ext>
              </a:extLst>
            </p:cNvPr>
            <p:cNvSpPr>
              <a:spLocks noChangeArrowheads="1"/>
            </p:cNvSpPr>
            <p:nvPr/>
          </p:nvSpPr>
          <p:spPr bwMode="auto">
            <a:xfrm>
              <a:off x="870" y="0"/>
              <a:ext cx="5936" cy="43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7">
              <a:extLst>
                <a:ext uri="{FF2B5EF4-FFF2-40B4-BE49-F238E27FC236}">
                  <a16:creationId xmlns:a16="http://schemas.microsoft.com/office/drawing/2014/main" id="{08C95D37-00B1-490C-B783-FCB4E00B710C}"/>
                </a:ext>
              </a:extLst>
            </p:cNvPr>
            <p:cNvSpPr>
              <a:spLocks noChangeArrowheads="1"/>
            </p:cNvSpPr>
            <p:nvPr/>
          </p:nvSpPr>
          <p:spPr bwMode="auto">
            <a:xfrm>
              <a:off x="1586" y="601"/>
              <a:ext cx="5091" cy="3165"/>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18E2C526-B915-45F5-990E-1CD19CF87B9B}"/>
                </a:ext>
              </a:extLst>
            </p:cNvPr>
            <p:cNvSpPr>
              <a:spLocks noChangeArrowheads="1"/>
            </p:cNvSpPr>
            <p:nvPr/>
          </p:nvSpPr>
          <p:spPr bwMode="auto">
            <a:xfrm>
              <a:off x="1846" y="3215"/>
              <a:ext cx="651" cy="457"/>
            </a:xfrm>
            <a:prstGeom prst="rect">
              <a:avLst/>
            </a:prstGeom>
            <a:solidFill>
              <a:srgbClr val="CDCDCD"/>
            </a:solidFill>
            <a:ln w="11113">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a:extLst>
                <a:ext uri="{FF2B5EF4-FFF2-40B4-BE49-F238E27FC236}">
                  <a16:creationId xmlns:a16="http://schemas.microsoft.com/office/drawing/2014/main" id="{53F86352-D30B-4FB5-BE58-4DF3B32ED7E9}"/>
                </a:ext>
              </a:extLst>
            </p:cNvPr>
            <p:cNvSpPr>
              <a:spLocks noChangeArrowheads="1"/>
            </p:cNvSpPr>
            <p:nvPr/>
          </p:nvSpPr>
          <p:spPr bwMode="auto">
            <a:xfrm>
              <a:off x="3476" y="3287"/>
              <a:ext cx="656" cy="385"/>
            </a:xfrm>
            <a:prstGeom prst="rect">
              <a:avLst/>
            </a:prstGeom>
            <a:solidFill>
              <a:srgbClr val="CDCDCD"/>
            </a:solidFill>
            <a:ln w="11113">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0">
              <a:extLst>
                <a:ext uri="{FF2B5EF4-FFF2-40B4-BE49-F238E27FC236}">
                  <a16:creationId xmlns:a16="http://schemas.microsoft.com/office/drawing/2014/main" id="{4DA521AC-7D8D-41EC-8EDE-B467993F968A}"/>
                </a:ext>
              </a:extLst>
            </p:cNvPr>
            <p:cNvSpPr>
              <a:spLocks noChangeArrowheads="1"/>
            </p:cNvSpPr>
            <p:nvPr/>
          </p:nvSpPr>
          <p:spPr bwMode="auto">
            <a:xfrm>
              <a:off x="5111" y="2797"/>
              <a:ext cx="655" cy="875"/>
            </a:xfrm>
            <a:prstGeom prst="rect">
              <a:avLst/>
            </a:prstGeom>
            <a:solidFill>
              <a:srgbClr val="CDCDCD"/>
            </a:solidFill>
            <a:ln w="11113">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1">
              <a:extLst>
                <a:ext uri="{FF2B5EF4-FFF2-40B4-BE49-F238E27FC236}">
                  <a16:creationId xmlns:a16="http://schemas.microsoft.com/office/drawing/2014/main" id="{56AAE448-7D68-4F26-AB05-DB3A824957C8}"/>
                </a:ext>
              </a:extLst>
            </p:cNvPr>
            <p:cNvSpPr>
              <a:spLocks noChangeArrowheads="1"/>
            </p:cNvSpPr>
            <p:nvPr/>
          </p:nvSpPr>
          <p:spPr bwMode="auto">
            <a:xfrm>
              <a:off x="2497" y="1955"/>
              <a:ext cx="655" cy="1717"/>
            </a:xfrm>
            <a:prstGeom prst="rect">
              <a:avLst/>
            </a:prstGeom>
            <a:solidFill>
              <a:srgbClr val="85E3D8"/>
            </a:solidFill>
            <a:ln w="11113">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2">
              <a:extLst>
                <a:ext uri="{FF2B5EF4-FFF2-40B4-BE49-F238E27FC236}">
                  <a16:creationId xmlns:a16="http://schemas.microsoft.com/office/drawing/2014/main" id="{84EC1EA6-E152-4020-BFF2-1CBF17B5D964}"/>
                </a:ext>
              </a:extLst>
            </p:cNvPr>
            <p:cNvSpPr>
              <a:spLocks noChangeArrowheads="1"/>
            </p:cNvSpPr>
            <p:nvPr/>
          </p:nvSpPr>
          <p:spPr bwMode="auto">
            <a:xfrm>
              <a:off x="4132" y="1220"/>
              <a:ext cx="651" cy="2452"/>
            </a:xfrm>
            <a:prstGeom prst="rect">
              <a:avLst/>
            </a:prstGeom>
            <a:solidFill>
              <a:srgbClr val="85E3D8"/>
            </a:solidFill>
            <a:ln w="11113">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3">
              <a:extLst>
                <a:ext uri="{FF2B5EF4-FFF2-40B4-BE49-F238E27FC236}">
                  <a16:creationId xmlns:a16="http://schemas.microsoft.com/office/drawing/2014/main" id="{4CBAA609-DA5F-452E-9539-8675F9ABF01B}"/>
                </a:ext>
              </a:extLst>
            </p:cNvPr>
            <p:cNvSpPr>
              <a:spLocks noChangeArrowheads="1"/>
            </p:cNvSpPr>
            <p:nvPr/>
          </p:nvSpPr>
          <p:spPr bwMode="auto">
            <a:xfrm>
              <a:off x="5766" y="1422"/>
              <a:ext cx="652" cy="2250"/>
            </a:xfrm>
            <a:prstGeom prst="rect">
              <a:avLst/>
            </a:prstGeom>
            <a:solidFill>
              <a:srgbClr val="85E3D8"/>
            </a:solidFill>
            <a:ln w="11113">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4">
              <a:extLst>
                <a:ext uri="{FF2B5EF4-FFF2-40B4-BE49-F238E27FC236}">
                  <a16:creationId xmlns:a16="http://schemas.microsoft.com/office/drawing/2014/main" id="{0EB4C1A2-3760-4403-A099-A25C8AE0EC2E}"/>
                </a:ext>
              </a:extLst>
            </p:cNvPr>
            <p:cNvSpPr>
              <a:spLocks noChangeArrowheads="1"/>
            </p:cNvSpPr>
            <p:nvPr/>
          </p:nvSpPr>
          <p:spPr bwMode="auto">
            <a:xfrm>
              <a:off x="1790" y="2560"/>
              <a:ext cx="69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Lucida Sans" panose="020B0602030504020204" pitchFamily="34" charset="0"/>
                </a:rPr>
                <a:t>Diff. = 33.9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5">
              <a:extLst>
                <a:ext uri="{FF2B5EF4-FFF2-40B4-BE49-F238E27FC236}">
                  <a16:creationId xmlns:a16="http://schemas.microsoft.com/office/drawing/2014/main" id="{1CFC1823-0FEF-4A6D-AC84-45E9F8F9B573}"/>
                </a:ext>
              </a:extLst>
            </p:cNvPr>
            <p:cNvSpPr>
              <a:spLocks noChangeArrowheads="1"/>
            </p:cNvSpPr>
            <p:nvPr/>
          </p:nvSpPr>
          <p:spPr bwMode="auto">
            <a:xfrm>
              <a:off x="3432" y="2298"/>
              <a:ext cx="69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Lucida Sans" panose="020B0602030504020204" pitchFamily="34" charset="0"/>
                </a:rPr>
                <a:t>Diff. = 55.6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16">
              <a:extLst>
                <a:ext uri="{FF2B5EF4-FFF2-40B4-BE49-F238E27FC236}">
                  <a16:creationId xmlns:a16="http://schemas.microsoft.com/office/drawing/2014/main" id="{1C21F990-ACFE-4192-8DD2-4E2BACE1DBDE}"/>
                </a:ext>
              </a:extLst>
            </p:cNvPr>
            <p:cNvSpPr>
              <a:spLocks noChangeArrowheads="1"/>
            </p:cNvSpPr>
            <p:nvPr/>
          </p:nvSpPr>
          <p:spPr bwMode="auto">
            <a:xfrm>
              <a:off x="5041" y="2077"/>
              <a:ext cx="69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Lucida Sans" panose="020B0602030504020204" pitchFamily="34" charset="0"/>
                </a:rPr>
                <a:t>Diff. = 37.0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17">
              <a:extLst>
                <a:ext uri="{FF2B5EF4-FFF2-40B4-BE49-F238E27FC236}">
                  <a16:creationId xmlns:a16="http://schemas.microsoft.com/office/drawing/2014/main" id="{01D13F68-18F7-42F3-98D3-6FF2721B9FB6}"/>
                </a:ext>
              </a:extLst>
            </p:cNvPr>
            <p:cNvSpPr>
              <a:spLocks noChangeArrowheads="1"/>
            </p:cNvSpPr>
            <p:nvPr/>
          </p:nvSpPr>
          <p:spPr bwMode="auto">
            <a:xfrm>
              <a:off x="2197" y="2697"/>
              <a:ext cx="31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Lucida Sans" panose="020B0602030504020204" pitchFamily="34" charset="0"/>
                </a:rPr>
                <a:t>(7.3)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18">
              <a:extLst>
                <a:ext uri="{FF2B5EF4-FFF2-40B4-BE49-F238E27FC236}">
                  <a16:creationId xmlns:a16="http://schemas.microsoft.com/office/drawing/2014/main" id="{CC3573B6-45BA-4BED-8A12-7793AA2A0813}"/>
                </a:ext>
              </a:extLst>
            </p:cNvPr>
            <p:cNvSpPr>
              <a:spLocks noChangeArrowheads="1"/>
            </p:cNvSpPr>
            <p:nvPr/>
          </p:nvSpPr>
          <p:spPr bwMode="auto">
            <a:xfrm>
              <a:off x="3791" y="2433"/>
              <a:ext cx="38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Lucida Sans" panose="020B0602030504020204" pitchFamily="34" charset="0"/>
                </a:rPr>
                <a:t>(10.2)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19">
              <a:extLst>
                <a:ext uri="{FF2B5EF4-FFF2-40B4-BE49-F238E27FC236}">
                  <a16:creationId xmlns:a16="http://schemas.microsoft.com/office/drawing/2014/main" id="{CC88B8F8-4569-48E9-BD53-2F6E42CBBD3A}"/>
                </a:ext>
              </a:extLst>
            </p:cNvPr>
            <p:cNvSpPr>
              <a:spLocks noChangeArrowheads="1"/>
            </p:cNvSpPr>
            <p:nvPr/>
          </p:nvSpPr>
          <p:spPr bwMode="auto">
            <a:xfrm>
              <a:off x="5409" y="2221"/>
              <a:ext cx="38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Lucida Sans" panose="020B0602030504020204" pitchFamily="34" charset="0"/>
                </a:rPr>
                <a:t>(10.8)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0">
              <a:extLst>
                <a:ext uri="{FF2B5EF4-FFF2-40B4-BE49-F238E27FC236}">
                  <a16:creationId xmlns:a16="http://schemas.microsoft.com/office/drawing/2014/main" id="{9B85A5D9-7FCA-4FD3-95D3-2C3D64FB62BA}"/>
                </a:ext>
              </a:extLst>
            </p:cNvPr>
            <p:cNvSpPr>
              <a:spLocks noChangeArrowheads="1"/>
            </p:cNvSpPr>
            <p:nvPr/>
          </p:nvSpPr>
          <p:spPr bwMode="auto">
            <a:xfrm>
              <a:off x="1975" y="3028"/>
              <a:ext cx="4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Lucida Sans" panose="020B0602030504020204" pitchFamily="34" charset="0"/>
                </a:rPr>
                <a:t>12.3%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1">
              <a:extLst>
                <a:ext uri="{FF2B5EF4-FFF2-40B4-BE49-F238E27FC236}">
                  <a16:creationId xmlns:a16="http://schemas.microsoft.com/office/drawing/2014/main" id="{D664F209-02DC-447D-84D3-D62E5D75D81D}"/>
                </a:ext>
              </a:extLst>
            </p:cNvPr>
            <p:cNvSpPr>
              <a:spLocks noChangeArrowheads="1"/>
            </p:cNvSpPr>
            <p:nvPr/>
          </p:nvSpPr>
          <p:spPr bwMode="auto">
            <a:xfrm>
              <a:off x="2627" y="1768"/>
              <a:ext cx="4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Lucida Sans" panose="020B0602030504020204" pitchFamily="34" charset="0"/>
                </a:rPr>
                <a:t>46.2%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Rectangle 22">
              <a:extLst>
                <a:ext uri="{FF2B5EF4-FFF2-40B4-BE49-F238E27FC236}">
                  <a16:creationId xmlns:a16="http://schemas.microsoft.com/office/drawing/2014/main" id="{EFB98288-9120-4152-9A3F-BD2A295EDD59}"/>
                </a:ext>
              </a:extLst>
            </p:cNvPr>
            <p:cNvSpPr>
              <a:spLocks noChangeArrowheads="1"/>
            </p:cNvSpPr>
            <p:nvPr/>
          </p:nvSpPr>
          <p:spPr bwMode="auto">
            <a:xfrm>
              <a:off x="3610" y="3104"/>
              <a:ext cx="4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Lucida Sans" panose="020B0602030504020204" pitchFamily="34" charset="0"/>
                </a:rPr>
                <a:t>10.3%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Rectangle 23">
              <a:extLst>
                <a:ext uri="{FF2B5EF4-FFF2-40B4-BE49-F238E27FC236}">
                  <a16:creationId xmlns:a16="http://schemas.microsoft.com/office/drawing/2014/main" id="{C469526C-D6B0-4F68-B70D-7842FBE04F9B}"/>
                </a:ext>
              </a:extLst>
            </p:cNvPr>
            <p:cNvSpPr>
              <a:spLocks noChangeArrowheads="1"/>
            </p:cNvSpPr>
            <p:nvPr/>
          </p:nvSpPr>
          <p:spPr bwMode="auto">
            <a:xfrm>
              <a:off x="4261" y="1034"/>
              <a:ext cx="4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Lucida Sans" panose="020B0602030504020204" pitchFamily="34" charset="0"/>
                </a:rPr>
                <a:t>65.9%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Rectangle 24">
              <a:extLst>
                <a:ext uri="{FF2B5EF4-FFF2-40B4-BE49-F238E27FC236}">
                  <a16:creationId xmlns:a16="http://schemas.microsoft.com/office/drawing/2014/main" id="{EC0E329F-C34B-4EB4-918B-B58A3A2037F8}"/>
                </a:ext>
              </a:extLst>
            </p:cNvPr>
            <p:cNvSpPr>
              <a:spLocks noChangeArrowheads="1"/>
            </p:cNvSpPr>
            <p:nvPr/>
          </p:nvSpPr>
          <p:spPr bwMode="auto">
            <a:xfrm>
              <a:off x="5240" y="2610"/>
              <a:ext cx="4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Lucida Sans" panose="020B0602030504020204" pitchFamily="34" charset="0"/>
                </a:rPr>
                <a:t>23.5%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Rectangle 25">
              <a:extLst>
                <a:ext uri="{FF2B5EF4-FFF2-40B4-BE49-F238E27FC236}">
                  <a16:creationId xmlns:a16="http://schemas.microsoft.com/office/drawing/2014/main" id="{9BF1C81E-7B64-47B6-9260-9B5B459E2D13}"/>
                </a:ext>
              </a:extLst>
            </p:cNvPr>
            <p:cNvSpPr>
              <a:spLocks noChangeArrowheads="1"/>
            </p:cNvSpPr>
            <p:nvPr/>
          </p:nvSpPr>
          <p:spPr bwMode="auto">
            <a:xfrm>
              <a:off x="5896" y="1235"/>
              <a:ext cx="4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Lucida Sans" panose="020B0602030504020204" pitchFamily="34" charset="0"/>
                </a:rPr>
                <a:t>60.5%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 name="Line 26">
              <a:extLst>
                <a:ext uri="{FF2B5EF4-FFF2-40B4-BE49-F238E27FC236}">
                  <a16:creationId xmlns:a16="http://schemas.microsoft.com/office/drawing/2014/main" id="{142A8A81-D37B-49A5-AA09-2288C38FAE89}"/>
                </a:ext>
              </a:extLst>
            </p:cNvPr>
            <p:cNvSpPr>
              <a:spLocks noChangeShapeType="1"/>
            </p:cNvSpPr>
            <p:nvPr/>
          </p:nvSpPr>
          <p:spPr bwMode="auto">
            <a:xfrm flipV="1">
              <a:off x="1586" y="601"/>
              <a:ext cx="0" cy="316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27">
              <a:extLst>
                <a:ext uri="{FF2B5EF4-FFF2-40B4-BE49-F238E27FC236}">
                  <a16:creationId xmlns:a16="http://schemas.microsoft.com/office/drawing/2014/main" id="{60835362-8A49-46A5-92B6-6A15A0C080E0}"/>
                </a:ext>
              </a:extLst>
            </p:cNvPr>
            <p:cNvSpPr>
              <a:spLocks noChangeShapeType="1"/>
            </p:cNvSpPr>
            <p:nvPr/>
          </p:nvSpPr>
          <p:spPr bwMode="auto">
            <a:xfrm flipH="1">
              <a:off x="1525" y="3672"/>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Rectangle 28">
              <a:extLst>
                <a:ext uri="{FF2B5EF4-FFF2-40B4-BE49-F238E27FC236}">
                  <a16:creationId xmlns:a16="http://schemas.microsoft.com/office/drawing/2014/main" id="{A383C86B-B07E-4A47-88E0-DFE43A0ECE56}"/>
                </a:ext>
              </a:extLst>
            </p:cNvPr>
            <p:cNvSpPr>
              <a:spLocks noChangeArrowheads="1"/>
            </p:cNvSpPr>
            <p:nvPr/>
          </p:nvSpPr>
          <p:spPr bwMode="auto">
            <a:xfrm rot="16200000">
              <a:off x="1328" y="3536"/>
              <a:ext cx="173"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Line 29">
              <a:extLst>
                <a:ext uri="{FF2B5EF4-FFF2-40B4-BE49-F238E27FC236}">
                  <a16:creationId xmlns:a16="http://schemas.microsoft.com/office/drawing/2014/main" id="{EF13B5FE-58FF-427E-9638-10873A796178}"/>
                </a:ext>
              </a:extLst>
            </p:cNvPr>
            <p:cNvSpPr>
              <a:spLocks noChangeShapeType="1"/>
            </p:cNvSpPr>
            <p:nvPr/>
          </p:nvSpPr>
          <p:spPr bwMode="auto">
            <a:xfrm flipH="1">
              <a:off x="1525" y="2927"/>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Rectangle 30">
              <a:extLst>
                <a:ext uri="{FF2B5EF4-FFF2-40B4-BE49-F238E27FC236}">
                  <a16:creationId xmlns:a16="http://schemas.microsoft.com/office/drawing/2014/main" id="{A83BC74A-698A-41FB-8249-C84CFF329863}"/>
                </a:ext>
              </a:extLst>
            </p:cNvPr>
            <p:cNvSpPr>
              <a:spLocks noChangeArrowheads="1"/>
            </p:cNvSpPr>
            <p:nvPr/>
          </p:nvSpPr>
          <p:spPr bwMode="auto">
            <a:xfrm rot="16200000">
              <a:off x="1280" y="2789"/>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Line 31">
              <a:extLst>
                <a:ext uri="{FF2B5EF4-FFF2-40B4-BE49-F238E27FC236}">
                  <a16:creationId xmlns:a16="http://schemas.microsoft.com/office/drawing/2014/main" id="{FE967320-C577-4E27-8F03-217F77FACADD}"/>
                </a:ext>
              </a:extLst>
            </p:cNvPr>
            <p:cNvSpPr>
              <a:spLocks noChangeShapeType="1"/>
            </p:cNvSpPr>
            <p:nvPr/>
          </p:nvSpPr>
          <p:spPr bwMode="auto">
            <a:xfrm flipH="1">
              <a:off x="1525" y="2185"/>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Rectangle 32">
              <a:extLst>
                <a:ext uri="{FF2B5EF4-FFF2-40B4-BE49-F238E27FC236}">
                  <a16:creationId xmlns:a16="http://schemas.microsoft.com/office/drawing/2014/main" id="{7BAF8BA3-511D-4642-815A-48B68782B095}"/>
                </a:ext>
              </a:extLst>
            </p:cNvPr>
            <p:cNvSpPr>
              <a:spLocks noChangeArrowheads="1"/>
            </p:cNvSpPr>
            <p:nvPr/>
          </p:nvSpPr>
          <p:spPr bwMode="auto">
            <a:xfrm rot="16200000">
              <a:off x="1280" y="2048"/>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7" name="Line 33">
              <a:extLst>
                <a:ext uri="{FF2B5EF4-FFF2-40B4-BE49-F238E27FC236}">
                  <a16:creationId xmlns:a16="http://schemas.microsoft.com/office/drawing/2014/main" id="{5F8DECE1-B350-4EEE-895A-00FF8509D0C7}"/>
                </a:ext>
              </a:extLst>
            </p:cNvPr>
            <p:cNvSpPr>
              <a:spLocks noChangeShapeType="1"/>
            </p:cNvSpPr>
            <p:nvPr/>
          </p:nvSpPr>
          <p:spPr bwMode="auto">
            <a:xfrm flipH="1">
              <a:off x="1525" y="1440"/>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Rectangle 34">
              <a:extLst>
                <a:ext uri="{FF2B5EF4-FFF2-40B4-BE49-F238E27FC236}">
                  <a16:creationId xmlns:a16="http://schemas.microsoft.com/office/drawing/2014/main" id="{1D60E811-8EC0-4039-ACB5-DAF626A03590}"/>
                </a:ext>
              </a:extLst>
            </p:cNvPr>
            <p:cNvSpPr>
              <a:spLocks noChangeArrowheads="1"/>
            </p:cNvSpPr>
            <p:nvPr/>
          </p:nvSpPr>
          <p:spPr bwMode="auto">
            <a:xfrm rot="16200000">
              <a:off x="1280" y="1302"/>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 name="Line 35">
              <a:extLst>
                <a:ext uri="{FF2B5EF4-FFF2-40B4-BE49-F238E27FC236}">
                  <a16:creationId xmlns:a16="http://schemas.microsoft.com/office/drawing/2014/main" id="{104A8800-40F6-4E02-8591-DFAA480BA164}"/>
                </a:ext>
              </a:extLst>
            </p:cNvPr>
            <p:cNvSpPr>
              <a:spLocks noChangeShapeType="1"/>
            </p:cNvSpPr>
            <p:nvPr/>
          </p:nvSpPr>
          <p:spPr bwMode="auto">
            <a:xfrm flipH="1">
              <a:off x="1525" y="695"/>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6">
              <a:extLst>
                <a:ext uri="{FF2B5EF4-FFF2-40B4-BE49-F238E27FC236}">
                  <a16:creationId xmlns:a16="http://schemas.microsoft.com/office/drawing/2014/main" id="{3DA886EA-E4F3-49A2-9426-F378FC1E9581}"/>
                </a:ext>
              </a:extLst>
            </p:cNvPr>
            <p:cNvSpPr>
              <a:spLocks noChangeArrowheads="1"/>
            </p:cNvSpPr>
            <p:nvPr/>
          </p:nvSpPr>
          <p:spPr bwMode="auto">
            <a:xfrm rot="16200000">
              <a:off x="1280" y="557"/>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7">
              <a:extLst>
                <a:ext uri="{FF2B5EF4-FFF2-40B4-BE49-F238E27FC236}">
                  <a16:creationId xmlns:a16="http://schemas.microsoft.com/office/drawing/2014/main" id="{3843BDBF-D8CF-4826-86E7-539E5971CB20}"/>
                </a:ext>
              </a:extLst>
            </p:cNvPr>
            <p:cNvSpPr>
              <a:spLocks noChangeArrowheads="1"/>
            </p:cNvSpPr>
            <p:nvPr/>
          </p:nvSpPr>
          <p:spPr bwMode="auto">
            <a:xfrm rot="16200000">
              <a:off x="-246" y="2050"/>
              <a:ext cx="2599"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Percent of Households Who Moved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AC471E8-382C-47D6-96B6-A07F8A7CC011}"/>
                </a:ext>
              </a:extLst>
            </p:cNvPr>
            <p:cNvSpPr>
              <a:spLocks noChangeArrowheads="1"/>
            </p:cNvSpPr>
            <p:nvPr/>
          </p:nvSpPr>
          <p:spPr bwMode="auto">
            <a:xfrm rot="16200000">
              <a:off x="204" y="2044"/>
              <a:ext cx="200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to High Opportunity Areas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39">
              <a:extLst>
                <a:ext uri="{FF2B5EF4-FFF2-40B4-BE49-F238E27FC236}">
                  <a16:creationId xmlns:a16="http://schemas.microsoft.com/office/drawing/2014/main" id="{3AF49445-196A-4128-8B54-F55BF2E6BC92}"/>
                </a:ext>
              </a:extLst>
            </p:cNvPr>
            <p:cNvSpPr>
              <a:spLocks noChangeShapeType="1"/>
            </p:cNvSpPr>
            <p:nvPr/>
          </p:nvSpPr>
          <p:spPr bwMode="auto">
            <a:xfrm>
              <a:off x="1586" y="3766"/>
              <a:ext cx="509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40">
              <a:extLst>
                <a:ext uri="{FF2B5EF4-FFF2-40B4-BE49-F238E27FC236}">
                  <a16:creationId xmlns:a16="http://schemas.microsoft.com/office/drawing/2014/main" id="{56BAFF05-53E6-4365-B1F2-C970C84DBFD0}"/>
                </a:ext>
              </a:extLst>
            </p:cNvPr>
            <p:cNvSpPr>
              <a:spLocks noChangeArrowheads="1"/>
            </p:cNvSpPr>
            <p:nvPr/>
          </p:nvSpPr>
          <p:spPr bwMode="auto">
            <a:xfrm>
              <a:off x="1900" y="3798"/>
              <a:ext cx="4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Lucida Sans" panose="020B0602030504020204" pitchFamily="34" charset="0"/>
                </a:rPr>
                <a:t>Control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97" name="Rectangle 41">
              <a:extLst>
                <a:ext uri="{FF2B5EF4-FFF2-40B4-BE49-F238E27FC236}">
                  <a16:creationId xmlns:a16="http://schemas.microsoft.com/office/drawing/2014/main" id="{40E388E3-AEE6-4304-9DD2-E07CC4D05E98}"/>
                </a:ext>
              </a:extLst>
            </p:cNvPr>
            <p:cNvSpPr>
              <a:spLocks noChangeArrowheads="1"/>
            </p:cNvSpPr>
            <p:nvPr/>
          </p:nvSpPr>
          <p:spPr bwMode="auto">
            <a:xfrm>
              <a:off x="2522" y="3798"/>
              <a:ext cx="12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42">
              <a:extLst>
                <a:ext uri="{FF2B5EF4-FFF2-40B4-BE49-F238E27FC236}">
                  <a16:creationId xmlns:a16="http://schemas.microsoft.com/office/drawing/2014/main" id="{26F54F8B-0804-4F1D-82F2-C9681B528A48}"/>
                </a:ext>
              </a:extLst>
            </p:cNvPr>
            <p:cNvSpPr>
              <a:spLocks noChangeArrowheads="1"/>
            </p:cNvSpPr>
            <p:nvPr/>
          </p:nvSpPr>
          <p:spPr bwMode="auto">
            <a:xfrm>
              <a:off x="1943" y="3984"/>
              <a:ext cx="1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Lucida Sans" panose="020B0602030504020204" pitchFamily="34" charset="0"/>
                </a:rPr>
                <a:t>Black Non-Hispanic</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
          <p:nvSpPr>
            <p:cNvPr id="99" name="Rectangle 43">
              <a:extLst>
                <a:ext uri="{FF2B5EF4-FFF2-40B4-BE49-F238E27FC236}">
                  <a16:creationId xmlns:a16="http://schemas.microsoft.com/office/drawing/2014/main" id="{444EE08A-2E9B-4275-A55A-77BCD94E29C0}"/>
                </a:ext>
              </a:extLst>
            </p:cNvPr>
            <p:cNvSpPr>
              <a:spLocks noChangeArrowheads="1"/>
            </p:cNvSpPr>
            <p:nvPr/>
          </p:nvSpPr>
          <p:spPr bwMode="auto">
            <a:xfrm>
              <a:off x="2510" y="3798"/>
              <a:ext cx="56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Lucida Sans" panose="020B0602030504020204" pitchFamily="34" charset="0"/>
                </a:rPr>
                <a:t>Treatment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00" name="Rectangle 44">
              <a:extLst>
                <a:ext uri="{FF2B5EF4-FFF2-40B4-BE49-F238E27FC236}">
                  <a16:creationId xmlns:a16="http://schemas.microsoft.com/office/drawing/2014/main" id="{F5010D11-04B5-4B8D-905D-48367731C390}"/>
                </a:ext>
              </a:extLst>
            </p:cNvPr>
            <p:cNvSpPr>
              <a:spLocks noChangeArrowheads="1"/>
            </p:cNvSpPr>
            <p:nvPr/>
          </p:nvSpPr>
          <p:spPr bwMode="auto">
            <a:xfrm>
              <a:off x="3534" y="3798"/>
              <a:ext cx="4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Lucida Sans" panose="020B0602030504020204" pitchFamily="34" charset="0"/>
                </a:rPr>
                <a:t>Control</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01" name="Rectangle 45">
              <a:extLst>
                <a:ext uri="{FF2B5EF4-FFF2-40B4-BE49-F238E27FC236}">
                  <a16:creationId xmlns:a16="http://schemas.microsoft.com/office/drawing/2014/main" id="{4BF0508B-DB7E-41BD-BAC3-ACB6B8EF35F5}"/>
                </a:ext>
              </a:extLst>
            </p:cNvPr>
            <p:cNvSpPr>
              <a:spLocks noChangeArrowheads="1"/>
            </p:cNvSpPr>
            <p:nvPr/>
          </p:nvSpPr>
          <p:spPr bwMode="auto">
            <a:xfrm>
              <a:off x="4157" y="3798"/>
              <a:ext cx="12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46">
              <a:extLst>
                <a:ext uri="{FF2B5EF4-FFF2-40B4-BE49-F238E27FC236}">
                  <a16:creationId xmlns:a16="http://schemas.microsoft.com/office/drawing/2014/main" id="{9CB530F5-54D6-4BBD-AD2E-ABB4D867AD0D}"/>
                </a:ext>
              </a:extLst>
            </p:cNvPr>
            <p:cNvSpPr>
              <a:spLocks noChangeArrowheads="1"/>
            </p:cNvSpPr>
            <p:nvPr/>
          </p:nvSpPr>
          <p:spPr bwMode="auto">
            <a:xfrm>
              <a:off x="3583" y="3994"/>
              <a:ext cx="113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Lucida Sans" panose="020B0602030504020204" pitchFamily="34" charset="0"/>
                </a:rPr>
                <a:t>White Non-Hispanic</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
          <p:nvSpPr>
            <p:cNvPr id="103" name="Rectangle 47">
              <a:extLst>
                <a:ext uri="{FF2B5EF4-FFF2-40B4-BE49-F238E27FC236}">
                  <a16:creationId xmlns:a16="http://schemas.microsoft.com/office/drawing/2014/main" id="{4C73CD9A-3AE0-4CE6-A6F6-28805A533C2E}"/>
                </a:ext>
              </a:extLst>
            </p:cNvPr>
            <p:cNvSpPr>
              <a:spLocks noChangeArrowheads="1"/>
            </p:cNvSpPr>
            <p:nvPr/>
          </p:nvSpPr>
          <p:spPr bwMode="auto">
            <a:xfrm>
              <a:off x="4144" y="3798"/>
              <a:ext cx="56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Lucida Sans" panose="020B0602030504020204" pitchFamily="34" charset="0"/>
                </a:rPr>
                <a:t>Treatment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04" name="Rectangle 48">
              <a:extLst>
                <a:ext uri="{FF2B5EF4-FFF2-40B4-BE49-F238E27FC236}">
                  <a16:creationId xmlns:a16="http://schemas.microsoft.com/office/drawing/2014/main" id="{1DF00D77-3C22-4BC7-82DD-238FC83CA347}"/>
                </a:ext>
              </a:extLst>
            </p:cNvPr>
            <p:cNvSpPr>
              <a:spLocks noChangeArrowheads="1"/>
            </p:cNvSpPr>
            <p:nvPr/>
          </p:nvSpPr>
          <p:spPr bwMode="auto">
            <a:xfrm>
              <a:off x="5168" y="3798"/>
              <a:ext cx="4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Lucida Sans" panose="020B0602030504020204" pitchFamily="34" charset="0"/>
                </a:rPr>
                <a:t>Control</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05" name="Rectangle 49">
              <a:extLst>
                <a:ext uri="{FF2B5EF4-FFF2-40B4-BE49-F238E27FC236}">
                  <a16:creationId xmlns:a16="http://schemas.microsoft.com/office/drawing/2014/main" id="{007BE010-FE56-4334-89AF-3ADA1852E3B3}"/>
                </a:ext>
              </a:extLst>
            </p:cNvPr>
            <p:cNvSpPr>
              <a:spLocks noChangeArrowheads="1"/>
            </p:cNvSpPr>
            <p:nvPr/>
          </p:nvSpPr>
          <p:spPr bwMode="auto">
            <a:xfrm>
              <a:off x="5791" y="3798"/>
              <a:ext cx="12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50">
              <a:extLst>
                <a:ext uri="{FF2B5EF4-FFF2-40B4-BE49-F238E27FC236}">
                  <a16:creationId xmlns:a16="http://schemas.microsoft.com/office/drawing/2014/main" id="{8DA9A0C7-B4EE-49D0-8C92-46814B68333A}"/>
                </a:ext>
              </a:extLst>
            </p:cNvPr>
            <p:cNvSpPr>
              <a:spLocks noChangeArrowheads="1"/>
            </p:cNvSpPr>
            <p:nvPr/>
          </p:nvSpPr>
          <p:spPr bwMode="auto">
            <a:xfrm>
              <a:off x="5160" y="3994"/>
              <a:ext cx="12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Lucida Sans" panose="020B0602030504020204" pitchFamily="34" charset="0"/>
                </a:rPr>
                <a:t>Other Race/Ethnicity</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
          <p:nvSpPr>
            <p:cNvPr id="107" name="Rectangle 51">
              <a:extLst>
                <a:ext uri="{FF2B5EF4-FFF2-40B4-BE49-F238E27FC236}">
                  <a16:creationId xmlns:a16="http://schemas.microsoft.com/office/drawing/2014/main" id="{43A3A2AB-638D-4193-8C5F-69F08E1632C2}"/>
                </a:ext>
              </a:extLst>
            </p:cNvPr>
            <p:cNvSpPr>
              <a:spLocks noChangeArrowheads="1"/>
            </p:cNvSpPr>
            <p:nvPr/>
          </p:nvSpPr>
          <p:spPr bwMode="auto">
            <a:xfrm>
              <a:off x="5779" y="3798"/>
              <a:ext cx="56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Lucida Sans" panose="020B0602030504020204" pitchFamily="34" charset="0"/>
                </a:rPr>
                <a:t>Treatment</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08" name="Line 52">
              <a:extLst>
                <a:ext uri="{FF2B5EF4-FFF2-40B4-BE49-F238E27FC236}">
                  <a16:creationId xmlns:a16="http://schemas.microsoft.com/office/drawing/2014/main" id="{DB558541-E129-4FD9-AA85-F7B01AC06A74}"/>
                </a:ext>
              </a:extLst>
            </p:cNvPr>
            <p:cNvSpPr>
              <a:spLocks noChangeShapeType="1"/>
            </p:cNvSpPr>
            <p:nvPr/>
          </p:nvSpPr>
          <p:spPr bwMode="auto">
            <a:xfrm>
              <a:off x="2170" y="3766"/>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53">
              <a:extLst>
                <a:ext uri="{FF2B5EF4-FFF2-40B4-BE49-F238E27FC236}">
                  <a16:creationId xmlns:a16="http://schemas.microsoft.com/office/drawing/2014/main" id="{8FE6B8C7-927B-4797-AF94-4CD6D45F959C}"/>
                </a:ext>
              </a:extLst>
            </p:cNvPr>
            <p:cNvSpPr>
              <a:spLocks noChangeShapeType="1"/>
            </p:cNvSpPr>
            <p:nvPr/>
          </p:nvSpPr>
          <p:spPr bwMode="auto">
            <a:xfrm>
              <a:off x="2825" y="3766"/>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54">
              <a:extLst>
                <a:ext uri="{FF2B5EF4-FFF2-40B4-BE49-F238E27FC236}">
                  <a16:creationId xmlns:a16="http://schemas.microsoft.com/office/drawing/2014/main" id="{56390672-A04F-4C4B-B9E7-FB47AD1188D7}"/>
                </a:ext>
              </a:extLst>
            </p:cNvPr>
            <p:cNvSpPr>
              <a:spLocks noChangeShapeType="1"/>
            </p:cNvSpPr>
            <p:nvPr/>
          </p:nvSpPr>
          <p:spPr bwMode="auto">
            <a:xfrm>
              <a:off x="3804" y="3766"/>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55">
              <a:extLst>
                <a:ext uri="{FF2B5EF4-FFF2-40B4-BE49-F238E27FC236}">
                  <a16:creationId xmlns:a16="http://schemas.microsoft.com/office/drawing/2014/main" id="{114FF789-571E-42BC-B3EC-5213480742D7}"/>
                </a:ext>
              </a:extLst>
            </p:cNvPr>
            <p:cNvSpPr>
              <a:spLocks noChangeShapeType="1"/>
            </p:cNvSpPr>
            <p:nvPr/>
          </p:nvSpPr>
          <p:spPr bwMode="auto">
            <a:xfrm>
              <a:off x="4459" y="3766"/>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56">
              <a:extLst>
                <a:ext uri="{FF2B5EF4-FFF2-40B4-BE49-F238E27FC236}">
                  <a16:creationId xmlns:a16="http://schemas.microsoft.com/office/drawing/2014/main" id="{3FA9EB01-1A07-4DAF-A398-5697AC405A33}"/>
                </a:ext>
              </a:extLst>
            </p:cNvPr>
            <p:cNvSpPr>
              <a:spLocks noChangeShapeType="1"/>
            </p:cNvSpPr>
            <p:nvPr/>
          </p:nvSpPr>
          <p:spPr bwMode="auto">
            <a:xfrm>
              <a:off x="5438" y="3766"/>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57">
              <a:extLst>
                <a:ext uri="{FF2B5EF4-FFF2-40B4-BE49-F238E27FC236}">
                  <a16:creationId xmlns:a16="http://schemas.microsoft.com/office/drawing/2014/main" id="{098EB5D6-D5BB-474B-9685-401A5D1E688E}"/>
                </a:ext>
              </a:extLst>
            </p:cNvPr>
            <p:cNvSpPr>
              <a:spLocks noChangeShapeType="1"/>
            </p:cNvSpPr>
            <p:nvPr/>
          </p:nvSpPr>
          <p:spPr bwMode="auto">
            <a:xfrm>
              <a:off x="6090" y="3766"/>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58">
              <a:extLst>
                <a:ext uri="{FF2B5EF4-FFF2-40B4-BE49-F238E27FC236}">
                  <a16:creationId xmlns:a16="http://schemas.microsoft.com/office/drawing/2014/main" id="{42606C63-1244-4E95-B8E8-F8AF923C3502}"/>
                </a:ext>
              </a:extLst>
            </p:cNvPr>
            <p:cNvSpPr>
              <a:spLocks noChangeArrowheads="1"/>
            </p:cNvSpPr>
            <p:nvPr/>
          </p:nvSpPr>
          <p:spPr bwMode="auto">
            <a:xfrm>
              <a:off x="4063" y="98"/>
              <a:ext cx="342"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09" name="Title 1">
            <a:extLst>
              <a:ext uri="{FF2B5EF4-FFF2-40B4-BE49-F238E27FC236}">
                <a16:creationId xmlns:a16="http://schemas.microsoft.com/office/drawing/2014/main" id="{4EBF8FE5-239A-4752-9C56-B6AF4FA0ECD6}"/>
              </a:ext>
            </a:extLst>
          </p:cNvPr>
          <p:cNvSpPr>
            <a:spLocks noGrp="1"/>
          </p:cNvSpPr>
          <p:nvPr>
            <p:ph type="title"/>
          </p:nvPr>
        </p:nvSpPr>
        <p:spPr>
          <a:xfrm>
            <a:off x="0" y="-121237"/>
            <a:ext cx="12192000" cy="1079291"/>
          </a:xfrm>
        </p:spPr>
        <p:txBody>
          <a:bodyPr>
            <a:normAutofit/>
          </a:bodyPr>
          <a:lstStyle/>
          <a:p>
            <a:pPr algn="ctr"/>
            <a:r>
              <a:rPr lang="en-US" sz="2000" b="1" dirty="0">
                <a:solidFill>
                  <a:srgbClr val="002060"/>
                </a:solidFill>
                <a:latin typeface="Arial" panose="020B0604020202020204" pitchFamily="34" charset="0"/>
                <a:cs typeface="Arial" panose="020B0604020202020204" pitchFamily="34" charset="0"/>
              </a:rPr>
              <a:t>Treatment Effects By Race and Ethnicity</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096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577" y="1122873"/>
            <a:ext cx="10207256" cy="5065275"/>
          </a:xfrm>
        </p:spPr>
        <p:txBody>
          <a:bodyPr>
            <a:normAutofit/>
          </a:bodyPr>
          <a:lstStyle/>
          <a:p>
            <a:pPr marL="36900" indent="0">
              <a:buNone/>
            </a:pPr>
            <a:endParaRPr lang="en-US" sz="2200" dirty="0">
              <a:latin typeface="Arial" panose="020B0604020202020204" pitchFamily="34" charset="0"/>
              <a:cs typeface="Arial" panose="020B0604020202020204" pitchFamily="34" charset="0"/>
              <a:sym typeface="Wingdings" pitchFamily="2" charset="2"/>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Are families making sacrifices on other dimensions to move to high-opportunity areas?</a:t>
            </a:r>
          </a:p>
        </p:txBody>
      </p:sp>
      <p:sp>
        <p:nvSpPr>
          <p:cNvPr id="6" name="Title 1"/>
          <p:cNvSpPr txBox="1">
            <a:spLocks/>
          </p:cNvSpPr>
          <p:nvPr/>
        </p:nvSpPr>
        <p:spPr>
          <a:xfrm>
            <a:off x="0" y="228600"/>
            <a:ext cx="1219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Tradeoffs in Unit Characteristics</a:t>
            </a:r>
          </a:p>
        </p:txBody>
      </p:sp>
    </p:spTree>
    <p:extLst>
      <p:ext uri="{BB962C8B-B14F-4D97-AF65-F5344CB8AC3E}">
        <p14:creationId xmlns:p14="http://schemas.microsoft.com/office/powerpoint/2010/main" val="484183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31FC20-A40D-4D08-BC1D-5CAE23BE44CE}"/>
              </a:ext>
            </a:extLst>
          </p:cNvPr>
          <p:cNvSpPr txBox="1">
            <a:spLocks/>
          </p:cNvSpPr>
          <p:nvPr/>
        </p:nvSpPr>
        <p:spPr>
          <a:xfrm>
            <a:off x="0" y="64272"/>
            <a:ext cx="12192000" cy="9024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Tradeoffs in Neighborhood and Unit Quality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Treatment Effects on Distance Moved and </a:t>
            </a:r>
            <a:r>
              <a:rPr kumimoji="0" lang="en-US" sz="2000" b="0"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rPr>
              <a:t>Unit Size</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4" name="AutoShape 3"/>
          <p:cNvSpPr>
            <a:spLocks noChangeAspect="1" noChangeArrowheads="1" noTextEdit="1"/>
          </p:cNvSpPr>
          <p:nvPr/>
        </p:nvSpPr>
        <p:spPr bwMode="auto">
          <a:xfrm>
            <a:off x="58738" y="1078333"/>
            <a:ext cx="6459538"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7"/>
          <p:cNvSpPr>
            <a:spLocks noChangeArrowheads="1"/>
          </p:cNvSpPr>
          <p:nvPr/>
        </p:nvSpPr>
        <p:spPr bwMode="auto">
          <a:xfrm>
            <a:off x="1210616" y="1838745"/>
            <a:ext cx="4816475" cy="3673475"/>
          </a:xfrm>
          <a:prstGeom prst="rect">
            <a:avLst/>
          </a:prstGeom>
          <a:solidFill>
            <a:srgbClr val="FFFFFF"/>
          </a:solidFill>
          <a:ln w="952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31"/>
          <p:cNvSpPr>
            <a:spLocks noChangeArrowheads="1"/>
          </p:cNvSpPr>
          <p:nvPr/>
        </p:nvSpPr>
        <p:spPr bwMode="auto">
          <a:xfrm>
            <a:off x="3534716" y="1200570"/>
            <a:ext cx="4286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200" b="0" i="0" u="none" strike="noStrike" kern="1200" cap="none" spc="0" normalizeH="0" baseline="0" noProof="0">
                <a:ln>
                  <a:noFill/>
                </a:ln>
                <a:solidFill>
                  <a:srgbClr val="1E2D53"/>
                </a:solidFill>
                <a:effectLst/>
                <a:uLnTx/>
                <a:uFillTx/>
                <a:latin typeface="Lucida Sans" panose="020B0602030504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AutoShape 33"/>
          <p:cNvSpPr>
            <a:spLocks noChangeAspect="1" noChangeArrowheads="1" noTextEdit="1"/>
          </p:cNvSpPr>
          <p:nvPr/>
        </p:nvSpPr>
        <p:spPr bwMode="auto">
          <a:xfrm>
            <a:off x="6114406" y="1086917"/>
            <a:ext cx="5919790" cy="54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Rectangle 51"/>
          <p:cNvSpPr>
            <a:spLocks noChangeArrowheads="1"/>
          </p:cNvSpPr>
          <p:nvPr/>
        </p:nvSpPr>
        <p:spPr bwMode="auto">
          <a:xfrm rot="16200000">
            <a:off x="5093165" y="3470159"/>
            <a:ext cx="2561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Square Footage of Unit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 name="Rectangle 52"/>
          <p:cNvSpPr>
            <a:spLocks noChangeArrowheads="1"/>
          </p:cNvSpPr>
          <p:nvPr/>
        </p:nvSpPr>
        <p:spPr bwMode="auto">
          <a:xfrm rot="16200000">
            <a:off x="6509694" y="3477690"/>
            <a:ext cx="1825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Rectangle 61"/>
          <p:cNvSpPr>
            <a:spLocks noChangeArrowheads="1"/>
          </p:cNvSpPr>
          <p:nvPr/>
        </p:nvSpPr>
        <p:spPr bwMode="auto">
          <a:xfrm>
            <a:off x="9451332" y="1209154"/>
            <a:ext cx="4286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200" b="0" i="0" u="none" strike="noStrike" kern="1200" cap="none" spc="0" normalizeH="0" baseline="0" noProof="0">
                <a:ln>
                  <a:noFill/>
                </a:ln>
                <a:solidFill>
                  <a:srgbClr val="1E2D53"/>
                </a:solidFill>
                <a:effectLst/>
                <a:uLnTx/>
                <a:uFillTx/>
                <a:latin typeface="Lucida Sans" panose="020B0602030504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63" name="Group 364"/>
          <p:cNvGrpSpPr>
            <a:grpSpLocks noChangeAspect="1"/>
          </p:cNvGrpSpPr>
          <p:nvPr/>
        </p:nvGrpSpPr>
        <p:grpSpPr bwMode="auto">
          <a:xfrm>
            <a:off x="6464075" y="1237209"/>
            <a:ext cx="5462588" cy="4664077"/>
            <a:chOff x="4113" y="623"/>
            <a:chExt cx="3441" cy="2938"/>
          </a:xfrm>
        </p:grpSpPr>
        <p:sp>
          <p:nvSpPr>
            <p:cNvPr id="64" name="Rectangle 367"/>
            <p:cNvSpPr>
              <a:spLocks noChangeArrowheads="1"/>
            </p:cNvSpPr>
            <p:nvPr/>
          </p:nvSpPr>
          <p:spPr bwMode="auto">
            <a:xfrm>
              <a:off x="4535" y="1023"/>
              <a:ext cx="3019" cy="2302"/>
            </a:xfrm>
            <a:prstGeom prst="rect">
              <a:avLst/>
            </a:prstGeom>
            <a:solidFill>
              <a:srgbClr val="FFFFFF"/>
            </a:solidFill>
            <a:ln w="952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Rectangle 368"/>
            <p:cNvSpPr>
              <a:spLocks noChangeArrowheads="1"/>
            </p:cNvSpPr>
            <p:nvPr/>
          </p:nvSpPr>
          <p:spPr bwMode="auto">
            <a:xfrm>
              <a:off x="4969" y="1531"/>
              <a:ext cx="717" cy="1719"/>
            </a:xfrm>
            <a:prstGeom prst="rect">
              <a:avLst/>
            </a:prstGeom>
            <a:solidFill>
              <a:srgbClr val="CDCDCD"/>
            </a:solidFill>
            <a:ln w="9525">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Rectangle 369"/>
            <p:cNvSpPr>
              <a:spLocks noChangeArrowheads="1"/>
            </p:cNvSpPr>
            <p:nvPr/>
          </p:nvSpPr>
          <p:spPr bwMode="auto">
            <a:xfrm>
              <a:off x="6403" y="1340"/>
              <a:ext cx="716" cy="1910"/>
            </a:xfrm>
            <a:prstGeom prst="rect">
              <a:avLst/>
            </a:prstGeom>
            <a:solidFill>
              <a:srgbClr val="85E3D8"/>
            </a:solidFill>
            <a:ln w="9525">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Rectangle 370"/>
            <p:cNvSpPr>
              <a:spLocks noChangeArrowheads="1"/>
            </p:cNvSpPr>
            <p:nvPr/>
          </p:nvSpPr>
          <p:spPr bwMode="auto">
            <a:xfrm>
              <a:off x="5114" y="1365"/>
              <a:ext cx="4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1278.8</a:t>
              </a:r>
              <a:endPar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8" name="Rectangle 371"/>
            <p:cNvSpPr>
              <a:spLocks noChangeArrowheads="1"/>
            </p:cNvSpPr>
            <p:nvPr/>
          </p:nvSpPr>
          <p:spPr bwMode="auto">
            <a:xfrm>
              <a:off x="6547" y="1176"/>
              <a:ext cx="4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1419.9</a:t>
              </a:r>
              <a:endPar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9" name="Line 372"/>
            <p:cNvSpPr>
              <a:spLocks noChangeShapeType="1"/>
            </p:cNvSpPr>
            <p:nvPr/>
          </p:nvSpPr>
          <p:spPr bwMode="auto">
            <a:xfrm flipV="1">
              <a:off x="4535" y="1023"/>
              <a:ext cx="0" cy="230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Line 373"/>
            <p:cNvSpPr>
              <a:spLocks noChangeShapeType="1"/>
            </p:cNvSpPr>
            <p:nvPr/>
          </p:nvSpPr>
          <p:spPr bwMode="auto">
            <a:xfrm flipH="1">
              <a:off x="4486" y="3250"/>
              <a:ext cx="4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Rectangle 374"/>
            <p:cNvSpPr>
              <a:spLocks noChangeArrowheads="1"/>
            </p:cNvSpPr>
            <p:nvPr/>
          </p:nvSpPr>
          <p:spPr bwMode="auto">
            <a:xfrm rot="16200000">
              <a:off x="4357" y="3131"/>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0</a:t>
              </a:r>
              <a:endPar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2" name="Line 375"/>
            <p:cNvSpPr>
              <a:spLocks noChangeShapeType="1"/>
            </p:cNvSpPr>
            <p:nvPr/>
          </p:nvSpPr>
          <p:spPr bwMode="auto">
            <a:xfrm flipH="1">
              <a:off x="4486" y="2576"/>
              <a:ext cx="4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Rectangle 376"/>
            <p:cNvSpPr>
              <a:spLocks noChangeArrowheads="1"/>
            </p:cNvSpPr>
            <p:nvPr/>
          </p:nvSpPr>
          <p:spPr bwMode="auto">
            <a:xfrm rot="16200000">
              <a:off x="4270" y="2457"/>
              <a:ext cx="26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500</a:t>
              </a:r>
              <a:endParaRPr kumimoji="0" lang="en-US" altLang="en-US"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Line 377"/>
            <p:cNvSpPr>
              <a:spLocks noChangeShapeType="1"/>
            </p:cNvSpPr>
            <p:nvPr/>
          </p:nvSpPr>
          <p:spPr bwMode="auto">
            <a:xfrm flipH="1">
              <a:off x="4486" y="1905"/>
              <a:ext cx="4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Rectangle 378"/>
            <p:cNvSpPr>
              <a:spLocks noChangeArrowheads="1"/>
            </p:cNvSpPr>
            <p:nvPr/>
          </p:nvSpPr>
          <p:spPr bwMode="auto">
            <a:xfrm rot="16200000">
              <a:off x="4226" y="1783"/>
              <a:ext cx="34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1000</a:t>
              </a:r>
              <a:endParaRPr kumimoji="0" lang="en-US" altLang="en-US"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Line 379"/>
            <p:cNvSpPr>
              <a:spLocks noChangeShapeType="1"/>
            </p:cNvSpPr>
            <p:nvPr/>
          </p:nvSpPr>
          <p:spPr bwMode="auto">
            <a:xfrm flipH="1">
              <a:off x="4486" y="1231"/>
              <a:ext cx="4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Rectangle 380"/>
            <p:cNvSpPr>
              <a:spLocks noChangeArrowheads="1"/>
            </p:cNvSpPr>
            <p:nvPr/>
          </p:nvSpPr>
          <p:spPr bwMode="auto">
            <a:xfrm rot="16200000">
              <a:off x="4226" y="1109"/>
              <a:ext cx="34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1500</a:t>
              </a:r>
              <a:endPar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8" name="Rectangle 382"/>
            <p:cNvSpPr>
              <a:spLocks noChangeArrowheads="1"/>
            </p:cNvSpPr>
            <p:nvPr/>
          </p:nvSpPr>
          <p:spPr bwMode="auto">
            <a:xfrm rot="16200000">
              <a:off x="4150" y="2046"/>
              <a:ext cx="11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Line 383"/>
            <p:cNvSpPr>
              <a:spLocks noChangeShapeType="1"/>
            </p:cNvSpPr>
            <p:nvPr/>
          </p:nvSpPr>
          <p:spPr bwMode="auto">
            <a:xfrm>
              <a:off x="4535" y="3325"/>
              <a:ext cx="301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Line 384"/>
            <p:cNvSpPr>
              <a:spLocks noChangeShapeType="1"/>
            </p:cNvSpPr>
            <p:nvPr/>
          </p:nvSpPr>
          <p:spPr bwMode="auto">
            <a:xfrm>
              <a:off x="5326" y="3325"/>
              <a:ext cx="0" cy="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Rectangle 385"/>
            <p:cNvSpPr>
              <a:spLocks noChangeArrowheads="1"/>
            </p:cNvSpPr>
            <p:nvPr/>
          </p:nvSpPr>
          <p:spPr bwMode="auto">
            <a:xfrm>
              <a:off x="5086" y="3396"/>
              <a:ext cx="49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Control</a:t>
              </a:r>
              <a:endPar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2" name="Line 386"/>
            <p:cNvSpPr>
              <a:spLocks noChangeShapeType="1"/>
            </p:cNvSpPr>
            <p:nvPr/>
          </p:nvSpPr>
          <p:spPr bwMode="auto">
            <a:xfrm>
              <a:off x="6760" y="3325"/>
              <a:ext cx="0" cy="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Rectangle 387"/>
            <p:cNvSpPr>
              <a:spLocks noChangeArrowheads="1"/>
            </p:cNvSpPr>
            <p:nvPr/>
          </p:nvSpPr>
          <p:spPr bwMode="auto">
            <a:xfrm>
              <a:off x="6423" y="3396"/>
              <a:ext cx="68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Treatment</a:t>
              </a:r>
              <a:endParaRPr kumimoji="0" lang="en-US" altLang="en-US"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Rectangle 391"/>
            <p:cNvSpPr>
              <a:spLocks noChangeArrowheads="1"/>
            </p:cNvSpPr>
            <p:nvPr/>
          </p:nvSpPr>
          <p:spPr bwMode="auto">
            <a:xfrm>
              <a:off x="5991" y="623"/>
              <a:ext cx="271"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200" b="0" i="0" u="none" strike="noStrike" kern="1200" cap="none" spc="0" normalizeH="0" baseline="0" noProof="0">
                  <a:ln>
                    <a:noFill/>
                  </a:ln>
                  <a:solidFill>
                    <a:srgbClr val="1E2D53"/>
                  </a:solidFill>
                  <a:effectLst/>
                  <a:uLnTx/>
                  <a:uFillTx/>
                  <a:latin typeface="Lucida Sans" panose="020B0602030504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8" name="Rectangle 28">
            <a:extLst>
              <a:ext uri="{FF2B5EF4-FFF2-40B4-BE49-F238E27FC236}">
                <a16:creationId xmlns:a16="http://schemas.microsoft.com/office/drawing/2014/main" id="{39F4371E-B6F7-4CA6-B691-270A67367EB4}"/>
              </a:ext>
            </a:extLst>
          </p:cNvPr>
          <p:cNvSpPr>
            <a:spLocks noChangeArrowheads="1"/>
          </p:cNvSpPr>
          <p:nvPr/>
        </p:nvSpPr>
        <p:spPr bwMode="auto">
          <a:xfrm>
            <a:off x="7071390" y="5965483"/>
            <a:ext cx="11620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Difference: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9" name="Rectangle 29">
            <a:extLst>
              <a:ext uri="{FF2B5EF4-FFF2-40B4-BE49-F238E27FC236}">
                <a16:creationId xmlns:a16="http://schemas.microsoft.com/office/drawing/2014/main" id="{9987D7EA-6753-4915-ADCC-F381ECF393A7}"/>
              </a:ext>
            </a:extLst>
          </p:cNvPr>
          <p:cNvSpPr>
            <a:spLocks noChangeArrowheads="1"/>
          </p:cNvSpPr>
          <p:nvPr/>
        </p:nvSpPr>
        <p:spPr bwMode="auto">
          <a:xfrm>
            <a:off x="8177213" y="5965483"/>
            <a:ext cx="12968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141.1 sq. ft.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0" name="Rectangle 30">
            <a:extLst>
              <a:ext uri="{FF2B5EF4-FFF2-40B4-BE49-F238E27FC236}">
                <a16:creationId xmlns:a16="http://schemas.microsoft.com/office/drawing/2014/main" id="{67B3462D-7A34-4BD9-AE59-28CFC57562AA}"/>
              </a:ext>
            </a:extLst>
          </p:cNvPr>
          <p:cNvSpPr>
            <a:spLocks noChangeArrowheads="1"/>
          </p:cNvSpPr>
          <p:nvPr/>
        </p:nvSpPr>
        <p:spPr bwMode="auto">
          <a:xfrm>
            <a:off x="7085570" y="6190576"/>
            <a:ext cx="17953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SE: (110.1)</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 name="TextBox 57">
            <a:extLst>
              <a:ext uri="{FF2B5EF4-FFF2-40B4-BE49-F238E27FC236}">
                <a16:creationId xmlns:a16="http://schemas.microsoft.com/office/drawing/2014/main" id="{CED520E9-C349-431D-AA04-89BC44C3E9D2}"/>
              </a:ext>
            </a:extLst>
          </p:cNvPr>
          <p:cNvSpPr txBox="1"/>
          <p:nvPr/>
        </p:nvSpPr>
        <p:spPr>
          <a:xfrm>
            <a:off x="2532213" y="1341970"/>
            <a:ext cx="1936749" cy="384721"/>
          </a:xfrm>
          <a:prstGeom prst="rect">
            <a:avLst/>
          </a:prstGeom>
          <a:noFill/>
        </p:spPr>
        <p:txBody>
          <a:bodyPr wrap="none" rtlCol="0">
            <a:spAutoFit/>
          </a:bodyPr>
          <a:lstStyle/>
          <a:p>
            <a:pPr marL="0" marR="0" lvl="0" indent="0" algn="l" defTabSz="9139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Distance Moved</a:t>
            </a: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197A38E6-5F48-47AE-8EA2-6F3D658954F2}"/>
              </a:ext>
            </a:extLst>
          </p:cNvPr>
          <p:cNvSpPr txBox="1"/>
          <p:nvPr/>
        </p:nvSpPr>
        <p:spPr>
          <a:xfrm>
            <a:off x="8714718" y="1325436"/>
            <a:ext cx="1160895" cy="384721"/>
          </a:xfrm>
          <a:prstGeom prst="rect">
            <a:avLst/>
          </a:prstGeom>
          <a:noFill/>
        </p:spPr>
        <p:txBody>
          <a:bodyPr wrap="none" rtlCol="0">
            <a:spAutoFit/>
          </a:bodyPr>
          <a:lstStyle/>
          <a:p>
            <a:pPr marL="0" marR="0" lvl="0" indent="0" algn="l" defTabSz="9139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Unit Size</a:t>
            </a: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5" name="Picture 34">
            <a:extLst>
              <a:ext uri="{FF2B5EF4-FFF2-40B4-BE49-F238E27FC236}">
                <a16:creationId xmlns:a16="http://schemas.microsoft.com/office/drawing/2014/main" id="{52F9050A-322E-440A-9FED-FA16A18E6CD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7339" y="1030099"/>
            <a:ext cx="7638500" cy="5555274"/>
          </a:xfrm>
          <a:prstGeom prst="rect">
            <a:avLst/>
          </a:prstGeom>
        </p:spPr>
      </p:pic>
    </p:spTree>
    <p:extLst>
      <p:ext uri="{BB962C8B-B14F-4D97-AF65-F5344CB8AC3E}">
        <p14:creationId xmlns:p14="http://schemas.microsoft.com/office/powerpoint/2010/main" val="3831145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0B25482E-9719-40D9-A9FE-790095997961}"/>
              </a:ext>
            </a:extLst>
          </p:cNvPr>
          <p:cNvSpPr txBox="1"/>
          <p:nvPr/>
        </p:nvSpPr>
        <p:spPr>
          <a:xfrm>
            <a:off x="7697238" y="1093174"/>
            <a:ext cx="3363421" cy="677108"/>
          </a:xfrm>
          <a:prstGeom prst="rect">
            <a:avLst/>
          </a:prstGeom>
          <a:noFill/>
        </p:spPr>
        <p:txBody>
          <a:bodyPr wrap="none" rtlCol="0">
            <a:spAutoFit/>
          </a:bodyP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Certainty about Wanting </a:t>
            </a:r>
          </a:p>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Stay in New Neighborhood</a:t>
            </a: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0" name="Picture 39">
            <a:extLst>
              <a:ext uri="{FF2B5EF4-FFF2-40B4-BE49-F238E27FC236}">
                <a16:creationId xmlns:a16="http://schemas.microsoft.com/office/drawing/2014/main" id="{FB2C656D-6685-40B7-A664-445052A5068D}"/>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653"/>
          <a:stretch/>
        </p:blipFill>
        <p:spPr>
          <a:xfrm>
            <a:off x="6538849" y="1021277"/>
            <a:ext cx="6442832" cy="5555272"/>
          </a:xfrm>
          <a:prstGeom prst="rect">
            <a:avLst/>
          </a:prstGeom>
        </p:spPr>
      </p:pic>
      <p:sp>
        <p:nvSpPr>
          <p:cNvPr id="39" name="TextBox 38">
            <a:extLst>
              <a:ext uri="{FF2B5EF4-FFF2-40B4-BE49-F238E27FC236}">
                <a16:creationId xmlns:a16="http://schemas.microsoft.com/office/drawing/2014/main" id="{76CAD2D3-65BD-4EF7-8D84-F169811A5EC3}"/>
              </a:ext>
            </a:extLst>
          </p:cNvPr>
          <p:cNvSpPr txBox="1"/>
          <p:nvPr/>
        </p:nvSpPr>
        <p:spPr>
          <a:xfrm>
            <a:off x="2312043" y="1086917"/>
            <a:ext cx="2279791" cy="677108"/>
          </a:xfrm>
          <a:prstGeom prst="rect">
            <a:avLst/>
          </a:prstGeom>
          <a:noFill/>
        </p:spPr>
        <p:txBody>
          <a:bodyPr wrap="none" rtlCol="0">
            <a:spAutoFit/>
          </a:bodyP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Satisfaction with </a:t>
            </a:r>
          </a:p>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New Neighborhood</a:t>
            </a: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8" name="Picture 37">
            <a:extLst>
              <a:ext uri="{FF2B5EF4-FFF2-40B4-BE49-F238E27FC236}">
                <a16:creationId xmlns:a16="http://schemas.microsoft.com/office/drawing/2014/main" id="{19507F2F-BC15-49B8-9D16-A74928D4FE3A}"/>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4736"/>
          <a:stretch/>
        </p:blipFill>
        <p:spPr>
          <a:xfrm>
            <a:off x="778791" y="1064275"/>
            <a:ext cx="6512899" cy="5508783"/>
          </a:xfrm>
          <a:prstGeom prst="rect">
            <a:avLst/>
          </a:prstGeom>
        </p:spPr>
      </p:pic>
      <p:sp>
        <p:nvSpPr>
          <p:cNvPr id="4" name="AutoShape 3"/>
          <p:cNvSpPr>
            <a:spLocks noChangeAspect="1" noChangeArrowheads="1" noTextEdit="1"/>
          </p:cNvSpPr>
          <p:nvPr/>
        </p:nvSpPr>
        <p:spPr bwMode="auto">
          <a:xfrm>
            <a:off x="58738" y="1078333"/>
            <a:ext cx="6459538"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31"/>
          <p:cNvSpPr>
            <a:spLocks noChangeArrowheads="1"/>
          </p:cNvSpPr>
          <p:nvPr/>
        </p:nvSpPr>
        <p:spPr bwMode="auto">
          <a:xfrm>
            <a:off x="3534716" y="1200570"/>
            <a:ext cx="4286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200" b="0" i="0" u="none" strike="noStrike" kern="1200" cap="none" spc="0" normalizeH="0" baseline="0" noProof="0">
                <a:ln>
                  <a:noFill/>
                </a:ln>
                <a:solidFill>
                  <a:srgbClr val="1E2D53"/>
                </a:solidFill>
                <a:effectLst/>
                <a:uLnTx/>
                <a:uFillTx/>
                <a:latin typeface="Lucida Sans" panose="020B0602030504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AutoShape 33"/>
          <p:cNvSpPr>
            <a:spLocks noChangeAspect="1" noChangeArrowheads="1" noTextEdit="1"/>
          </p:cNvSpPr>
          <p:nvPr/>
        </p:nvSpPr>
        <p:spPr bwMode="auto">
          <a:xfrm>
            <a:off x="6114406" y="1086917"/>
            <a:ext cx="5919790" cy="54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52"/>
          <p:cNvSpPr>
            <a:spLocks noChangeArrowheads="1"/>
          </p:cNvSpPr>
          <p:nvPr/>
        </p:nvSpPr>
        <p:spPr bwMode="auto">
          <a:xfrm rot="16200000">
            <a:off x="6509694" y="3477690"/>
            <a:ext cx="1825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Rectangle 61"/>
          <p:cNvSpPr>
            <a:spLocks noChangeArrowheads="1"/>
          </p:cNvSpPr>
          <p:nvPr/>
        </p:nvSpPr>
        <p:spPr bwMode="auto">
          <a:xfrm>
            <a:off x="9451332" y="1209154"/>
            <a:ext cx="4286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200" b="0" i="0" u="none" strike="noStrike" kern="1200" cap="none" spc="0" normalizeH="0" baseline="0" noProof="0">
                <a:ln>
                  <a:noFill/>
                </a:ln>
                <a:solidFill>
                  <a:srgbClr val="1E2D53"/>
                </a:solidFill>
                <a:effectLst/>
                <a:uLnTx/>
                <a:uFillTx/>
                <a:latin typeface="Lucida Sans" panose="020B0602030504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Title 1">
            <a:extLst>
              <a:ext uri="{FF2B5EF4-FFF2-40B4-BE49-F238E27FC236}">
                <a16:creationId xmlns:a16="http://schemas.microsoft.com/office/drawing/2014/main" id="{D51D72D7-06D9-4AF5-9D4F-611E321EB1C8}"/>
              </a:ext>
            </a:extLst>
          </p:cNvPr>
          <p:cNvSpPr txBox="1">
            <a:spLocks/>
          </p:cNvSpPr>
          <p:nvPr/>
        </p:nvSpPr>
        <p:spPr>
          <a:xfrm>
            <a:off x="0" y="64272"/>
            <a:ext cx="12192000" cy="9024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Satisfaction with New Neighborhoods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Based on Surveys Six Months Post-Move</a:t>
            </a:r>
          </a:p>
        </p:txBody>
      </p:sp>
      <p:pic>
        <p:nvPicPr>
          <p:cNvPr id="12" name="Picture 11">
            <a:extLst>
              <a:ext uri="{FF2B5EF4-FFF2-40B4-BE49-F238E27FC236}">
                <a16:creationId xmlns:a16="http://schemas.microsoft.com/office/drawing/2014/main" id="{1E7F0EFB-952A-1648-9A52-FDE4FB45C54D}"/>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r="90612" b="-365"/>
          <a:stretch/>
        </p:blipFill>
        <p:spPr>
          <a:xfrm>
            <a:off x="242141" y="1200570"/>
            <a:ext cx="717067" cy="5528899"/>
          </a:xfrm>
          <a:prstGeom prst="rect">
            <a:avLst/>
          </a:prstGeom>
        </p:spPr>
      </p:pic>
      <p:pic>
        <p:nvPicPr>
          <p:cNvPr id="13" name="Picture 12">
            <a:extLst>
              <a:ext uri="{FF2B5EF4-FFF2-40B4-BE49-F238E27FC236}">
                <a16:creationId xmlns:a16="http://schemas.microsoft.com/office/drawing/2014/main" id="{63E62CA2-DC65-794B-9944-3DCD21CEE6D5}"/>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r="92802"/>
          <a:stretch/>
        </p:blipFill>
        <p:spPr>
          <a:xfrm>
            <a:off x="6197022" y="896135"/>
            <a:ext cx="549827" cy="5555272"/>
          </a:xfrm>
          <a:prstGeom prst="rect">
            <a:avLst/>
          </a:prstGeom>
        </p:spPr>
      </p:pic>
    </p:spTree>
    <p:extLst>
      <p:ext uri="{BB962C8B-B14F-4D97-AF65-F5344CB8AC3E}">
        <p14:creationId xmlns:p14="http://schemas.microsoft.com/office/powerpoint/2010/main" val="1891852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6E6F1A0-AD08-4724-8BAD-3C9A341BA40E}"/>
              </a:ext>
            </a:extLst>
          </p:cNvPr>
          <p:cNvSpPr>
            <a:spLocks noGrp="1"/>
          </p:cNvSpPr>
          <p:nvPr>
            <p:ph idx="1"/>
          </p:nvPr>
        </p:nvSpPr>
        <p:spPr>
          <a:xfrm>
            <a:off x="988052" y="1134589"/>
            <a:ext cx="10414517" cy="5613052"/>
          </a:xfrm>
        </p:spPr>
        <p:txBody>
          <a:bodyPr>
            <a:normAutofit/>
          </a:bodyPr>
          <a:lstStyle/>
          <a:p>
            <a:pPr>
              <a:lnSpc>
                <a:spcPct val="100000"/>
              </a:lnSpc>
              <a:spcBef>
                <a:spcPct val="20000"/>
              </a:spcBef>
              <a:buClr>
                <a:schemeClr val="bg2"/>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Economic residential segregation in the United States appears to be partially driven by barriers in the housing search process</a:t>
            </a:r>
          </a:p>
          <a:p>
            <a:pPr>
              <a:lnSpc>
                <a:spcPct val="100000"/>
              </a:lnSpc>
              <a:spcBef>
                <a:spcPct val="20000"/>
              </a:spcBef>
              <a:buClr>
                <a:schemeClr val="bg2"/>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a:lnSpc>
                <a:spcPct val="100000"/>
              </a:lnSpc>
              <a:spcBef>
                <a:spcPct val="20000"/>
              </a:spcBef>
              <a:buClr>
                <a:schemeClr val="bg2"/>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Services to reduce barriers can increase moves to opportunity and thereby increase upward mobility substantially for low-income children</a:t>
            </a:r>
          </a:p>
          <a:p>
            <a:pPr lvl="1">
              <a:lnSpc>
                <a:spcPct val="100000"/>
              </a:lnSpc>
              <a:spcBef>
                <a:spcPct val="20000"/>
              </a:spcBef>
              <a:buClr>
                <a:schemeClr val="bg2"/>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lvl="1">
              <a:lnSpc>
                <a:spcPct val="100000"/>
              </a:lnSpc>
              <a:spcBef>
                <a:spcPct val="20000"/>
              </a:spcBef>
              <a:buClr>
                <a:schemeClr val="bg2"/>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Program cost is about $2,600 per family issued a voucher, or $4,700 per opportunity move</a:t>
            </a:r>
          </a:p>
          <a:p>
            <a:pPr lvl="1">
              <a:lnSpc>
                <a:spcPct val="100000"/>
              </a:lnSpc>
              <a:spcBef>
                <a:spcPct val="20000"/>
              </a:spcBef>
              <a:buClr>
                <a:schemeClr val="bg2"/>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lvl="1">
              <a:lnSpc>
                <a:spcPct val="100000"/>
              </a:lnSpc>
              <a:spcBef>
                <a:spcPct val="20000"/>
              </a:spcBef>
              <a:buClr>
                <a:schemeClr val="bg2"/>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CMTO is predicted to increase the </a:t>
            </a:r>
            <a:r>
              <a:rPr lang="en-US" sz="2200" dirty="0">
                <a:latin typeface="Arial" panose="020B0604020202020204" pitchFamily="34" charset="0"/>
                <a:cs typeface="Arial" panose="020B0604020202020204" pitchFamily="34" charset="0"/>
              </a:rPr>
              <a:t>lifetime household income of each child who moves at age 1 by </a:t>
            </a:r>
            <a:r>
              <a:rPr lang="en-US" sz="2200" b="1" dirty="0">
                <a:solidFill>
                  <a:srgbClr val="002060"/>
                </a:solidFill>
                <a:latin typeface="Arial" panose="020B0604020202020204" pitchFamily="34" charset="0"/>
                <a:cs typeface="Arial" panose="020B0604020202020204" pitchFamily="34" charset="0"/>
              </a:rPr>
              <a:t>$210,000 (10.4%)</a:t>
            </a:r>
            <a:endParaRPr lang="en-US" sz="2200" dirty="0">
              <a:solidFill>
                <a:srgbClr val="000000"/>
              </a:solidFill>
              <a:latin typeface="Arial" panose="020B0604020202020204" pitchFamily="34" charset="0"/>
              <a:cs typeface="Arial" panose="020B0604020202020204" pitchFamily="34" charset="0"/>
            </a:endParaRPr>
          </a:p>
          <a:p>
            <a:pPr lvl="1">
              <a:lnSpc>
                <a:spcPct val="100000"/>
              </a:lnSpc>
              <a:spcBef>
                <a:spcPct val="20000"/>
              </a:spcBef>
              <a:buClr>
                <a:schemeClr val="bg2"/>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lvl="1">
              <a:lnSpc>
                <a:spcPct val="100000"/>
              </a:lnSpc>
              <a:spcBef>
                <a:spcPct val="20000"/>
              </a:spcBef>
              <a:buClr>
                <a:schemeClr val="bg2"/>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Also predicted to increase college attendance rates, reduce teen birth rates, and reduce incarceration rates significantly</a:t>
            </a:r>
          </a:p>
        </p:txBody>
      </p:sp>
      <p:sp>
        <p:nvSpPr>
          <p:cNvPr id="4" name="Rectangle 134">
            <a:extLst>
              <a:ext uri="{FF2B5EF4-FFF2-40B4-BE49-F238E27FC236}">
                <a16:creationId xmlns:a16="http://schemas.microsoft.com/office/drawing/2014/main" id="{CBAC525B-0C74-441D-8830-5A01C074000B}"/>
              </a:ext>
            </a:extLst>
          </p:cNvPr>
          <p:cNvSpPr>
            <a:spLocks noChangeArrowheads="1"/>
          </p:cNvSpPr>
          <p:nvPr/>
        </p:nvSpPr>
        <p:spPr bwMode="auto">
          <a:xfrm>
            <a:off x="254020" y="291657"/>
            <a:ext cx="118825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09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Conclusions</a:t>
            </a:r>
          </a:p>
        </p:txBody>
      </p:sp>
    </p:spTree>
    <p:extLst>
      <p:ext uri="{BB962C8B-B14F-4D97-AF65-F5344CB8AC3E}">
        <p14:creationId xmlns:p14="http://schemas.microsoft.com/office/powerpoint/2010/main" val="178735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136E2-CB74-4F5F-8B0A-9D6E0DC8CC67}"/>
              </a:ext>
            </a:extLst>
          </p:cNvPr>
          <p:cNvSpPr/>
          <p:nvPr/>
        </p:nvSpPr>
        <p:spPr>
          <a:xfrm>
            <a:off x="0" y="-293300"/>
            <a:ext cx="5840487" cy="71513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Lucida Sans"/>
              <a:ea typeface="+mn-ea"/>
              <a:cs typeface="+mn-cs"/>
            </a:endParaRPr>
          </a:p>
        </p:txBody>
      </p:sp>
      <p:sp>
        <p:nvSpPr>
          <p:cNvPr id="5" name="Rectangle 4">
            <a:extLst>
              <a:ext uri="{FF2B5EF4-FFF2-40B4-BE49-F238E27FC236}">
                <a16:creationId xmlns:a16="http://schemas.microsoft.com/office/drawing/2014/main" id="{C68BE691-05DD-48CF-A383-91FE43511476}"/>
              </a:ext>
            </a:extLst>
          </p:cNvPr>
          <p:cNvSpPr/>
          <p:nvPr/>
        </p:nvSpPr>
        <p:spPr>
          <a:xfrm>
            <a:off x="5500914" y="-1"/>
            <a:ext cx="679268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2F6592F-FBCF-48C8-9EB6-09AD7C46CF6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125" b="97852" l="3735" r="97711">
                        <a14:foregroundMark x1="26747" y1="11133" x2="31325" y2="47461"/>
                        <a14:foregroundMark x1="36988" y1="11426" x2="26627" y2="7910"/>
                        <a14:foregroundMark x1="26627" y1="7910" x2="73855" y2="13477"/>
                        <a14:foregroundMark x1="73855" y1="13477" x2="84819" y2="17188"/>
                        <a14:foregroundMark x1="84819" y1="17188" x2="90000" y2="27051"/>
                        <a14:foregroundMark x1="90000" y1="27051" x2="91928" y2="46973"/>
                        <a14:foregroundMark x1="91928" y1="46973" x2="89518" y2="66895"/>
                        <a14:foregroundMark x1="89518" y1="66895" x2="91084" y2="85840"/>
                        <a14:foregroundMark x1="91084" y1="85840" x2="80361" y2="90234"/>
                        <a14:foregroundMark x1="80361" y1="90234" x2="29639" y2="89453"/>
                        <a14:foregroundMark x1="29639" y1="89453" x2="19277" y2="87793"/>
                        <a14:foregroundMark x1="19277" y1="87793" x2="14940" y2="75684"/>
                        <a14:foregroundMark x1="14940" y1="75684" x2="18313" y2="45117"/>
                        <a14:foregroundMark x1="18313" y1="45117" x2="8313" y2="38672"/>
                        <a14:foregroundMark x1="8313" y1="38672" x2="9518" y2="31250"/>
                        <a14:foregroundMark x1="46988" y1="38477" x2="62651" y2="72461"/>
                        <a14:foregroundMark x1="73494" y1="50293" x2="36988" y2="69727"/>
                        <a14:foregroundMark x1="36988" y1="69727" x2="39398" y2="54590"/>
                        <a14:foregroundMark x1="39398" y1="54590" x2="34458" y2="62207"/>
                        <a14:foregroundMark x1="34458" y1="62207" x2="49157" y2="54297"/>
                        <a14:foregroundMark x1="49157" y1="54297" x2="48313" y2="66797"/>
                        <a14:foregroundMark x1="48313" y1="66797" x2="58916" y2="67578"/>
                        <a14:foregroundMark x1="73253" y1="62109" x2="59880" y2="62305"/>
                        <a14:foregroundMark x1="59880" y1="62305" x2="36386" y2="77832"/>
                        <a14:foregroundMark x1="36386" y1="77832" x2="30964" y2="85352"/>
                        <a14:foregroundMark x1="30964" y1="85352" x2="22651" y2="91699"/>
                        <a14:foregroundMark x1="22651" y1="91699" x2="53133" y2="92285"/>
                        <a14:foregroundMark x1="53133" y1="92285" x2="66747" y2="90918"/>
                        <a14:foregroundMark x1="66747" y1="90918" x2="81807" y2="94629"/>
                        <a14:foregroundMark x1="81807" y1="94629" x2="90602" y2="87305"/>
                        <a14:foregroundMark x1="90602" y1="87305" x2="97952" y2="75977"/>
                        <a14:foregroundMark x1="97952" y1="75977" x2="93373" y2="56641"/>
                        <a14:foregroundMark x1="93373" y1="56641" x2="84699" y2="50977"/>
                        <a14:foregroundMark x1="84699" y1="50977" x2="84337" y2="50977"/>
                        <a14:foregroundMark x1="76747" y1="40039" x2="70482" y2="68164"/>
                        <a14:foregroundMark x1="70482" y1="68164" x2="80964" y2="64844"/>
                        <a14:foregroundMark x1="80964" y1="64844" x2="31807" y2="78809"/>
                        <a14:foregroundMark x1="31807" y1="78809" x2="28795" y2="68750"/>
                        <a14:foregroundMark x1="28795" y1="68750" x2="20120" y2="75293"/>
                        <a14:foregroundMark x1="20120" y1="75293" x2="28795" y2="63770"/>
                        <a14:foregroundMark x1="28795" y1="63770" x2="25181" y2="63672"/>
                        <a14:foregroundMark x1="11687" y1="15332" x2="12169" y2="6738"/>
                        <a14:foregroundMark x1="12169" y1="6738" x2="26506" y2="3125"/>
                        <a14:foregroundMark x1="26506" y1="3125" x2="33855" y2="4590"/>
                        <a14:foregroundMark x1="21084" y1="10254" x2="16386" y2="18164"/>
                        <a14:foregroundMark x1="16386" y1="18164" x2="15663" y2="23633"/>
                        <a14:foregroundMark x1="17108" y1="19727" x2="26024" y2="32422"/>
                        <a14:foregroundMark x1="18193" y1="22949" x2="13253" y2="32813"/>
                        <a14:foregroundMark x1="15181" y1="21484" x2="8675" y2="29492"/>
                        <a14:foregroundMark x1="9518" y1="22754" x2="7831" y2="29492"/>
                        <a14:foregroundMark x1="50843" y1="4199" x2="77831" y2="7227"/>
                        <a14:foregroundMark x1="87470" y1="9180" x2="90000" y2="20605"/>
                        <a14:foregroundMark x1="90723" y1="22559" x2="95301" y2="49414"/>
                        <a14:foregroundMark x1="73735" y1="21191" x2="64819" y2="32813"/>
                        <a14:foregroundMark x1="64819" y1="32813" x2="64819" y2="32813"/>
                        <a14:foregroundMark x1="73494" y1="18164" x2="73976" y2="33301"/>
                        <a14:foregroundMark x1="61928" y1="21875" x2="67229" y2="33887"/>
                        <a14:foregroundMark x1="67229" y1="33887" x2="67229" y2="33887"/>
                        <a14:foregroundMark x1="52651" y1="17480" x2="53735" y2="51172"/>
                        <a14:foregroundMark x1="47831" y1="14648" x2="48072" y2="25781"/>
                        <a14:foregroundMark x1="48072" y1="25781" x2="52651" y2="36230"/>
                        <a14:foregroundMark x1="52651" y1="36230" x2="56506" y2="38770"/>
                        <a14:foregroundMark x1="73976" y1="11426" x2="69157" y2="9863"/>
                        <a14:foregroundMark x1="76747" y1="11133" x2="79639" y2="19434"/>
                        <a14:foregroundMark x1="79639" y1="19434" x2="79157" y2="28418"/>
                        <a14:foregroundMark x1="82892" y1="26465" x2="63253" y2="25391"/>
                        <a14:foregroundMark x1="64578" y1="25781" x2="56988" y2="30859"/>
                        <a14:foregroundMark x1="71325" y1="23633" x2="62289" y2="28516"/>
                        <a14:foregroundMark x1="62289" y1="28516" x2="53253" y2="30176"/>
                        <a14:foregroundMark x1="7831" y1="22949" x2="2892" y2="30469"/>
                        <a14:foregroundMark x1="2892" y1="30469" x2="2771" y2="39063"/>
                        <a14:foregroundMark x1="2771" y1="39063" x2="12892" y2="55078"/>
                        <a14:foregroundMark x1="12892" y1="55078" x2="6145" y2="62793"/>
                        <a14:foregroundMark x1="6145" y1="62793" x2="3855" y2="79004"/>
                        <a14:foregroundMark x1="16506" y1="87793" x2="12892" y2="95605"/>
                        <a14:foregroundMark x1="12892" y1="95605" x2="25422" y2="96973"/>
                        <a14:foregroundMark x1="25422" y1="96973" x2="74699" y2="91895"/>
                        <a14:foregroundMark x1="74699" y1="91895" x2="83494" y2="92383"/>
                        <a14:foregroundMark x1="57590" y1="71289" x2="66988" y2="75586"/>
                        <a14:foregroundMark x1="66988" y1="75586" x2="66506" y2="80957"/>
                        <a14:foregroundMark x1="75060" y1="77051" x2="70361" y2="85547"/>
                        <a14:foregroundMark x1="70361" y1="85547" x2="64337" y2="89746"/>
                        <a14:foregroundMark x1="88916" y1="73047" x2="82892" y2="83984"/>
                        <a14:foregroundMark x1="79398" y1="73535" x2="73253" y2="81445"/>
                        <a14:foregroundMark x1="8675" y1="87305" x2="20843" y2="90137"/>
                        <a14:foregroundMark x1="8193" y1="89746" x2="8193" y2="93262"/>
                        <a14:foregroundMark x1="4096" y1="90332" x2="13614" y2="96973"/>
                        <a14:foregroundMark x1="13614" y1="96973" x2="48795" y2="96484"/>
                        <a14:foregroundMark x1="48795" y1="96484" x2="70482" y2="97168"/>
                        <a14:foregroundMark x1="70482" y1="97168" x2="80723" y2="96680"/>
                        <a14:foregroundMark x1="80723" y1="96680" x2="91807" y2="97363"/>
                        <a14:foregroundMark x1="91807" y1="97363" x2="97470" y2="89551"/>
                        <a14:foregroundMark x1="97470" y1="89551" x2="97831" y2="86621"/>
                        <a14:foregroundMark x1="78675" y1="75293" x2="77229" y2="46582"/>
                        <a14:foregroundMark x1="71566" y1="41602" x2="29759" y2="56348"/>
                        <a14:foregroundMark x1="29759" y1="56348" x2="24940" y2="59766"/>
                        <a14:foregroundMark x1="39759" y1="48535" x2="37831" y2="41992"/>
                        <a14:foregroundMark x1="53012" y1="58203" x2="58072" y2="66113"/>
                        <a14:foregroundMark x1="58072" y1="66113" x2="62771" y2="83398"/>
                        <a14:foregroundMark x1="62771" y1="83398" x2="64578" y2="84863"/>
                        <a14:foregroundMark x1="96386" y1="95605" x2="32771" y2="97852"/>
                      </a14:backgroundRemoval>
                    </a14:imgEffect>
                    <a14:imgEffect>
                      <a14:brightnessContrast bright="14000"/>
                    </a14:imgEffect>
                  </a14:imgLayer>
                </a14:imgProps>
              </a:ext>
            </a:extLst>
          </a:blip>
          <a:srcRect l="7452" t="5675" r="5600"/>
          <a:stretch/>
        </p:blipFill>
        <p:spPr>
          <a:xfrm>
            <a:off x="554563" y="276086"/>
            <a:ext cx="4391791" cy="5877950"/>
          </a:xfrm>
          <a:prstGeom prst="rect">
            <a:avLst/>
          </a:prstGeom>
        </p:spPr>
      </p:pic>
      <p:sp>
        <p:nvSpPr>
          <p:cNvPr id="3" name="Rectangle 2">
            <a:extLst>
              <a:ext uri="{FF2B5EF4-FFF2-40B4-BE49-F238E27FC236}">
                <a16:creationId xmlns:a16="http://schemas.microsoft.com/office/drawing/2014/main" id="{AF412F63-C7DF-4F1E-8FFC-1D3CDA62EA22}"/>
              </a:ext>
            </a:extLst>
          </p:cNvPr>
          <p:cNvSpPr/>
          <p:nvPr/>
        </p:nvSpPr>
        <p:spPr>
          <a:xfrm>
            <a:off x="5500913" y="237480"/>
            <a:ext cx="6792685" cy="6370973"/>
          </a:xfrm>
          <a:prstGeom prst="rect">
            <a:avLst/>
          </a:prstGeom>
          <a:noFill/>
          <a:effectLst/>
        </p:spPr>
        <p:txBody>
          <a:bodyPr wrap="square" lIns="91396" tIns="45719" rIns="91396" bIns="45719"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1"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Seattle and King County Housing Authorities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Andria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Lazaga</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Sarah Oppenheimer, Jenny Le, Jodi Speer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1"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MDRC</a:t>
            </a:r>
            <a:endParaRPr kumimoji="0" lang="en-US" sz="1700" b="0"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James Riccio, Nandita Verma, Jonathan Bigelow, Gilda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Azurdia</a:t>
            </a:r>
            <a:endPar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1"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J-PAL North America</a:t>
            </a:r>
            <a:endParaRPr kumimoji="0" lang="en-US" sz="1700" b="0"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Jacob Binder, Graham Simpson, Kristen Watkins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1"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Opportunity Insights</a:t>
            </a:r>
            <a:endParaRPr kumimoji="0" lang="en-US" sz="1700" b="0" i="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Federico Gonzalez Rodriguez, Jamie Gracie, Martin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Koenen</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Sarah Merchant, Max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Pienkny</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Peter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Ruhm</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James Stratton, Kai Matheson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1"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Johns Hopkins Fieldwork Team</a:t>
            </a:r>
            <a:endPar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Paige Ackman, Christina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Ambrosino</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Divya</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Baron, Joseph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Boselovic</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Erin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Carll</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Devin Collins, Hannah Curtis, Christine Jang, Akanksha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Jayathi</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Nicole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Kovski</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Melanie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Nadon</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Kiara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Nerenberg</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Daphne Moraga, Bronte Nevins, Simon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Robbennolt</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Brianna So, Maria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Vignau</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-Loria, Allison Young, MEF Associates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This research was funded by the Bill </a:t>
            </a:r>
            <a:r>
              <a:rPr lang="en-US" sz="1700" dirty="0">
                <a:solidFill>
                  <a:srgbClr val="FFFFFF"/>
                </a:solidFill>
                <a:latin typeface="Arial" panose="020B0604020202020204" pitchFamily="34" charset="0"/>
                <a:ea typeface="ＭＳ Ｐゴシック" pitchFamily="34" charset="-128"/>
                <a:cs typeface="Arial" panose="020B0604020202020204" pitchFamily="34" charset="0"/>
              </a:rPr>
              <a:t>&amp;</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Melinda Gates Foundation, Chan-Zuckerberg Initiative, </a:t>
            </a:r>
            <a:r>
              <a:rPr kumimoji="0" lang="en-US" sz="17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Surgo</a:t>
            </a: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 Foundation, the William T. Grant Foundation, and Harvard University</a:t>
            </a:r>
          </a:p>
        </p:txBody>
      </p:sp>
      <p:sp>
        <p:nvSpPr>
          <p:cNvPr id="2" name="Rectangle 1">
            <a:extLst>
              <a:ext uri="{FF2B5EF4-FFF2-40B4-BE49-F238E27FC236}">
                <a16:creationId xmlns:a16="http://schemas.microsoft.com/office/drawing/2014/main" id="{D40B6174-07EE-4610-B68B-E1DD550A17B6}"/>
              </a:ext>
            </a:extLst>
          </p:cNvPr>
          <p:cNvSpPr/>
          <p:nvPr/>
        </p:nvSpPr>
        <p:spPr>
          <a:xfrm>
            <a:off x="460144" y="6234373"/>
            <a:ext cx="458062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62626"/>
                </a:solidFill>
                <a:effectLst/>
                <a:uLnTx/>
                <a:uFillTx/>
                <a:latin typeface="Lucida Sans"/>
                <a:ea typeface="+mn-ea"/>
                <a:cs typeface="+mn-cs"/>
              </a:rPr>
              <a:t>From Jasmine, 7 years old, whose family moved to a high-opportunity area in Seattle</a:t>
            </a:r>
          </a:p>
        </p:txBody>
      </p:sp>
    </p:spTree>
    <p:extLst>
      <p:ext uri="{BB962C8B-B14F-4D97-AF65-F5344CB8AC3E}">
        <p14:creationId xmlns:p14="http://schemas.microsoft.com/office/powerpoint/2010/main" val="3164880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431C5A-4EF8-46AF-A296-5E9BE6599964}"/>
              </a:ext>
            </a:extLst>
          </p:cNvPr>
          <p:cNvSpPr/>
          <p:nvPr/>
        </p:nvSpPr>
        <p:spPr>
          <a:xfrm>
            <a:off x="0" y="0"/>
            <a:ext cx="12192000" cy="6858000"/>
          </a:xfrm>
          <a:prstGeom prst="rect">
            <a:avLst/>
          </a:prstGeom>
          <a:solidFill>
            <a:srgbClr val="29B6A4"/>
          </a:solidFill>
          <a:ln>
            <a:solidFill>
              <a:srgbClr val="29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Lucida Sans"/>
              <a:ea typeface="+mn-ea"/>
              <a:cs typeface="+mn-cs"/>
            </a:endParaRPr>
          </a:p>
        </p:txBody>
      </p:sp>
      <p:sp>
        <p:nvSpPr>
          <p:cNvPr id="2" name="Title 1">
            <a:extLst>
              <a:ext uri="{FF2B5EF4-FFF2-40B4-BE49-F238E27FC236}">
                <a16:creationId xmlns:a16="http://schemas.microsoft.com/office/drawing/2014/main" id="{140E9A26-CD5A-4AE8-BA09-D3FC2647C054}"/>
              </a:ext>
            </a:extLst>
          </p:cNvPr>
          <p:cNvSpPr>
            <a:spLocks noGrp="1"/>
          </p:cNvSpPr>
          <p:nvPr>
            <p:ph type="ctrTitle"/>
          </p:nvPr>
        </p:nvSpPr>
        <p:spPr>
          <a:xfrm>
            <a:off x="1529682" y="2922430"/>
            <a:ext cx="9144000" cy="1053232"/>
          </a:xfrm>
        </p:spPr>
        <p:txBody>
          <a:bodyPr/>
          <a:lstStyle/>
          <a:p>
            <a:r>
              <a:rPr lang="en-US" sz="5600" b="0" dirty="0">
                <a:solidFill>
                  <a:schemeClr val="bg1"/>
                </a:solidFill>
                <a:latin typeface="Lucida Roman" pitchFamily="2" charset="0"/>
              </a:rPr>
              <a:t>Appendix Tables and Figures</a:t>
            </a:r>
          </a:p>
        </p:txBody>
      </p:sp>
    </p:spTree>
    <p:extLst>
      <p:ext uri="{BB962C8B-B14F-4D97-AF65-F5344CB8AC3E}">
        <p14:creationId xmlns:p14="http://schemas.microsoft.com/office/powerpoint/2010/main" val="392882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3E6896B-B29C-44E3-9610-221B74758374}"/>
              </a:ext>
            </a:extLst>
          </p:cNvPr>
          <p:cNvSpPr/>
          <p:nvPr/>
        </p:nvSpPr>
        <p:spPr>
          <a:xfrm>
            <a:off x="0" y="5617625"/>
            <a:ext cx="4781601" cy="1240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7841FAB-C377-422B-AB3D-CFE0D4231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30836" y="3277378"/>
            <a:ext cx="414041" cy="3558656"/>
          </a:xfrm>
          <a:prstGeom prst="rect">
            <a:avLst/>
          </a:prstGeom>
        </p:spPr>
      </p:pic>
      <p:pic>
        <p:nvPicPr>
          <p:cNvPr id="4" name="Picture 3">
            <a:extLst>
              <a:ext uri="{FF2B5EF4-FFF2-40B4-BE49-F238E27FC236}">
                <a16:creationId xmlns:a16="http://schemas.microsoft.com/office/drawing/2014/main" id="{246F2FC5-AA62-4FE1-88B4-B7657AD7CD6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16000" y="685800"/>
            <a:ext cx="9457877" cy="5835531"/>
          </a:xfrm>
          <a:prstGeom prst="rect">
            <a:avLst/>
          </a:prstGeom>
        </p:spPr>
      </p:pic>
      <p:sp>
        <p:nvSpPr>
          <p:cNvPr id="29" name="TextBox 28"/>
          <p:cNvSpPr txBox="1"/>
          <p:nvPr/>
        </p:nvSpPr>
        <p:spPr>
          <a:xfrm>
            <a:off x="31959" y="6550202"/>
            <a:ext cx="8839200" cy="292368"/>
          </a:xfrm>
          <a:prstGeom prst="rect">
            <a:avLst/>
          </a:prstGeom>
          <a:noFill/>
        </p:spPr>
        <p:txBody>
          <a:bodyPr wrap="square" lIns="91066" tIns="45710" rIns="91066" bIns="45710" rtlCol="0">
            <a:spAutoFit/>
          </a:bodyPr>
          <a:lstStyle/>
          <a:p>
            <a:pPr marL="0" marR="0" lvl="0" indent="0" algn="l" defTabSz="121827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panose="020B0604020202020204" pitchFamily="34" charset="0"/>
                <a:ea typeface="Lato" panose="020F0502020204030203" pitchFamily="34" charset="0"/>
                <a:cs typeface="Arial" panose="020B0604020202020204" pitchFamily="34" charset="0"/>
              </a:rPr>
              <a:t>Note: Blue = More Upward Mobility, Red = Less Upward Mobility</a:t>
            </a:r>
          </a:p>
        </p:txBody>
      </p:sp>
      <p:sp>
        <p:nvSpPr>
          <p:cNvPr id="7" name="Oval 6"/>
          <p:cNvSpPr>
            <a:spLocks noChangeAspect="1"/>
          </p:cNvSpPr>
          <p:nvPr/>
        </p:nvSpPr>
        <p:spPr>
          <a:xfrm>
            <a:off x="8992277" y="3083364"/>
            <a:ext cx="146276" cy="141079"/>
          </a:xfrm>
          <a:prstGeom prst="ellipse">
            <a:avLst/>
          </a:prstGeom>
        </p:spPr>
        <p:style>
          <a:lnRef idx="1">
            <a:schemeClr val="accent1"/>
          </a:lnRef>
          <a:fillRef idx="3">
            <a:schemeClr val="accent1"/>
          </a:fillRef>
          <a:effectRef idx="2">
            <a:schemeClr val="accent1"/>
          </a:effectRef>
          <a:fontRef idx="minor">
            <a:schemeClr val="lt1"/>
          </a:fontRef>
        </p:style>
        <p:txBody>
          <a:bodyPr lIns="91066" tIns="45710" rIns="91066" bIns="45710" rtlCol="0" anchor="ctr"/>
          <a:lstStyle/>
          <a:p>
            <a:pPr marL="0" marR="0" lvl="0" indent="0" algn="ctr" defTabSz="121863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44546A"/>
              </a:solidFill>
              <a:effectLst/>
              <a:uLnTx/>
              <a:uFillTx/>
              <a:latin typeface="+mj-lt"/>
              <a:ea typeface="+mn-ea"/>
              <a:cs typeface="Arial" panose="020B0604020202020204" pitchFamily="34" charset="0"/>
            </a:endParaRPr>
          </a:p>
        </p:txBody>
      </p:sp>
      <p:sp>
        <p:nvSpPr>
          <p:cNvPr id="11" name="Oval 10"/>
          <p:cNvSpPr>
            <a:spLocks noChangeAspect="1"/>
          </p:cNvSpPr>
          <p:nvPr/>
        </p:nvSpPr>
        <p:spPr>
          <a:xfrm>
            <a:off x="8184927" y="4405546"/>
            <a:ext cx="146276" cy="141079"/>
          </a:xfrm>
          <a:prstGeom prst="ellipse">
            <a:avLst/>
          </a:prstGeom>
        </p:spPr>
        <p:style>
          <a:lnRef idx="1">
            <a:schemeClr val="accent1"/>
          </a:lnRef>
          <a:fillRef idx="3">
            <a:schemeClr val="accent1"/>
          </a:fillRef>
          <a:effectRef idx="2">
            <a:schemeClr val="accent1"/>
          </a:effectRef>
          <a:fontRef idx="minor">
            <a:schemeClr val="lt1"/>
          </a:fontRef>
        </p:style>
        <p:txBody>
          <a:bodyPr lIns="91066" tIns="45710" rIns="91066" bIns="45710" rtlCol="0" anchor="ctr"/>
          <a:lstStyle/>
          <a:p>
            <a:pPr marL="0" marR="0" lvl="0" indent="0" algn="ctr" defTabSz="121863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44546A"/>
              </a:solidFill>
              <a:effectLst/>
              <a:uLnTx/>
              <a:uFillTx/>
              <a:latin typeface="+mj-lt"/>
              <a:ea typeface="+mn-ea"/>
              <a:cs typeface="Arial" panose="020B0604020202020204" pitchFamily="34" charset="0"/>
            </a:endParaRPr>
          </a:p>
        </p:txBody>
      </p:sp>
      <p:sp>
        <p:nvSpPr>
          <p:cNvPr id="13" name="Oval 12"/>
          <p:cNvSpPr>
            <a:spLocks noChangeAspect="1"/>
          </p:cNvSpPr>
          <p:nvPr/>
        </p:nvSpPr>
        <p:spPr>
          <a:xfrm>
            <a:off x="3655038" y="2946050"/>
            <a:ext cx="146276" cy="141079"/>
          </a:xfrm>
          <a:prstGeom prst="ellipse">
            <a:avLst/>
          </a:prstGeom>
        </p:spPr>
        <p:style>
          <a:lnRef idx="1">
            <a:schemeClr val="accent1"/>
          </a:lnRef>
          <a:fillRef idx="3">
            <a:schemeClr val="accent1"/>
          </a:fillRef>
          <a:effectRef idx="2">
            <a:schemeClr val="accent1"/>
          </a:effectRef>
          <a:fontRef idx="minor">
            <a:schemeClr val="lt1"/>
          </a:fontRef>
        </p:style>
        <p:txBody>
          <a:bodyPr lIns="91066" tIns="45710" rIns="91066" bIns="45710" rtlCol="0" anchor="ctr"/>
          <a:lstStyle/>
          <a:p>
            <a:pPr marL="0" marR="0" lvl="0" indent="0" algn="ctr" defTabSz="121863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44546A"/>
              </a:solidFill>
              <a:effectLst/>
              <a:uLnTx/>
              <a:uFillTx/>
              <a:latin typeface="+mj-lt"/>
              <a:ea typeface="+mn-ea"/>
              <a:cs typeface="Arial" panose="020B0604020202020204" pitchFamily="34" charset="0"/>
            </a:endParaRPr>
          </a:p>
        </p:txBody>
      </p:sp>
      <p:sp>
        <p:nvSpPr>
          <p:cNvPr id="15" name="Oval 14"/>
          <p:cNvSpPr>
            <a:spLocks noChangeAspect="1"/>
          </p:cNvSpPr>
          <p:nvPr/>
        </p:nvSpPr>
        <p:spPr>
          <a:xfrm>
            <a:off x="2379614" y="917536"/>
            <a:ext cx="146276" cy="141079"/>
          </a:xfrm>
          <a:prstGeom prst="ellipse">
            <a:avLst/>
          </a:prstGeom>
        </p:spPr>
        <p:style>
          <a:lnRef idx="1">
            <a:schemeClr val="accent1"/>
          </a:lnRef>
          <a:fillRef idx="3">
            <a:schemeClr val="accent1"/>
          </a:fillRef>
          <a:effectRef idx="2">
            <a:schemeClr val="accent1"/>
          </a:effectRef>
          <a:fontRef idx="minor">
            <a:schemeClr val="lt1"/>
          </a:fontRef>
        </p:style>
        <p:txBody>
          <a:bodyPr lIns="91066" tIns="45710" rIns="91066" bIns="45710" rtlCol="0" anchor="ctr"/>
          <a:lstStyle/>
          <a:p>
            <a:pPr marL="0" marR="0" lvl="0" indent="0" algn="ctr" defTabSz="121863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44546A"/>
              </a:solidFill>
              <a:effectLst/>
              <a:uLnTx/>
              <a:uFillTx/>
              <a:latin typeface="+mj-lt"/>
              <a:ea typeface="+mn-ea"/>
              <a:cs typeface="Arial" panose="020B0604020202020204" pitchFamily="34" charset="0"/>
            </a:endParaRPr>
          </a:p>
        </p:txBody>
      </p:sp>
      <p:sp>
        <p:nvSpPr>
          <p:cNvPr id="23" name="Oval 22"/>
          <p:cNvSpPr>
            <a:spLocks noChangeAspect="1"/>
          </p:cNvSpPr>
          <p:nvPr/>
        </p:nvSpPr>
        <p:spPr>
          <a:xfrm>
            <a:off x="1779279" y="3048427"/>
            <a:ext cx="146276" cy="141079"/>
          </a:xfrm>
          <a:prstGeom prst="ellipse">
            <a:avLst/>
          </a:prstGeom>
        </p:spPr>
        <p:style>
          <a:lnRef idx="1">
            <a:schemeClr val="accent1"/>
          </a:lnRef>
          <a:fillRef idx="3">
            <a:schemeClr val="accent1"/>
          </a:fillRef>
          <a:effectRef idx="2">
            <a:schemeClr val="accent1"/>
          </a:effectRef>
          <a:fontRef idx="minor">
            <a:schemeClr val="lt1"/>
          </a:fontRef>
        </p:style>
        <p:txBody>
          <a:bodyPr lIns="91066" tIns="45710" rIns="91066" bIns="45710" rtlCol="0" anchor="ctr"/>
          <a:lstStyle/>
          <a:p>
            <a:pPr marL="0" marR="0" lvl="0" indent="0" algn="ctr" defTabSz="121863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44546A"/>
              </a:solidFill>
              <a:effectLst/>
              <a:uLnTx/>
              <a:uFillTx/>
              <a:latin typeface="+mj-lt"/>
              <a:ea typeface="+mn-ea"/>
              <a:cs typeface="Arial" panose="020B0604020202020204" pitchFamily="34" charset="0"/>
            </a:endParaRPr>
          </a:p>
        </p:txBody>
      </p:sp>
      <p:cxnSp>
        <p:nvCxnSpPr>
          <p:cNvPr id="27" name="Straight Arrow Connector 26"/>
          <p:cNvCxnSpPr>
            <a:cxnSpLocks/>
            <a:stCxn id="45" idx="2"/>
          </p:cNvCxnSpPr>
          <p:nvPr/>
        </p:nvCxnSpPr>
        <p:spPr>
          <a:xfrm flipH="1">
            <a:off x="3801314" y="1211623"/>
            <a:ext cx="1327930" cy="17189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8108207" y="2700882"/>
            <a:ext cx="146276" cy="141079"/>
          </a:xfrm>
          <a:prstGeom prst="ellipse">
            <a:avLst/>
          </a:prstGeom>
        </p:spPr>
        <p:style>
          <a:lnRef idx="1">
            <a:schemeClr val="accent1"/>
          </a:lnRef>
          <a:fillRef idx="3">
            <a:schemeClr val="accent1"/>
          </a:fillRef>
          <a:effectRef idx="2">
            <a:schemeClr val="accent1"/>
          </a:effectRef>
          <a:fontRef idx="minor">
            <a:schemeClr val="lt1"/>
          </a:fontRef>
        </p:style>
        <p:txBody>
          <a:bodyPr lIns="91076" tIns="45710" rIns="91076" bIns="45710" rtlCol="0" anchor="ctr"/>
          <a:lstStyle/>
          <a:p>
            <a:pPr marL="0" marR="0" lvl="0" indent="0" algn="ctr" defTabSz="121863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44546A"/>
              </a:solidFill>
              <a:effectLst/>
              <a:uLnTx/>
              <a:uFillTx/>
              <a:latin typeface="+mj-lt"/>
              <a:ea typeface="+mn-ea"/>
              <a:cs typeface="Arial" panose="020B0604020202020204" pitchFamily="34" charset="0"/>
            </a:endParaRPr>
          </a:p>
        </p:txBody>
      </p:sp>
      <p:cxnSp>
        <p:nvCxnSpPr>
          <p:cNvPr id="30" name="Straight Arrow Connector 29"/>
          <p:cNvCxnSpPr>
            <a:cxnSpLocks/>
          </p:cNvCxnSpPr>
          <p:nvPr/>
        </p:nvCxnSpPr>
        <p:spPr>
          <a:xfrm flipH="1">
            <a:off x="8236673" y="1831553"/>
            <a:ext cx="499931" cy="8258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Oval 32"/>
          <p:cNvSpPr>
            <a:spLocks noChangeAspect="1"/>
          </p:cNvSpPr>
          <p:nvPr/>
        </p:nvSpPr>
        <p:spPr>
          <a:xfrm>
            <a:off x="2255751" y="3963028"/>
            <a:ext cx="146276" cy="141079"/>
          </a:xfrm>
          <a:prstGeom prst="ellipse">
            <a:avLst/>
          </a:prstGeom>
        </p:spPr>
        <p:style>
          <a:lnRef idx="1">
            <a:schemeClr val="accent1"/>
          </a:lnRef>
          <a:fillRef idx="3">
            <a:schemeClr val="accent1"/>
          </a:fillRef>
          <a:effectRef idx="2">
            <a:schemeClr val="accent1"/>
          </a:effectRef>
          <a:fontRef idx="minor">
            <a:schemeClr val="lt1"/>
          </a:fontRef>
        </p:style>
        <p:txBody>
          <a:bodyPr lIns="91066" tIns="45710" rIns="91066" bIns="45710" rtlCol="0" anchor="ctr"/>
          <a:lstStyle/>
          <a:p>
            <a:pPr marL="0" marR="0" lvl="0" indent="0" algn="ctr" defTabSz="121863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44546A"/>
              </a:solidFill>
              <a:effectLst/>
              <a:uLnTx/>
              <a:uFillTx/>
              <a:latin typeface="+mj-lt"/>
              <a:ea typeface="+mn-ea"/>
              <a:cs typeface="Arial" panose="020B0604020202020204" pitchFamily="34" charset="0"/>
            </a:endParaRPr>
          </a:p>
        </p:txBody>
      </p:sp>
      <p:sp>
        <p:nvSpPr>
          <p:cNvPr id="35" name="Oval 34">
            <a:extLst>
              <a:ext uri="{FF2B5EF4-FFF2-40B4-BE49-F238E27FC236}">
                <a16:creationId xmlns:a16="http://schemas.microsoft.com/office/drawing/2014/main" id="{C4763E7C-5605-4077-B57A-07D6E78AA69D}"/>
              </a:ext>
            </a:extLst>
          </p:cNvPr>
          <p:cNvSpPr>
            <a:spLocks noChangeAspect="1"/>
          </p:cNvSpPr>
          <p:nvPr/>
        </p:nvSpPr>
        <p:spPr>
          <a:xfrm>
            <a:off x="9052972" y="2954265"/>
            <a:ext cx="146276" cy="141079"/>
          </a:xfrm>
          <a:prstGeom prst="ellipse">
            <a:avLst/>
          </a:prstGeom>
        </p:spPr>
        <p:style>
          <a:lnRef idx="1">
            <a:schemeClr val="accent1"/>
          </a:lnRef>
          <a:fillRef idx="3">
            <a:schemeClr val="accent1"/>
          </a:fillRef>
          <a:effectRef idx="2">
            <a:schemeClr val="accent1"/>
          </a:effectRef>
          <a:fontRef idx="minor">
            <a:schemeClr val="lt1"/>
          </a:fontRef>
        </p:style>
        <p:txBody>
          <a:bodyPr lIns="91076" tIns="45710" rIns="91076" bIns="45710" rtlCol="0" anchor="ctr"/>
          <a:lstStyle/>
          <a:p>
            <a:pPr marL="0" marR="0" lvl="0" indent="0" algn="ctr" defTabSz="121863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44546A"/>
              </a:solidFill>
              <a:effectLst/>
              <a:uLnTx/>
              <a:uFillTx/>
              <a:latin typeface="+mj-lt"/>
              <a:ea typeface="+mn-ea"/>
              <a:cs typeface="Arial" panose="020B0604020202020204" pitchFamily="34" charset="0"/>
            </a:endParaRPr>
          </a:p>
        </p:txBody>
      </p:sp>
      <p:sp>
        <p:nvSpPr>
          <p:cNvPr id="34" name="Oval 33">
            <a:extLst>
              <a:ext uri="{FF2B5EF4-FFF2-40B4-BE49-F238E27FC236}">
                <a16:creationId xmlns:a16="http://schemas.microsoft.com/office/drawing/2014/main" id="{4078ACD9-F993-4B7F-9B11-BDDB98D3301C}"/>
              </a:ext>
            </a:extLst>
          </p:cNvPr>
          <p:cNvSpPr>
            <a:spLocks noChangeAspect="1"/>
          </p:cNvSpPr>
          <p:nvPr/>
        </p:nvSpPr>
        <p:spPr>
          <a:xfrm>
            <a:off x="7194826" y="2701796"/>
            <a:ext cx="166525" cy="160609"/>
          </a:xfrm>
          <a:prstGeom prst="ellipse">
            <a:avLst/>
          </a:prstGeom>
        </p:spPr>
        <p:style>
          <a:lnRef idx="1">
            <a:schemeClr val="accent1"/>
          </a:lnRef>
          <a:fillRef idx="3">
            <a:schemeClr val="accent1"/>
          </a:fillRef>
          <a:effectRef idx="2">
            <a:schemeClr val="accent1"/>
          </a:effectRef>
          <a:fontRef idx="minor">
            <a:schemeClr val="lt1"/>
          </a:fontRef>
        </p:style>
        <p:txBody>
          <a:bodyPr lIns="91066" tIns="45710" rIns="91066" bIns="45710" rtlCol="0" anchor="ctr"/>
          <a:lstStyle/>
          <a:p>
            <a:pPr marL="0" marR="0" lvl="0" indent="0" algn="ctr" defTabSz="121863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44546A"/>
              </a:solidFill>
              <a:effectLst/>
              <a:uLnTx/>
              <a:uFillTx/>
              <a:latin typeface="+mj-lt"/>
              <a:ea typeface="+mn-ea"/>
              <a:cs typeface="Arial" panose="020B0604020202020204" pitchFamily="34" charset="0"/>
            </a:endParaRPr>
          </a:p>
        </p:txBody>
      </p:sp>
      <p:cxnSp>
        <p:nvCxnSpPr>
          <p:cNvPr id="39" name="Straight Arrow Connector 38">
            <a:extLst>
              <a:ext uri="{FF2B5EF4-FFF2-40B4-BE49-F238E27FC236}">
                <a16:creationId xmlns:a16="http://schemas.microsoft.com/office/drawing/2014/main" id="{A52D4A0F-D03A-4DC0-B41A-2B6CDBB36463}"/>
              </a:ext>
            </a:extLst>
          </p:cNvPr>
          <p:cNvCxnSpPr>
            <a:cxnSpLocks/>
          </p:cNvCxnSpPr>
          <p:nvPr/>
        </p:nvCxnSpPr>
        <p:spPr>
          <a:xfrm flipH="1">
            <a:off x="7356304" y="1602331"/>
            <a:ext cx="267613" cy="1068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1044877" y="3347473"/>
            <a:ext cx="2209800" cy="338534"/>
          </a:xfrm>
          <a:prstGeom prst="rect">
            <a:avLst/>
          </a:prstGeom>
          <a:noFill/>
        </p:spPr>
        <p:txBody>
          <a:bodyPr wrap="square" lIns="91066" tIns="45710" rIns="91066" bIns="45710" rtlCol="0">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Lato" panose="020F0502020204030203" pitchFamily="34" charset="0"/>
                <a:cs typeface="Arial" panose="020B0604020202020204" pitchFamily="34" charset="0"/>
              </a:rPr>
              <a:t>&gt; $44.8k</a:t>
            </a:r>
          </a:p>
        </p:txBody>
      </p:sp>
      <p:sp>
        <p:nvSpPr>
          <p:cNvPr id="41" name="TextBox 40"/>
          <p:cNvSpPr txBox="1"/>
          <p:nvPr/>
        </p:nvSpPr>
        <p:spPr>
          <a:xfrm>
            <a:off x="11011310" y="4895132"/>
            <a:ext cx="2209800" cy="338534"/>
          </a:xfrm>
          <a:prstGeom prst="rect">
            <a:avLst/>
          </a:prstGeom>
          <a:noFill/>
        </p:spPr>
        <p:txBody>
          <a:bodyPr wrap="square" lIns="91066" tIns="45710" rIns="91066" bIns="45710" rtlCol="0">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Lato" panose="020F0502020204030203" pitchFamily="34" charset="0"/>
                <a:cs typeface="Arial" panose="020B0604020202020204" pitchFamily="34" charset="0"/>
              </a:rPr>
              <a:t>$33.7k</a:t>
            </a:r>
          </a:p>
        </p:txBody>
      </p:sp>
      <p:sp>
        <p:nvSpPr>
          <p:cNvPr id="42" name="TextBox 41"/>
          <p:cNvSpPr txBox="1"/>
          <p:nvPr/>
        </p:nvSpPr>
        <p:spPr>
          <a:xfrm>
            <a:off x="10991934" y="6465395"/>
            <a:ext cx="2209800" cy="338534"/>
          </a:xfrm>
          <a:prstGeom prst="rect">
            <a:avLst/>
          </a:prstGeom>
          <a:noFill/>
        </p:spPr>
        <p:txBody>
          <a:bodyPr wrap="square" lIns="91066" tIns="45710" rIns="91066" bIns="45710" rtlCol="0">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Lato" panose="020F0502020204030203" pitchFamily="34" charset="0"/>
                <a:cs typeface="Arial" panose="020B0604020202020204" pitchFamily="34" charset="0"/>
              </a:rPr>
              <a:t>&lt; $26.8k</a:t>
            </a:r>
          </a:p>
        </p:txBody>
      </p:sp>
      <p:sp>
        <p:nvSpPr>
          <p:cNvPr id="36" name="TextBox 35"/>
          <p:cNvSpPr txBox="1"/>
          <p:nvPr/>
        </p:nvSpPr>
        <p:spPr>
          <a:xfrm>
            <a:off x="8695527" y="4459326"/>
            <a:ext cx="1007841" cy="584757"/>
          </a:xfrm>
          <a:prstGeom prst="rect">
            <a:avLst/>
          </a:prstGeom>
          <a:noFill/>
        </p:spPr>
        <p:txBody>
          <a:bodyPr wrap="square" lIns="91066" tIns="45710" rIns="91066" bIns="45710" rtlCol="0">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Atlanta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$26.6k</a:t>
            </a:r>
          </a:p>
        </p:txBody>
      </p:sp>
      <p:sp>
        <p:nvSpPr>
          <p:cNvPr id="37" name="TextBox 36"/>
          <p:cNvSpPr txBox="1"/>
          <p:nvPr/>
        </p:nvSpPr>
        <p:spPr>
          <a:xfrm>
            <a:off x="9407903" y="2967914"/>
            <a:ext cx="1836748" cy="584757"/>
          </a:xfrm>
          <a:prstGeom prst="rect">
            <a:avLst/>
          </a:prstGeom>
          <a:noFill/>
        </p:spPr>
        <p:txBody>
          <a:bodyPr wrap="square" lIns="91066" tIns="45710" rIns="91066" bIns="45710" rtlCol="0">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Washington DC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$33.9k</a:t>
            </a:r>
          </a:p>
        </p:txBody>
      </p:sp>
      <p:sp>
        <p:nvSpPr>
          <p:cNvPr id="43" name="Rectangle 42"/>
          <p:cNvSpPr/>
          <p:nvPr/>
        </p:nvSpPr>
        <p:spPr>
          <a:xfrm>
            <a:off x="206688" y="2713037"/>
            <a:ext cx="1493605" cy="830993"/>
          </a:xfrm>
          <a:prstGeom prst="rect">
            <a:avLst/>
          </a:prstGeom>
        </p:spPr>
        <p:txBody>
          <a:bodyPr wrap="none" lIns="91086" tIns="45718" rIns="91086" bIns="45718">
            <a:spAutoFit/>
          </a:bodyPr>
          <a:lstStyle/>
          <a:p>
            <a:pPr marL="0" marR="0" lvl="0" indent="0" algn="ctr"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San Francisco</a:t>
            </a:r>
          </a:p>
          <a:p>
            <a:pPr marL="0" marR="0" lvl="0" indent="0" algn="ctr"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Bay Area</a:t>
            </a:r>
          </a:p>
          <a:p>
            <a:pPr marL="0" marR="0" lvl="0" indent="0" algn="ctr"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$37.2k</a:t>
            </a:r>
          </a:p>
        </p:txBody>
      </p:sp>
      <p:sp>
        <p:nvSpPr>
          <p:cNvPr id="44" name="TextBox 43"/>
          <p:cNvSpPr txBox="1"/>
          <p:nvPr/>
        </p:nvSpPr>
        <p:spPr>
          <a:xfrm>
            <a:off x="1224677" y="861356"/>
            <a:ext cx="844387" cy="584757"/>
          </a:xfrm>
          <a:prstGeom prst="rect">
            <a:avLst/>
          </a:prstGeom>
          <a:noFill/>
        </p:spPr>
        <p:txBody>
          <a:bodyPr wrap="square" lIns="91066" tIns="45710" rIns="91066" bIns="45710" rtlCol="0">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Seattle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$35.2k</a:t>
            </a:r>
          </a:p>
        </p:txBody>
      </p:sp>
      <p:sp>
        <p:nvSpPr>
          <p:cNvPr id="45" name="TextBox 44"/>
          <p:cNvSpPr txBox="1"/>
          <p:nvPr/>
        </p:nvSpPr>
        <p:spPr>
          <a:xfrm>
            <a:off x="4024344" y="873087"/>
            <a:ext cx="2209800" cy="338536"/>
          </a:xfrm>
          <a:prstGeom prst="rect">
            <a:avLst/>
          </a:prstGeom>
          <a:noFill/>
        </p:spPr>
        <p:txBody>
          <a:bodyPr wrap="square" lIns="91066" tIns="45710" rIns="91066" bIns="45710" rtlCol="0">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Salt Lake City $37.2k</a:t>
            </a:r>
          </a:p>
        </p:txBody>
      </p:sp>
      <p:sp>
        <p:nvSpPr>
          <p:cNvPr id="46" name="TextBox 45"/>
          <p:cNvSpPr txBox="1"/>
          <p:nvPr/>
        </p:nvSpPr>
        <p:spPr>
          <a:xfrm>
            <a:off x="8608152" y="1246732"/>
            <a:ext cx="1244597" cy="584757"/>
          </a:xfrm>
          <a:prstGeom prst="rect">
            <a:avLst/>
          </a:prstGeom>
          <a:noFill/>
        </p:spPr>
        <p:txBody>
          <a:bodyPr wrap="square" lIns="91066" tIns="45710" rIns="91066" bIns="45710" rtlCol="0">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Cleveland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$29.4k</a:t>
            </a:r>
          </a:p>
        </p:txBody>
      </p:sp>
      <p:sp>
        <p:nvSpPr>
          <p:cNvPr id="47" name="TextBox 46"/>
          <p:cNvSpPr txBox="1"/>
          <p:nvPr/>
        </p:nvSpPr>
        <p:spPr>
          <a:xfrm>
            <a:off x="747513" y="3984528"/>
            <a:ext cx="1487691" cy="584757"/>
          </a:xfrm>
          <a:prstGeom prst="rect">
            <a:avLst/>
          </a:prstGeom>
          <a:noFill/>
        </p:spPr>
        <p:txBody>
          <a:bodyPr wrap="square" lIns="91066" tIns="45710" rIns="91066" bIns="45710" rtlCol="0">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Los Angeles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$34.3k</a:t>
            </a:r>
          </a:p>
        </p:txBody>
      </p:sp>
      <p:sp>
        <p:nvSpPr>
          <p:cNvPr id="49" name="Rectangle 48">
            <a:extLst>
              <a:ext uri="{FF2B5EF4-FFF2-40B4-BE49-F238E27FC236}">
                <a16:creationId xmlns:a16="http://schemas.microsoft.com/office/drawing/2014/main" id="{033F34EC-7499-4316-8E59-A160202F95BF}"/>
              </a:ext>
            </a:extLst>
          </p:cNvPr>
          <p:cNvSpPr/>
          <p:nvPr/>
        </p:nvSpPr>
        <p:spPr>
          <a:xfrm>
            <a:off x="7278088" y="986867"/>
            <a:ext cx="6096000" cy="615464"/>
          </a:xfrm>
          <a:prstGeom prst="rect">
            <a:avLst/>
          </a:prstGeom>
        </p:spPr>
        <p:txBody>
          <a:bodyPr lIns="121784" tIns="60892" rIns="121784" bIns="60892">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Chicago</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US" sz="1600" dirty="0">
                <a:solidFill>
                  <a:prstClr val="black"/>
                </a:solidFill>
                <a:latin typeface="Arial" panose="020B0604020202020204" pitchFamily="34" charset="0"/>
                <a:cs typeface="Arial" panose="020B0604020202020204" pitchFamily="34" charset="0"/>
              </a:rPr>
              <a:t>30</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.7k</a:t>
            </a:r>
          </a:p>
        </p:txBody>
      </p:sp>
      <p:sp>
        <p:nvSpPr>
          <p:cNvPr id="51" name="Rectangle 50">
            <a:extLst>
              <a:ext uri="{FF2B5EF4-FFF2-40B4-BE49-F238E27FC236}">
                <a16:creationId xmlns:a16="http://schemas.microsoft.com/office/drawing/2014/main" id="{16012BAC-FDF3-473D-BC98-748C9DC3D7ED}"/>
              </a:ext>
            </a:extLst>
          </p:cNvPr>
          <p:cNvSpPr/>
          <p:nvPr/>
        </p:nvSpPr>
        <p:spPr>
          <a:xfrm>
            <a:off x="9563455" y="2603559"/>
            <a:ext cx="1784829" cy="369195"/>
          </a:xfrm>
          <a:prstGeom prst="rect">
            <a:avLst/>
          </a:prstGeom>
        </p:spPr>
        <p:txBody>
          <a:bodyPr wrap="none" lIns="121784" tIns="60892" rIns="121784" bIns="60892">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Baltimore $28.2k</a:t>
            </a:r>
          </a:p>
        </p:txBody>
      </p:sp>
      <p:sp>
        <p:nvSpPr>
          <p:cNvPr id="32" name="Rectangle 134"/>
          <p:cNvSpPr>
            <a:spLocks noChangeArrowheads="1"/>
          </p:cNvSpPr>
          <p:nvPr/>
        </p:nvSpPr>
        <p:spPr bwMode="auto">
          <a:xfrm>
            <a:off x="536112" y="98589"/>
            <a:ext cx="10922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24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E2D53"/>
                </a:solidFill>
                <a:effectLst/>
                <a:uLnTx/>
                <a:uFillTx/>
                <a:latin typeface="Arial" panose="020B0604020202020204" pitchFamily="34" charset="0"/>
                <a:cs typeface="Arial" panose="020B0604020202020204" pitchFamily="34" charset="0"/>
              </a:rPr>
              <a:t>The Geography of Upward Mobility in the United States</a:t>
            </a:r>
            <a:endPar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endParaRPr>
          </a:p>
          <a:p>
            <a:pPr marL="0" marR="0" lvl="0" indent="0" algn="ctr" defTabSz="121824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rPr>
              <a:t>Average Household Income for Children with Parents Earning $27,000 (25</a:t>
            </a:r>
            <a:r>
              <a:rPr kumimoji="0" lang="en-US" sz="2000" b="0" i="0" u="none" strike="noStrike" kern="1200" cap="none" spc="0" normalizeH="0" baseline="30000" noProof="0" dirty="0">
                <a:ln>
                  <a:noFill/>
                </a:ln>
                <a:solidFill>
                  <a:prstClr val="white">
                    <a:lumMod val="50000"/>
                  </a:prstClr>
                </a:solidFill>
                <a:effectLst/>
                <a:uLnTx/>
                <a:uFillTx/>
                <a:latin typeface="Arial" panose="020B0604020202020204" pitchFamily="34" charset="0"/>
                <a:cs typeface="Arial" panose="020B0604020202020204" pitchFamily="34" charset="0"/>
              </a:rPr>
              <a:t>th</a:t>
            </a:r>
            <a:r>
              <a:rPr kumimoji="0" lang="en-US" sz="2000" b="0" i="0" u="none"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rPr>
              <a:t> percentile)</a:t>
            </a:r>
          </a:p>
        </p:txBody>
      </p:sp>
      <p:sp>
        <p:nvSpPr>
          <p:cNvPr id="50" name="Oval 49">
            <a:extLst>
              <a:ext uri="{FF2B5EF4-FFF2-40B4-BE49-F238E27FC236}">
                <a16:creationId xmlns:a16="http://schemas.microsoft.com/office/drawing/2014/main" id="{D0B554AA-4D40-463D-B13A-EA407561DFF2}"/>
              </a:ext>
            </a:extLst>
          </p:cNvPr>
          <p:cNvSpPr>
            <a:spLocks noChangeAspect="1"/>
          </p:cNvSpPr>
          <p:nvPr/>
        </p:nvSpPr>
        <p:spPr>
          <a:xfrm>
            <a:off x="9725861" y="2181600"/>
            <a:ext cx="146276" cy="141079"/>
          </a:xfrm>
          <a:prstGeom prst="ellipse">
            <a:avLst/>
          </a:prstGeom>
        </p:spPr>
        <p:style>
          <a:lnRef idx="1">
            <a:schemeClr val="accent1"/>
          </a:lnRef>
          <a:fillRef idx="3">
            <a:schemeClr val="accent1"/>
          </a:fillRef>
          <a:effectRef idx="2">
            <a:schemeClr val="accent1"/>
          </a:effectRef>
          <a:fontRef idx="minor">
            <a:schemeClr val="lt1"/>
          </a:fontRef>
        </p:style>
        <p:txBody>
          <a:bodyPr lIns="91076" tIns="45710" rIns="91076" bIns="45710" rtlCol="0" anchor="ctr"/>
          <a:lstStyle/>
          <a:p>
            <a:pPr marL="0" marR="0" lvl="0" indent="0" algn="ctr" defTabSz="121863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44546A"/>
              </a:solidFill>
              <a:effectLst/>
              <a:uLnTx/>
              <a:uFillTx/>
              <a:latin typeface="+mj-lt"/>
              <a:ea typeface="+mn-ea"/>
              <a:cs typeface="Arial" panose="020B0604020202020204" pitchFamily="34" charset="0"/>
            </a:endParaRPr>
          </a:p>
        </p:txBody>
      </p:sp>
      <p:sp>
        <p:nvSpPr>
          <p:cNvPr id="52" name="Rectangle 51">
            <a:extLst>
              <a:ext uri="{FF2B5EF4-FFF2-40B4-BE49-F238E27FC236}">
                <a16:creationId xmlns:a16="http://schemas.microsoft.com/office/drawing/2014/main" id="{14DA0F46-7971-4188-9642-4729FE0D243B}"/>
              </a:ext>
            </a:extLst>
          </p:cNvPr>
          <p:cNvSpPr/>
          <p:nvPr/>
        </p:nvSpPr>
        <p:spPr>
          <a:xfrm>
            <a:off x="9896744" y="2014290"/>
            <a:ext cx="1557203" cy="369195"/>
          </a:xfrm>
          <a:prstGeom prst="rect">
            <a:avLst/>
          </a:prstGeom>
        </p:spPr>
        <p:txBody>
          <a:bodyPr wrap="none" lIns="121784" tIns="60892" rIns="121784" bIns="60892">
            <a:spAutoFit/>
          </a:bodyPr>
          <a:lstStyle/>
          <a:p>
            <a:pPr marL="0" marR="0" lvl="0" indent="0" algn="l" defTabSz="12186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Boston $36.8k</a:t>
            </a:r>
          </a:p>
        </p:txBody>
      </p:sp>
      <p:cxnSp>
        <p:nvCxnSpPr>
          <p:cNvPr id="38" name="Straight Arrow Connector 37">
            <a:extLst>
              <a:ext uri="{FF2B5EF4-FFF2-40B4-BE49-F238E27FC236}">
                <a16:creationId xmlns:a16="http://schemas.microsoft.com/office/drawing/2014/main" id="{A52D4A0F-D03A-4DC0-B41A-2B6CDBB36463}"/>
              </a:ext>
            </a:extLst>
          </p:cNvPr>
          <p:cNvCxnSpPr>
            <a:cxnSpLocks/>
          </p:cNvCxnSpPr>
          <p:nvPr/>
        </p:nvCxnSpPr>
        <p:spPr>
          <a:xfrm flipH="1">
            <a:off x="9270483" y="2808906"/>
            <a:ext cx="372735" cy="183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52D4A0F-D03A-4DC0-B41A-2B6CDBB36463}"/>
              </a:ext>
            </a:extLst>
          </p:cNvPr>
          <p:cNvCxnSpPr>
            <a:cxnSpLocks/>
          </p:cNvCxnSpPr>
          <p:nvPr/>
        </p:nvCxnSpPr>
        <p:spPr>
          <a:xfrm flipH="1">
            <a:off x="9198834" y="3162611"/>
            <a:ext cx="299552" cy="73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698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72367" y="4837212"/>
            <a:ext cx="7633340" cy="181787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11" name="Rectangle 10"/>
          <p:cNvSpPr/>
          <p:nvPr/>
        </p:nvSpPr>
        <p:spPr>
          <a:xfrm>
            <a:off x="3048783" y="2848056"/>
            <a:ext cx="7656924" cy="18178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7" name="Oval 6"/>
          <p:cNvSpPr/>
          <p:nvPr/>
        </p:nvSpPr>
        <p:spPr>
          <a:xfrm>
            <a:off x="1650284" y="2759792"/>
            <a:ext cx="2126001" cy="1960678"/>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INCREASED LANDLORD ENGAGEMENT</a:t>
            </a:r>
          </a:p>
        </p:txBody>
      </p:sp>
      <p:sp>
        <p:nvSpPr>
          <p:cNvPr id="8" name="Oval 7"/>
          <p:cNvSpPr/>
          <p:nvPr/>
        </p:nvSpPr>
        <p:spPr>
          <a:xfrm>
            <a:off x="1650615" y="4753883"/>
            <a:ext cx="2126001" cy="196067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SHORT-TERM FINANCIAL ASSISTANCE</a:t>
            </a:r>
          </a:p>
        </p:txBody>
      </p:sp>
      <p:sp>
        <p:nvSpPr>
          <p:cNvPr id="9" name="Rectangle 8"/>
          <p:cNvSpPr/>
          <p:nvPr/>
        </p:nvSpPr>
        <p:spPr>
          <a:xfrm>
            <a:off x="3072367" y="812483"/>
            <a:ext cx="7633340" cy="181787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 name="Oval 5"/>
          <p:cNvSpPr/>
          <p:nvPr/>
        </p:nvSpPr>
        <p:spPr>
          <a:xfrm>
            <a:off x="1650276" y="733501"/>
            <a:ext cx="2126000" cy="195548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CUSTOMIZED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SEARCH ASSISTANCE</a:t>
            </a:r>
          </a:p>
        </p:txBody>
      </p:sp>
      <p:sp>
        <p:nvSpPr>
          <p:cNvPr id="10" name="TextBox 9"/>
          <p:cNvSpPr txBox="1"/>
          <p:nvPr/>
        </p:nvSpPr>
        <p:spPr>
          <a:xfrm>
            <a:off x="3857612" y="867934"/>
            <a:ext cx="6513582" cy="1569660"/>
          </a:xfrm>
          <a:prstGeom prst="rect">
            <a:avLst/>
          </a:prstGeom>
          <a:noFill/>
        </p:spPr>
        <p:txBody>
          <a:bodyPr wrap="square" rtlCol="0">
            <a:spAutoFit/>
          </a:bodyPr>
          <a:lstStyle/>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High-opportunity area education</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to increase families’ knowledge about high-opportunity areas.</a:t>
            </a:r>
          </a:p>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Rental application coaching</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to increase families’ competitiveness for rental units by addressing credit history and preparing a narrative.</a:t>
            </a:r>
          </a:p>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Housing locator services </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to help families identify suitable units in high-opportunity areas.</a:t>
            </a:r>
          </a:p>
        </p:txBody>
      </p:sp>
      <p:sp>
        <p:nvSpPr>
          <p:cNvPr id="13" name="TextBox 12"/>
          <p:cNvSpPr txBox="1"/>
          <p:nvPr/>
        </p:nvSpPr>
        <p:spPr>
          <a:xfrm>
            <a:off x="3857285" y="3022468"/>
            <a:ext cx="6377337" cy="1361485"/>
          </a:xfrm>
          <a:prstGeom prst="rect">
            <a:avLst/>
          </a:prstGeom>
          <a:noFill/>
        </p:spPr>
        <p:txBody>
          <a:bodyPr wrap="square" rtlCol="0">
            <a:spAutoFit/>
          </a:bodyPr>
          <a:lstStyle/>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Cultivate relationships</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with landlords in designated high-opportunity areas to create housing opportunities for CMTO families.</a:t>
            </a:r>
          </a:p>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Expedite lease-up processes</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by completing PHA required documents and conducting housing inspections more quickly. </a:t>
            </a:r>
          </a:p>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Insurance fund</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to mitigate risks of property damage.</a:t>
            </a:r>
            <a:endParaRPr kumimoji="0" lang="en-US" sz="16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4" name="TextBox 13"/>
          <p:cNvSpPr txBox="1"/>
          <p:nvPr/>
        </p:nvSpPr>
        <p:spPr>
          <a:xfrm>
            <a:off x="3746543" y="5367779"/>
            <a:ext cx="6335410" cy="601586"/>
          </a:xfrm>
          <a:prstGeom prst="rect">
            <a:avLst/>
          </a:prstGeom>
          <a:noFill/>
        </p:spPr>
        <p:txBody>
          <a:bodyPr wrap="square" rtlCol="0">
            <a:spAutoFit/>
          </a:bodyPr>
          <a:lstStyle/>
          <a:p>
            <a:pPr marL="182880" marR="0" lvl="0" indent="-18288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Grants to </a:t>
            </a:r>
            <a:r>
              <a:rPr kumimoji="0" lang="en-US" sz="16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defray move-in expenses</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such as application fees and security deposits (on average $1,100).</a:t>
            </a:r>
          </a:p>
        </p:txBody>
      </p:sp>
      <p:sp>
        <p:nvSpPr>
          <p:cNvPr id="15" name="Rectangle 14">
            <a:extLst>
              <a:ext uri="{FF2B5EF4-FFF2-40B4-BE49-F238E27FC236}">
                <a16:creationId xmlns:a16="http://schemas.microsoft.com/office/drawing/2014/main" id="{D4D92FE4-5434-48D1-A659-D09D98AC3058}"/>
              </a:ext>
            </a:extLst>
          </p:cNvPr>
          <p:cNvSpPr>
            <a:spLocks noChangeArrowheads="1"/>
          </p:cNvSpPr>
          <p:nvPr/>
        </p:nvSpPr>
        <p:spPr bwMode="auto">
          <a:xfrm>
            <a:off x="368597" y="239422"/>
            <a:ext cx="11276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Key Elements in the CMTO Intervention</a:t>
            </a:r>
          </a:p>
        </p:txBody>
      </p:sp>
    </p:spTree>
    <p:extLst>
      <p:ext uri="{BB962C8B-B14F-4D97-AF65-F5344CB8AC3E}">
        <p14:creationId xmlns:p14="http://schemas.microsoft.com/office/powerpoint/2010/main" val="730837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408" y="1122873"/>
            <a:ext cx="11294919" cy="5065275"/>
          </a:xfrm>
        </p:spPr>
        <p:txBody>
          <a:bodyPr>
            <a:normAutofit lnSpcReduction="10000"/>
          </a:bodyPr>
          <a:lstStyle/>
          <a:p>
            <a:pPr marL="36900" indent="0">
              <a:buNone/>
            </a:pPr>
            <a:endParaRPr lang="en-US" sz="2000" dirty="0">
              <a:latin typeface="Arial" panose="020B0604020202020204" pitchFamily="34" charset="0"/>
              <a:cs typeface="Arial" panose="020B0604020202020204" pitchFamily="34" charset="0"/>
              <a:sym typeface="Wingdings" pitchFamily="2" charset="2"/>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Completion of CMTO Seattle-King County Phase I analysis with full sample of 421 with at least 6 months to lease-up and analysis of persistence in new neighborhoods</a:t>
            </a: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CMTO Phase 2 ongoing in Seattle-King County – does a CMTO “lite” version work and role of financial incentives alone</a:t>
            </a: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Going forward, we plan to partner with other cities to expand CMTO nationally</a:t>
            </a: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marL="685800" lvl="1"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Aim to increase cost-effectiveness of program and better understand mechanisms</a:t>
            </a: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Of course, not all families can move to opportunity </a:t>
            </a:r>
            <a:r>
              <a:rPr lang="en-US" sz="2200" dirty="0">
                <a:solidFill>
                  <a:srgbClr val="000000"/>
                </a:solidFill>
                <a:latin typeface="Arial" panose="020B0604020202020204" pitchFamily="34" charset="0"/>
                <a:cs typeface="Arial" panose="020B0604020202020204" pitchFamily="34" charset="0"/>
                <a:sym typeface="Wingdings" panose="05000000000000000000" pitchFamily="2" charset="2"/>
              </a:rPr>
              <a:t> also </a:t>
            </a:r>
            <a:r>
              <a:rPr lang="en-US" sz="2200" dirty="0">
                <a:solidFill>
                  <a:srgbClr val="000000"/>
                </a:solidFill>
                <a:latin typeface="Arial" panose="020B0604020202020204" pitchFamily="34" charset="0"/>
                <a:cs typeface="Arial" panose="020B0604020202020204" pitchFamily="34" charset="0"/>
              </a:rPr>
              <a:t>studying which place-based investments have the biggest impacts on upward mobility in low-opportunity areas</a:t>
            </a: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p:txBody>
      </p:sp>
      <p:sp>
        <p:nvSpPr>
          <p:cNvPr id="6" name="Title 1"/>
          <p:cNvSpPr txBox="1">
            <a:spLocks/>
          </p:cNvSpPr>
          <p:nvPr/>
        </p:nvSpPr>
        <p:spPr>
          <a:xfrm>
            <a:off x="0" y="228600"/>
            <a:ext cx="1219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Next Steps</a:t>
            </a:r>
          </a:p>
        </p:txBody>
      </p:sp>
    </p:spTree>
    <p:extLst>
      <p:ext uri="{BB962C8B-B14F-4D97-AF65-F5344CB8AC3E}">
        <p14:creationId xmlns:p14="http://schemas.microsoft.com/office/powerpoint/2010/main" val="944535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1AA21D4-08B8-3B41-92B7-8D4C50A4B7D8}"/>
              </a:ext>
            </a:extLst>
          </p:cNvPr>
          <p:cNvCxnSpPr>
            <a:cxnSpLocks/>
          </p:cNvCxnSpPr>
          <p:nvPr/>
        </p:nvCxnSpPr>
        <p:spPr>
          <a:xfrm flipH="1">
            <a:off x="1791051" y="1119393"/>
            <a:ext cx="9752353" cy="1"/>
          </a:xfrm>
          <a:prstGeom prst="line">
            <a:avLst/>
          </a:prstGeom>
          <a:ln w="63500" cap="flat" cmpd="sng" algn="ctr">
            <a:solidFill>
              <a:schemeClr val="bg2">
                <a:lumMod val="50000"/>
              </a:schemeClr>
            </a:solidFill>
            <a:prstDash val="solid"/>
            <a:round/>
            <a:headEnd type="triangle" w="med" len="med"/>
            <a:tailEnd type="none" w="lg" len="lg"/>
          </a:ln>
        </p:spPr>
        <p:style>
          <a:lnRef idx="0">
            <a:scrgbClr r="0" g="0" b="0"/>
          </a:lnRef>
          <a:fillRef idx="0">
            <a:scrgbClr r="0" g="0" b="0"/>
          </a:fillRef>
          <a:effectRef idx="0">
            <a:scrgbClr r="0" g="0" b="0"/>
          </a:effectRef>
          <a:fontRef idx="minor">
            <a:schemeClr val="tx1"/>
          </a:fontRef>
        </p:style>
      </p:cxnSp>
      <p:sp>
        <p:nvSpPr>
          <p:cNvPr id="12" name="Rectangle 11">
            <a:extLst>
              <a:ext uri="{FF2B5EF4-FFF2-40B4-BE49-F238E27FC236}">
                <a16:creationId xmlns:a16="http://schemas.microsoft.com/office/drawing/2014/main" id="{C709F3ED-E6B6-E042-81AF-89FD5751A3F3}"/>
              </a:ext>
            </a:extLst>
          </p:cNvPr>
          <p:cNvSpPr>
            <a:spLocks noChangeArrowheads="1"/>
          </p:cNvSpPr>
          <p:nvPr/>
        </p:nvSpPr>
        <p:spPr bwMode="auto">
          <a:xfrm>
            <a:off x="267023" y="128141"/>
            <a:ext cx="11276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Phase 2 Design: Three Treatment Arms</a:t>
            </a:r>
          </a:p>
        </p:txBody>
      </p:sp>
      <p:sp>
        <p:nvSpPr>
          <p:cNvPr id="13" name="TextBox 12">
            <a:extLst>
              <a:ext uri="{FF2B5EF4-FFF2-40B4-BE49-F238E27FC236}">
                <a16:creationId xmlns:a16="http://schemas.microsoft.com/office/drawing/2014/main" id="{83170115-08D2-3F49-A9B4-7AF216CC9EEF}"/>
              </a:ext>
            </a:extLst>
          </p:cNvPr>
          <p:cNvSpPr txBox="1"/>
          <p:nvPr/>
        </p:nvSpPr>
        <p:spPr>
          <a:xfrm>
            <a:off x="1983465" y="2503563"/>
            <a:ext cx="24851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Comprehensive Support</a:t>
            </a:r>
          </a:p>
        </p:txBody>
      </p:sp>
      <p:sp>
        <p:nvSpPr>
          <p:cNvPr id="14" name="Right Arrow 13">
            <a:extLst>
              <a:ext uri="{FF2B5EF4-FFF2-40B4-BE49-F238E27FC236}">
                <a16:creationId xmlns:a16="http://schemas.microsoft.com/office/drawing/2014/main" id="{78D8F4AF-B88C-8E4C-A390-0DB49FDEEA5E}"/>
              </a:ext>
            </a:extLst>
          </p:cNvPr>
          <p:cNvSpPr/>
          <p:nvPr/>
        </p:nvSpPr>
        <p:spPr>
          <a:xfrm>
            <a:off x="4782484" y="3298706"/>
            <a:ext cx="1236186" cy="537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092B21B-CE53-4549-9689-5B1CE160CBF8}"/>
              </a:ext>
            </a:extLst>
          </p:cNvPr>
          <p:cNvSpPr txBox="1"/>
          <p:nvPr/>
        </p:nvSpPr>
        <p:spPr>
          <a:xfrm>
            <a:off x="6929984" y="1346963"/>
            <a:ext cx="27159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Comprehensive Support</a:t>
            </a:r>
          </a:p>
        </p:txBody>
      </p:sp>
      <p:sp>
        <p:nvSpPr>
          <p:cNvPr id="16" name="TextBox 15">
            <a:extLst>
              <a:ext uri="{FF2B5EF4-FFF2-40B4-BE49-F238E27FC236}">
                <a16:creationId xmlns:a16="http://schemas.microsoft.com/office/drawing/2014/main" id="{04DFF0DF-5F2C-F846-B8E4-061CFFE6C03F}"/>
              </a:ext>
            </a:extLst>
          </p:cNvPr>
          <p:cNvSpPr txBox="1"/>
          <p:nvPr/>
        </p:nvSpPr>
        <p:spPr>
          <a:xfrm>
            <a:off x="6929984" y="3179399"/>
            <a:ext cx="27772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Financial Incentives Only</a:t>
            </a:r>
          </a:p>
        </p:txBody>
      </p:sp>
      <p:sp>
        <p:nvSpPr>
          <p:cNvPr id="17" name="TextBox 16">
            <a:extLst>
              <a:ext uri="{FF2B5EF4-FFF2-40B4-BE49-F238E27FC236}">
                <a16:creationId xmlns:a16="http://schemas.microsoft.com/office/drawing/2014/main" id="{483C07FD-B644-6547-8FA6-997C7B654CD5}"/>
              </a:ext>
            </a:extLst>
          </p:cNvPr>
          <p:cNvSpPr txBox="1"/>
          <p:nvPr/>
        </p:nvSpPr>
        <p:spPr>
          <a:xfrm>
            <a:off x="6929680" y="4975723"/>
            <a:ext cx="42374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 Cost-Optimized Comprehensive Support</a:t>
            </a:r>
          </a:p>
        </p:txBody>
      </p:sp>
      <p:sp>
        <p:nvSpPr>
          <p:cNvPr id="18" name="Flowchart: Connector 42">
            <a:extLst>
              <a:ext uri="{FF2B5EF4-FFF2-40B4-BE49-F238E27FC236}">
                <a16:creationId xmlns:a16="http://schemas.microsoft.com/office/drawing/2014/main" id="{A5553AE6-C540-0C4D-9824-A6EFC0623EFA}"/>
              </a:ext>
            </a:extLst>
          </p:cNvPr>
          <p:cNvSpPr/>
          <p:nvPr/>
        </p:nvSpPr>
        <p:spPr>
          <a:xfrm>
            <a:off x="3515575" y="3124195"/>
            <a:ext cx="702282" cy="698659"/>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lowchart: Connector 44">
            <a:extLst>
              <a:ext uri="{FF2B5EF4-FFF2-40B4-BE49-F238E27FC236}">
                <a16:creationId xmlns:a16="http://schemas.microsoft.com/office/drawing/2014/main" id="{9C2FDDAB-7E3D-9B4F-9E09-F40A6E990A4E}"/>
              </a:ext>
            </a:extLst>
          </p:cNvPr>
          <p:cNvSpPr/>
          <p:nvPr/>
        </p:nvSpPr>
        <p:spPr>
          <a:xfrm>
            <a:off x="2344871" y="3134530"/>
            <a:ext cx="702282" cy="698659"/>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1" name="Rectangle 20">
            <a:extLst>
              <a:ext uri="{FF2B5EF4-FFF2-40B4-BE49-F238E27FC236}">
                <a16:creationId xmlns:a16="http://schemas.microsoft.com/office/drawing/2014/main" id="{DC1771BF-C0A0-5F44-A976-F443E48D88D6}"/>
              </a:ext>
            </a:extLst>
          </p:cNvPr>
          <p:cNvSpPr/>
          <p:nvPr/>
        </p:nvSpPr>
        <p:spPr>
          <a:xfrm>
            <a:off x="2109115" y="3830137"/>
            <a:ext cx="11048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Financial Assistance</a:t>
            </a:r>
          </a:p>
        </p:txBody>
      </p:sp>
      <p:sp>
        <p:nvSpPr>
          <p:cNvPr id="22" name="Rectangle 21">
            <a:extLst>
              <a:ext uri="{FF2B5EF4-FFF2-40B4-BE49-F238E27FC236}">
                <a16:creationId xmlns:a16="http://schemas.microsoft.com/office/drawing/2014/main" id="{F7B1648C-EA54-F14F-9722-555F373DED30}"/>
              </a:ext>
            </a:extLst>
          </p:cNvPr>
          <p:cNvSpPr/>
          <p:nvPr/>
        </p:nvSpPr>
        <p:spPr>
          <a:xfrm>
            <a:off x="3363688" y="3819229"/>
            <a:ext cx="11048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Navigator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Services</a:t>
            </a:r>
          </a:p>
        </p:txBody>
      </p:sp>
      <p:sp>
        <p:nvSpPr>
          <p:cNvPr id="23" name="Flowchart: Connector 42">
            <a:extLst>
              <a:ext uri="{FF2B5EF4-FFF2-40B4-BE49-F238E27FC236}">
                <a16:creationId xmlns:a16="http://schemas.microsoft.com/office/drawing/2014/main" id="{B948D4F5-D678-334F-A6BB-905427F07341}"/>
              </a:ext>
            </a:extLst>
          </p:cNvPr>
          <p:cNvSpPr/>
          <p:nvPr/>
        </p:nvSpPr>
        <p:spPr>
          <a:xfrm>
            <a:off x="8393074" y="1852873"/>
            <a:ext cx="702282" cy="698659"/>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lowchart: Connector 44">
            <a:extLst>
              <a:ext uri="{FF2B5EF4-FFF2-40B4-BE49-F238E27FC236}">
                <a16:creationId xmlns:a16="http://schemas.microsoft.com/office/drawing/2014/main" id="{C273838B-4F0B-854A-97DE-16C5822795A3}"/>
              </a:ext>
            </a:extLst>
          </p:cNvPr>
          <p:cNvSpPr/>
          <p:nvPr/>
        </p:nvSpPr>
        <p:spPr>
          <a:xfrm>
            <a:off x="7193342" y="1863208"/>
            <a:ext cx="702282" cy="698659"/>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6" name="Rectangle 25">
            <a:extLst>
              <a:ext uri="{FF2B5EF4-FFF2-40B4-BE49-F238E27FC236}">
                <a16:creationId xmlns:a16="http://schemas.microsoft.com/office/drawing/2014/main" id="{F6B5AE52-51E6-BE43-BD90-63F2EDF84159}"/>
              </a:ext>
            </a:extLst>
          </p:cNvPr>
          <p:cNvSpPr/>
          <p:nvPr/>
        </p:nvSpPr>
        <p:spPr>
          <a:xfrm>
            <a:off x="6957586" y="2558815"/>
            <a:ext cx="11048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Financial Assistance</a:t>
            </a:r>
          </a:p>
        </p:txBody>
      </p:sp>
      <p:sp>
        <p:nvSpPr>
          <p:cNvPr id="27" name="Rectangle 26">
            <a:extLst>
              <a:ext uri="{FF2B5EF4-FFF2-40B4-BE49-F238E27FC236}">
                <a16:creationId xmlns:a16="http://schemas.microsoft.com/office/drawing/2014/main" id="{F624D90B-2CD6-704F-B29E-B466336B0F40}"/>
              </a:ext>
            </a:extLst>
          </p:cNvPr>
          <p:cNvSpPr/>
          <p:nvPr/>
        </p:nvSpPr>
        <p:spPr>
          <a:xfrm>
            <a:off x="8241187" y="2547907"/>
            <a:ext cx="11048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Navigator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Services</a:t>
            </a:r>
          </a:p>
        </p:txBody>
      </p:sp>
      <p:sp>
        <p:nvSpPr>
          <p:cNvPr id="28" name="Flowchart: Connector 44">
            <a:extLst>
              <a:ext uri="{FF2B5EF4-FFF2-40B4-BE49-F238E27FC236}">
                <a16:creationId xmlns:a16="http://schemas.microsoft.com/office/drawing/2014/main" id="{5917E9FC-0B54-6041-8AD3-070F108E3C77}"/>
              </a:ext>
            </a:extLst>
          </p:cNvPr>
          <p:cNvSpPr/>
          <p:nvPr/>
        </p:nvSpPr>
        <p:spPr>
          <a:xfrm>
            <a:off x="7193342" y="3607303"/>
            <a:ext cx="702282" cy="698659"/>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9" name="Rectangle 28">
            <a:extLst>
              <a:ext uri="{FF2B5EF4-FFF2-40B4-BE49-F238E27FC236}">
                <a16:creationId xmlns:a16="http://schemas.microsoft.com/office/drawing/2014/main" id="{0362446A-A72F-2F44-AFCB-49A4DE4119DD}"/>
              </a:ext>
            </a:extLst>
          </p:cNvPr>
          <p:cNvSpPr/>
          <p:nvPr/>
        </p:nvSpPr>
        <p:spPr>
          <a:xfrm>
            <a:off x="6992042" y="4322624"/>
            <a:ext cx="11048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Financial Assistance</a:t>
            </a:r>
          </a:p>
        </p:txBody>
      </p:sp>
      <p:sp>
        <p:nvSpPr>
          <p:cNvPr id="30" name="Flowchart: Connector 42">
            <a:extLst>
              <a:ext uri="{FF2B5EF4-FFF2-40B4-BE49-F238E27FC236}">
                <a16:creationId xmlns:a16="http://schemas.microsoft.com/office/drawing/2014/main" id="{2E0557E9-DA5E-DE49-84E1-8E95750ED1B9}"/>
              </a:ext>
            </a:extLst>
          </p:cNvPr>
          <p:cNvSpPr/>
          <p:nvPr/>
        </p:nvSpPr>
        <p:spPr>
          <a:xfrm>
            <a:off x="8393074" y="5435451"/>
            <a:ext cx="702282" cy="698659"/>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lowchart: Connector 44">
            <a:extLst>
              <a:ext uri="{FF2B5EF4-FFF2-40B4-BE49-F238E27FC236}">
                <a16:creationId xmlns:a16="http://schemas.microsoft.com/office/drawing/2014/main" id="{218B194A-2F51-AD4B-86FF-4EF5DFC99D3E}"/>
              </a:ext>
            </a:extLst>
          </p:cNvPr>
          <p:cNvSpPr/>
          <p:nvPr/>
        </p:nvSpPr>
        <p:spPr>
          <a:xfrm>
            <a:off x="7193342" y="5445786"/>
            <a:ext cx="702282" cy="698659"/>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33" name="Rectangle 32">
            <a:extLst>
              <a:ext uri="{FF2B5EF4-FFF2-40B4-BE49-F238E27FC236}">
                <a16:creationId xmlns:a16="http://schemas.microsoft.com/office/drawing/2014/main" id="{78088832-B374-9C43-AE89-27EA12729CE6}"/>
              </a:ext>
            </a:extLst>
          </p:cNvPr>
          <p:cNvSpPr/>
          <p:nvPr/>
        </p:nvSpPr>
        <p:spPr>
          <a:xfrm>
            <a:off x="6957586" y="6141393"/>
            <a:ext cx="11048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Financial Assistance</a:t>
            </a:r>
          </a:p>
        </p:txBody>
      </p:sp>
      <p:sp>
        <p:nvSpPr>
          <p:cNvPr id="34" name="Rectangle 33">
            <a:extLst>
              <a:ext uri="{FF2B5EF4-FFF2-40B4-BE49-F238E27FC236}">
                <a16:creationId xmlns:a16="http://schemas.microsoft.com/office/drawing/2014/main" id="{B3C5BE3A-CD17-EE4F-93DF-94C18CBF3DE8}"/>
              </a:ext>
            </a:extLst>
          </p:cNvPr>
          <p:cNvSpPr/>
          <p:nvPr/>
        </p:nvSpPr>
        <p:spPr>
          <a:xfrm>
            <a:off x="8241187" y="6130485"/>
            <a:ext cx="11048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Navigator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Services</a:t>
            </a:r>
          </a:p>
        </p:txBody>
      </p:sp>
      <p:sp>
        <p:nvSpPr>
          <p:cNvPr id="35" name="Oval 34">
            <a:extLst>
              <a:ext uri="{FF2B5EF4-FFF2-40B4-BE49-F238E27FC236}">
                <a16:creationId xmlns:a16="http://schemas.microsoft.com/office/drawing/2014/main" id="{E7C73E24-2EFB-CD41-9C52-7BE4AD409A84}"/>
              </a:ext>
            </a:extLst>
          </p:cNvPr>
          <p:cNvSpPr/>
          <p:nvPr/>
        </p:nvSpPr>
        <p:spPr>
          <a:xfrm>
            <a:off x="7584343" y="5431573"/>
            <a:ext cx="669872" cy="6683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0C98688D-45EC-054E-8BC5-05353C8B67AA}"/>
              </a:ext>
            </a:extLst>
          </p:cNvPr>
          <p:cNvSpPr/>
          <p:nvPr/>
        </p:nvSpPr>
        <p:spPr>
          <a:xfrm>
            <a:off x="8846314" y="5460924"/>
            <a:ext cx="669872" cy="6683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5D1B4BF1-018A-954E-A236-BA20F225F4CF}"/>
              </a:ext>
            </a:extLst>
          </p:cNvPr>
          <p:cNvSpPr txBox="1"/>
          <p:nvPr/>
        </p:nvSpPr>
        <p:spPr>
          <a:xfrm>
            <a:off x="9540433" y="1942499"/>
            <a:ext cx="20029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Retain phase 1 program</a:t>
            </a:r>
          </a:p>
        </p:txBody>
      </p:sp>
      <p:sp>
        <p:nvSpPr>
          <p:cNvPr id="38" name="TextBox 37">
            <a:extLst>
              <a:ext uri="{FF2B5EF4-FFF2-40B4-BE49-F238E27FC236}">
                <a16:creationId xmlns:a16="http://schemas.microsoft.com/office/drawing/2014/main" id="{6C3F5070-5AD7-1D47-87BA-CE6FA9F2C96D}"/>
              </a:ext>
            </a:extLst>
          </p:cNvPr>
          <p:cNvSpPr txBox="1"/>
          <p:nvPr/>
        </p:nvSpPr>
        <p:spPr>
          <a:xfrm>
            <a:off x="9516186" y="3737803"/>
            <a:ext cx="20029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 only financial incentives</a:t>
            </a:r>
          </a:p>
        </p:txBody>
      </p:sp>
      <p:sp>
        <p:nvSpPr>
          <p:cNvPr id="39" name="TextBox 38">
            <a:extLst>
              <a:ext uri="{FF2B5EF4-FFF2-40B4-BE49-F238E27FC236}">
                <a16:creationId xmlns:a16="http://schemas.microsoft.com/office/drawing/2014/main" id="{F2A3E08E-C2CA-3F4B-9905-179FA9F4E94D}"/>
              </a:ext>
            </a:extLst>
          </p:cNvPr>
          <p:cNvSpPr txBox="1"/>
          <p:nvPr/>
        </p:nvSpPr>
        <p:spPr>
          <a:xfrm>
            <a:off x="9540433" y="5318326"/>
            <a:ext cx="200297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Reduce financial incentives and increase navigator caseloads</a:t>
            </a:r>
          </a:p>
        </p:txBody>
      </p:sp>
      <p:sp>
        <p:nvSpPr>
          <p:cNvPr id="43" name="Rectangle 42">
            <a:extLst>
              <a:ext uri="{FF2B5EF4-FFF2-40B4-BE49-F238E27FC236}">
                <a16:creationId xmlns:a16="http://schemas.microsoft.com/office/drawing/2014/main" id="{3D8F2631-3046-4C92-9C13-D18101495167}"/>
              </a:ext>
            </a:extLst>
          </p:cNvPr>
          <p:cNvSpPr/>
          <p:nvPr/>
        </p:nvSpPr>
        <p:spPr>
          <a:xfrm>
            <a:off x="-9174" y="6571416"/>
            <a:ext cx="4362099" cy="261610"/>
          </a:xfrm>
          <a:prstGeom prst="rect">
            <a:avLst/>
          </a:prstGeom>
        </p:spPr>
        <p:txBody>
          <a:bodyPr wrap="square">
            <a:spAutoFit/>
          </a:bodyPr>
          <a:lstStyle/>
          <a:p>
            <a:r>
              <a:rPr lang="en-US" sz="1100" dirty="0">
                <a:solidFill>
                  <a:srgbClr val="E7E6E6">
                    <a:lumMod val="50000"/>
                  </a:srgbClr>
                </a:solidFill>
                <a:latin typeface="Arial" panose="020B0604020202020204" pitchFamily="34" charset="0"/>
                <a:cs typeface="Arial" panose="020B0604020202020204" pitchFamily="34" charset="0"/>
              </a:rPr>
              <a:t>* Enrollment timeframes (interventions continue beyond enrollment)</a:t>
            </a:r>
            <a:endParaRPr lang="en-US" sz="1100" dirty="0"/>
          </a:p>
        </p:txBody>
      </p:sp>
      <p:sp>
        <p:nvSpPr>
          <p:cNvPr id="44" name="TextBox 43">
            <a:extLst>
              <a:ext uri="{FF2B5EF4-FFF2-40B4-BE49-F238E27FC236}">
                <a16:creationId xmlns:a16="http://schemas.microsoft.com/office/drawing/2014/main" id="{3171477E-14EA-4495-B42C-76A325011A9D}"/>
              </a:ext>
            </a:extLst>
          </p:cNvPr>
          <p:cNvSpPr txBox="1"/>
          <p:nvPr/>
        </p:nvSpPr>
        <p:spPr>
          <a:xfrm>
            <a:off x="7620000" y="523447"/>
            <a:ext cx="36957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PHASE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pc="300" dirty="0">
                <a:solidFill>
                  <a:srgbClr val="E7E6E6">
                    <a:lumMod val="50000"/>
                  </a:srgbClr>
                </a:solidFill>
                <a:latin typeface="Arial" panose="020B0604020202020204" pitchFamily="34" charset="0"/>
                <a:cs typeface="Arial" panose="020B0604020202020204" pitchFamily="34" charset="0"/>
              </a:rPr>
              <a:t>July 2019 to June 2020*</a:t>
            </a:r>
            <a:endParaRPr kumimoji="0" lang="en-US" sz="1800" b="0" i="0" u="none" strike="noStrike" kern="1200" cap="none" spc="30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4C0BFDF0-4ED6-4B1C-B7F1-DB9BF2D880EF}"/>
              </a:ext>
            </a:extLst>
          </p:cNvPr>
          <p:cNvSpPr txBox="1"/>
          <p:nvPr/>
        </p:nvSpPr>
        <p:spPr>
          <a:xfrm>
            <a:off x="1758281" y="523447"/>
            <a:ext cx="35280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PHASE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pc="300" dirty="0">
                <a:solidFill>
                  <a:srgbClr val="E7E6E6">
                    <a:lumMod val="50000"/>
                  </a:srgbClr>
                </a:solidFill>
                <a:latin typeface="Arial" panose="020B0604020202020204" pitchFamily="34" charset="0"/>
                <a:cs typeface="Arial" panose="020B0604020202020204" pitchFamily="34" charset="0"/>
              </a:rPr>
              <a:t>Apr. 2018 to Feb. 2019* </a:t>
            </a:r>
            <a:endParaRPr kumimoji="0" lang="en-US" sz="1800" b="0" i="0" u="none" strike="noStrike" kern="1200" cap="none" spc="30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pic>
        <p:nvPicPr>
          <p:cNvPr id="40" name="Graphic 39" descr="Binoculars">
            <a:extLst>
              <a:ext uri="{FF2B5EF4-FFF2-40B4-BE49-F238E27FC236}">
                <a16:creationId xmlns:a16="http://schemas.microsoft.com/office/drawing/2014/main" id="{C0CD9318-4DE7-2247-BD77-0909F9F96F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9563" y="3192239"/>
            <a:ext cx="514306" cy="514306"/>
          </a:xfrm>
          <a:prstGeom prst="rect">
            <a:avLst/>
          </a:prstGeom>
        </p:spPr>
      </p:pic>
      <p:pic>
        <p:nvPicPr>
          <p:cNvPr id="41" name="Graphic 40" descr="Binoculars">
            <a:extLst>
              <a:ext uri="{FF2B5EF4-FFF2-40B4-BE49-F238E27FC236}">
                <a16:creationId xmlns:a16="http://schemas.microsoft.com/office/drawing/2014/main" id="{C7E4844E-2DF1-E34F-B283-31C1C8FDE0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7062" y="1917732"/>
            <a:ext cx="514306" cy="514306"/>
          </a:xfrm>
          <a:prstGeom prst="rect">
            <a:avLst/>
          </a:prstGeom>
        </p:spPr>
      </p:pic>
      <p:pic>
        <p:nvPicPr>
          <p:cNvPr id="42" name="Graphic 41" descr="Binoculars">
            <a:extLst>
              <a:ext uri="{FF2B5EF4-FFF2-40B4-BE49-F238E27FC236}">
                <a16:creationId xmlns:a16="http://schemas.microsoft.com/office/drawing/2014/main" id="{ADE4C961-D98C-6547-8031-B6585B8C6F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4445" y="5519389"/>
            <a:ext cx="514306" cy="514306"/>
          </a:xfrm>
          <a:prstGeom prst="rect">
            <a:avLst/>
          </a:prstGeom>
        </p:spPr>
      </p:pic>
    </p:spTree>
    <p:extLst>
      <p:ext uri="{BB962C8B-B14F-4D97-AF65-F5344CB8AC3E}">
        <p14:creationId xmlns:p14="http://schemas.microsoft.com/office/powerpoint/2010/main" val="3555259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63E64-BC3C-41AB-BB5E-FF12CE5EFCBE}"/>
              </a:ext>
            </a:extLst>
          </p:cNvPr>
          <p:cNvSpPr txBox="1">
            <a:spLocks/>
          </p:cNvSpPr>
          <p:nvPr/>
        </p:nvSpPr>
        <p:spPr>
          <a:xfrm>
            <a:off x="0" y="0"/>
            <a:ext cx="1219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Creating Moves to Opportunity Program Costs</a:t>
            </a:r>
          </a:p>
        </p:txBody>
      </p:sp>
      <p:graphicFrame>
        <p:nvGraphicFramePr>
          <p:cNvPr id="7" name="Table 6">
            <a:extLst>
              <a:ext uri="{FF2B5EF4-FFF2-40B4-BE49-F238E27FC236}">
                <a16:creationId xmlns:a16="http://schemas.microsoft.com/office/drawing/2014/main" id="{2B31322B-73EE-4827-A9F1-BEC33E97FB4D}"/>
              </a:ext>
            </a:extLst>
          </p:cNvPr>
          <p:cNvGraphicFramePr>
            <a:graphicFrameLocks noGrp="1"/>
          </p:cNvGraphicFramePr>
          <p:nvPr/>
        </p:nvGraphicFramePr>
        <p:xfrm>
          <a:off x="2309649" y="651441"/>
          <a:ext cx="7591096" cy="6442569"/>
        </p:xfrm>
        <a:graphic>
          <a:graphicData uri="http://schemas.openxmlformats.org/drawingml/2006/table">
            <a:tbl>
              <a:tblPr/>
              <a:tblGrid>
                <a:gridCol w="5459202">
                  <a:extLst>
                    <a:ext uri="{9D8B030D-6E8A-4147-A177-3AD203B41FA5}">
                      <a16:colId xmlns:a16="http://schemas.microsoft.com/office/drawing/2014/main" val="2660356935"/>
                    </a:ext>
                  </a:extLst>
                </a:gridCol>
                <a:gridCol w="2131894">
                  <a:extLst>
                    <a:ext uri="{9D8B030D-6E8A-4147-A177-3AD203B41FA5}">
                      <a16:colId xmlns:a16="http://schemas.microsoft.com/office/drawing/2014/main" val="1383118593"/>
                    </a:ext>
                  </a:extLst>
                </a:gridCol>
              </a:tblGrid>
              <a:tr h="352437">
                <a:tc>
                  <a:txBody>
                    <a:bodyPr/>
                    <a:lstStyle/>
                    <a:p>
                      <a:pPr algn="ctr" fontAlgn="ctr"/>
                      <a:endParaRPr lang="en-US" sz="1800" b="0" i="0" u="none" strike="noStrike" dirty="0">
                        <a:solidFill>
                          <a:srgbClr val="000000"/>
                        </a:solidFill>
                        <a:effectLst/>
                        <a:latin typeface="Arial" panose="020B0604020202020204" pitchFamily="34" charset="0"/>
                      </a:endParaRPr>
                    </a:p>
                  </a:txBody>
                  <a:tcPr marL="10217" marR="10217" marT="10217"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US" sz="1800" b="0" i="0" u="none" strike="noStrike" dirty="0">
                          <a:solidFill>
                            <a:srgbClr val="000000"/>
                          </a:solidFill>
                          <a:effectLst/>
                          <a:latin typeface="Arial" panose="020B0604020202020204" pitchFamily="34" charset="0"/>
                        </a:rPr>
                        <a:t>Average Cost</a:t>
                      </a:r>
                    </a:p>
                  </a:txBody>
                  <a:tcPr marL="10217" marR="10217" marT="10217"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726616064"/>
                  </a:ext>
                </a:extLst>
              </a:tr>
              <a:tr h="307229">
                <a:tc>
                  <a:txBody>
                    <a:bodyPr/>
                    <a:lstStyle/>
                    <a:p>
                      <a:pPr algn="l" fontAlgn="b"/>
                      <a:r>
                        <a:rPr lang="en-US" sz="1800" b="0" i="1" u="none" strike="noStrike" dirty="0">
                          <a:solidFill>
                            <a:srgbClr val="000000"/>
                          </a:solidFill>
                          <a:effectLst/>
                          <a:latin typeface="Arial" panose="020B0604020202020204" pitchFamily="34" charset="0"/>
                        </a:rPr>
                        <a:t>A. Total Costs</a:t>
                      </a:r>
                    </a:p>
                  </a:txBody>
                  <a:tcPr marL="10217" marR="10217" marT="102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panose="020B0604020202020204" pitchFamily="34" charset="0"/>
                        </a:rPr>
                        <a:t> </a:t>
                      </a:r>
                    </a:p>
                  </a:txBody>
                  <a:tcPr marL="10217" marR="10217" marT="1021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870222"/>
                  </a:ext>
                </a:extLst>
              </a:tr>
              <a:tr h="307229">
                <a:tc>
                  <a:txBody>
                    <a:bodyPr/>
                    <a:lstStyle/>
                    <a:p>
                      <a:pPr algn="ctr" fontAlgn="ctr"/>
                      <a:endParaRPr lang="en-US" sz="1800" b="0" i="0" u="none" strike="noStrike" dirty="0">
                        <a:solidFill>
                          <a:srgbClr val="000000"/>
                        </a:solidFill>
                        <a:effectLst/>
                        <a:latin typeface="Arial" panose="020B0604020202020204" pitchFamily="34" charset="0"/>
                      </a:endParaRPr>
                    </a:p>
                  </a:txBody>
                  <a:tcPr marL="10217" marR="10217" marT="102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800" b="0" i="0" u="none" strike="noStrike">
                        <a:solidFill>
                          <a:srgbClr val="000000"/>
                        </a:solidFill>
                        <a:effectLst/>
                        <a:latin typeface="Arial" panose="020B0604020202020204" pitchFamily="34" charset="0"/>
                      </a:endParaRPr>
                    </a:p>
                  </a:txBody>
                  <a:tcPr marL="10217" marR="10217" marT="1021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3861996"/>
                  </a:ext>
                </a:extLst>
              </a:tr>
              <a:tr h="307229">
                <a:tc>
                  <a:txBody>
                    <a:bodyPr/>
                    <a:lstStyle/>
                    <a:p>
                      <a:pPr algn="l" fontAlgn="ctr"/>
                      <a:r>
                        <a:rPr lang="en-US" sz="1800" b="0" i="0" u="none" strike="noStrike" dirty="0">
                          <a:solidFill>
                            <a:srgbClr val="000000"/>
                          </a:solidFill>
                          <a:effectLst/>
                          <a:latin typeface="Arial" panose="020B0604020202020204" pitchFamily="34" charset="0"/>
                        </a:rPr>
                        <a:t>Cost of CMTO services per family issued</a:t>
                      </a:r>
                    </a:p>
                  </a:txBody>
                  <a:tcPr marL="10217" marR="10217" marT="10217" marB="0" anchor="ctr">
                    <a:lnL>
                      <a:noFill/>
                    </a:lnL>
                    <a:lnR>
                      <a:noFill/>
                    </a:lnR>
                    <a:lnT>
                      <a:noFill/>
                    </a:lnT>
                    <a:lnB>
                      <a:noFill/>
                    </a:lnB>
                  </a:tcPr>
                </a:tc>
                <a:tc>
                  <a:txBody>
                    <a:bodyPr/>
                    <a:lstStyle/>
                    <a:p>
                      <a:pPr algn="ctr" rtl="0" fontAlgn="b"/>
                      <a:r>
                        <a:rPr lang="en-US" sz="1800" b="0" i="0" u="none" strike="noStrike" dirty="0">
                          <a:solidFill>
                            <a:srgbClr val="000000"/>
                          </a:solidFill>
                          <a:effectLst/>
                          <a:latin typeface="Arial" panose="020B0604020202020204" pitchFamily="34" charset="0"/>
                        </a:rPr>
                        <a:t>$2,573 </a:t>
                      </a:r>
                    </a:p>
                  </a:txBody>
                  <a:tcPr marL="10217" marR="10217" marT="10217" marB="0" anchor="b">
                    <a:lnL>
                      <a:noFill/>
                    </a:lnL>
                    <a:lnR>
                      <a:noFill/>
                    </a:lnR>
                    <a:lnT>
                      <a:noFill/>
                    </a:lnT>
                    <a:lnB>
                      <a:noFill/>
                    </a:lnB>
                  </a:tcPr>
                </a:tc>
                <a:extLst>
                  <a:ext uri="{0D108BD9-81ED-4DB2-BD59-A6C34878D82A}">
                    <a16:rowId xmlns:a16="http://schemas.microsoft.com/office/drawing/2014/main" val="916024477"/>
                  </a:ext>
                </a:extLst>
              </a:tr>
              <a:tr h="307229">
                <a:tc>
                  <a:txBody>
                    <a:bodyPr/>
                    <a:lstStyle/>
                    <a:p>
                      <a:pPr algn="l" fontAlgn="ctr"/>
                      <a:r>
                        <a:rPr lang="en-US" sz="1800" b="0" i="0" u="none" strike="noStrike" dirty="0">
                          <a:solidFill>
                            <a:srgbClr val="000000"/>
                          </a:solidFill>
                          <a:effectLst/>
                          <a:latin typeface="Arial" panose="020B0604020202020204" pitchFamily="34" charset="0"/>
                        </a:rPr>
                        <a:t>Cost of CMTO services per family leased</a:t>
                      </a:r>
                    </a:p>
                  </a:txBody>
                  <a:tcPr marL="10217" marR="10217" marT="10217" marB="0" anchor="ctr">
                    <a:lnL>
                      <a:noFill/>
                    </a:lnL>
                    <a:lnR>
                      <a:noFill/>
                    </a:lnR>
                    <a:lnT>
                      <a:noFill/>
                    </a:lnT>
                    <a:lnB>
                      <a:noFill/>
                    </a:lnB>
                  </a:tcPr>
                </a:tc>
                <a:tc>
                  <a:txBody>
                    <a:bodyPr/>
                    <a:lstStyle/>
                    <a:p>
                      <a:pPr algn="ctr" rtl="0" fontAlgn="b"/>
                      <a:r>
                        <a:rPr lang="en-US" sz="1800" b="0" i="0" u="none" strike="noStrike" dirty="0">
                          <a:solidFill>
                            <a:srgbClr val="000000"/>
                          </a:solidFill>
                          <a:effectLst/>
                          <a:latin typeface="Arial" panose="020B0604020202020204" pitchFamily="34" charset="0"/>
                        </a:rPr>
                        <a:t>$2,926 </a:t>
                      </a:r>
                    </a:p>
                  </a:txBody>
                  <a:tcPr marL="10217" marR="10217" marT="10217" marB="0" anchor="b">
                    <a:lnL>
                      <a:noFill/>
                    </a:lnL>
                    <a:lnR>
                      <a:noFill/>
                    </a:lnR>
                    <a:lnT>
                      <a:noFill/>
                    </a:lnT>
                    <a:lnB>
                      <a:noFill/>
                    </a:lnB>
                  </a:tcPr>
                </a:tc>
                <a:extLst>
                  <a:ext uri="{0D108BD9-81ED-4DB2-BD59-A6C34878D82A}">
                    <a16:rowId xmlns:a16="http://schemas.microsoft.com/office/drawing/2014/main" val="4228709796"/>
                  </a:ext>
                </a:extLst>
              </a:tr>
              <a:tr h="307229">
                <a:tc>
                  <a:txBody>
                    <a:bodyPr/>
                    <a:lstStyle/>
                    <a:p>
                      <a:pPr algn="l" fontAlgn="ctr"/>
                      <a:r>
                        <a:rPr lang="en-US" sz="1800" b="0" i="0" u="none" strike="noStrike" dirty="0">
                          <a:solidFill>
                            <a:srgbClr val="000000"/>
                          </a:solidFill>
                          <a:effectLst/>
                          <a:latin typeface="Arial" panose="020B0604020202020204" pitchFamily="34" charset="0"/>
                        </a:rPr>
                        <a:t>Cost of CMTO services per opportunity move</a:t>
                      </a:r>
                    </a:p>
                  </a:txBody>
                  <a:tcPr marL="10217" marR="10217" marT="10217" marB="0" anchor="ctr">
                    <a:lnL>
                      <a:noFill/>
                    </a:lnL>
                    <a:lnR>
                      <a:noFill/>
                    </a:lnR>
                    <a:lnT>
                      <a:noFill/>
                    </a:lnT>
                    <a:lnB>
                      <a:noFill/>
                    </a:lnB>
                  </a:tcPr>
                </a:tc>
                <a:tc>
                  <a:txBody>
                    <a:bodyPr/>
                    <a:lstStyle/>
                    <a:p>
                      <a:pPr algn="ctr" rtl="0" fontAlgn="b"/>
                      <a:r>
                        <a:rPr lang="en-US" sz="1800" b="0" i="0" u="none" strike="noStrike">
                          <a:solidFill>
                            <a:srgbClr val="000000"/>
                          </a:solidFill>
                          <a:effectLst/>
                          <a:latin typeface="Arial" panose="020B0604020202020204" pitchFamily="34" charset="0"/>
                        </a:rPr>
                        <a:t>$4,712 </a:t>
                      </a:r>
                    </a:p>
                  </a:txBody>
                  <a:tcPr marL="10217" marR="10217" marT="10217" marB="0" anchor="b">
                    <a:lnL>
                      <a:noFill/>
                    </a:lnL>
                    <a:lnR>
                      <a:noFill/>
                    </a:lnR>
                    <a:lnT>
                      <a:noFill/>
                    </a:lnT>
                    <a:lnB>
                      <a:noFill/>
                    </a:lnB>
                  </a:tcPr>
                </a:tc>
                <a:extLst>
                  <a:ext uri="{0D108BD9-81ED-4DB2-BD59-A6C34878D82A}">
                    <a16:rowId xmlns:a16="http://schemas.microsoft.com/office/drawing/2014/main" val="1933348183"/>
                  </a:ext>
                </a:extLst>
              </a:tr>
              <a:tr h="436216">
                <a:tc>
                  <a:txBody>
                    <a:bodyPr/>
                    <a:lstStyle/>
                    <a:p>
                      <a:pPr algn="l" fontAlgn="ctr"/>
                      <a:r>
                        <a:rPr lang="en-US" sz="1800" b="0" i="0" u="none" strike="noStrike" dirty="0">
                          <a:solidFill>
                            <a:srgbClr val="000000"/>
                          </a:solidFill>
                          <a:effectLst/>
                          <a:latin typeface="Arial" panose="020B0604020202020204" pitchFamily="34" charset="0"/>
                        </a:rPr>
                        <a:t>Cost of CMTO services per family issued / 7-year HAP costs per family</a:t>
                      </a:r>
                    </a:p>
                  </a:txBody>
                  <a:tcPr marL="10217" marR="10217" marT="10217" marB="0" anchor="ctr">
                    <a:lnL>
                      <a:noFill/>
                    </a:lnL>
                    <a:lnR>
                      <a:noFill/>
                    </a:lnR>
                    <a:lnT>
                      <a:noFill/>
                    </a:lnT>
                    <a:lnB>
                      <a:noFill/>
                    </a:lnB>
                  </a:tcPr>
                </a:tc>
                <a:tc>
                  <a:txBody>
                    <a:bodyPr/>
                    <a:lstStyle/>
                    <a:p>
                      <a:pPr algn="ctr" rtl="0" fontAlgn="b"/>
                      <a:r>
                        <a:rPr lang="en-US" sz="1800" b="0" i="0" u="none" strike="noStrike">
                          <a:solidFill>
                            <a:srgbClr val="000000"/>
                          </a:solidFill>
                          <a:effectLst/>
                          <a:latin typeface="Arial" panose="020B0604020202020204" pitchFamily="34" charset="0"/>
                        </a:rPr>
                        <a:t>2.2%</a:t>
                      </a:r>
                    </a:p>
                  </a:txBody>
                  <a:tcPr marL="10217" marR="10217" marT="10217" marB="0" anchor="b">
                    <a:lnL>
                      <a:noFill/>
                    </a:lnL>
                    <a:lnR>
                      <a:noFill/>
                    </a:lnR>
                    <a:lnT>
                      <a:noFill/>
                    </a:lnT>
                    <a:lnB>
                      <a:noFill/>
                    </a:lnB>
                  </a:tcPr>
                </a:tc>
                <a:extLst>
                  <a:ext uri="{0D108BD9-81ED-4DB2-BD59-A6C34878D82A}">
                    <a16:rowId xmlns:a16="http://schemas.microsoft.com/office/drawing/2014/main" val="1060630875"/>
                  </a:ext>
                </a:extLst>
              </a:tr>
              <a:tr h="307229">
                <a:tc>
                  <a:txBody>
                    <a:bodyPr/>
                    <a:lstStyle/>
                    <a:p>
                      <a:pPr algn="ctr" fontAlgn="ctr"/>
                      <a:endParaRPr lang="en-US" sz="1800" b="0" i="0" u="none" strike="noStrike" dirty="0">
                        <a:solidFill>
                          <a:srgbClr val="000000"/>
                        </a:solidFill>
                        <a:effectLst/>
                        <a:latin typeface="Arial" panose="020B0604020202020204" pitchFamily="34" charset="0"/>
                      </a:endParaRPr>
                    </a:p>
                  </a:txBody>
                  <a:tcPr marL="10217" marR="10217" marT="10217" marB="0" anchor="ctr">
                    <a:lnL>
                      <a:noFill/>
                    </a:lnL>
                    <a:lnR>
                      <a:noFill/>
                    </a:lnR>
                    <a:lnT>
                      <a:noFill/>
                    </a:lnT>
                    <a:lnB>
                      <a:noFill/>
                    </a:lnB>
                  </a:tcPr>
                </a:tc>
                <a:tc>
                  <a:txBody>
                    <a:bodyPr/>
                    <a:lstStyle/>
                    <a:p>
                      <a:pPr algn="ctr" rtl="0" fontAlgn="b"/>
                      <a:endParaRPr lang="en-US" sz="1800" b="0" i="0" u="none" strike="noStrike">
                        <a:solidFill>
                          <a:srgbClr val="000000"/>
                        </a:solidFill>
                        <a:effectLst/>
                        <a:latin typeface="Arial" panose="020B0604020202020204" pitchFamily="34" charset="0"/>
                      </a:endParaRPr>
                    </a:p>
                  </a:txBody>
                  <a:tcPr marL="10217" marR="10217" marT="10217" marB="0" anchor="b">
                    <a:lnL>
                      <a:noFill/>
                    </a:lnL>
                    <a:lnR>
                      <a:noFill/>
                    </a:lnR>
                    <a:lnT>
                      <a:noFill/>
                    </a:lnT>
                    <a:lnB>
                      <a:noFill/>
                    </a:lnB>
                  </a:tcPr>
                </a:tc>
                <a:extLst>
                  <a:ext uri="{0D108BD9-81ED-4DB2-BD59-A6C34878D82A}">
                    <a16:rowId xmlns:a16="http://schemas.microsoft.com/office/drawing/2014/main" val="498064883"/>
                  </a:ext>
                </a:extLst>
              </a:tr>
              <a:tr h="307229">
                <a:tc>
                  <a:txBody>
                    <a:bodyPr/>
                    <a:lstStyle/>
                    <a:p>
                      <a:pPr algn="l" fontAlgn="ctr"/>
                      <a:r>
                        <a:rPr lang="en-US" sz="1800" b="0" i="1" u="none" strike="noStrike" dirty="0">
                          <a:solidFill>
                            <a:srgbClr val="000000"/>
                          </a:solidFill>
                          <a:effectLst/>
                          <a:latin typeface="Arial" panose="020B0604020202020204" pitchFamily="34" charset="0"/>
                        </a:rPr>
                        <a:t>B. Costs by Service Category</a:t>
                      </a:r>
                    </a:p>
                  </a:txBody>
                  <a:tcPr marL="10217" marR="10217" marT="102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rPr>
                        <a:t> </a:t>
                      </a:r>
                    </a:p>
                  </a:txBody>
                  <a:tcPr marL="10217" marR="10217" marT="1021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085725"/>
                  </a:ext>
                </a:extLst>
              </a:tr>
              <a:tr h="307229">
                <a:tc>
                  <a:txBody>
                    <a:bodyPr/>
                    <a:lstStyle/>
                    <a:p>
                      <a:pPr algn="ctr" fontAlgn="ctr"/>
                      <a:endParaRPr lang="en-US" sz="1800" b="0" i="0" u="none" strike="noStrike" dirty="0">
                        <a:solidFill>
                          <a:srgbClr val="000000"/>
                        </a:solidFill>
                        <a:effectLst/>
                        <a:latin typeface="Arial" panose="020B0604020202020204" pitchFamily="34" charset="0"/>
                      </a:endParaRPr>
                    </a:p>
                  </a:txBody>
                  <a:tcPr marL="10217" marR="10217" marT="102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800" b="0" i="0" u="none" strike="noStrike">
                        <a:solidFill>
                          <a:srgbClr val="000000"/>
                        </a:solidFill>
                        <a:effectLst/>
                        <a:latin typeface="Arial" panose="020B0604020202020204" pitchFamily="34" charset="0"/>
                      </a:endParaRPr>
                    </a:p>
                  </a:txBody>
                  <a:tcPr marL="10217" marR="10217" marT="1021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67466690"/>
                  </a:ext>
                </a:extLst>
              </a:tr>
              <a:tr h="307229">
                <a:tc>
                  <a:txBody>
                    <a:bodyPr/>
                    <a:lstStyle/>
                    <a:p>
                      <a:pPr algn="l" fontAlgn="ctr"/>
                      <a:r>
                        <a:rPr lang="en-US" sz="1800" b="0" i="0" u="none" strike="noStrike" dirty="0">
                          <a:solidFill>
                            <a:srgbClr val="000000"/>
                          </a:solidFill>
                          <a:effectLst/>
                          <a:latin typeface="Arial" panose="020B0604020202020204" pitchFamily="34" charset="0"/>
                        </a:rPr>
                        <a:t>Cost of CMTO financial assistance per issuance</a:t>
                      </a:r>
                    </a:p>
                  </a:txBody>
                  <a:tcPr marL="10217" marR="10217" marT="10217" marB="0" anchor="ctr">
                    <a:lnL>
                      <a:noFill/>
                    </a:lnL>
                    <a:lnR>
                      <a:noFill/>
                    </a:lnR>
                    <a:lnT>
                      <a:noFill/>
                    </a:lnT>
                    <a:lnB>
                      <a:noFill/>
                    </a:lnB>
                  </a:tcPr>
                </a:tc>
                <a:tc>
                  <a:txBody>
                    <a:bodyPr/>
                    <a:lstStyle/>
                    <a:p>
                      <a:pPr algn="ctr" rtl="0" fontAlgn="b"/>
                      <a:r>
                        <a:rPr lang="en-US" sz="1800" b="0" i="0" u="none" strike="noStrike">
                          <a:solidFill>
                            <a:srgbClr val="000000"/>
                          </a:solidFill>
                          <a:effectLst/>
                          <a:latin typeface="Arial" panose="020B0604020202020204" pitchFamily="34" charset="0"/>
                        </a:rPr>
                        <a:t>$1,070 </a:t>
                      </a:r>
                    </a:p>
                  </a:txBody>
                  <a:tcPr marL="10217" marR="10217" marT="10217" marB="0" anchor="b">
                    <a:lnL>
                      <a:noFill/>
                    </a:lnL>
                    <a:lnR>
                      <a:noFill/>
                    </a:lnR>
                    <a:lnT>
                      <a:noFill/>
                    </a:lnT>
                    <a:lnB>
                      <a:noFill/>
                    </a:lnB>
                  </a:tcPr>
                </a:tc>
                <a:extLst>
                  <a:ext uri="{0D108BD9-81ED-4DB2-BD59-A6C34878D82A}">
                    <a16:rowId xmlns:a16="http://schemas.microsoft.com/office/drawing/2014/main" val="829715668"/>
                  </a:ext>
                </a:extLst>
              </a:tr>
              <a:tr h="307229">
                <a:tc>
                  <a:txBody>
                    <a:bodyPr/>
                    <a:lstStyle/>
                    <a:p>
                      <a:pPr algn="l" fontAlgn="ctr"/>
                      <a:r>
                        <a:rPr lang="en-US" sz="1800" b="0" i="0" u="none" strike="noStrike" dirty="0">
                          <a:solidFill>
                            <a:srgbClr val="000000"/>
                          </a:solidFill>
                          <a:effectLst/>
                          <a:latin typeface="Arial" panose="020B0604020202020204" pitchFamily="34" charset="0"/>
                        </a:rPr>
                        <a:t>Cost of CMTO program services per issuance</a:t>
                      </a:r>
                    </a:p>
                  </a:txBody>
                  <a:tcPr marL="10217" marR="10217" marT="10217" marB="0" anchor="ctr">
                    <a:lnL>
                      <a:noFill/>
                    </a:lnL>
                    <a:lnR>
                      <a:noFill/>
                    </a:lnR>
                    <a:lnT>
                      <a:noFill/>
                    </a:lnT>
                    <a:lnB>
                      <a:noFill/>
                    </a:lnB>
                  </a:tcPr>
                </a:tc>
                <a:tc>
                  <a:txBody>
                    <a:bodyPr/>
                    <a:lstStyle/>
                    <a:p>
                      <a:pPr algn="ctr" rtl="0" fontAlgn="b"/>
                      <a:r>
                        <a:rPr lang="en-US" sz="1800" b="0" i="0" u="none" strike="noStrike">
                          <a:solidFill>
                            <a:srgbClr val="000000"/>
                          </a:solidFill>
                          <a:effectLst/>
                          <a:latin typeface="Arial" panose="020B0604020202020204" pitchFamily="34" charset="0"/>
                        </a:rPr>
                        <a:t>$1,500 </a:t>
                      </a:r>
                    </a:p>
                  </a:txBody>
                  <a:tcPr marL="10217" marR="10217" marT="10217" marB="0" anchor="b">
                    <a:lnL>
                      <a:noFill/>
                    </a:lnL>
                    <a:lnR>
                      <a:noFill/>
                    </a:lnR>
                    <a:lnT>
                      <a:noFill/>
                    </a:lnT>
                    <a:lnB>
                      <a:noFill/>
                    </a:lnB>
                  </a:tcPr>
                </a:tc>
                <a:extLst>
                  <a:ext uri="{0D108BD9-81ED-4DB2-BD59-A6C34878D82A}">
                    <a16:rowId xmlns:a16="http://schemas.microsoft.com/office/drawing/2014/main" val="526638724"/>
                  </a:ext>
                </a:extLst>
              </a:tr>
              <a:tr h="307229">
                <a:tc>
                  <a:txBody>
                    <a:bodyPr/>
                    <a:lstStyle/>
                    <a:p>
                      <a:pPr algn="l" fontAlgn="ctr"/>
                      <a:r>
                        <a:rPr lang="en-US" sz="1800" b="0" i="0" u="none" strike="noStrike">
                          <a:solidFill>
                            <a:srgbClr val="000000"/>
                          </a:solidFill>
                          <a:effectLst/>
                          <a:latin typeface="Arial" panose="020B0604020202020204" pitchFamily="34" charset="0"/>
                        </a:rPr>
                        <a:t>Cost of PHA CMTO administration per issuance</a:t>
                      </a:r>
                    </a:p>
                  </a:txBody>
                  <a:tcPr marL="10217" marR="10217" marT="10217" marB="0" anchor="ctr">
                    <a:lnL>
                      <a:noFill/>
                    </a:lnL>
                    <a:lnR>
                      <a:noFill/>
                    </a:lnR>
                    <a:lnT>
                      <a:noFill/>
                    </a:lnT>
                    <a:lnB>
                      <a:noFill/>
                    </a:lnB>
                  </a:tcPr>
                </a:tc>
                <a:tc>
                  <a:txBody>
                    <a:bodyPr/>
                    <a:lstStyle/>
                    <a:p>
                      <a:pPr algn="ctr" rtl="0" fontAlgn="b"/>
                      <a:r>
                        <a:rPr lang="en-US" sz="1800" b="0" i="0" u="none" strike="noStrike" dirty="0">
                          <a:solidFill>
                            <a:srgbClr val="000000"/>
                          </a:solidFill>
                          <a:effectLst/>
                          <a:latin typeface="Arial" panose="020B0604020202020204" pitchFamily="34" charset="0"/>
                        </a:rPr>
                        <a:t>$392 </a:t>
                      </a:r>
                    </a:p>
                  </a:txBody>
                  <a:tcPr marL="10217" marR="10217" marT="10217" marB="0" anchor="b">
                    <a:lnL>
                      <a:noFill/>
                    </a:lnL>
                    <a:lnR>
                      <a:noFill/>
                    </a:lnR>
                    <a:lnT>
                      <a:noFill/>
                    </a:lnT>
                    <a:lnB>
                      <a:noFill/>
                    </a:lnB>
                  </a:tcPr>
                </a:tc>
                <a:extLst>
                  <a:ext uri="{0D108BD9-81ED-4DB2-BD59-A6C34878D82A}">
                    <a16:rowId xmlns:a16="http://schemas.microsoft.com/office/drawing/2014/main" val="440693638"/>
                  </a:ext>
                </a:extLst>
              </a:tr>
              <a:tr h="307229">
                <a:tc>
                  <a:txBody>
                    <a:bodyPr/>
                    <a:lstStyle/>
                    <a:p>
                      <a:pPr algn="l" fontAlgn="ctr"/>
                      <a:r>
                        <a:rPr lang="en-US" sz="1800" b="0" i="0" u="none" strike="noStrike">
                          <a:solidFill>
                            <a:srgbClr val="000000"/>
                          </a:solidFill>
                          <a:effectLst/>
                          <a:latin typeface="Arial" panose="020B0604020202020204" pitchFamily="34" charset="0"/>
                        </a:rPr>
                        <a:t>Cost savings of PHA services paid by CMTO</a:t>
                      </a:r>
                    </a:p>
                  </a:txBody>
                  <a:tcPr marL="10217" marR="10217" marT="10217" marB="0" anchor="ctr">
                    <a:lnL>
                      <a:noFill/>
                    </a:lnL>
                    <a:lnR>
                      <a:noFill/>
                    </a:lnR>
                    <a:lnT>
                      <a:noFill/>
                    </a:lnT>
                    <a:lnB>
                      <a:noFill/>
                    </a:lnB>
                  </a:tcPr>
                </a:tc>
                <a:tc>
                  <a:txBody>
                    <a:bodyPr/>
                    <a:lstStyle/>
                    <a:p>
                      <a:pPr algn="ctr" rtl="0" fontAlgn="b"/>
                      <a:r>
                        <a:rPr lang="en-US" sz="1800" b="0" i="0" u="none" strike="noStrike" dirty="0">
                          <a:solidFill>
                            <a:srgbClr val="000000"/>
                          </a:solidFill>
                          <a:effectLst/>
                          <a:latin typeface="Arial" panose="020B0604020202020204" pitchFamily="34" charset="0"/>
                        </a:rPr>
                        <a:t>($389)</a:t>
                      </a:r>
                    </a:p>
                  </a:txBody>
                  <a:tcPr marL="10217" marR="10217" marT="10217" marB="0" anchor="b">
                    <a:lnL>
                      <a:noFill/>
                    </a:lnL>
                    <a:lnR>
                      <a:noFill/>
                    </a:lnR>
                    <a:lnT>
                      <a:noFill/>
                    </a:lnT>
                    <a:lnB>
                      <a:noFill/>
                    </a:lnB>
                  </a:tcPr>
                </a:tc>
                <a:extLst>
                  <a:ext uri="{0D108BD9-81ED-4DB2-BD59-A6C34878D82A}">
                    <a16:rowId xmlns:a16="http://schemas.microsoft.com/office/drawing/2014/main" val="4020707852"/>
                  </a:ext>
                </a:extLst>
              </a:tr>
              <a:tr h="307229">
                <a:tc>
                  <a:txBody>
                    <a:bodyPr/>
                    <a:lstStyle/>
                    <a:p>
                      <a:pPr algn="ctr" fontAlgn="ctr"/>
                      <a:endParaRPr lang="en-US" sz="1800" b="0" i="0" u="none" strike="noStrike">
                        <a:solidFill>
                          <a:srgbClr val="000000"/>
                        </a:solidFill>
                        <a:effectLst/>
                        <a:latin typeface="Arial" panose="020B0604020202020204" pitchFamily="34" charset="0"/>
                      </a:endParaRPr>
                    </a:p>
                  </a:txBody>
                  <a:tcPr marL="10217" marR="10217" marT="10217" marB="0" anchor="ctr">
                    <a:lnL>
                      <a:noFill/>
                    </a:lnL>
                    <a:lnR>
                      <a:noFill/>
                    </a:lnR>
                    <a:lnT>
                      <a:noFill/>
                    </a:lnT>
                    <a:lnB>
                      <a:noFill/>
                    </a:lnB>
                  </a:tcPr>
                </a:tc>
                <a:tc>
                  <a:txBody>
                    <a:bodyPr/>
                    <a:lstStyle/>
                    <a:p>
                      <a:pPr algn="ctr" rtl="0" fontAlgn="b"/>
                      <a:endParaRPr lang="en-US" sz="1800" b="0" i="0" u="none" strike="noStrike" dirty="0">
                        <a:solidFill>
                          <a:srgbClr val="000000"/>
                        </a:solidFill>
                        <a:effectLst/>
                        <a:latin typeface="Arial" panose="020B0604020202020204" pitchFamily="34" charset="0"/>
                      </a:endParaRPr>
                    </a:p>
                  </a:txBody>
                  <a:tcPr marL="10217" marR="10217" marT="10217" marB="0" anchor="b">
                    <a:lnL>
                      <a:noFill/>
                    </a:lnL>
                    <a:lnR>
                      <a:noFill/>
                    </a:lnR>
                    <a:lnT>
                      <a:noFill/>
                    </a:lnT>
                    <a:lnB>
                      <a:noFill/>
                    </a:lnB>
                  </a:tcPr>
                </a:tc>
                <a:extLst>
                  <a:ext uri="{0D108BD9-81ED-4DB2-BD59-A6C34878D82A}">
                    <a16:rowId xmlns:a16="http://schemas.microsoft.com/office/drawing/2014/main" val="3412503940"/>
                  </a:ext>
                </a:extLst>
              </a:tr>
              <a:tr h="307229">
                <a:tc>
                  <a:txBody>
                    <a:bodyPr/>
                    <a:lstStyle/>
                    <a:p>
                      <a:pPr algn="l" fontAlgn="ctr"/>
                      <a:r>
                        <a:rPr lang="en-US" sz="1800" b="0" i="1" u="none" strike="noStrike">
                          <a:solidFill>
                            <a:srgbClr val="000000"/>
                          </a:solidFill>
                          <a:effectLst/>
                          <a:latin typeface="Arial" panose="020B0604020202020204" pitchFamily="34" charset="0"/>
                        </a:rPr>
                        <a:t>C. Housing Assistance Payment (HAP) Costs</a:t>
                      </a:r>
                    </a:p>
                  </a:txBody>
                  <a:tcPr marL="10217" marR="10217" marT="1021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panose="020B0604020202020204" pitchFamily="34" charset="0"/>
                        </a:rPr>
                        <a:t> </a:t>
                      </a:r>
                    </a:p>
                  </a:txBody>
                  <a:tcPr marL="10217" marR="10217" marT="1021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252248"/>
                  </a:ext>
                </a:extLst>
              </a:tr>
              <a:tr h="307229">
                <a:tc>
                  <a:txBody>
                    <a:bodyPr/>
                    <a:lstStyle/>
                    <a:p>
                      <a:pPr algn="l" fontAlgn="ctr"/>
                      <a:r>
                        <a:rPr lang="en-US" sz="1800" b="0" i="0" u="none" strike="noStrike">
                          <a:solidFill>
                            <a:srgbClr val="000000"/>
                          </a:solidFill>
                          <a:effectLst/>
                          <a:latin typeface="Arial" panose="020B0604020202020204" pitchFamily="34" charset="0"/>
                        </a:rPr>
                        <a:t>Incremental HAP cost per lease per year</a:t>
                      </a:r>
                    </a:p>
                  </a:txBody>
                  <a:tcPr marL="10217" marR="10217" marT="102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0" i="0" u="none" strike="noStrike" dirty="0">
                          <a:solidFill>
                            <a:srgbClr val="000000"/>
                          </a:solidFill>
                          <a:effectLst/>
                          <a:latin typeface="Arial" panose="020B0604020202020204" pitchFamily="34" charset="0"/>
                        </a:rPr>
                        <a:t>$2,804 </a:t>
                      </a:r>
                    </a:p>
                  </a:txBody>
                  <a:tcPr marL="10217" marR="10217" marT="1021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957737"/>
                  </a:ext>
                </a:extLst>
              </a:tr>
              <a:tr h="307229">
                <a:tc>
                  <a:txBody>
                    <a:bodyPr/>
                    <a:lstStyle/>
                    <a:p>
                      <a:pPr algn="l" fontAlgn="ctr"/>
                      <a:r>
                        <a:rPr lang="en-US" sz="1800" b="0" i="0" u="none" strike="noStrike">
                          <a:solidFill>
                            <a:srgbClr val="000000"/>
                          </a:solidFill>
                          <a:effectLst/>
                          <a:latin typeface="Arial" panose="020B0604020202020204" pitchFamily="34" charset="0"/>
                        </a:rPr>
                        <a:t>Incremental HAP / average HAP costs per family</a:t>
                      </a:r>
                    </a:p>
                  </a:txBody>
                  <a:tcPr marL="10217" marR="10217" marT="10217" marB="0" anchor="ctr">
                    <a:lnL>
                      <a:noFill/>
                    </a:lnL>
                    <a:lnR>
                      <a:noFill/>
                    </a:lnR>
                    <a:lnT>
                      <a:noFill/>
                    </a:lnT>
                    <a:lnB>
                      <a:noFill/>
                    </a:lnB>
                  </a:tcPr>
                </a:tc>
                <a:tc>
                  <a:txBody>
                    <a:bodyPr/>
                    <a:lstStyle/>
                    <a:p>
                      <a:pPr algn="ctr" rtl="0" fontAlgn="b"/>
                      <a:r>
                        <a:rPr lang="en-US" sz="1800" b="0" i="0" u="none" strike="noStrike" dirty="0">
                          <a:solidFill>
                            <a:srgbClr val="000000"/>
                          </a:solidFill>
                          <a:effectLst/>
                          <a:latin typeface="Arial" panose="020B0604020202020204" pitchFamily="34" charset="0"/>
                        </a:rPr>
                        <a:t>17.0%</a:t>
                      </a:r>
                    </a:p>
                  </a:txBody>
                  <a:tcPr marL="10217" marR="10217" marT="10217" marB="0" anchor="b">
                    <a:lnL>
                      <a:noFill/>
                    </a:lnL>
                    <a:lnR>
                      <a:noFill/>
                    </a:lnR>
                    <a:lnT>
                      <a:noFill/>
                    </a:lnT>
                    <a:lnB>
                      <a:noFill/>
                    </a:lnB>
                  </a:tcPr>
                </a:tc>
                <a:extLst>
                  <a:ext uri="{0D108BD9-81ED-4DB2-BD59-A6C34878D82A}">
                    <a16:rowId xmlns:a16="http://schemas.microsoft.com/office/drawing/2014/main" val="1931204974"/>
                  </a:ext>
                </a:extLst>
              </a:tr>
              <a:tr h="308382">
                <a:tc>
                  <a:txBody>
                    <a:bodyPr/>
                    <a:lstStyle/>
                    <a:p>
                      <a:pPr algn="l" fontAlgn="b"/>
                      <a:r>
                        <a:rPr lang="en-US" sz="1300" b="0" i="0" u="none" strike="noStrike" dirty="0">
                          <a:solidFill>
                            <a:srgbClr val="000000"/>
                          </a:solidFill>
                          <a:effectLst/>
                          <a:latin typeface="Arial" panose="020B0604020202020204" pitchFamily="34" charset="0"/>
                        </a:rPr>
                        <a:t> </a:t>
                      </a:r>
                    </a:p>
                  </a:txBody>
                  <a:tcPr marL="10217" marR="10217" marT="102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Arial" panose="020B0604020202020204" pitchFamily="34" charset="0"/>
                        </a:rPr>
                        <a:t> </a:t>
                      </a:r>
                    </a:p>
                  </a:txBody>
                  <a:tcPr marL="10217" marR="10217" marT="10217"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574627796"/>
                  </a:ext>
                </a:extLst>
              </a:tr>
              <a:tr h="307229">
                <a:tc>
                  <a:txBody>
                    <a:bodyPr/>
                    <a:lstStyle/>
                    <a:p>
                      <a:pPr algn="l" fontAlgn="b"/>
                      <a:endParaRPr lang="en-US" sz="1300" b="0" i="0" u="none" strike="noStrike" dirty="0">
                        <a:solidFill>
                          <a:srgbClr val="000000"/>
                        </a:solidFill>
                        <a:effectLst/>
                        <a:latin typeface="Arial" panose="020B0604020202020204" pitchFamily="34" charset="0"/>
                      </a:endParaRPr>
                    </a:p>
                  </a:txBody>
                  <a:tcPr marL="10217" marR="10217" marT="102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300" b="0" i="0" u="none" strike="noStrike" dirty="0">
                        <a:solidFill>
                          <a:srgbClr val="000000"/>
                        </a:solidFill>
                        <a:effectLst/>
                        <a:latin typeface="Arial" panose="020B0604020202020204" pitchFamily="34" charset="0"/>
                      </a:endParaRPr>
                    </a:p>
                  </a:txBody>
                  <a:tcPr marL="10217" marR="10217" marT="10217"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03390050"/>
                  </a:ext>
                </a:extLst>
              </a:tr>
            </a:tbl>
          </a:graphicData>
        </a:graphic>
      </p:graphicFrame>
    </p:spTree>
    <p:extLst>
      <p:ext uri="{BB962C8B-B14F-4D97-AF65-F5344CB8AC3E}">
        <p14:creationId xmlns:p14="http://schemas.microsoft.com/office/powerpoint/2010/main" val="2719651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328B51F2-E59F-437C-9E25-C030D3DF2636}"/>
              </a:ext>
            </a:extLst>
          </p:cNvPr>
          <p:cNvSpPr txBox="1"/>
          <p:nvPr/>
        </p:nvSpPr>
        <p:spPr>
          <a:xfrm>
            <a:off x="9845124" y="869342"/>
            <a:ext cx="2528950" cy="646331"/>
          </a:xfrm>
          <a:prstGeom prst="rect">
            <a:avLst/>
          </a:prstGeom>
          <a:noFill/>
        </p:spPr>
        <p:txBody>
          <a:bodyPr wrap="square" rtlCol="0">
            <a:spAutoFit/>
          </a:bodyPr>
          <a:lstStyle/>
          <a:p>
            <a:pPr defTabSz="914411">
              <a:defRPr/>
            </a:pPr>
            <a:r>
              <a:rPr lang="en-US" dirty="0">
                <a:solidFill>
                  <a:prstClr val="black"/>
                </a:solidFill>
                <a:latin typeface="Arial" panose="020B0604020202020204" pitchFamily="34" charset="0"/>
                <a:cs typeface="Arial" panose="020B0604020202020204" pitchFamily="34" charset="0"/>
              </a:rPr>
              <a:t>High-Opportunity </a:t>
            </a:r>
          </a:p>
          <a:p>
            <a:pPr defTabSz="914411">
              <a:defRPr/>
            </a:pPr>
            <a:r>
              <a:rPr lang="en-US" dirty="0">
                <a:solidFill>
                  <a:prstClr val="black"/>
                </a:solidFill>
                <a:latin typeface="Arial" panose="020B0604020202020204" pitchFamily="34" charset="0"/>
                <a:cs typeface="Arial" panose="020B0604020202020204" pitchFamily="34" charset="0"/>
              </a:rPr>
              <a:t>Area</a:t>
            </a:r>
          </a:p>
        </p:txBody>
      </p:sp>
      <p:grpSp>
        <p:nvGrpSpPr>
          <p:cNvPr id="4" name="Group 3"/>
          <p:cNvGrpSpPr>
            <a:grpSpLocks noChangeAspect="1"/>
          </p:cNvGrpSpPr>
          <p:nvPr/>
        </p:nvGrpSpPr>
        <p:grpSpPr>
          <a:xfrm>
            <a:off x="2043593" y="548640"/>
            <a:ext cx="6997144" cy="6309360"/>
            <a:chOff x="1443596" y="24770"/>
            <a:chExt cx="7550650" cy="680845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596" y="24770"/>
              <a:ext cx="7550650" cy="6808459"/>
            </a:xfrm>
            <a:prstGeom prst="rect">
              <a:avLst/>
            </a:prstGeom>
          </p:spPr>
        </p:pic>
        <p:sp>
          <p:nvSpPr>
            <p:cNvPr id="3" name="Rectangle 2"/>
            <p:cNvSpPr/>
            <p:nvPr/>
          </p:nvSpPr>
          <p:spPr>
            <a:xfrm>
              <a:off x="7718507" y="6055567"/>
              <a:ext cx="494522" cy="3638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p>
          </p:txBody>
        </p:sp>
        <p:sp>
          <p:nvSpPr>
            <p:cNvPr id="54" name="TextBox 53">
              <a:extLst>
                <a:ext uri="{FF2B5EF4-FFF2-40B4-BE49-F238E27FC236}">
                  <a16:creationId xmlns:a16="http://schemas.microsoft.com/office/drawing/2014/main" id="{82C038E2-85F9-43CF-B69E-9DC1339D13BB}"/>
                </a:ext>
              </a:extLst>
            </p:cNvPr>
            <p:cNvSpPr txBox="1"/>
            <p:nvPr/>
          </p:nvSpPr>
          <p:spPr>
            <a:xfrm>
              <a:off x="3919534" y="1514515"/>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Central District</a:t>
              </a:r>
            </a:p>
          </p:txBody>
        </p:sp>
        <p:sp>
          <p:nvSpPr>
            <p:cNvPr id="55" name="TextBox 54">
              <a:extLst>
                <a:ext uri="{FF2B5EF4-FFF2-40B4-BE49-F238E27FC236}">
                  <a16:creationId xmlns:a16="http://schemas.microsoft.com/office/drawing/2014/main" id="{82C038E2-85F9-43CF-B69E-9DC1339D13BB}"/>
                </a:ext>
              </a:extLst>
            </p:cNvPr>
            <p:cNvSpPr txBox="1"/>
            <p:nvPr/>
          </p:nvSpPr>
          <p:spPr>
            <a:xfrm>
              <a:off x="2462832" y="240154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West Seattle</a:t>
              </a:r>
            </a:p>
          </p:txBody>
        </p:sp>
        <p:sp>
          <p:nvSpPr>
            <p:cNvPr id="57" name="TextBox 56">
              <a:extLst>
                <a:ext uri="{FF2B5EF4-FFF2-40B4-BE49-F238E27FC236}">
                  <a16:creationId xmlns:a16="http://schemas.microsoft.com/office/drawing/2014/main" id="{82C038E2-85F9-43CF-B69E-9DC1339D13BB}"/>
                </a:ext>
              </a:extLst>
            </p:cNvPr>
            <p:cNvSpPr txBox="1"/>
            <p:nvPr/>
          </p:nvSpPr>
          <p:spPr>
            <a:xfrm>
              <a:off x="3156283" y="4248106"/>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Des Moines</a:t>
              </a:r>
            </a:p>
          </p:txBody>
        </p:sp>
        <p:sp>
          <p:nvSpPr>
            <p:cNvPr id="58" name="TextBox 57">
              <a:extLst>
                <a:ext uri="{FF2B5EF4-FFF2-40B4-BE49-F238E27FC236}">
                  <a16:creationId xmlns:a16="http://schemas.microsoft.com/office/drawing/2014/main" id="{82C038E2-85F9-43CF-B69E-9DC1339D13BB}"/>
                </a:ext>
              </a:extLst>
            </p:cNvPr>
            <p:cNvSpPr txBox="1"/>
            <p:nvPr/>
          </p:nvSpPr>
          <p:spPr>
            <a:xfrm>
              <a:off x="2688670" y="1298938"/>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Magnolia</a:t>
              </a:r>
            </a:p>
          </p:txBody>
        </p:sp>
        <p:sp>
          <p:nvSpPr>
            <p:cNvPr id="59" name="TextBox 58">
              <a:extLst>
                <a:ext uri="{FF2B5EF4-FFF2-40B4-BE49-F238E27FC236}">
                  <a16:creationId xmlns:a16="http://schemas.microsoft.com/office/drawing/2014/main" id="{82C038E2-85F9-43CF-B69E-9DC1339D13BB}"/>
                </a:ext>
              </a:extLst>
            </p:cNvPr>
            <p:cNvSpPr txBox="1"/>
            <p:nvPr/>
          </p:nvSpPr>
          <p:spPr>
            <a:xfrm>
              <a:off x="3457561" y="1139190"/>
              <a:ext cx="1471417" cy="643027"/>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Northeast Seattle</a:t>
              </a:r>
            </a:p>
          </p:txBody>
        </p:sp>
        <p:sp>
          <p:nvSpPr>
            <p:cNvPr id="60" name="TextBox 59">
              <a:extLst>
                <a:ext uri="{FF2B5EF4-FFF2-40B4-BE49-F238E27FC236}">
                  <a16:creationId xmlns:a16="http://schemas.microsoft.com/office/drawing/2014/main" id="{82C038E2-85F9-43CF-B69E-9DC1339D13BB}"/>
                </a:ext>
              </a:extLst>
            </p:cNvPr>
            <p:cNvSpPr txBox="1"/>
            <p:nvPr/>
          </p:nvSpPr>
          <p:spPr>
            <a:xfrm>
              <a:off x="4970020" y="2574160"/>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Newport</a:t>
              </a:r>
            </a:p>
          </p:txBody>
        </p:sp>
        <p:sp>
          <p:nvSpPr>
            <p:cNvPr id="61" name="TextBox 60">
              <a:extLst>
                <a:ext uri="{FF2B5EF4-FFF2-40B4-BE49-F238E27FC236}">
                  <a16:creationId xmlns:a16="http://schemas.microsoft.com/office/drawing/2014/main" id="{82C038E2-85F9-43CF-B69E-9DC1339D13BB}"/>
                </a:ext>
              </a:extLst>
            </p:cNvPr>
            <p:cNvSpPr txBox="1"/>
            <p:nvPr/>
          </p:nvSpPr>
          <p:spPr>
            <a:xfrm>
              <a:off x="5761977" y="240154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Cougar</a:t>
              </a: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Mountain</a:t>
              </a:r>
            </a:p>
          </p:txBody>
        </p:sp>
        <p:sp>
          <p:nvSpPr>
            <p:cNvPr id="62" name="TextBox 61">
              <a:extLst>
                <a:ext uri="{FF2B5EF4-FFF2-40B4-BE49-F238E27FC236}">
                  <a16:creationId xmlns:a16="http://schemas.microsoft.com/office/drawing/2014/main" id="{82C038E2-85F9-43CF-B69E-9DC1339D13BB}"/>
                </a:ext>
              </a:extLst>
            </p:cNvPr>
            <p:cNvSpPr txBox="1"/>
            <p:nvPr/>
          </p:nvSpPr>
          <p:spPr>
            <a:xfrm>
              <a:off x="5227493" y="486197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Lea Hill, Auburn</a:t>
              </a:r>
            </a:p>
          </p:txBody>
        </p:sp>
        <p:sp>
          <p:nvSpPr>
            <p:cNvPr id="63" name="TextBox 62">
              <a:extLst>
                <a:ext uri="{FF2B5EF4-FFF2-40B4-BE49-F238E27FC236}">
                  <a16:creationId xmlns:a16="http://schemas.microsoft.com/office/drawing/2014/main" id="{82C038E2-85F9-43CF-B69E-9DC1339D13BB}"/>
                </a:ext>
              </a:extLst>
            </p:cNvPr>
            <p:cNvSpPr txBox="1"/>
            <p:nvPr/>
          </p:nvSpPr>
          <p:spPr>
            <a:xfrm>
              <a:off x="5256810" y="3945509"/>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East Hill</a:t>
              </a:r>
            </a:p>
          </p:txBody>
        </p:sp>
        <p:sp>
          <p:nvSpPr>
            <p:cNvPr id="64" name="TextBox 63">
              <a:extLst>
                <a:ext uri="{FF2B5EF4-FFF2-40B4-BE49-F238E27FC236}">
                  <a16:creationId xmlns:a16="http://schemas.microsoft.com/office/drawing/2014/main" id="{82C038E2-85F9-43CF-B69E-9DC1339D13BB}"/>
                </a:ext>
              </a:extLst>
            </p:cNvPr>
            <p:cNvSpPr txBox="1"/>
            <p:nvPr/>
          </p:nvSpPr>
          <p:spPr>
            <a:xfrm>
              <a:off x="4559093" y="609966"/>
              <a:ext cx="910883"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Inglewood</a:t>
              </a:r>
            </a:p>
          </p:txBody>
        </p:sp>
        <p:sp>
          <p:nvSpPr>
            <p:cNvPr id="66" name="TextBox 65">
              <a:extLst>
                <a:ext uri="{FF2B5EF4-FFF2-40B4-BE49-F238E27FC236}">
                  <a16:creationId xmlns:a16="http://schemas.microsoft.com/office/drawing/2014/main" id="{82C038E2-85F9-43CF-B69E-9DC1339D13BB}"/>
                </a:ext>
              </a:extLst>
            </p:cNvPr>
            <p:cNvSpPr txBox="1"/>
            <p:nvPr/>
          </p:nvSpPr>
          <p:spPr>
            <a:xfrm>
              <a:off x="6962842" y="2467493"/>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Issaquah</a:t>
              </a:r>
            </a:p>
          </p:txBody>
        </p:sp>
        <p:sp>
          <p:nvSpPr>
            <p:cNvPr id="67" name="TextBox 66">
              <a:extLst>
                <a:ext uri="{FF2B5EF4-FFF2-40B4-BE49-F238E27FC236}">
                  <a16:creationId xmlns:a16="http://schemas.microsoft.com/office/drawing/2014/main" id="{82C038E2-85F9-43CF-B69E-9DC1339D13BB}"/>
                </a:ext>
              </a:extLst>
            </p:cNvPr>
            <p:cNvSpPr txBox="1"/>
            <p:nvPr/>
          </p:nvSpPr>
          <p:spPr>
            <a:xfrm>
              <a:off x="3617809" y="399602"/>
              <a:ext cx="1616763" cy="45805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Lake City</a:t>
              </a:r>
            </a:p>
          </p:txBody>
        </p:sp>
        <p:sp>
          <p:nvSpPr>
            <p:cNvPr id="68" name="TextBox 67">
              <a:extLst>
                <a:ext uri="{FF2B5EF4-FFF2-40B4-BE49-F238E27FC236}">
                  <a16:creationId xmlns:a16="http://schemas.microsoft.com/office/drawing/2014/main" id="{82C038E2-85F9-43CF-B69E-9DC1339D13BB}"/>
                </a:ext>
              </a:extLst>
            </p:cNvPr>
            <p:cNvSpPr txBox="1"/>
            <p:nvPr/>
          </p:nvSpPr>
          <p:spPr>
            <a:xfrm>
              <a:off x="4123532" y="4378642"/>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Kent</a:t>
              </a:r>
            </a:p>
          </p:txBody>
        </p:sp>
        <p:sp>
          <p:nvSpPr>
            <p:cNvPr id="69" name="TextBox 68">
              <a:extLst>
                <a:ext uri="{FF2B5EF4-FFF2-40B4-BE49-F238E27FC236}">
                  <a16:creationId xmlns:a16="http://schemas.microsoft.com/office/drawing/2014/main" id="{82C038E2-85F9-43CF-B69E-9DC1339D13BB}"/>
                </a:ext>
              </a:extLst>
            </p:cNvPr>
            <p:cNvSpPr txBox="1"/>
            <p:nvPr/>
          </p:nvSpPr>
          <p:spPr>
            <a:xfrm>
              <a:off x="4312979" y="3631591"/>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Tukwila</a:t>
              </a:r>
            </a:p>
          </p:txBody>
        </p:sp>
        <p:sp>
          <p:nvSpPr>
            <p:cNvPr id="70" name="TextBox 69">
              <a:extLst>
                <a:ext uri="{FF2B5EF4-FFF2-40B4-BE49-F238E27FC236}">
                  <a16:creationId xmlns:a16="http://schemas.microsoft.com/office/drawing/2014/main" id="{82C038E2-85F9-43CF-B69E-9DC1339D13BB}"/>
                </a:ext>
              </a:extLst>
            </p:cNvPr>
            <p:cNvSpPr txBox="1"/>
            <p:nvPr/>
          </p:nvSpPr>
          <p:spPr>
            <a:xfrm>
              <a:off x="2978076" y="3413521"/>
              <a:ext cx="830538"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Burien</a:t>
              </a:r>
            </a:p>
          </p:txBody>
        </p:sp>
        <p:sp>
          <p:nvSpPr>
            <p:cNvPr id="71" name="TextBox 70">
              <a:extLst>
                <a:ext uri="{FF2B5EF4-FFF2-40B4-BE49-F238E27FC236}">
                  <a16:creationId xmlns:a16="http://schemas.microsoft.com/office/drawing/2014/main" id="{82C038E2-85F9-43CF-B69E-9DC1339D13BB}"/>
                </a:ext>
              </a:extLst>
            </p:cNvPr>
            <p:cNvSpPr txBox="1"/>
            <p:nvPr/>
          </p:nvSpPr>
          <p:spPr>
            <a:xfrm>
              <a:off x="5163964" y="1742206"/>
              <a:ext cx="1077620" cy="597462"/>
            </a:xfrm>
            <a:prstGeom prst="rect">
              <a:avLst/>
            </a:prstGeom>
            <a:noFill/>
          </p:spPr>
          <p:txBody>
            <a:bodyPr wrap="square" lIns="91170" tIns="45718" rIns="91170" bIns="45718" rtlCol="0">
              <a:noAutofit/>
            </a:bodyPr>
            <a:lstStyle/>
            <a:p>
              <a:pPr algn="ctr" defTabSz="1217460" fontAlgn="base">
                <a:spcBef>
                  <a:spcPct val="0"/>
                </a:spcBef>
                <a:spcAft>
                  <a:spcPct val="0"/>
                </a:spcAft>
                <a:defRPr/>
              </a:pPr>
              <a:endPar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endParaRPr>
            </a:p>
            <a:p>
              <a:pPr algn="ctr" defTabSz="1217460" fontAlgn="base">
                <a:spcBef>
                  <a:spcPct val="0"/>
                </a:spcBef>
                <a:spcAft>
                  <a:spcPct val="0"/>
                </a:spcAft>
                <a:defRPr/>
              </a:pPr>
              <a:r>
                <a:rPr lang="en-US" sz="1100" i="1" dirty="0">
                  <a:solidFill>
                    <a:schemeClr val="bg2">
                      <a:lumMod val="50000"/>
                    </a:schemeClr>
                  </a:solidFill>
                  <a:latin typeface="Arial" panose="020B0604020202020204" pitchFamily="34" charset="0"/>
                  <a:ea typeface="Yu Gothic" panose="020B0400000000000000" pitchFamily="34" charset="-128"/>
                  <a:cs typeface="Arial" panose="020B0604020202020204" pitchFamily="34" charset="0"/>
                </a:rPr>
                <a:t>Bellevue</a:t>
              </a:r>
            </a:p>
          </p:txBody>
        </p:sp>
      </p:grpSp>
      <p:sp>
        <p:nvSpPr>
          <p:cNvPr id="22" name="TextBox 21">
            <a:extLst>
              <a:ext uri="{FF2B5EF4-FFF2-40B4-BE49-F238E27FC236}">
                <a16:creationId xmlns:a16="http://schemas.microsoft.com/office/drawing/2014/main" id="{006F5E9B-9145-4A4F-AC6C-828FDD1D68BF}"/>
              </a:ext>
            </a:extLst>
          </p:cNvPr>
          <p:cNvSpPr txBox="1"/>
          <p:nvPr/>
        </p:nvSpPr>
        <p:spPr>
          <a:xfrm>
            <a:off x="9845132" y="1570134"/>
            <a:ext cx="928459" cy="369332"/>
          </a:xfrm>
          <a:prstGeom prst="rect">
            <a:avLst/>
          </a:prstGeom>
          <a:noFill/>
        </p:spPr>
        <p:txBody>
          <a:bodyPr wrap="none" rtlCol="0">
            <a:spAutoFit/>
          </a:bodyPr>
          <a:lstStyle/>
          <a:p>
            <a:pPr defTabSz="914411">
              <a:defRPr/>
            </a:pPr>
            <a:r>
              <a:rPr lang="en-US" dirty="0">
                <a:solidFill>
                  <a:prstClr val="black"/>
                </a:solidFill>
                <a:latin typeface="Arial" panose="020B0604020202020204" pitchFamily="34" charset="0"/>
                <a:cs typeface="Arial" panose="020B0604020202020204" pitchFamily="34" charset="0"/>
              </a:rPr>
              <a:t>Control</a:t>
            </a:r>
          </a:p>
        </p:txBody>
      </p:sp>
      <p:pic>
        <p:nvPicPr>
          <p:cNvPr id="23" name="Picture 22"/>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318197" y="1516581"/>
            <a:ext cx="488754" cy="537344"/>
          </a:xfrm>
          <a:prstGeom prst="rect">
            <a:avLst/>
          </a:prstGeom>
        </p:spPr>
      </p:pic>
      <p:pic>
        <p:nvPicPr>
          <p:cNvPr id="24" name="Picture 23"/>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308866" y="2196844"/>
            <a:ext cx="536258" cy="579906"/>
          </a:xfrm>
          <a:prstGeom prst="rect">
            <a:avLst/>
          </a:prstGeom>
        </p:spPr>
      </p:pic>
      <p:sp>
        <p:nvSpPr>
          <p:cNvPr id="25" name="TextBox 24">
            <a:extLst>
              <a:ext uri="{FF2B5EF4-FFF2-40B4-BE49-F238E27FC236}">
                <a16:creationId xmlns:a16="http://schemas.microsoft.com/office/drawing/2014/main" id="{D20C1BF3-49BC-4A1D-8357-465FB71384D0}"/>
              </a:ext>
            </a:extLst>
          </p:cNvPr>
          <p:cNvSpPr txBox="1"/>
          <p:nvPr/>
        </p:nvSpPr>
        <p:spPr>
          <a:xfrm>
            <a:off x="9845124" y="2107486"/>
            <a:ext cx="1227644" cy="646331"/>
          </a:xfrm>
          <a:prstGeom prst="rect">
            <a:avLst/>
          </a:prstGeom>
          <a:noFill/>
        </p:spPr>
        <p:txBody>
          <a:bodyPr wrap="none" rtlCol="0">
            <a:spAutoFit/>
          </a:bodyPr>
          <a:lstStyle/>
          <a:p>
            <a:pPr defTabSz="914411">
              <a:defRPr/>
            </a:pPr>
            <a:r>
              <a:rPr lang="en-US" dirty="0">
                <a:solidFill>
                  <a:prstClr val="black"/>
                </a:solidFill>
                <a:latin typeface="Arial" panose="020B0604020202020204" pitchFamily="34" charset="0"/>
                <a:cs typeface="Arial" panose="020B0604020202020204" pitchFamily="34" charset="0"/>
              </a:rPr>
              <a:t>CMTO</a:t>
            </a:r>
          </a:p>
          <a:p>
            <a:pPr defTabSz="914411">
              <a:defRPr/>
            </a:pPr>
            <a:r>
              <a:rPr lang="en-US" dirty="0">
                <a:solidFill>
                  <a:prstClr val="black"/>
                </a:solidFill>
                <a:latin typeface="Arial" panose="020B0604020202020204" pitchFamily="34" charset="0"/>
                <a:cs typeface="Arial" panose="020B0604020202020204" pitchFamily="34" charset="0"/>
              </a:rPr>
              <a:t>Treatment</a:t>
            </a:r>
          </a:p>
        </p:txBody>
      </p:sp>
      <p:sp>
        <p:nvSpPr>
          <p:cNvPr id="27" name="Rectangle 26">
            <a:extLst>
              <a:ext uri="{FF2B5EF4-FFF2-40B4-BE49-F238E27FC236}">
                <a16:creationId xmlns:a16="http://schemas.microsoft.com/office/drawing/2014/main" id="{4A78C1FF-C286-43BC-A6DE-B16491F7D0CB}"/>
              </a:ext>
            </a:extLst>
          </p:cNvPr>
          <p:cNvSpPr/>
          <p:nvPr/>
        </p:nvSpPr>
        <p:spPr>
          <a:xfrm>
            <a:off x="9337510" y="936583"/>
            <a:ext cx="450127" cy="421675"/>
          </a:xfrm>
          <a:prstGeom prst="rect">
            <a:avLst/>
          </a:prstGeom>
          <a:pattFill prst="openDmnd">
            <a:fgClr>
              <a:srgbClr val="5B9BD5"/>
            </a:fgClr>
            <a:bgClr>
              <a:srgbClr val="5B9BD5">
                <a:lumMod val="20000"/>
                <a:lumOff val="80000"/>
              </a:srgbClr>
            </a:bgClr>
          </a:pattFill>
          <a:ln w="19050" cap="flat" cmpd="sng" algn="ctr">
            <a:solidFill>
              <a:sysClr val="window" lastClr="FFFFFF"/>
            </a:solidFill>
            <a:prstDash val="solid"/>
            <a:miter lim="800000"/>
          </a:ln>
          <a:effectLst/>
        </p:spPr>
        <p:txBody>
          <a:bodyPr rtlCol="0" anchor="ctr"/>
          <a:lstStyle/>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4D92FE4-5434-48D1-A659-D09D98AC3058}"/>
              </a:ext>
            </a:extLst>
          </p:cNvPr>
          <p:cNvSpPr>
            <a:spLocks noChangeArrowheads="1"/>
          </p:cNvSpPr>
          <p:nvPr/>
        </p:nvSpPr>
        <p:spPr bwMode="auto">
          <a:xfrm>
            <a:off x="267023" y="73549"/>
            <a:ext cx="11276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Map of Origin Tracts for Voucher Recipients</a:t>
            </a:r>
          </a:p>
        </p:txBody>
      </p:sp>
    </p:spTree>
    <p:extLst>
      <p:ext uri="{BB962C8B-B14F-4D97-AF65-F5344CB8AC3E}">
        <p14:creationId xmlns:p14="http://schemas.microsoft.com/office/powerpoint/2010/main" val="1855706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19004-3C75-4CDA-AF84-5000A88FB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5" y="0"/>
            <a:ext cx="9429750" cy="6858000"/>
          </a:xfrm>
          <a:prstGeom prst="rect">
            <a:avLst/>
          </a:prstGeom>
        </p:spPr>
      </p:pic>
      <p:sp>
        <p:nvSpPr>
          <p:cNvPr id="169" name="Title 1">
            <a:extLst>
              <a:ext uri="{FF2B5EF4-FFF2-40B4-BE49-F238E27FC236}">
                <a16:creationId xmlns:a16="http://schemas.microsoft.com/office/drawing/2014/main" id="{4EBF8FE5-239A-4752-9C56-B6AF4FA0ECD6}"/>
              </a:ext>
            </a:extLst>
          </p:cNvPr>
          <p:cNvSpPr>
            <a:spLocks noGrp="1"/>
          </p:cNvSpPr>
          <p:nvPr>
            <p:ph type="title"/>
          </p:nvPr>
        </p:nvSpPr>
        <p:spPr>
          <a:xfrm>
            <a:off x="0" y="0"/>
            <a:ext cx="12192000" cy="1079291"/>
          </a:xfrm>
        </p:spPr>
        <p:txBody>
          <a:bodyPr>
            <a:normAutofit/>
          </a:bodyPr>
          <a:lstStyle/>
          <a:p>
            <a:pPr algn="ctr"/>
            <a:r>
              <a:rPr lang="en-US" sz="2000" b="1" dirty="0">
                <a:solidFill>
                  <a:srgbClr val="002060"/>
                </a:solidFill>
                <a:latin typeface="Arial" panose="020B0604020202020204" pitchFamily="34" charset="0"/>
                <a:cs typeface="Arial" panose="020B0604020202020204" pitchFamily="34" charset="0"/>
              </a:rPr>
              <a:t>Distribution of Upward Mobility in Destination Tracts</a:t>
            </a:r>
            <a:br>
              <a:rPr lang="en-US" sz="2000" b="1" dirty="0">
                <a:solidFill>
                  <a:srgbClr val="002060"/>
                </a:solidFill>
                <a:latin typeface="Arial" panose="020B0604020202020204" pitchFamily="34" charset="0"/>
                <a:cs typeface="Arial" panose="020B0604020202020204" pitchFamily="34" charset="0"/>
              </a:rPr>
            </a:br>
            <a:r>
              <a:rPr lang="en-US" sz="2000" dirty="0">
                <a:solidFill>
                  <a:srgbClr val="002060"/>
                </a:solidFill>
                <a:latin typeface="Arial" panose="020B0604020202020204" pitchFamily="34" charset="0"/>
                <a:cs typeface="Arial" panose="020B0604020202020204" pitchFamily="34" charset="0"/>
              </a:rPr>
              <a:t>Families Issued Vouchers by </a:t>
            </a:r>
            <a:r>
              <a:rPr lang="en-US" sz="2000" u="sng" dirty="0">
                <a:solidFill>
                  <a:srgbClr val="002060"/>
                </a:solidFill>
                <a:latin typeface="Arial" panose="020B0604020202020204" pitchFamily="34" charset="0"/>
                <a:cs typeface="Arial" panose="020B0604020202020204" pitchFamily="34" charset="0"/>
              </a:rPr>
              <a:t>King County Housing Authority</a:t>
            </a:r>
            <a:endParaRPr lang="en-US" sz="1800" u="sng"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727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E0BB27-4407-46D8-9289-BF96AC74A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5" y="0"/>
            <a:ext cx="9429750" cy="6858000"/>
          </a:xfrm>
          <a:prstGeom prst="rect">
            <a:avLst/>
          </a:prstGeom>
        </p:spPr>
      </p:pic>
      <p:sp>
        <p:nvSpPr>
          <p:cNvPr id="5" name="Title 1">
            <a:extLst>
              <a:ext uri="{FF2B5EF4-FFF2-40B4-BE49-F238E27FC236}">
                <a16:creationId xmlns:a16="http://schemas.microsoft.com/office/drawing/2014/main" id="{96FD42C1-C19A-49D4-8C6E-7CB77FC67E3D}"/>
              </a:ext>
            </a:extLst>
          </p:cNvPr>
          <p:cNvSpPr>
            <a:spLocks noGrp="1"/>
          </p:cNvSpPr>
          <p:nvPr>
            <p:ph type="title"/>
          </p:nvPr>
        </p:nvSpPr>
        <p:spPr>
          <a:xfrm>
            <a:off x="0" y="0"/>
            <a:ext cx="12192000" cy="1079291"/>
          </a:xfrm>
        </p:spPr>
        <p:txBody>
          <a:bodyPr>
            <a:normAutofit/>
          </a:bodyPr>
          <a:lstStyle/>
          <a:p>
            <a:pPr algn="ctr"/>
            <a:r>
              <a:rPr lang="en-US" sz="2000" b="1" dirty="0">
                <a:solidFill>
                  <a:srgbClr val="002060"/>
                </a:solidFill>
                <a:latin typeface="Arial" panose="020B0604020202020204" pitchFamily="34" charset="0"/>
                <a:cs typeface="Arial" panose="020B0604020202020204" pitchFamily="34" charset="0"/>
              </a:rPr>
              <a:t>Distribution of Upward Mobility in Destination Tracts</a:t>
            </a:r>
            <a:br>
              <a:rPr lang="en-US" sz="2000" b="1" dirty="0">
                <a:solidFill>
                  <a:srgbClr val="002060"/>
                </a:solidFill>
                <a:latin typeface="Arial" panose="020B0604020202020204" pitchFamily="34" charset="0"/>
                <a:cs typeface="Arial" panose="020B0604020202020204" pitchFamily="34" charset="0"/>
              </a:rPr>
            </a:br>
            <a:r>
              <a:rPr lang="en-US" sz="2000" dirty="0">
                <a:solidFill>
                  <a:srgbClr val="002060"/>
                </a:solidFill>
                <a:latin typeface="Arial" panose="020B0604020202020204" pitchFamily="34" charset="0"/>
                <a:cs typeface="Arial" panose="020B0604020202020204" pitchFamily="34" charset="0"/>
              </a:rPr>
              <a:t>Families Issued Vouchers by </a:t>
            </a:r>
            <a:r>
              <a:rPr lang="en-US" sz="2000" u="sng" dirty="0">
                <a:solidFill>
                  <a:srgbClr val="002060"/>
                </a:solidFill>
                <a:latin typeface="Arial" panose="020B0604020202020204" pitchFamily="34" charset="0"/>
                <a:cs typeface="Arial" panose="020B0604020202020204" pitchFamily="34" charset="0"/>
              </a:rPr>
              <a:t>Seattle Housing Authority</a:t>
            </a:r>
            <a:endParaRPr lang="en-US" sz="1800" u="sng"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683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81125" y="0"/>
            <a:ext cx="9429750" cy="6858000"/>
          </a:xfrm>
          <a:prstGeom prst="rect">
            <a:avLst/>
          </a:prstGeom>
        </p:spPr>
      </p:pic>
      <p:sp>
        <p:nvSpPr>
          <p:cNvPr id="109" name="Title 1">
            <a:extLst>
              <a:ext uri="{FF2B5EF4-FFF2-40B4-BE49-F238E27FC236}">
                <a16:creationId xmlns:a16="http://schemas.microsoft.com/office/drawing/2014/main" id="{4EBF8FE5-239A-4752-9C56-B6AF4FA0ECD6}"/>
              </a:ext>
            </a:extLst>
          </p:cNvPr>
          <p:cNvSpPr>
            <a:spLocks noGrp="1"/>
          </p:cNvSpPr>
          <p:nvPr>
            <p:ph type="title"/>
          </p:nvPr>
        </p:nvSpPr>
        <p:spPr>
          <a:xfrm>
            <a:off x="0" y="-121237"/>
            <a:ext cx="12192000" cy="1079291"/>
          </a:xfrm>
        </p:spPr>
        <p:txBody>
          <a:bodyPr>
            <a:normAutofit/>
          </a:bodyPr>
          <a:lstStyle/>
          <a:p>
            <a:pPr algn="ctr"/>
            <a:r>
              <a:rPr lang="en-US" sz="2000" b="1" dirty="0">
                <a:solidFill>
                  <a:srgbClr val="002060"/>
                </a:solidFill>
                <a:latin typeface="Arial" panose="020B0604020202020204" pitchFamily="34" charset="0"/>
                <a:cs typeface="Arial" panose="020B0604020202020204" pitchFamily="34" charset="0"/>
              </a:rPr>
              <a:t>Total Rent Paid to Owner</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047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4D92FE4-5434-48D1-A659-D09D98AC3058}"/>
              </a:ext>
            </a:extLst>
          </p:cNvPr>
          <p:cNvSpPr>
            <a:spLocks noChangeArrowheads="1"/>
          </p:cNvSpPr>
          <p:nvPr/>
        </p:nvSpPr>
        <p:spPr bwMode="auto">
          <a:xfrm>
            <a:off x="237147" y="185935"/>
            <a:ext cx="11276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Post-Move Treatment Effects on Neighborhood Satisfaction</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17" name="Group 4">
            <a:extLst>
              <a:ext uri="{FF2B5EF4-FFF2-40B4-BE49-F238E27FC236}">
                <a16:creationId xmlns:a16="http://schemas.microsoft.com/office/drawing/2014/main" id="{A52DC5B0-A3D0-4533-A751-71AA95ED81F6}"/>
              </a:ext>
            </a:extLst>
          </p:cNvPr>
          <p:cNvGrpSpPr>
            <a:grpSpLocks noChangeAspect="1"/>
          </p:cNvGrpSpPr>
          <p:nvPr/>
        </p:nvGrpSpPr>
        <p:grpSpPr bwMode="auto">
          <a:xfrm>
            <a:off x="304800" y="1193800"/>
            <a:ext cx="5794375" cy="4216401"/>
            <a:chOff x="192" y="752"/>
            <a:chExt cx="3650" cy="2656"/>
          </a:xfrm>
        </p:grpSpPr>
        <p:sp>
          <p:nvSpPr>
            <p:cNvPr id="118" name="AutoShape 3">
              <a:extLst>
                <a:ext uri="{FF2B5EF4-FFF2-40B4-BE49-F238E27FC236}">
                  <a16:creationId xmlns:a16="http://schemas.microsoft.com/office/drawing/2014/main" id="{323549E8-9DAD-458B-AEF4-2F9B555F881E}"/>
                </a:ext>
              </a:extLst>
            </p:cNvPr>
            <p:cNvSpPr>
              <a:spLocks noChangeAspect="1" noChangeArrowheads="1" noTextEdit="1"/>
            </p:cNvSpPr>
            <p:nvPr/>
          </p:nvSpPr>
          <p:spPr bwMode="auto">
            <a:xfrm>
              <a:off x="194" y="754"/>
              <a:ext cx="3646" cy="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9" name="Rectangle 5">
              <a:extLst>
                <a:ext uri="{FF2B5EF4-FFF2-40B4-BE49-F238E27FC236}">
                  <a16:creationId xmlns:a16="http://schemas.microsoft.com/office/drawing/2014/main" id="{18FAE7A8-90D8-46AF-A4AA-CB2A21661990}"/>
                </a:ext>
              </a:extLst>
            </p:cNvPr>
            <p:cNvSpPr>
              <a:spLocks noChangeArrowheads="1"/>
            </p:cNvSpPr>
            <p:nvPr/>
          </p:nvSpPr>
          <p:spPr bwMode="auto">
            <a:xfrm>
              <a:off x="192" y="752"/>
              <a:ext cx="3650" cy="26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0" name="Rectangle 6">
              <a:extLst>
                <a:ext uri="{FF2B5EF4-FFF2-40B4-BE49-F238E27FC236}">
                  <a16:creationId xmlns:a16="http://schemas.microsoft.com/office/drawing/2014/main" id="{1FAAEDEC-5703-41B1-B31F-5DA17AAED510}"/>
                </a:ext>
              </a:extLst>
            </p:cNvPr>
            <p:cNvSpPr>
              <a:spLocks noChangeArrowheads="1"/>
            </p:cNvSpPr>
            <p:nvPr/>
          </p:nvSpPr>
          <p:spPr bwMode="auto">
            <a:xfrm>
              <a:off x="194" y="754"/>
              <a:ext cx="3644" cy="2649"/>
            </a:xfrm>
            <a:prstGeom prst="rect">
              <a:avLst/>
            </a:prstGeom>
            <a:solidFill>
              <a:srgbClr val="FFFFFF"/>
            </a:solid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1" name="Rectangle 7">
              <a:extLst>
                <a:ext uri="{FF2B5EF4-FFF2-40B4-BE49-F238E27FC236}">
                  <a16:creationId xmlns:a16="http://schemas.microsoft.com/office/drawing/2014/main" id="{A6FB4335-87BE-4A8C-ACDF-0D837278CB72}"/>
                </a:ext>
              </a:extLst>
            </p:cNvPr>
            <p:cNvSpPr>
              <a:spLocks noChangeArrowheads="1"/>
            </p:cNvSpPr>
            <p:nvPr/>
          </p:nvSpPr>
          <p:spPr bwMode="auto">
            <a:xfrm>
              <a:off x="541" y="1123"/>
              <a:ext cx="3217" cy="1606"/>
            </a:xfrm>
            <a:prstGeom prst="rect">
              <a:avLst/>
            </a:prstGeom>
            <a:solidFill>
              <a:srgbClr val="FFFFFF"/>
            </a:solid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2" name="Rectangle 8">
              <a:extLst>
                <a:ext uri="{FF2B5EF4-FFF2-40B4-BE49-F238E27FC236}">
                  <a16:creationId xmlns:a16="http://schemas.microsoft.com/office/drawing/2014/main" id="{75BFB007-2611-49CB-A761-7B0BC90495CD}"/>
                </a:ext>
              </a:extLst>
            </p:cNvPr>
            <p:cNvSpPr>
              <a:spLocks noChangeArrowheads="1"/>
            </p:cNvSpPr>
            <p:nvPr/>
          </p:nvSpPr>
          <p:spPr bwMode="auto">
            <a:xfrm>
              <a:off x="601" y="2552"/>
              <a:ext cx="258" cy="120"/>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3" name="Rectangle 9">
              <a:extLst>
                <a:ext uri="{FF2B5EF4-FFF2-40B4-BE49-F238E27FC236}">
                  <a16:creationId xmlns:a16="http://schemas.microsoft.com/office/drawing/2014/main" id="{928BDD96-1F50-413B-B423-AD39A5B7B6D0}"/>
                </a:ext>
              </a:extLst>
            </p:cNvPr>
            <p:cNvSpPr>
              <a:spLocks noChangeArrowheads="1"/>
            </p:cNvSpPr>
            <p:nvPr/>
          </p:nvSpPr>
          <p:spPr bwMode="auto">
            <a:xfrm>
              <a:off x="1246" y="2552"/>
              <a:ext cx="258" cy="120"/>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4" name="Rectangle 10">
              <a:extLst>
                <a:ext uri="{FF2B5EF4-FFF2-40B4-BE49-F238E27FC236}">
                  <a16:creationId xmlns:a16="http://schemas.microsoft.com/office/drawing/2014/main" id="{340E7915-8134-42CD-8F6A-F340B5F08677}"/>
                </a:ext>
              </a:extLst>
            </p:cNvPr>
            <p:cNvSpPr>
              <a:spLocks noChangeArrowheads="1"/>
            </p:cNvSpPr>
            <p:nvPr/>
          </p:nvSpPr>
          <p:spPr bwMode="auto">
            <a:xfrm>
              <a:off x="1891" y="1843"/>
              <a:ext cx="259" cy="829"/>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5" name="Rectangle 11">
              <a:extLst>
                <a:ext uri="{FF2B5EF4-FFF2-40B4-BE49-F238E27FC236}">
                  <a16:creationId xmlns:a16="http://schemas.microsoft.com/office/drawing/2014/main" id="{19AED8EC-5886-461A-92CF-5C0AFE4B62ED}"/>
                </a:ext>
              </a:extLst>
            </p:cNvPr>
            <p:cNvSpPr>
              <a:spLocks noChangeArrowheads="1"/>
            </p:cNvSpPr>
            <p:nvPr/>
          </p:nvSpPr>
          <p:spPr bwMode="auto">
            <a:xfrm>
              <a:off x="2536" y="1960"/>
              <a:ext cx="259" cy="712"/>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6" name="Rectangle 12">
              <a:extLst>
                <a:ext uri="{FF2B5EF4-FFF2-40B4-BE49-F238E27FC236}">
                  <a16:creationId xmlns:a16="http://schemas.microsoft.com/office/drawing/2014/main" id="{7946F3B1-34D7-4967-9F07-C99880CF0D96}"/>
                </a:ext>
              </a:extLst>
            </p:cNvPr>
            <p:cNvSpPr>
              <a:spLocks noChangeArrowheads="1"/>
            </p:cNvSpPr>
            <p:nvPr/>
          </p:nvSpPr>
          <p:spPr bwMode="auto">
            <a:xfrm>
              <a:off x="3184" y="1960"/>
              <a:ext cx="258" cy="712"/>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7" name="Rectangle 13">
              <a:extLst>
                <a:ext uri="{FF2B5EF4-FFF2-40B4-BE49-F238E27FC236}">
                  <a16:creationId xmlns:a16="http://schemas.microsoft.com/office/drawing/2014/main" id="{0A3A8E4B-B5AE-4C31-A1CF-C3633633122F}"/>
                </a:ext>
              </a:extLst>
            </p:cNvPr>
            <p:cNvSpPr>
              <a:spLocks noChangeArrowheads="1"/>
            </p:cNvSpPr>
            <p:nvPr/>
          </p:nvSpPr>
          <p:spPr bwMode="auto">
            <a:xfrm>
              <a:off x="859" y="2605"/>
              <a:ext cx="256" cy="67"/>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8" name="Rectangle 14">
              <a:extLst>
                <a:ext uri="{FF2B5EF4-FFF2-40B4-BE49-F238E27FC236}">
                  <a16:creationId xmlns:a16="http://schemas.microsoft.com/office/drawing/2014/main" id="{BD2F6CF9-06C9-4B00-8B5B-89F2B63ECA06}"/>
                </a:ext>
              </a:extLst>
            </p:cNvPr>
            <p:cNvSpPr>
              <a:spLocks noChangeArrowheads="1"/>
            </p:cNvSpPr>
            <p:nvPr/>
          </p:nvSpPr>
          <p:spPr bwMode="auto">
            <a:xfrm>
              <a:off x="1504" y="2473"/>
              <a:ext cx="259" cy="199"/>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9" name="Rectangle 15">
              <a:extLst>
                <a:ext uri="{FF2B5EF4-FFF2-40B4-BE49-F238E27FC236}">
                  <a16:creationId xmlns:a16="http://schemas.microsoft.com/office/drawing/2014/main" id="{FAAC3E9E-4A4B-4674-90A6-B0859B4381D2}"/>
                </a:ext>
              </a:extLst>
            </p:cNvPr>
            <p:cNvSpPr>
              <a:spLocks noChangeArrowheads="1"/>
            </p:cNvSpPr>
            <p:nvPr/>
          </p:nvSpPr>
          <p:spPr bwMode="auto">
            <a:xfrm>
              <a:off x="2150" y="2241"/>
              <a:ext cx="258" cy="431"/>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0" name="Rectangle 16">
              <a:extLst>
                <a:ext uri="{FF2B5EF4-FFF2-40B4-BE49-F238E27FC236}">
                  <a16:creationId xmlns:a16="http://schemas.microsoft.com/office/drawing/2014/main" id="{B48AC2AC-21AA-4E51-8E74-BEF766CB3A73}"/>
                </a:ext>
              </a:extLst>
            </p:cNvPr>
            <p:cNvSpPr>
              <a:spLocks noChangeArrowheads="1"/>
            </p:cNvSpPr>
            <p:nvPr/>
          </p:nvSpPr>
          <p:spPr bwMode="auto">
            <a:xfrm>
              <a:off x="2795" y="2373"/>
              <a:ext cx="258" cy="299"/>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1" name="Rectangle 17">
              <a:extLst>
                <a:ext uri="{FF2B5EF4-FFF2-40B4-BE49-F238E27FC236}">
                  <a16:creationId xmlns:a16="http://schemas.microsoft.com/office/drawing/2014/main" id="{BDC6878A-A209-4ECF-8E17-C71B4EB5BF60}"/>
                </a:ext>
              </a:extLst>
            </p:cNvPr>
            <p:cNvSpPr>
              <a:spLocks noChangeArrowheads="1"/>
            </p:cNvSpPr>
            <p:nvPr/>
          </p:nvSpPr>
          <p:spPr bwMode="auto">
            <a:xfrm>
              <a:off x="3442" y="1180"/>
              <a:ext cx="259" cy="1492"/>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2" name="Rectangle 18">
              <a:extLst>
                <a:ext uri="{FF2B5EF4-FFF2-40B4-BE49-F238E27FC236}">
                  <a16:creationId xmlns:a16="http://schemas.microsoft.com/office/drawing/2014/main" id="{745CEB6C-55CF-4248-B888-001401F7ECEA}"/>
                </a:ext>
              </a:extLst>
            </p:cNvPr>
            <p:cNvSpPr>
              <a:spLocks noChangeArrowheads="1"/>
            </p:cNvSpPr>
            <p:nvPr/>
          </p:nvSpPr>
          <p:spPr bwMode="auto">
            <a:xfrm>
              <a:off x="649" y="2447"/>
              <a:ext cx="2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4.8%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 name="Rectangle 19">
              <a:extLst>
                <a:ext uri="{FF2B5EF4-FFF2-40B4-BE49-F238E27FC236}">
                  <a16:creationId xmlns:a16="http://schemas.microsoft.com/office/drawing/2014/main" id="{0A45763A-D046-4BEF-B7B3-97AFF94B82C9}"/>
                </a:ext>
              </a:extLst>
            </p:cNvPr>
            <p:cNvSpPr>
              <a:spLocks noChangeArrowheads="1"/>
            </p:cNvSpPr>
            <p:nvPr/>
          </p:nvSpPr>
          <p:spPr bwMode="auto">
            <a:xfrm>
              <a:off x="1294" y="2447"/>
              <a:ext cx="2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4.8%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4" name="Rectangle 20">
              <a:extLst>
                <a:ext uri="{FF2B5EF4-FFF2-40B4-BE49-F238E27FC236}">
                  <a16:creationId xmlns:a16="http://schemas.microsoft.com/office/drawing/2014/main" id="{F5745821-ED55-4766-9F94-65B842A5A72A}"/>
                </a:ext>
              </a:extLst>
            </p:cNvPr>
            <p:cNvSpPr>
              <a:spLocks noChangeArrowheads="1"/>
            </p:cNvSpPr>
            <p:nvPr/>
          </p:nvSpPr>
          <p:spPr bwMode="auto">
            <a:xfrm>
              <a:off x="1918" y="1735"/>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33.3%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5" name="Rectangle 21">
              <a:extLst>
                <a:ext uri="{FF2B5EF4-FFF2-40B4-BE49-F238E27FC236}">
                  <a16:creationId xmlns:a16="http://schemas.microsoft.com/office/drawing/2014/main" id="{40C4ACD7-2DB5-47C3-A185-E7E85DDE5673}"/>
                </a:ext>
              </a:extLst>
            </p:cNvPr>
            <p:cNvSpPr>
              <a:spLocks noChangeArrowheads="1"/>
            </p:cNvSpPr>
            <p:nvPr/>
          </p:nvSpPr>
          <p:spPr bwMode="auto">
            <a:xfrm>
              <a:off x="2563" y="1855"/>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28.6%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 name="Rectangle 22">
              <a:extLst>
                <a:ext uri="{FF2B5EF4-FFF2-40B4-BE49-F238E27FC236}">
                  <a16:creationId xmlns:a16="http://schemas.microsoft.com/office/drawing/2014/main" id="{E25F7263-8442-4CD8-969A-9759AFB262DA}"/>
                </a:ext>
              </a:extLst>
            </p:cNvPr>
            <p:cNvSpPr>
              <a:spLocks noChangeArrowheads="1"/>
            </p:cNvSpPr>
            <p:nvPr/>
          </p:nvSpPr>
          <p:spPr bwMode="auto">
            <a:xfrm>
              <a:off x="3210" y="1855"/>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28.6%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7" name="Rectangle 23">
              <a:extLst>
                <a:ext uri="{FF2B5EF4-FFF2-40B4-BE49-F238E27FC236}">
                  <a16:creationId xmlns:a16="http://schemas.microsoft.com/office/drawing/2014/main" id="{784A9670-C19C-4C07-B7A8-0238C962840A}"/>
                </a:ext>
              </a:extLst>
            </p:cNvPr>
            <p:cNvSpPr>
              <a:spLocks noChangeArrowheads="1"/>
            </p:cNvSpPr>
            <p:nvPr/>
          </p:nvSpPr>
          <p:spPr bwMode="auto">
            <a:xfrm>
              <a:off x="908" y="2498"/>
              <a:ext cx="2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2.7%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8" name="Rectangle 24">
              <a:extLst>
                <a:ext uri="{FF2B5EF4-FFF2-40B4-BE49-F238E27FC236}">
                  <a16:creationId xmlns:a16="http://schemas.microsoft.com/office/drawing/2014/main" id="{0F3D7866-F743-46F2-ADD1-DFB47B251590}"/>
                </a:ext>
              </a:extLst>
            </p:cNvPr>
            <p:cNvSpPr>
              <a:spLocks noChangeArrowheads="1"/>
            </p:cNvSpPr>
            <p:nvPr/>
          </p:nvSpPr>
          <p:spPr bwMode="auto">
            <a:xfrm>
              <a:off x="1553" y="2365"/>
              <a:ext cx="2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8.0%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9" name="Rectangle 25">
              <a:extLst>
                <a:ext uri="{FF2B5EF4-FFF2-40B4-BE49-F238E27FC236}">
                  <a16:creationId xmlns:a16="http://schemas.microsoft.com/office/drawing/2014/main" id="{B87B360E-6F2B-4B75-B435-E809189D82DF}"/>
                </a:ext>
              </a:extLst>
            </p:cNvPr>
            <p:cNvSpPr>
              <a:spLocks noChangeArrowheads="1"/>
            </p:cNvSpPr>
            <p:nvPr/>
          </p:nvSpPr>
          <p:spPr bwMode="auto">
            <a:xfrm>
              <a:off x="2176" y="2133"/>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17.3%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0" name="Rectangle 26">
              <a:extLst>
                <a:ext uri="{FF2B5EF4-FFF2-40B4-BE49-F238E27FC236}">
                  <a16:creationId xmlns:a16="http://schemas.microsoft.com/office/drawing/2014/main" id="{35482FB2-36DC-4C25-95FE-5927AFE8E1AE}"/>
                </a:ext>
              </a:extLst>
            </p:cNvPr>
            <p:cNvSpPr>
              <a:spLocks noChangeArrowheads="1"/>
            </p:cNvSpPr>
            <p:nvPr/>
          </p:nvSpPr>
          <p:spPr bwMode="auto">
            <a:xfrm>
              <a:off x="2821" y="2266"/>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12.0%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1" name="Rectangle 27">
              <a:extLst>
                <a:ext uri="{FF2B5EF4-FFF2-40B4-BE49-F238E27FC236}">
                  <a16:creationId xmlns:a16="http://schemas.microsoft.com/office/drawing/2014/main" id="{3D93727F-53BE-4CD3-AD04-926D8629DCF3}"/>
                </a:ext>
              </a:extLst>
            </p:cNvPr>
            <p:cNvSpPr>
              <a:spLocks noChangeArrowheads="1"/>
            </p:cNvSpPr>
            <p:nvPr/>
          </p:nvSpPr>
          <p:spPr bwMode="auto">
            <a:xfrm>
              <a:off x="3469" y="1075"/>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60.0%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2" name="Rectangle 28">
              <a:extLst>
                <a:ext uri="{FF2B5EF4-FFF2-40B4-BE49-F238E27FC236}">
                  <a16:creationId xmlns:a16="http://schemas.microsoft.com/office/drawing/2014/main" id="{31B0ABDA-3934-44C9-A401-759A5D550A26}"/>
                </a:ext>
              </a:extLst>
            </p:cNvPr>
            <p:cNvSpPr>
              <a:spLocks noChangeArrowheads="1"/>
            </p:cNvSpPr>
            <p:nvPr/>
          </p:nvSpPr>
          <p:spPr bwMode="auto">
            <a:xfrm>
              <a:off x="658" y="2590"/>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 name="Rectangle 29">
              <a:extLst>
                <a:ext uri="{FF2B5EF4-FFF2-40B4-BE49-F238E27FC236}">
                  <a16:creationId xmlns:a16="http://schemas.microsoft.com/office/drawing/2014/main" id="{2209C367-E98F-46FC-8DA1-D127D933AD73}"/>
                </a:ext>
              </a:extLst>
            </p:cNvPr>
            <p:cNvSpPr>
              <a:spLocks noChangeArrowheads="1"/>
            </p:cNvSpPr>
            <p:nvPr/>
          </p:nvSpPr>
          <p:spPr bwMode="auto">
            <a:xfrm>
              <a:off x="1303" y="2590"/>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4" name="Rectangle 30">
              <a:extLst>
                <a:ext uri="{FF2B5EF4-FFF2-40B4-BE49-F238E27FC236}">
                  <a16:creationId xmlns:a16="http://schemas.microsoft.com/office/drawing/2014/main" id="{62C6F26A-82C0-4305-8FA1-EAE014554543}"/>
                </a:ext>
              </a:extLst>
            </p:cNvPr>
            <p:cNvSpPr>
              <a:spLocks noChangeArrowheads="1"/>
            </p:cNvSpPr>
            <p:nvPr/>
          </p:nvSpPr>
          <p:spPr bwMode="auto">
            <a:xfrm>
              <a:off x="1951" y="1881"/>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5" name="Rectangle 31">
              <a:extLst>
                <a:ext uri="{FF2B5EF4-FFF2-40B4-BE49-F238E27FC236}">
                  <a16:creationId xmlns:a16="http://schemas.microsoft.com/office/drawing/2014/main" id="{AAA65AD8-F0AC-401B-95FF-5572AEFD793C}"/>
                </a:ext>
              </a:extLst>
            </p:cNvPr>
            <p:cNvSpPr>
              <a:spLocks noChangeArrowheads="1"/>
            </p:cNvSpPr>
            <p:nvPr/>
          </p:nvSpPr>
          <p:spPr bwMode="auto">
            <a:xfrm>
              <a:off x="2596" y="2000"/>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 name="Rectangle 32">
              <a:extLst>
                <a:ext uri="{FF2B5EF4-FFF2-40B4-BE49-F238E27FC236}">
                  <a16:creationId xmlns:a16="http://schemas.microsoft.com/office/drawing/2014/main" id="{DB0319CA-08B5-4FBD-A55B-3A94B16FFE5E}"/>
                </a:ext>
              </a:extLst>
            </p:cNvPr>
            <p:cNvSpPr>
              <a:spLocks noChangeArrowheads="1"/>
            </p:cNvSpPr>
            <p:nvPr/>
          </p:nvSpPr>
          <p:spPr bwMode="auto">
            <a:xfrm>
              <a:off x="3241" y="2000"/>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7" name="Rectangle 33">
              <a:extLst>
                <a:ext uri="{FF2B5EF4-FFF2-40B4-BE49-F238E27FC236}">
                  <a16:creationId xmlns:a16="http://schemas.microsoft.com/office/drawing/2014/main" id="{3F95907B-6C45-4AE1-B5E4-2CFD539F2D68}"/>
                </a:ext>
              </a:extLst>
            </p:cNvPr>
            <p:cNvSpPr>
              <a:spLocks noChangeArrowheads="1"/>
            </p:cNvSpPr>
            <p:nvPr/>
          </p:nvSpPr>
          <p:spPr bwMode="auto">
            <a:xfrm>
              <a:off x="917" y="2643"/>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 name="Rectangle 34">
              <a:extLst>
                <a:ext uri="{FF2B5EF4-FFF2-40B4-BE49-F238E27FC236}">
                  <a16:creationId xmlns:a16="http://schemas.microsoft.com/office/drawing/2014/main" id="{33561B74-195F-40CC-B8DC-2D6EFECEE904}"/>
                </a:ext>
              </a:extLst>
            </p:cNvPr>
            <p:cNvSpPr>
              <a:spLocks noChangeArrowheads="1"/>
            </p:cNvSpPr>
            <p:nvPr/>
          </p:nvSpPr>
          <p:spPr bwMode="auto">
            <a:xfrm>
              <a:off x="1562" y="2510"/>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9" name="Rectangle 35">
              <a:extLst>
                <a:ext uri="{FF2B5EF4-FFF2-40B4-BE49-F238E27FC236}">
                  <a16:creationId xmlns:a16="http://schemas.microsoft.com/office/drawing/2014/main" id="{4D4252B8-DD12-4967-BF0C-C10275AB2CA1}"/>
                </a:ext>
              </a:extLst>
            </p:cNvPr>
            <p:cNvSpPr>
              <a:spLocks noChangeArrowheads="1"/>
            </p:cNvSpPr>
            <p:nvPr/>
          </p:nvSpPr>
          <p:spPr bwMode="auto">
            <a:xfrm>
              <a:off x="2192" y="2278"/>
              <a:ext cx="20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13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0" name="Rectangle 36">
              <a:extLst>
                <a:ext uri="{FF2B5EF4-FFF2-40B4-BE49-F238E27FC236}">
                  <a16:creationId xmlns:a16="http://schemas.microsoft.com/office/drawing/2014/main" id="{78512815-A9D2-4A56-AA9C-EF8648698081}"/>
                </a:ext>
              </a:extLst>
            </p:cNvPr>
            <p:cNvSpPr>
              <a:spLocks noChangeArrowheads="1"/>
            </p:cNvSpPr>
            <p:nvPr/>
          </p:nvSpPr>
          <p:spPr bwMode="auto">
            <a:xfrm>
              <a:off x="2854" y="2411"/>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 name="Rectangle 37">
              <a:extLst>
                <a:ext uri="{FF2B5EF4-FFF2-40B4-BE49-F238E27FC236}">
                  <a16:creationId xmlns:a16="http://schemas.microsoft.com/office/drawing/2014/main" id="{E35AC68E-FFF4-4CD4-B316-4AD027827A7B}"/>
                </a:ext>
              </a:extLst>
            </p:cNvPr>
            <p:cNvSpPr>
              <a:spLocks noChangeArrowheads="1"/>
            </p:cNvSpPr>
            <p:nvPr/>
          </p:nvSpPr>
          <p:spPr bwMode="auto">
            <a:xfrm>
              <a:off x="3482" y="1220"/>
              <a:ext cx="20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45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 name="Line 38">
              <a:extLst>
                <a:ext uri="{FF2B5EF4-FFF2-40B4-BE49-F238E27FC236}">
                  <a16:creationId xmlns:a16="http://schemas.microsoft.com/office/drawing/2014/main" id="{1029C052-AC0C-485E-AFBC-A35805CB294D}"/>
                </a:ext>
              </a:extLst>
            </p:cNvPr>
            <p:cNvSpPr>
              <a:spLocks noChangeShapeType="1"/>
            </p:cNvSpPr>
            <p:nvPr/>
          </p:nvSpPr>
          <p:spPr bwMode="auto">
            <a:xfrm flipV="1">
              <a:off x="541" y="1123"/>
              <a:ext cx="0" cy="160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3" name="Line 39">
              <a:extLst>
                <a:ext uri="{FF2B5EF4-FFF2-40B4-BE49-F238E27FC236}">
                  <a16:creationId xmlns:a16="http://schemas.microsoft.com/office/drawing/2014/main" id="{ECC70375-82E4-4693-B8CC-E1B3AABD7A80}"/>
                </a:ext>
              </a:extLst>
            </p:cNvPr>
            <p:cNvSpPr>
              <a:spLocks noChangeShapeType="1"/>
            </p:cNvSpPr>
            <p:nvPr/>
          </p:nvSpPr>
          <p:spPr bwMode="auto">
            <a:xfrm flipH="1">
              <a:off x="506" y="2672"/>
              <a:ext cx="3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4" name="Rectangle 40">
              <a:extLst>
                <a:ext uri="{FF2B5EF4-FFF2-40B4-BE49-F238E27FC236}">
                  <a16:creationId xmlns:a16="http://schemas.microsoft.com/office/drawing/2014/main" id="{C8DB5B38-D07F-42EB-9F42-3F0BD21551A3}"/>
                </a:ext>
              </a:extLst>
            </p:cNvPr>
            <p:cNvSpPr>
              <a:spLocks noChangeArrowheads="1"/>
            </p:cNvSpPr>
            <p:nvPr/>
          </p:nvSpPr>
          <p:spPr bwMode="auto">
            <a:xfrm rot="16200000">
              <a:off x="385" y="2585"/>
              <a:ext cx="10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5" name="Line 41">
              <a:extLst>
                <a:ext uri="{FF2B5EF4-FFF2-40B4-BE49-F238E27FC236}">
                  <a16:creationId xmlns:a16="http://schemas.microsoft.com/office/drawing/2014/main" id="{C8D410CA-716A-4D20-A870-D39946025EB8}"/>
                </a:ext>
              </a:extLst>
            </p:cNvPr>
            <p:cNvSpPr>
              <a:spLocks noChangeShapeType="1"/>
            </p:cNvSpPr>
            <p:nvPr/>
          </p:nvSpPr>
          <p:spPr bwMode="auto">
            <a:xfrm flipH="1">
              <a:off x="506" y="2174"/>
              <a:ext cx="3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6" name="Rectangle 42">
              <a:extLst>
                <a:ext uri="{FF2B5EF4-FFF2-40B4-BE49-F238E27FC236}">
                  <a16:creationId xmlns:a16="http://schemas.microsoft.com/office/drawing/2014/main" id="{8C6E46CA-EF65-4D70-8D74-A7D87BCB2E8D}"/>
                </a:ext>
              </a:extLst>
            </p:cNvPr>
            <p:cNvSpPr>
              <a:spLocks noChangeArrowheads="1"/>
            </p:cNvSpPr>
            <p:nvPr/>
          </p:nvSpPr>
          <p:spPr bwMode="auto">
            <a:xfrm rot="16200000">
              <a:off x="355" y="2089"/>
              <a:ext cx="16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20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7" name="Line 43">
              <a:extLst>
                <a:ext uri="{FF2B5EF4-FFF2-40B4-BE49-F238E27FC236}">
                  <a16:creationId xmlns:a16="http://schemas.microsoft.com/office/drawing/2014/main" id="{CB061E1E-7F58-41DF-9C6B-DE3A07CB2BBA}"/>
                </a:ext>
              </a:extLst>
            </p:cNvPr>
            <p:cNvSpPr>
              <a:spLocks noChangeShapeType="1"/>
            </p:cNvSpPr>
            <p:nvPr/>
          </p:nvSpPr>
          <p:spPr bwMode="auto">
            <a:xfrm flipH="1">
              <a:off x="506" y="1677"/>
              <a:ext cx="3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8" name="Rectangle 44">
              <a:extLst>
                <a:ext uri="{FF2B5EF4-FFF2-40B4-BE49-F238E27FC236}">
                  <a16:creationId xmlns:a16="http://schemas.microsoft.com/office/drawing/2014/main" id="{0DFEA956-5B52-4CDC-8CA3-F51CCBBBFEB0}"/>
                </a:ext>
              </a:extLst>
            </p:cNvPr>
            <p:cNvSpPr>
              <a:spLocks noChangeArrowheads="1"/>
            </p:cNvSpPr>
            <p:nvPr/>
          </p:nvSpPr>
          <p:spPr bwMode="auto">
            <a:xfrm rot="16200000">
              <a:off x="355" y="1592"/>
              <a:ext cx="16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40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9" name="Line 45">
              <a:extLst>
                <a:ext uri="{FF2B5EF4-FFF2-40B4-BE49-F238E27FC236}">
                  <a16:creationId xmlns:a16="http://schemas.microsoft.com/office/drawing/2014/main" id="{9BDD6F89-973E-45CF-9C37-FD412A4D04B6}"/>
                </a:ext>
              </a:extLst>
            </p:cNvPr>
            <p:cNvSpPr>
              <a:spLocks noChangeShapeType="1"/>
            </p:cNvSpPr>
            <p:nvPr/>
          </p:nvSpPr>
          <p:spPr bwMode="auto">
            <a:xfrm flipH="1">
              <a:off x="506" y="1180"/>
              <a:ext cx="3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60" name="Rectangle 46">
              <a:extLst>
                <a:ext uri="{FF2B5EF4-FFF2-40B4-BE49-F238E27FC236}">
                  <a16:creationId xmlns:a16="http://schemas.microsoft.com/office/drawing/2014/main" id="{CC9C3FFE-12F6-45AA-9FD9-8044C96D9ED0}"/>
                </a:ext>
              </a:extLst>
            </p:cNvPr>
            <p:cNvSpPr>
              <a:spLocks noChangeArrowheads="1"/>
            </p:cNvSpPr>
            <p:nvPr/>
          </p:nvSpPr>
          <p:spPr bwMode="auto">
            <a:xfrm rot="16200000">
              <a:off x="355" y="1095"/>
              <a:ext cx="16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60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1" name="Rectangle 47">
              <a:extLst>
                <a:ext uri="{FF2B5EF4-FFF2-40B4-BE49-F238E27FC236}">
                  <a16:creationId xmlns:a16="http://schemas.microsoft.com/office/drawing/2014/main" id="{A03955BA-8F3C-45B4-877C-26564498AD7B}"/>
                </a:ext>
              </a:extLst>
            </p:cNvPr>
            <p:cNvSpPr>
              <a:spLocks noChangeArrowheads="1"/>
            </p:cNvSpPr>
            <p:nvPr/>
          </p:nvSpPr>
          <p:spPr bwMode="auto">
            <a:xfrm rot="16200000">
              <a:off x="-328" y="1821"/>
              <a:ext cx="127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Neighborhood Satisfaction</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2" name="Line 48">
              <a:extLst>
                <a:ext uri="{FF2B5EF4-FFF2-40B4-BE49-F238E27FC236}">
                  <a16:creationId xmlns:a16="http://schemas.microsoft.com/office/drawing/2014/main" id="{DE138AFA-0D78-4755-91BF-11418305D0A1}"/>
                </a:ext>
              </a:extLst>
            </p:cNvPr>
            <p:cNvSpPr>
              <a:spLocks noChangeShapeType="1"/>
            </p:cNvSpPr>
            <p:nvPr/>
          </p:nvSpPr>
          <p:spPr bwMode="auto">
            <a:xfrm>
              <a:off x="541" y="2729"/>
              <a:ext cx="3217"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63" name="Line 49">
              <a:extLst>
                <a:ext uri="{FF2B5EF4-FFF2-40B4-BE49-F238E27FC236}">
                  <a16:creationId xmlns:a16="http://schemas.microsoft.com/office/drawing/2014/main" id="{72668552-3012-4813-A594-8E370DB50796}"/>
                </a:ext>
              </a:extLst>
            </p:cNvPr>
            <p:cNvSpPr>
              <a:spLocks noChangeShapeType="1"/>
            </p:cNvSpPr>
            <p:nvPr/>
          </p:nvSpPr>
          <p:spPr bwMode="auto">
            <a:xfrm>
              <a:off x="859" y="2729"/>
              <a:ext cx="0" cy="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64" name="Rectangle 50">
              <a:extLst>
                <a:ext uri="{FF2B5EF4-FFF2-40B4-BE49-F238E27FC236}">
                  <a16:creationId xmlns:a16="http://schemas.microsoft.com/office/drawing/2014/main" id="{07D1A836-2E22-478D-8C0E-76B69D271D25}"/>
                </a:ext>
              </a:extLst>
            </p:cNvPr>
            <p:cNvSpPr>
              <a:spLocks noChangeArrowheads="1"/>
            </p:cNvSpPr>
            <p:nvPr/>
          </p:nvSpPr>
          <p:spPr bwMode="auto">
            <a:xfrm>
              <a:off x="757" y="2784"/>
              <a:ext cx="25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Very</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5" name="Rectangle 51">
              <a:extLst>
                <a:ext uri="{FF2B5EF4-FFF2-40B4-BE49-F238E27FC236}">
                  <a16:creationId xmlns:a16="http://schemas.microsoft.com/office/drawing/2014/main" id="{98B165AF-53F5-4C3D-AA34-93848540F6CE}"/>
                </a:ext>
              </a:extLst>
            </p:cNvPr>
            <p:cNvSpPr>
              <a:spLocks noChangeArrowheads="1"/>
            </p:cNvSpPr>
            <p:nvPr/>
          </p:nvSpPr>
          <p:spPr bwMode="auto">
            <a:xfrm>
              <a:off x="601" y="2877"/>
              <a:ext cx="581"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Dissatisfied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6" name="Line 52">
              <a:extLst>
                <a:ext uri="{FF2B5EF4-FFF2-40B4-BE49-F238E27FC236}">
                  <a16:creationId xmlns:a16="http://schemas.microsoft.com/office/drawing/2014/main" id="{B0C34E9B-208E-4E22-ACAF-71CA70F4AA69}"/>
                </a:ext>
              </a:extLst>
            </p:cNvPr>
            <p:cNvSpPr>
              <a:spLocks noChangeShapeType="1"/>
            </p:cNvSpPr>
            <p:nvPr/>
          </p:nvSpPr>
          <p:spPr bwMode="auto">
            <a:xfrm>
              <a:off x="1504" y="2729"/>
              <a:ext cx="0" cy="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67" name="Rectangle 53">
              <a:extLst>
                <a:ext uri="{FF2B5EF4-FFF2-40B4-BE49-F238E27FC236}">
                  <a16:creationId xmlns:a16="http://schemas.microsoft.com/office/drawing/2014/main" id="{D1BCCEF5-2180-4D64-8BC6-0A8EA4CE6F31}"/>
                </a:ext>
              </a:extLst>
            </p:cNvPr>
            <p:cNvSpPr>
              <a:spLocks noChangeArrowheads="1"/>
            </p:cNvSpPr>
            <p:nvPr/>
          </p:nvSpPr>
          <p:spPr bwMode="auto">
            <a:xfrm>
              <a:off x="1275" y="2784"/>
              <a:ext cx="52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Somewhat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8" name="Rectangle 54">
              <a:extLst>
                <a:ext uri="{FF2B5EF4-FFF2-40B4-BE49-F238E27FC236}">
                  <a16:creationId xmlns:a16="http://schemas.microsoft.com/office/drawing/2014/main" id="{91DC432C-6E89-4588-ABA4-77946FD9AA4D}"/>
                </a:ext>
              </a:extLst>
            </p:cNvPr>
            <p:cNvSpPr>
              <a:spLocks noChangeArrowheads="1"/>
            </p:cNvSpPr>
            <p:nvPr/>
          </p:nvSpPr>
          <p:spPr bwMode="auto">
            <a:xfrm>
              <a:off x="1246" y="2877"/>
              <a:ext cx="581"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Dissatisfied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9" name="Line 55">
              <a:extLst>
                <a:ext uri="{FF2B5EF4-FFF2-40B4-BE49-F238E27FC236}">
                  <a16:creationId xmlns:a16="http://schemas.microsoft.com/office/drawing/2014/main" id="{A0294BD0-AFC6-4C08-BB4B-B3C51E9A5713}"/>
                </a:ext>
              </a:extLst>
            </p:cNvPr>
            <p:cNvSpPr>
              <a:spLocks noChangeShapeType="1"/>
            </p:cNvSpPr>
            <p:nvPr/>
          </p:nvSpPr>
          <p:spPr bwMode="auto">
            <a:xfrm>
              <a:off x="2150" y="2729"/>
              <a:ext cx="0" cy="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70" name="Rectangle 56">
              <a:extLst>
                <a:ext uri="{FF2B5EF4-FFF2-40B4-BE49-F238E27FC236}">
                  <a16:creationId xmlns:a16="http://schemas.microsoft.com/office/drawing/2014/main" id="{E165E105-3DC6-44AB-AAE4-BA980B399B03}"/>
                </a:ext>
              </a:extLst>
            </p:cNvPr>
            <p:cNvSpPr>
              <a:spLocks noChangeArrowheads="1"/>
            </p:cNvSpPr>
            <p:nvPr/>
          </p:nvSpPr>
          <p:spPr bwMode="auto">
            <a:xfrm>
              <a:off x="1986" y="2784"/>
              <a:ext cx="38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Neither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1" name="Rectangle 57">
              <a:extLst>
                <a:ext uri="{FF2B5EF4-FFF2-40B4-BE49-F238E27FC236}">
                  <a16:creationId xmlns:a16="http://schemas.microsoft.com/office/drawing/2014/main" id="{6DD734BB-EF4D-4A18-820F-8968E9317465}"/>
                </a:ext>
              </a:extLst>
            </p:cNvPr>
            <p:cNvSpPr>
              <a:spLocks noChangeArrowheads="1"/>
            </p:cNvSpPr>
            <p:nvPr/>
          </p:nvSpPr>
          <p:spPr bwMode="auto">
            <a:xfrm>
              <a:off x="1871" y="2877"/>
              <a:ext cx="62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Satisfied nor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2" name="Rectangle 58">
              <a:extLst>
                <a:ext uri="{FF2B5EF4-FFF2-40B4-BE49-F238E27FC236}">
                  <a16:creationId xmlns:a16="http://schemas.microsoft.com/office/drawing/2014/main" id="{CBA6C7E7-7992-474B-BD6F-FA4FA493E7CD}"/>
                </a:ext>
              </a:extLst>
            </p:cNvPr>
            <p:cNvSpPr>
              <a:spLocks noChangeArrowheads="1"/>
            </p:cNvSpPr>
            <p:nvPr/>
          </p:nvSpPr>
          <p:spPr bwMode="auto">
            <a:xfrm>
              <a:off x="1900" y="2968"/>
              <a:ext cx="56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Unsatisfied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3" name="Line 59">
              <a:extLst>
                <a:ext uri="{FF2B5EF4-FFF2-40B4-BE49-F238E27FC236}">
                  <a16:creationId xmlns:a16="http://schemas.microsoft.com/office/drawing/2014/main" id="{189A56A6-5C9C-4C10-8383-508B3798CDEB}"/>
                </a:ext>
              </a:extLst>
            </p:cNvPr>
            <p:cNvSpPr>
              <a:spLocks noChangeShapeType="1"/>
            </p:cNvSpPr>
            <p:nvPr/>
          </p:nvSpPr>
          <p:spPr bwMode="auto">
            <a:xfrm>
              <a:off x="2795" y="2729"/>
              <a:ext cx="0" cy="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74" name="Rectangle 60">
              <a:extLst>
                <a:ext uri="{FF2B5EF4-FFF2-40B4-BE49-F238E27FC236}">
                  <a16:creationId xmlns:a16="http://schemas.microsoft.com/office/drawing/2014/main" id="{CDBAB9D1-42B6-47D5-AE80-CE1DD67B7F12}"/>
                </a:ext>
              </a:extLst>
            </p:cNvPr>
            <p:cNvSpPr>
              <a:spLocks noChangeArrowheads="1"/>
            </p:cNvSpPr>
            <p:nvPr/>
          </p:nvSpPr>
          <p:spPr bwMode="auto">
            <a:xfrm>
              <a:off x="2567" y="2784"/>
              <a:ext cx="52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Somewhat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5" name="Rectangle 61">
              <a:extLst>
                <a:ext uri="{FF2B5EF4-FFF2-40B4-BE49-F238E27FC236}">
                  <a16:creationId xmlns:a16="http://schemas.microsoft.com/office/drawing/2014/main" id="{EFC5E6D3-BEDA-4BBD-960F-4A71BEB82C1B}"/>
                </a:ext>
              </a:extLst>
            </p:cNvPr>
            <p:cNvSpPr>
              <a:spLocks noChangeArrowheads="1"/>
            </p:cNvSpPr>
            <p:nvPr/>
          </p:nvSpPr>
          <p:spPr bwMode="auto">
            <a:xfrm>
              <a:off x="2607" y="2877"/>
              <a:ext cx="440"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Satisfied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6" name="Line 62">
              <a:extLst>
                <a:ext uri="{FF2B5EF4-FFF2-40B4-BE49-F238E27FC236}">
                  <a16:creationId xmlns:a16="http://schemas.microsoft.com/office/drawing/2014/main" id="{D7FEF458-AEC9-4B34-9480-1709F4044D42}"/>
                </a:ext>
              </a:extLst>
            </p:cNvPr>
            <p:cNvSpPr>
              <a:spLocks noChangeShapeType="1"/>
            </p:cNvSpPr>
            <p:nvPr/>
          </p:nvSpPr>
          <p:spPr bwMode="auto">
            <a:xfrm>
              <a:off x="3442" y="2729"/>
              <a:ext cx="0" cy="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77" name="Rectangle 63">
              <a:extLst>
                <a:ext uri="{FF2B5EF4-FFF2-40B4-BE49-F238E27FC236}">
                  <a16:creationId xmlns:a16="http://schemas.microsoft.com/office/drawing/2014/main" id="{E53A7B93-EFC7-4AFB-A028-53B03027203E}"/>
                </a:ext>
              </a:extLst>
            </p:cNvPr>
            <p:cNvSpPr>
              <a:spLocks noChangeArrowheads="1"/>
            </p:cNvSpPr>
            <p:nvPr/>
          </p:nvSpPr>
          <p:spPr bwMode="auto">
            <a:xfrm>
              <a:off x="3341" y="2784"/>
              <a:ext cx="25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Very</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8" name="Rectangle 64">
              <a:extLst>
                <a:ext uri="{FF2B5EF4-FFF2-40B4-BE49-F238E27FC236}">
                  <a16:creationId xmlns:a16="http://schemas.microsoft.com/office/drawing/2014/main" id="{902B0A44-3BD7-45B8-B61C-A85E4B0ABE5D}"/>
                </a:ext>
              </a:extLst>
            </p:cNvPr>
            <p:cNvSpPr>
              <a:spLocks noChangeArrowheads="1"/>
            </p:cNvSpPr>
            <p:nvPr/>
          </p:nvSpPr>
          <p:spPr bwMode="auto">
            <a:xfrm>
              <a:off x="3252" y="2877"/>
              <a:ext cx="440"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Satisfied</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9" name="Rectangle 65">
              <a:extLst>
                <a:ext uri="{FF2B5EF4-FFF2-40B4-BE49-F238E27FC236}">
                  <a16:creationId xmlns:a16="http://schemas.microsoft.com/office/drawing/2014/main" id="{B1FFE495-C4BA-4A8B-8389-F26225B29001}"/>
                </a:ext>
              </a:extLst>
            </p:cNvPr>
            <p:cNvSpPr>
              <a:spLocks noChangeArrowheads="1"/>
            </p:cNvSpPr>
            <p:nvPr/>
          </p:nvSpPr>
          <p:spPr bwMode="auto">
            <a:xfrm>
              <a:off x="574" y="1154"/>
              <a:ext cx="908" cy="236"/>
            </a:xfrm>
            <a:prstGeom prst="rect">
              <a:avLst/>
            </a:prstGeom>
            <a:solidFill>
              <a:srgbClr val="FFFFFF"/>
            </a:solid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80" name="Rectangle 66">
              <a:extLst>
                <a:ext uri="{FF2B5EF4-FFF2-40B4-BE49-F238E27FC236}">
                  <a16:creationId xmlns:a16="http://schemas.microsoft.com/office/drawing/2014/main" id="{36BA8175-8CC8-4AF3-BC6D-0FE87A79E45D}"/>
                </a:ext>
              </a:extLst>
            </p:cNvPr>
            <p:cNvSpPr>
              <a:spLocks noChangeArrowheads="1"/>
            </p:cNvSpPr>
            <p:nvPr/>
          </p:nvSpPr>
          <p:spPr bwMode="auto">
            <a:xfrm>
              <a:off x="581" y="1163"/>
              <a:ext cx="344" cy="92"/>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81" name="Rectangle 67">
              <a:extLst>
                <a:ext uri="{FF2B5EF4-FFF2-40B4-BE49-F238E27FC236}">
                  <a16:creationId xmlns:a16="http://schemas.microsoft.com/office/drawing/2014/main" id="{0821C111-6443-4298-9B05-3F477AD5B7A7}"/>
                </a:ext>
              </a:extLst>
            </p:cNvPr>
            <p:cNvSpPr>
              <a:spLocks noChangeArrowheads="1"/>
            </p:cNvSpPr>
            <p:nvPr/>
          </p:nvSpPr>
          <p:spPr bwMode="auto">
            <a:xfrm>
              <a:off x="581" y="1291"/>
              <a:ext cx="344" cy="93"/>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82" name="Rectangle 68">
              <a:extLst>
                <a:ext uri="{FF2B5EF4-FFF2-40B4-BE49-F238E27FC236}">
                  <a16:creationId xmlns:a16="http://schemas.microsoft.com/office/drawing/2014/main" id="{5C5DA251-7B23-4F44-B800-830467E21912}"/>
                </a:ext>
              </a:extLst>
            </p:cNvPr>
            <p:cNvSpPr>
              <a:spLocks noChangeArrowheads="1"/>
            </p:cNvSpPr>
            <p:nvPr/>
          </p:nvSpPr>
          <p:spPr bwMode="auto">
            <a:xfrm>
              <a:off x="981" y="1160"/>
              <a:ext cx="38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Control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3" name="Rectangle 69">
              <a:extLst>
                <a:ext uri="{FF2B5EF4-FFF2-40B4-BE49-F238E27FC236}">
                  <a16:creationId xmlns:a16="http://schemas.microsoft.com/office/drawing/2014/main" id="{03A343CC-D758-4681-B438-950688CC5A1C}"/>
                </a:ext>
              </a:extLst>
            </p:cNvPr>
            <p:cNvSpPr>
              <a:spLocks noChangeArrowheads="1"/>
            </p:cNvSpPr>
            <p:nvPr/>
          </p:nvSpPr>
          <p:spPr bwMode="auto">
            <a:xfrm>
              <a:off x="981" y="1289"/>
              <a:ext cx="52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Treatment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 name="Rectangle 70">
              <a:extLst>
                <a:ext uri="{FF2B5EF4-FFF2-40B4-BE49-F238E27FC236}">
                  <a16:creationId xmlns:a16="http://schemas.microsoft.com/office/drawing/2014/main" id="{B1328842-528B-427D-B5D3-372D8E1BC0F9}"/>
                </a:ext>
              </a:extLst>
            </p:cNvPr>
            <p:cNvSpPr>
              <a:spLocks noChangeArrowheads="1"/>
            </p:cNvSpPr>
            <p:nvPr/>
          </p:nvSpPr>
          <p:spPr bwMode="auto">
            <a:xfrm>
              <a:off x="556" y="3202"/>
              <a:ext cx="13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Difference in % Very Satisfied: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5" name="Rectangle 71">
              <a:extLst>
                <a:ext uri="{FF2B5EF4-FFF2-40B4-BE49-F238E27FC236}">
                  <a16:creationId xmlns:a16="http://schemas.microsoft.com/office/drawing/2014/main" id="{B029BA6C-4937-4902-85C1-C4F5FE8B224B}"/>
                </a:ext>
              </a:extLst>
            </p:cNvPr>
            <p:cNvSpPr>
              <a:spLocks noChangeArrowheads="1"/>
            </p:cNvSpPr>
            <p:nvPr/>
          </p:nvSpPr>
          <p:spPr bwMode="auto">
            <a:xfrm>
              <a:off x="1865" y="3202"/>
              <a:ext cx="35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33.6pp</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6" name="Rectangle 72">
              <a:extLst>
                <a:ext uri="{FF2B5EF4-FFF2-40B4-BE49-F238E27FC236}">
                  <a16:creationId xmlns:a16="http://schemas.microsoft.com/office/drawing/2014/main" id="{87D0DCDB-8CBD-4C58-B20E-5484234CA3B7}"/>
                </a:ext>
              </a:extLst>
            </p:cNvPr>
            <p:cNvSpPr>
              <a:spLocks noChangeArrowheads="1"/>
            </p:cNvSpPr>
            <p:nvPr/>
          </p:nvSpPr>
          <p:spPr bwMode="auto">
            <a:xfrm>
              <a:off x="556" y="3291"/>
              <a:ext cx="162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SE: (11.6)</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7" name="Rectangle 73">
              <a:extLst>
                <a:ext uri="{FF2B5EF4-FFF2-40B4-BE49-F238E27FC236}">
                  <a16:creationId xmlns:a16="http://schemas.microsoft.com/office/drawing/2014/main" id="{71A9DA3E-B969-4697-B98D-51D19BBFF546}"/>
                </a:ext>
              </a:extLst>
            </p:cNvPr>
            <p:cNvSpPr>
              <a:spLocks noChangeArrowheads="1"/>
            </p:cNvSpPr>
            <p:nvPr/>
          </p:nvSpPr>
          <p:spPr bwMode="auto">
            <a:xfrm>
              <a:off x="2110" y="813"/>
              <a:ext cx="214"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1E2D53"/>
                  </a:solidFill>
                  <a:effectLst/>
                  <a:uLnTx/>
                  <a:uFillTx/>
                  <a:latin typeface="Lucida Sans" panose="020B0602030504020204" pitchFamily="34" charset="0"/>
                  <a:ea typeface="+mn-ea"/>
                  <a:cs typeface="+mn-cs"/>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88" name="Group 76">
            <a:extLst>
              <a:ext uri="{FF2B5EF4-FFF2-40B4-BE49-F238E27FC236}">
                <a16:creationId xmlns:a16="http://schemas.microsoft.com/office/drawing/2014/main" id="{1374F881-0372-4F73-99EE-232DB471A575}"/>
              </a:ext>
            </a:extLst>
          </p:cNvPr>
          <p:cNvGrpSpPr>
            <a:grpSpLocks noChangeAspect="1"/>
          </p:cNvGrpSpPr>
          <p:nvPr/>
        </p:nvGrpSpPr>
        <p:grpSpPr bwMode="auto">
          <a:xfrm>
            <a:off x="6246813" y="1330325"/>
            <a:ext cx="5794375" cy="4214813"/>
            <a:chOff x="3935" y="838"/>
            <a:chExt cx="3650" cy="2655"/>
          </a:xfrm>
        </p:grpSpPr>
        <p:sp>
          <p:nvSpPr>
            <p:cNvPr id="189" name="AutoShape 75">
              <a:extLst>
                <a:ext uri="{FF2B5EF4-FFF2-40B4-BE49-F238E27FC236}">
                  <a16:creationId xmlns:a16="http://schemas.microsoft.com/office/drawing/2014/main" id="{ED7E4A80-012C-4362-8009-18B2C3725425}"/>
                </a:ext>
              </a:extLst>
            </p:cNvPr>
            <p:cNvSpPr>
              <a:spLocks noChangeAspect="1" noChangeArrowheads="1" noTextEdit="1"/>
            </p:cNvSpPr>
            <p:nvPr/>
          </p:nvSpPr>
          <p:spPr bwMode="auto">
            <a:xfrm>
              <a:off x="3937" y="840"/>
              <a:ext cx="3646" cy="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90" name="Rectangle 77">
              <a:extLst>
                <a:ext uri="{FF2B5EF4-FFF2-40B4-BE49-F238E27FC236}">
                  <a16:creationId xmlns:a16="http://schemas.microsoft.com/office/drawing/2014/main" id="{175B596E-9BE0-4B48-B731-BCDC75BDCC9F}"/>
                </a:ext>
              </a:extLst>
            </p:cNvPr>
            <p:cNvSpPr>
              <a:spLocks noChangeArrowheads="1"/>
            </p:cNvSpPr>
            <p:nvPr/>
          </p:nvSpPr>
          <p:spPr bwMode="auto">
            <a:xfrm>
              <a:off x="3935" y="838"/>
              <a:ext cx="3650" cy="26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91" name="Rectangle 78">
              <a:extLst>
                <a:ext uri="{FF2B5EF4-FFF2-40B4-BE49-F238E27FC236}">
                  <a16:creationId xmlns:a16="http://schemas.microsoft.com/office/drawing/2014/main" id="{A196E6C3-4552-4930-B850-C2CC0D1DB89E}"/>
                </a:ext>
              </a:extLst>
            </p:cNvPr>
            <p:cNvSpPr>
              <a:spLocks noChangeArrowheads="1"/>
            </p:cNvSpPr>
            <p:nvPr/>
          </p:nvSpPr>
          <p:spPr bwMode="auto">
            <a:xfrm>
              <a:off x="3937" y="840"/>
              <a:ext cx="3644" cy="2649"/>
            </a:xfrm>
            <a:prstGeom prst="rect">
              <a:avLst/>
            </a:prstGeom>
            <a:solidFill>
              <a:srgbClr val="FFFFFF"/>
            </a:solid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92" name="Rectangle 79">
              <a:extLst>
                <a:ext uri="{FF2B5EF4-FFF2-40B4-BE49-F238E27FC236}">
                  <a16:creationId xmlns:a16="http://schemas.microsoft.com/office/drawing/2014/main" id="{14E20886-DCC8-4299-BDFF-DE10FB39364F}"/>
                </a:ext>
              </a:extLst>
            </p:cNvPr>
            <p:cNvSpPr>
              <a:spLocks noChangeArrowheads="1"/>
            </p:cNvSpPr>
            <p:nvPr/>
          </p:nvSpPr>
          <p:spPr bwMode="auto">
            <a:xfrm>
              <a:off x="4284" y="1209"/>
              <a:ext cx="3217" cy="1513"/>
            </a:xfrm>
            <a:prstGeom prst="rect">
              <a:avLst/>
            </a:prstGeom>
            <a:solidFill>
              <a:srgbClr val="FFFFFF"/>
            </a:solid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93" name="Rectangle 80">
              <a:extLst>
                <a:ext uri="{FF2B5EF4-FFF2-40B4-BE49-F238E27FC236}">
                  <a16:creationId xmlns:a16="http://schemas.microsoft.com/office/drawing/2014/main" id="{F6F5F9B7-118B-4972-98DA-50B8A58BCF6F}"/>
                </a:ext>
              </a:extLst>
            </p:cNvPr>
            <p:cNvSpPr>
              <a:spLocks noChangeArrowheads="1"/>
            </p:cNvSpPr>
            <p:nvPr/>
          </p:nvSpPr>
          <p:spPr bwMode="auto">
            <a:xfrm>
              <a:off x="4344" y="1850"/>
              <a:ext cx="258" cy="815"/>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94" name="Rectangle 81">
              <a:extLst>
                <a:ext uri="{FF2B5EF4-FFF2-40B4-BE49-F238E27FC236}">
                  <a16:creationId xmlns:a16="http://schemas.microsoft.com/office/drawing/2014/main" id="{46855BD3-8898-416D-8F33-299B67FA9D01}"/>
                </a:ext>
              </a:extLst>
            </p:cNvPr>
            <p:cNvSpPr>
              <a:spLocks noChangeArrowheads="1"/>
            </p:cNvSpPr>
            <p:nvPr/>
          </p:nvSpPr>
          <p:spPr bwMode="auto">
            <a:xfrm>
              <a:off x="4989" y="2316"/>
              <a:ext cx="258" cy="349"/>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95" name="Rectangle 82">
              <a:extLst>
                <a:ext uri="{FF2B5EF4-FFF2-40B4-BE49-F238E27FC236}">
                  <a16:creationId xmlns:a16="http://schemas.microsoft.com/office/drawing/2014/main" id="{0F658A0C-C9D2-4E4A-88E7-DDCF29C06BCE}"/>
                </a:ext>
              </a:extLst>
            </p:cNvPr>
            <p:cNvSpPr>
              <a:spLocks noChangeArrowheads="1"/>
            </p:cNvSpPr>
            <p:nvPr/>
          </p:nvSpPr>
          <p:spPr bwMode="auto">
            <a:xfrm>
              <a:off x="5634" y="2431"/>
              <a:ext cx="259" cy="234"/>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96" name="Rectangle 83">
              <a:extLst>
                <a:ext uri="{FF2B5EF4-FFF2-40B4-BE49-F238E27FC236}">
                  <a16:creationId xmlns:a16="http://schemas.microsoft.com/office/drawing/2014/main" id="{794368FA-3BA7-4B72-8CBC-B5A4AF0CEB3F}"/>
                </a:ext>
              </a:extLst>
            </p:cNvPr>
            <p:cNvSpPr>
              <a:spLocks noChangeArrowheads="1"/>
            </p:cNvSpPr>
            <p:nvPr/>
          </p:nvSpPr>
          <p:spPr bwMode="auto">
            <a:xfrm>
              <a:off x="6279" y="2199"/>
              <a:ext cx="259" cy="466"/>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97" name="Rectangle 84">
              <a:extLst>
                <a:ext uri="{FF2B5EF4-FFF2-40B4-BE49-F238E27FC236}">
                  <a16:creationId xmlns:a16="http://schemas.microsoft.com/office/drawing/2014/main" id="{6E258ADA-BC0B-4B80-8337-E64624D2F12C}"/>
                </a:ext>
              </a:extLst>
            </p:cNvPr>
            <p:cNvSpPr>
              <a:spLocks noChangeArrowheads="1"/>
            </p:cNvSpPr>
            <p:nvPr/>
          </p:nvSpPr>
          <p:spPr bwMode="auto">
            <a:xfrm>
              <a:off x="6927" y="2199"/>
              <a:ext cx="258" cy="466"/>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98" name="Rectangle 85">
              <a:extLst>
                <a:ext uri="{FF2B5EF4-FFF2-40B4-BE49-F238E27FC236}">
                  <a16:creationId xmlns:a16="http://schemas.microsoft.com/office/drawing/2014/main" id="{9D26225D-E588-46DA-B048-F38649046296}"/>
                </a:ext>
              </a:extLst>
            </p:cNvPr>
            <p:cNvSpPr>
              <a:spLocks noChangeArrowheads="1"/>
            </p:cNvSpPr>
            <p:nvPr/>
          </p:nvSpPr>
          <p:spPr bwMode="auto">
            <a:xfrm>
              <a:off x="4602" y="2512"/>
              <a:ext cx="256" cy="153"/>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99" name="Rectangle 86">
              <a:extLst>
                <a:ext uri="{FF2B5EF4-FFF2-40B4-BE49-F238E27FC236}">
                  <a16:creationId xmlns:a16="http://schemas.microsoft.com/office/drawing/2014/main" id="{1AD72037-068D-47C5-8BAB-FD6A103E5ABA}"/>
                </a:ext>
              </a:extLst>
            </p:cNvPr>
            <p:cNvSpPr>
              <a:spLocks noChangeArrowheads="1"/>
            </p:cNvSpPr>
            <p:nvPr/>
          </p:nvSpPr>
          <p:spPr bwMode="auto">
            <a:xfrm>
              <a:off x="5247" y="2389"/>
              <a:ext cx="259" cy="276"/>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00" name="Rectangle 87">
              <a:extLst>
                <a:ext uri="{FF2B5EF4-FFF2-40B4-BE49-F238E27FC236}">
                  <a16:creationId xmlns:a16="http://schemas.microsoft.com/office/drawing/2014/main" id="{D4340931-F827-4DBD-B3AC-04252F1F284E}"/>
                </a:ext>
              </a:extLst>
            </p:cNvPr>
            <p:cNvSpPr>
              <a:spLocks noChangeArrowheads="1"/>
            </p:cNvSpPr>
            <p:nvPr/>
          </p:nvSpPr>
          <p:spPr bwMode="auto">
            <a:xfrm>
              <a:off x="5893" y="2296"/>
              <a:ext cx="258" cy="369"/>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01" name="Rectangle 88">
              <a:extLst>
                <a:ext uri="{FF2B5EF4-FFF2-40B4-BE49-F238E27FC236}">
                  <a16:creationId xmlns:a16="http://schemas.microsoft.com/office/drawing/2014/main" id="{906126FF-7694-434A-9581-951B3B3C4116}"/>
                </a:ext>
              </a:extLst>
            </p:cNvPr>
            <p:cNvSpPr>
              <a:spLocks noChangeArrowheads="1"/>
            </p:cNvSpPr>
            <p:nvPr/>
          </p:nvSpPr>
          <p:spPr bwMode="auto">
            <a:xfrm>
              <a:off x="6538" y="2236"/>
              <a:ext cx="258" cy="429"/>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02" name="Rectangle 89">
              <a:extLst>
                <a:ext uri="{FF2B5EF4-FFF2-40B4-BE49-F238E27FC236}">
                  <a16:creationId xmlns:a16="http://schemas.microsoft.com/office/drawing/2014/main" id="{30B83F99-4924-401F-ACA3-E2CD2E52AE1E}"/>
                </a:ext>
              </a:extLst>
            </p:cNvPr>
            <p:cNvSpPr>
              <a:spLocks noChangeArrowheads="1"/>
            </p:cNvSpPr>
            <p:nvPr/>
          </p:nvSpPr>
          <p:spPr bwMode="auto">
            <a:xfrm>
              <a:off x="7185" y="1560"/>
              <a:ext cx="259" cy="1105"/>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03" name="Rectangle 90">
              <a:extLst>
                <a:ext uri="{FF2B5EF4-FFF2-40B4-BE49-F238E27FC236}">
                  <a16:creationId xmlns:a16="http://schemas.microsoft.com/office/drawing/2014/main" id="{D849BE8B-7E12-44C5-87F8-1EB19F2C662C}"/>
                </a:ext>
              </a:extLst>
            </p:cNvPr>
            <p:cNvSpPr>
              <a:spLocks noChangeArrowheads="1"/>
            </p:cNvSpPr>
            <p:nvPr/>
          </p:nvSpPr>
          <p:spPr bwMode="auto">
            <a:xfrm>
              <a:off x="4370" y="1742"/>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35.0%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 name="Rectangle 91">
              <a:extLst>
                <a:ext uri="{FF2B5EF4-FFF2-40B4-BE49-F238E27FC236}">
                  <a16:creationId xmlns:a16="http://schemas.microsoft.com/office/drawing/2014/main" id="{8C0BCC90-FB72-49BC-8087-5E2F736877D8}"/>
                </a:ext>
              </a:extLst>
            </p:cNvPr>
            <p:cNvSpPr>
              <a:spLocks noChangeArrowheads="1"/>
            </p:cNvSpPr>
            <p:nvPr/>
          </p:nvSpPr>
          <p:spPr bwMode="auto">
            <a:xfrm>
              <a:off x="5015" y="2208"/>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15.0%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 name="Rectangle 92">
              <a:extLst>
                <a:ext uri="{FF2B5EF4-FFF2-40B4-BE49-F238E27FC236}">
                  <a16:creationId xmlns:a16="http://schemas.microsoft.com/office/drawing/2014/main" id="{84C2553A-4B14-44AF-974C-58483FD3929C}"/>
                </a:ext>
              </a:extLst>
            </p:cNvPr>
            <p:cNvSpPr>
              <a:spLocks noChangeArrowheads="1"/>
            </p:cNvSpPr>
            <p:nvPr/>
          </p:nvSpPr>
          <p:spPr bwMode="auto">
            <a:xfrm>
              <a:off x="5661" y="2325"/>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10.0%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6" name="Rectangle 93">
              <a:extLst>
                <a:ext uri="{FF2B5EF4-FFF2-40B4-BE49-F238E27FC236}">
                  <a16:creationId xmlns:a16="http://schemas.microsoft.com/office/drawing/2014/main" id="{08892E34-030A-4A11-A447-2B6629FA19D5}"/>
                </a:ext>
              </a:extLst>
            </p:cNvPr>
            <p:cNvSpPr>
              <a:spLocks noChangeArrowheads="1"/>
            </p:cNvSpPr>
            <p:nvPr/>
          </p:nvSpPr>
          <p:spPr bwMode="auto">
            <a:xfrm>
              <a:off x="6306" y="2093"/>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20.0%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 name="Rectangle 94">
              <a:extLst>
                <a:ext uri="{FF2B5EF4-FFF2-40B4-BE49-F238E27FC236}">
                  <a16:creationId xmlns:a16="http://schemas.microsoft.com/office/drawing/2014/main" id="{FB8A6701-73BB-4806-9AD3-BC66487DD72B}"/>
                </a:ext>
              </a:extLst>
            </p:cNvPr>
            <p:cNvSpPr>
              <a:spLocks noChangeArrowheads="1"/>
            </p:cNvSpPr>
            <p:nvPr/>
          </p:nvSpPr>
          <p:spPr bwMode="auto">
            <a:xfrm>
              <a:off x="6953" y="2093"/>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20.0%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 name="Rectangle 95">
              <a:extLst>
                <a:ext uri="{FF2B5EF4-FFF2-40B4-BE49-F238E27FC236}">
                  <a16:creationId xmlns:a16="http://schemas.microsoft.com/office/drawing/2014/main" id="{A4C54BAD-A40A-420F-A33E-8D45BE64CC56}"/>
                </a:ext>
              </a:extLst>
            </p:cNvPr>
            <p:cNvSpPr>
              <a:spLocks noChangeArrowheads="1"/>
            </p:cNvSpPr>
            <p:nvPr/>
          </p:nvSpPr>
          <p:spPr bwMode="auto">
            <a:xfrm>
              <a:off x="4651" y="2405"/>
              <a:ext cx="21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6.6%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9" name="Rectangle 96">
              <a:extLst>
                <a:ext uri="{FF2B5EF4-FFF2-40B4-BE49-F238E27FC236}">
                  <a16:creationId xmlns:a16="http://schemas.microsoft.com/office/drawing/2014/main" id="{9A65DBB1-7B27-4580-B5B8-9132D231BF06}"/>
                </a:ext>
              </a:extLst>
            </p:cNvPr>
            <p:cNvSpPr>
              <a:spLocks noChangeArrowheads="1"/>
            </p:cNvSpPr>
            <p:nvPr/>
          </p:nvSpPr>
          <p:spPr bwMode="auto">
            <a:xfrm>
              <a:off x="5274" y="2283"/>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11.8%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0" name="Rectangle 97">
              <a:extLst>
                <a:ext uri="{FF2B5EF4-FFF2-40B4-BE49-F238E27FC236}">
                  <a16:creationId xmlns:a16="http://schemas.microsoft.com/office/drawing/2014/main" id="{C3F650D4-6149-437F-A798-804543F6488B}"/>
                </a:ext>
              </a:extLst>
            </p:cNvPr>
            <p:cNvSpPr>
              <a:spLocks noChangeArrowheads="1"/>
            </p:cNvSpPr>
            <p:nvPr/>
          </p:nvSpPr>
          <p:spPr bwMode="auto">
            <a:xfrm>
              <a:off x="5919" y="2190"/>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15.8%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1" name="Rectangle 98">
              <a:extLst>
                <a:ext uri="{FF2B5EF4-FFF2-40B4-BE49-F238E27FC236}">
                  <a16:creationId xmlns:a16="http://schemas.microsoft.com/office/drawing/2014/main" id="{F1F302A9-E077-4826-85C7-4061E7CDA20B}"/>
                </a:ext>
              </a:extLst>
            </p:cNvPr>
            <p:cNvSpPr>
              <a:spLocks noChangeArrowheads="1"/>
            </p:cNvSpPr>
            <p:nvPr/>
          </p:nvSpPr>
          <p:spPr bwMode="auto">
            <a:xfrm>
              <a:off x="6564" y="2128"/>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18.4%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2" name="Rectangle 99">
              <a:extLst>
                <a:ext uri="{FF2B5EF4-FFF2-40B4-BE49-F238E27FC236}">
                  <a16:creationId xmlns:a16="http://schemas.microsoft.com/office/drawing/2014/main" id="{FBA193C2-DDFA-44F8-8931-D6A440350342}"/>
                </a:ext>
              </a:extLst>
            </p:cNvPr>
            <p:cNvSpPr>
              <a:spLocks noChangeArrowheads="1"/>
            </p:cNvSpPr>
            <p:nvPr/>
          </p:nvSpPr>
          <p:spPr bwMode="auto">
            <a:xfrm>
              <a:off x="7212" y="1455"/>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47.4%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3" name="Rectangle 100">
              <a:extLst>
                <a:ext uri="{FF2B5EF4-FFF2-40B4-BE49-F238E27FC236}">
                  <a16:creationId xmlns:a16="http://schemas.microsoft.com/office/drawing/2014/main" id="{4738781A-9D27-4ADE-A704-829FB58BE79B}"/>
                </a:ext>
              </a:extLst>
            </p:cNvPr>
            <p:cNvSpPr>
              <a:spLocks noChangeArrowheads="1"/>
            </p:cNvSpPr>
            <p:nvPr/>
          </p:nvSpPr>
          <p:spPr bwMode="auto">
            <a:xfrm>
              <a:off x="4401" y="1887"/>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4" name="Rectangle 101">
              <a:extLst>
                <a:ext uri="{FF2B5EF4-FFF2-40B4-BE49-F238E27FC236}">
                  <a16:creationId xmlns:a16="http://schemas.microsoft.com/office/drawing/2014/main" id="{36DE534B-2538-4539-879A-C9AA49394C89}"/>
                </a:ext>
              </a:extLst>
            </p:cNvPr>
            <p:cNvSpPr>
              <a:spLocks noChangeArrowheads="1"/>
            </p:cNvSpPr>
            <p:nvPr/>
          </p:nvSpPr>
          <p:spPr bwMode="auto">
            <a:xfrm>
              <a:off x="5046" y="2353"/>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 name="Rectangle 102">
              <a:extLst>
                <a:ext uri="{FF2B5EF4-FFF2-40B4-BE49-F238E27FC236}">
                  <a16:creationId xmlns:a16="http://schemas.microsoft.com/office/drawing/2014/main" id="{DB483085-100D-4072-827A-0571EF68EB15}"/>
                </a:ext>
              </a:extLst>
            </p:cNvPr>
            <p:cNvSpPr>
              <a:spLocks noChangeArrowheads="1"/>
            </p:cNvSpPr>
            <p:nvPr/>
          </p:nvSpPr>
          <p:spPr bwMode="auto">
            <a:xfrm>
              <a:off x="5694" y="2470"/>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6" name="Rectangle 103">
              <a:extLst>
                <a:ext uri="{FF2B5EF4-FFF2-40B4-BE49-F238E27FC236}">
                  <a16:creationId xmlns:a16="http://schemas.microsoft.com/office/drawing/2014/main" id="{F618BDF1-CB32-4937-A0C1-E7683393A136}"/>
                </a:ext>
              </a:extLst>
            </p:cNvPr>
            <p:cNvSpPr>
              <a:spLocks noChangeArrowheads="1"/>
            </p:cNvSpPr>
            <p:nvPr/>
          </p:nvSpPr>
          <p:spPr bwMode="auto">
            <a:xfrm>
              <a:off x="6339" y="2236"/>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7" name="Rectangle 104">
              <a:extLst>
                <a:ext uri="{FF2B5EF4-FFF2-40B4-BE49-F238E27FC236}">
                  <a16:creationId xmlns:a16="http://schemas.microsoft.com/office/drawing/2014/main" id="{D3B74835-A7A0-4E64-A3EC-737358385CCE}"/>
                </a:ext>
              </a:extLst>
            </p:cNvPr>
            <p:cNvSpPr>
              <a:spLocks noChangeArrowheads="1"/>
            </p:cNvSpPr>
            <p:nvPr/>
          </p:nvSpPr>
          <p:spPr bwMode="auto">
            <a:xfrm>
              <a:off x="6984" y="2236"/>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 name="Rectangle 105">
              <a:extLst>
                <a:ext uri="{FF2B5EF4-FFF2-40B4-BE49-F238E27FC236}">
                  <a16:creationId xmlns:a16="http://schemas.microsoft.com/office/drawing/2014/main" id="{C05671BE-E505-4410-8A48-A6D961D2CE40}"/>
                </a:ext>
              </a:extLst>
            </p:cNvPr>
            <p:cNvSpPr>
              <a:spLocks noChangeArrowheads="1"/>
            </p:cNvSpPr>
            <p:nvPr/>
          </p:nvSpPr>
          <p:spPr bwMode="auto">
            <a:xfrm>
              <a:off x="4660" y="2550"/>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9" name="Rectangle 106">
              <a:extLst>
                <a:ext uri="{FF2B5EF4-FFF2-40B4-BE49-F238E27FC236}">
                  <a16:creationId xmlns:a16="http://schemas.microsoft.com/office/drawing/2014/main" id="{8DCA9450-4CE4-45C1-89C8-D5EC0C7FBEBB}"/>
                </a:ext>
              </a:extLst>
            </p:cNvPr>
            <p:cNvSpPr>
              <a:spLocks noChangeArrowheads="1"/>
            </p:cNvSpPr>
            <p:nvPr/>
          </p:nvSpPr>
          <p:spPr bwMode="auto">
            <a:xfrm>
              <a:off x="5305" y="2428"/>
              <a:ext cx="1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0" name="Rectangle 107">
              <a:extLst>
                <a:ext uri="{FF2B5EF4-FFF2-40B4-BE49-F238E27FC236}">
                  <a16:creationId xmlns:a16="http://schemas.microsoft.com/office/drawing/2014/main" id="{A7826993-B820-47CB-B088-87846AEF7C25}"/>
                </a:ext>
              </a:extLst>
            </p:cNvPr>
            <p:cNvSpPr>
              <a:spLocks noChangeArrowheads="1"/>
            </p:cNvSpPr>
            <p:nvPr/>
          </p:nvSpPr>
          <p:spPr bwMode="auto">
            <a:xfrm>
              <a:off x="5935" y="2336"/>
              <a:ext cx="20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12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1" name="Rectangle 108">
              <a:extLst>
                <a:ext uri="{FF2B5EF4-FFF2-40B4-BE49-F238E27FC236}">
                  <a16:creationId xmlns:a16="http://schemas.microsoft.com/office/drawing/2014/main" id="{4AFE53AE-628F-4188-B898-9979B4E95D25}"/>
                </a:ext>
              </a:extLst>
            </p:cNvPr>
            <p:cNvSpPr>
              <a:spLocks noChangeArrowheads="1"/>
            </p:cNvSpPr>
            <p:nvPr/>
          </p:nvSpPr>
          <p:spPr bwMode="auto">
            <a:xfrm>
              <a:off x="6580" y="2274"/>
              <a:ext cx="20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14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2" name="Rectangle 109">
              <a:extLst>
                <a:ext uri="{FF2B5EF4-FFF2-40B4-BE49-F238E27FC236}">
                  <a16:creationId xmlns:a16="http://schemas.microsoft.com/office/drawing/2014/main" id="{00D5089B-27FF-4B87-B248-A2A5E26C20EB}"/>
                </a:ext>
              </a:extLst>
            </p:cNvPr>
            <p:cNvSpPr>
              <a:spLocks noChangeArrowheads="1"/>
            </p:cNvSpPr>
            <p:nvPr/>
          </p:nvSpPr>
          <p:spPr bwMode="auto">
            <a:xfrm>
              <a:off x="7225" y="1600"/>
              <a:ext cx="20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n = 36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3" name="Line 110">
              <a:extLst>
                <a:ext uri="{FF2B5EF4-FFF2-40B4-BE49-F238E27FC236}">
                  <a16:creationId xmlns:a16="http://schemas.microsoft.com/office/drawing/2014/main" id="{4FB80838-B4DF-40D6-8FE1-93AB47358509}"/>
                </a:ext>
              </a:extLst>
            </p:cNvPr>
            <p:cNvSpPr>
              <a:spLocks noChangeShapeType="1"/>
            </p:cNvSpPr>
            <p:nvPr/>
          </p:nvSpPr>
          <p:spPr bwMode="auto">
            <a:xfrm flipV="1">
              <a:off x="4284" y="1209"/>
              <a:ext cx="0" cy="151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24" name="Line 111">
              <a:extLst>
                <a:ext uri="{FF2B5EF4-FFF2-40B4-BE49-F238E27FC236}">
                  <a16:creationId xmlns:a16="http://schemas.microsoft.com/office/drawing/2014/main" id="{0243F223-4984-4F75-909B-B3B9B745732E}"/>
                </a:ext>
              </a:extLst>
            </p:cNvPr>
            <p:cNvSpPr>
              <a:spLocks noChangeShapeType="1"/>
            </p:cNvSpPr>
            <p:nvPr/>
          </p:nvSpPr>
          <p:spPr bwMode="auto">
            <a:xfrm flipH="1">
              <a:off x="4249" y="2665"/>
              <a:ext cx="3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25" name="Rectangle 112">
              <a:extLst>
                <a:ext uri="{FF2B5EF4-FFF2-40B4-BE49-F238E27FC236}">
                  <a16:creationId xmlns:a16="http://schemas.microsoft.com/office/drawing/2014/main" id="{FE1F40D1-A61B-497C-96F0-0863B54C8ED0}"/>
                </a:ext>
              </a:extLst>
            </p:cNvPr>
            <p:cNvSpPr>
              <a:spLocks noChangeArrowheads="1"/>
            </p:cNvSpPr>
            <p:nvPr/>
          </p:nvSpPr>
          <p:spPr bwMode="auto">
            <a:xfrm rot="16200000">
              <a:off x="4128" y="2578"/>
              <a:ext cx="10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6" name="Line 113">
              <a:extLst>
                <a:ext uri="{FF2B5EF4-FFF2-40B4-BE49-F238E27FC236}">
                  <a16:creationId xmlns:a16="http://schemas.microsoft.com/office/drawing/2014/main" id="{8EF22F0B-5B92-4C47-B26E-EC6873DDB176}"/>
                </a:ext>
              </a:extLst>
            </p:cNvPr>
            <p:cNvSpPr>
              <a:spLocks noChangeShapeType="1"/>
            </p:cNvSpPr>
            <p:nvPr/>
          </p:nvSpPr>
          <p:spPr bwMode="auto">
            <a:xfrm flipH="1">
              <a:off x="4249" y="2199"/>
              <a:ext cx="3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27" name="Rectangle 114">
              <a:extLst>
                <a:ext uri="{FF2B5EF4-FFF2-40B4-BE49-F238E27FC236}">
                  <a16:creationId xmlns:a16="http://schemas.microsoft.com/office/drawing/2014/main" id="{A500E381-BA4E-4508-8DF3-7E3442EC5073}"/>
                </a:ext>
              </a:extLst>
            </p:cNvPr>
            <p:cNvSpPr>
              <a:spLocks noChangeArrowheads="1"/>
            </p:cNvSpPr>
            <p:nvPr/>
          </p:nvSpPr>
          <p:spPr bwMode="auto">
            <a:xfrm rot="16200000">
              <a:off x="4098" y="2113"/>
              <a:ext cx="16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20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8" name="Line 115">
              <a:extLst>
                <a:ext uri="{FF2B5EF4-FFF2-40B4-BE49-F238E27FC236}">
                  <a16:creationId xmlns:a16="http://schemas.microsoft.com/office/drawing/2014/main" id="{0E61E15B-009C-4EEE-AE15-E745456B9CBD}"/>
                </a:ext>
              </a:extLst>
            </p:cNvPr>
            <p:cNvSpPr>
              <a:spLocks noChangeShapeType="1"/>
            </p:cNvSpPr>
            <p:nvPr/>
          </p:nvSpPr>
          <p:spPr bwMode="auto">
            <a:xfrm flipH="1">
              <a:off x="4249" y="1733"/>
              <a:ext cx="3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29" name="Rectangle 116">
              <a:extLst>
                <a:ext uri="{FF2B5EF4-FFF2-40B4-BE49-F238E27FC236}">
                  <a16:creationId xmlns:a16="http://schemas.microsoft.com/office/drawing/2014/main" id="{F0453DBE-E2D0-4EAD-9004-D82558700247}"/>
                </a:ext>
              </a:extLst>
            </p:cNvPr>
            <p:cNvSpPr>
              <a:spLocks noChangeArrowheads="1"/>
            </p:cNvSpPr>
            <p:nvPr/>
          </p:nvSpPr>
          <p:spPr bwMode="auto">
            <a:xfrm rot="16200000">
              <a:off x="4098" y="1647"/>
              <a:ext cx="16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40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0" name="Line 117">
              <a:extLst>
                <a:ext uri="{FF2B5EF4-FFF2-40B4-BE49-F238E27FC236}">
                  <a16:creationId xmlns:a16="http://schemas.microsoft.com/office/drawing/2014/main" id="{A662F4F5-0AEE-4D7E-B343-4BDF8479181E}"/>
                </a:ext>
              </a:extLst>
            </p:cNvPr>
            <p:cNvSpPr>
              <a:spLocks noChangeShapeType="1"/>
            </p:cNvSpPr>
            <p:nvPr/>
          </p:nvSpPr>
          <p:spPr bwMode="auto">
            <a:xfrm flipH="1">
              <a:off x="4249" y="1266"/>
              <a:ext cx="3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31" name="Rectangle 118">
              <a:extLst>
                <a:ext uri="{FF2B5EF4-FFF2-40B4-BE49-F238E27FC236}">
                  <a16:creationId xmlns:a16="http://schemas.microsoft.com/office/drawing/2014/main" id="{B0C23F34-C71B-403D-9A52-89A9AC60E117}"/>
                </a:ext>
              </a:extLst>
            </p:cNvPr>
            <p:cNvSpPr>
              <a:spLocks noChangeArrowheads="1"/>
            </p:cNvSpPr>
            <p:nvPr/>
          </p:nvSpPr>
          <p:spPr bwMode="auto">
            <a:xfrm rot="16200000">
              <a:off x="4098" y="1181"/>
              <a:ext cx="16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60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2" name="Rectangle 119">
              <a:extLst>
                <a:ext uri="{FF2B5EF4-FFF2-40B4-BE49-F238E27FC236}">
                  <a16:creationId xmlns:a16="http://schemas.microsoft.com/office/drawing/2014/main" id="{2339CFC8-B887-417E-A52B-BEDA4945991D}"/>
                </a:ext>
              </a:extLst>
            </p:cNvPr>
            <p:cNvSpPr>
              <a:spLocks noChangeArrowheads="1"/>
            </p:cNvSpPr>
            <p:nvPr/>
          </p:nvSpPr>
          <p:spPr bwMode="auto">
            <a:xfrm rot="16200000">
              <a:off x="3069" y="1840"/>
              <a:ext cx="196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Certainty About Wanting to Stay or Leave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3" name="Line 120">
              <a:extLst>
                <a:ext uri="{FF2B5EF4-FFF2-40B4-BE49-F238E27FC236}">
                  <a16:creationId xmlns:a16="http://schemas.microsoft.com/office/drawing/2014/main" id="{5DE91710-05DF-4A73-B051-8AC690FA58BE}"/>
                </a:ext>
              </a:extLst>
            </p:cNvPr>
            <p:cNvSpPr>
              <a:spLocks noChangeShapeType="1"/>
            </p:cNvSpPr>
            <p:nvPr/>
          </p:nvSpPr>
          <p:spPr bwMode="auto">
            <a:xfrm>
              <a:off x="4284" y="2722"/>
              <a:ext cx="3217"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34" name="Line 121">
              <a:extLst>
                <a:ext uri="{FF2B5EF4-FFF2-40B4-BE49-F238E27FC236}">
                  <a16:creationId xmlns:a16="http://schemas.microsoft.com/office/drawing/2014/main" id="{8E1A53F4-0939-419F-A371-4D8D4611BA50}"/>
                </a:ext>
              </a:extLst>
            </p:cNvPr>
            <p:cNvSpPr>
              <a:spLocks noChangeShapeType="1"/>
            </p:cNvSpPr>
            <p:nvPr/>
          </p:nvSpPr>
          <p:spPr bwMode="auto">
            <a:xfrm>
              <a:off x="4602" y="2722"/>
              <a:ext cx="0" cy="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35" name="Rectangle 122">
              <a:extLst>
                <a:ext uri="{FF2B5EF4-FFF2-40B4-BE49-F238E27FC236}">
                  <a16:creationId xmlns:a16="http://schemas.microsoft.com/office/drawing/2014/main" id="{3126D342-3817-4F77-B275-E23A9B5C1A63}"/>
                </a:ext>
              </a:extLst>
            </p:cNvPr>
            <p:cNvSpPr>
              <a:spLocks noChangeArrowheads="1"/>
            </p:cNvSpPr>
            <p:nvPr/>
          </p:nvSpPr>
          <p:spPr bwMode="auto">
            <a:xfrm>
              <a:off x="4388" y="2777"/>
              <a:ext cx="491"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Very Sure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 name="Rectangle 123">
              <a:extLst>
                <a:ext uri="{FF2B5EF4-FFF2-40B4-BE49-F238E27FC236}">
                  <a16:creationId xmlns:a16="http://schemas.microsoft.com/office/drawing/2014/main" id="{03F0027F-59D4-46D0-ABF8-53C61352B899}"/>
                </a:ext>
              </a:extLst>
            </p:cNvPr>
            <p:cNvSpPr>
              <a:spLocks noChangeArrowheads="1"/>
            </p:cNvSpPr>
            <p:nvPr/>
          </p:nvSpPr>
          <p:spPr bwMode="auto">
            <a:xfrm>
              <a:off x="4405" y="2870"/>
              <a:ext cx="4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Wants to</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 name="Rectangle 124">
              <a:extLst>
                <a:ext uri="{FF2B5EF4-FFF2-40B4-BE49-F238E27FC236}">
                  <a16:creationId xmlns:a16="http://schemas.microsoft.com/office/drawing/2014/main" id="{BB6A1A79-9B94-4BFE-AFE7-788D94986FE4}"/>
                </a:ext>
              </a:extLst>
            </p:cNvPr>
            <p:cNvSpPr>
              <a:spLocks noChangeArrowheads="1"/>
            </p:cNvSpPr>
            <p:nvPr/>
          </p:nvSpPr>
          <p:spPr bwMode="auto">
            <a:xfrm>
              <a:off x="4483" y="2963"/>
              <a:ext cx="29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Move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8" name="Line 125">
              <a:extLst>
                <a:ext uri="{FF2B5EF4-FFF2-40B4-BE49-F238E27FC236}">
                  <a16:creationId xmlns:a16="http://schemas.microsoft.com/office/drawing/2014/main" id="{6E95EE30-5374-4B5B-A931-9C0D2666B1AB}"/>
                </a:ext>
              </a:extLst>
            </p:cNvPr>
            <p:cNvSpPr>
              <a:spLocks noChangeShapeType="1"/>
            </p:cNvSpPr>
            <p:nvPr/>
          </p:nvSpPr>
          <p:spPr bwMode="auto">
            <a:xfrm>
              <a:off x="5247" y="2722"/>
              <a:ext cx="0" cy="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39" name="Rectangle 126">
              <a:extLst>
                <a:ext uri="{FF2B5EF4-FFF2-40B4-BE49-F238E27FC236}">
                  <a16:creationId xmlns:a16="http://schemas.microsoft.com/office/drawing/2014/main" id="{D1607F60-72D5-47AD-B860-D7D31F41CCFD}"/>
                </a:ext>
              </a:extLst>
            </p:cNvPr>
            <p:cNvSpPr>
              <a:spLocks noChangeArrowheads="1"/>
            </p:cNvSpPr>
            <p:nvPr/>
          </p:nvSpPr>
          <p:spPr bwMode="auto">
            <a:xfrm>
              <a:off x="5018" y="2777"/>
              <a:ext cx="52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Somewhat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0" name="Rectangle 127">
              <a:extLst>
                <a:ext uri="{FF2B5EF4-FFF2-40B4-BE49-F238E27FC236}">
                  <a16:creationId xmlns:a16="http://schemas.microsoft.com/office/drawing/2014/main" id="{4893B592-0A71-4B73-BF02-2C48DA6D0547}"/>
                </a:ext>
              </a:extLst>
            </p:cNvPr>
            <p:cNvSpPr>
              <a:spLocks noChangeArrowheads="1"/>
            </p:cNvSpPr>
            <p:nvPr/>
          </p:nvSpPr>
          <p:spPr bwMode="auto">
            <a:xfrm>
              <a:off x="5150" y="2870"/>
              <a:ext cx="250"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Sure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1" name="Rectangle 128">
              <a:extLst>
                <a:ext uri="{FF2B5EF4-FFF2-40B4-BE49-F238E27FC236}">
                  <a16:creationId xmlns:a16="http://schemas.microsoft.com/office/drawing/2014/main" id="{63CB80B1-977F-4B46-AF60-193FD938B176}"/>
                </a:ext>
              </a:extLst>
            </p:cNvPr>
            <p:cNvSpPr>
              <a:spLocks noChangeArrowheads="1"/>
            </p:cNvSpPr>
            <p:nvPr/>
          </p:nvSpPr>
          <p:spPr bwMode="auto">
            <a:xfrm>
              <a:off x="5051" y="2963"/>
              <a:ext cx="4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Wants to</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2" name="Rectangle 129">
              <a:extLst>
                <a:ext uri="{FF2B5EF4-FFF2-40B4-BE49-F238E27FC236}">
                  <a16:creationId xmlns:a16="http://schemas.microsoft.com/office/drawing/2014/main" id="{F193D3CB-0863-4926-837F-DC15DA21A0E2}"/>
                </a:ext>
              </a:extLst>
            </p:cNvPr>
            <p:cNvSpPr>
              <a:spLocks noChangeArrowheads="1"/>
            </p:cNvSpPr>
            <p:nvPr/>
          </p:nvSpPr>
          <p:spPr bwMode="auto">
            <a:xfrm>
              <a:off x="5128" y="3054"/>
              <a:ext cx="29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Move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3" name="Line 130">
              <a:extLst>
                <a:ext uri="{FF2B5EF4-FFF2-40B4-BE49-F238E27FC236}">
                  <a16:creationId xmlns:a16="http://schemas.microsoft.com/office/drawing/2014/main" id="{E8A91FFD-0772-46A2-AED6-845737310727}"/>
                </a:ext>
              </a:extLst>
            </p:cNvPr>
            <p:cNvSpPr>
              <a:spLocks noChangeShapeType="1"/>
            </p:cNvSpPr>
            <p:nvPr/>
          </p:nvSpPr>
          <p:spPr bwMode="auto">
            <a:xfrm>
              <a:off x="5893" y="2722"/>
              <a:ext cx="0" cy="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44" name="Rectangle 131">
              <a:extLst>
                <a:ext uri="{FF2B5EF4-FFF2-40B4-BE49-F238E27FC236}">
                  <a16:creationId xmlns:a16="http://schemas.microsoft.com/office/drawing/2014/main" id="{56E9BEB1-771D-4839-BF09-16E0EC63EB51}"/>
                </a:ext>
              </a:extLst>
            </p:cNvPr>
            <p:cNvSpPr>
              <a:spLocks noChangeArrowheads="1"/>
            </p:cNvSpPr>
            <p:nvPr/>
          </p:nvSpPr>
          <p:spPr bwMode="auto">
            <a:xfrm>
              <a:off x="5601" y="2777"/>
              <a:ext cx="65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In the Middle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 name="Line 132">
              <a:extLst>
                <a:ext uri="{FF2B5EF4-FFF2-40B4-BE49-F238E27FC236}">
                  <a16:creationId xmlns:a16="http://schemas.microsoft.com/office/drawing/2014/main" id="{D720DF4A-F048-4573-9919-185A3C1F95BD}"/>
                </a:ext>
              </a:extLst>
            </p:cNvPr>
            <p:cNvSpPr>
              <a:spLocks noChangeShapeType="1"/>
            </p:cNvSpPr>
            <p:nvPr/>
          </p:nvSpPr>
          <p:spPr bwMode="auto">
            <a:xfrm>
              <a:off x="6538" y="2722"/>
              <a:ext cx="0" cy="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46" name="Rectangle 133">
              <a:extLst>
                <a:ext uri="{FF2B5EF4-FFF2-40B4-BE49-F238E27FC236}">
                  <a16:creationId xmlns:a16="http://schemas.microsoft.com/office/drawing/2014/main" id="{247B8394-96EC-4A7A-A425-4EE767857728}"/>
                </a:ext>
              </a:extLst>
            </p:cNvPr>
            <p:cNvSpPr>
              <a:spLocks noChangeArrowheads="1"/>
            </p:cNvSpPr>
            <p:nvPr/>
          </p:nvSpPr>
          <p:spPr bwMode="auto">
            <a:xfrm>
              <a:off x="6310" y="2777"/>
              <a:ext cx="52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Somewhat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7" name="Rectangle 134">
              <a:extLst>
                <a:ext uri="{FF2B5EF4-FFF2-40B4-BE49-F238E27FC236}">
                  <a16:creationId xmlns:a16="http://schemas.microsoft.com/office/drawing/2014/main" id="{56DAA3A3-8E03-4446-B1FB-BBFEA5982AB2}"/>
                </a:ext>
              </a:extLst>
            </p:cNvPr>
            <p:cNvSpPr>
              <a:spLocks noChangeArrowheads="1"/>
            </p:cNvSpPr>
            <p:nvPr/>
          </p:nvSpPr>
          <p:spPr bwMode="auto">
            <a:xfrm>
              <a:off x="6441" y="2870"/>
              <a:ext cx="250"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Sure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8" name="Rectangle 135">
              <a:extLst>
                <a:ext uri="{FF2B5EF4-FFF2-40B4-BE49-F238E27FC236}">
                  <a16:creationId xmlns:a16="http://schemas.microsoft.com/office/drawing/2014/main" id="{E3E74324-3427-4D57-88A0-6ACBCC027285}"/>
                </a:ext>
              </a:extLst>
            </p:cNvPr>
            <p:cNvSpPr>
              <a:spLocks noChangeArrowheads="1"/>
            </p:cNvSpPr>
            <p:nvPr/>
          </p:nvSpPr>
          <p:spPr bwMode="auto">
            <a:xfrm>
              <a:off x="6341" y="2963"/>
              <a:ext cx="4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Wants to</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9" name="Rectangle 136">
              <a:extLst>
                <a:ext uri="{FF2B5EF4-FFF2-40B4-BE49-F238E27FC236}">
                  <a16:creationId xmlns:a16="http://schemas.microsoft.com/office/drawing/2014/main" id="{34F54193-446B-4A36-AC95-844CA2B6E0F1}"/>
                </a:ext>
              </a:extLst>
            </p:cNvPr>
            <p:cNvSpPr>
              <a:spLocks noChangeArrowheads="1"/>
            </p:cNvSpPr>
            <p:nvPr/>
          </p:nvSpPr>
          <p:spPr bwMode="auto">
            <a:xfrm>
              <a:off x="6445" y="3054"/>
              <a:ext cx="2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Stay</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0" name="Line 137">
              <a:extLst>
                <a:ext uri="{FF2B5EF4-FFF2-40B4-BE49-F238E27FC236}">
                  <a16:creationId xmlns:a16="http://schemas.microsoft.com/office/drawing/2014/main" id="{AC27B085-EBCE-47A1-9FC5-71943154AB09}"/>
                </a:ext>
              </a:extLst>
            </p:cNvPr>
            <p:cNvSpPr>
              <a:spLocks noChangeShapeType="1"/>
            </p:cNvSpPr>
            <p:nvPr/>
          </p:nvSpPr>
          <p:spPr bwMode="auto">
            <a:xfrm>
              <a:off x="7185" y="2722"/>
              <a:ext cx="0" cy="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51" name="Rectangle 138">
              <a:extLst>
                <a:ext uri="{FF2B5EF4-FFF2-40B4-BE49-F238E27FC236}">
                  <a16:creationId xmlns:a16="http://schemas.microsoft.com/office/drawing/2014/main" id="{D003BD04-B2A4-4B3C-B940-E3DCE196EE88}"/>
                </a:ext>
              </a:extLst>
            </p:cNvPr>
            <p:cNvSpPr>
              <a:spLocks noChangeArrowheads="1"/>
            </p:cNvSpPr>
            <p:nvPr/>
          </p:nvSpPr>
          <p:spPr bwMode="auto">
            <a:xfrm>
              <a:off x="6971" y="2777"/>
              <a:ext cx="491"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Very Sure</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2" name="Rectangle 139">
              <a:extLst>
                <a:ext uri="{FF2B5EF4-FFF2-40B4-BE49-F238E27FC236}">
                  <a16:creationId xmlns:a16="http://schemas.microsoft.com/office/drawing/2014/main" id="{195CCCAC-6BC5-431E-B09F-00488151CAE8}"/>
                </a:ext>
              </a:extLst>
            </p:cNvPr>
            <p:cNvSpPr>
              <a:spLocks noChangeArrowheads="1"/>
            </p:cNvSpPr>
            <p:nvPr/>
          </p:nvSpPr>
          <p:spPr bwMode="auto">
            <a:xfrm>
              <a:off x="6989" y="2870"/>
              <a:ext cx="4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Wants to</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3" name="Rectangle 140">
              <a:extLst>
                <a:ext uri="{FF2B5EF4-FFF2-40B4-BE49-F238E27FC236}">
                  <a16:creationId xmlns:a16="http://schemas.microsoft.com/office/drawing/2014/main" id="{AC2A6F63-7888-4C72-9803-259E4210DD78}"/>
                </a:ext>
              </a:extLst>
            </p:cNvPr>
            <p:cNvSpPr>
              <a:spLocks noChangeArrowheads="1"/>
            </p:cNvSpPr>
            <p:nvPr/>
          </p:nvSpPr>
          <p:spPr bwMode="auto">
            <a:xfrm>
              <a:off x="7090" y="2963"/>
              <a:ext cx="2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Stay</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4" name="Rectangle 141">
              <a:extLst>
                <a:ext uri="{FF2B5EF4-FFF2-40B4-BE49-F238E27FC236}">
                  <a16:creationId xmlns:a16="http://schemas.microsoft.com/office/drawing/2014/main" id="{E456C2B9-835F-46BD-9B66-07CC357DD836}"/>
                </a:ext>
              </a:extLst>
            </p:cNvPr>
            <p:cNvSpPr>
              <a:spLocks noChangeArrowheads="1"/>
            </p:cNvSpPr>
            <p:nvPr/>
          </p:nvSpPr>
          <p:spPr bwMode="auto">
            <a:xfrm>
              <a:off x="4317" y="1240"/>
              <a:ext cx="908" cy="236"/>
            </a:xfrm>
            <a:prstGeom prst="rect">
              <a:avLst/>
            </a:prstGeom>
            <a:solidFill>
              <a:srgbClr val="FFFFFF"/>
            </a:solid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55" name="Rectangle 142">
              <a:extLst>
                <a:ext uri="{FF2B5EF4-FFF2-40B4-BE49-F238E27FC236}">
                  <a16:creationId xmlns:a16="http://schemas.microsoft.com/office/drawing/2014/main" id="{AC706406-20F7-4E72-B2E0-C0B04EF918E9}"/>
                </a:ext>
              </a:extLst>
            </p:cNvPr>
            <p:cNvSpPr>
              <a:spLocks noChangeArrowheads="1"/>
            </p:cNvSpPr>
            <p:nvPr/>
          </p:nvSpPr>
          <p:spPr bwMode="auto">
            <a:xfrm>
              <a:off x="4324" y="1249"/>
              <a:ext cx="344" cy="92"/>
            </a:xfrm>
            <a:prstGeom prst="rect">
              <a:avLst/>
            </a:prstGeom>
            <a:solidFill>
              <a:srgbClr val="CDCDCD"/>
            </a:solidFill>
            <a:ln w="6350">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56" name="Rectangle 143">
              <a:extLst>
                <a:ext uri="{FF2B5EF4-FFF2-40B4-BE49-F238E27FC236}">
                  <a16:creationId xmlns:a16="http://schemas.microsoft.com/office/drawing/2014/main" id="{C10C3EB1-3C0C-44A1-8E8A-2ABB202CE4D3}"/>
                </a:ext>
              </a:extLst>
            </p:cNvPr>
            <p:cNvSpPr>
              <a:spLocks noChangeArrowheads="1"/>
            </p:cNvSpPr>
            <p:nvPr/>
          </p:nvSpPr>
          <p:spPr bwMode="auto">
            <a:xfrm>
              <a:off x="4324" y="1377"/>
              <a:ext cx="344" cy="93"/>
            </a:xfrm>
            <a:prstGeom prst="rect">
              <a:avLst/>
            </a:prstGeom>
            <a:solidFill>
              <a:srgbClr val="85E3D8"/>
            </a:solidFill>
            <a:ln w="6350">
              <a:solidFill>
                <a:srgbClr val="66DCC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57" name="Rectangle 144">
              <a:extLst>
                <a:ext uri="{FF2B5EF4-FFF2-40B4-BE49-F238E27FC236}">
                  <a16:creationId xmlns:a16="http://schemas.microsoft.com/office/drawing/2014/main" id="{044A6993-50CC-4419-90BE-6A21832EA648}"/>
                </a:ext>
              </a:extLst>
            </p:cNvPr>
            <p:cNvSpPr>
              <a:spLocks noChangeArrowheads="1"/>
            </p:cNvSpPr>
            <p:nvPr/>
          </p:nvSpPr>
          <p:spPr bwMode="auto">
            <a:xfrm>
              <a:off x="4724" y="1246"/>
              <a:ext cx="38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Control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8" name="Rectangle 145">
              <a:extLst>
                <a:ext uri="{FF2B5EF4-FFF2-40B4-BE49-F238E27FC236}">
                  <a16:creationId xmlns:a16="http://schemas.microsoft.com/office/drawing/2014/main" id="{D9CDF51E-265D-4F50-9779-ACC7EDCE46EA}"/>
                </a:ext>
              </a:extLst>
            </p:cNvPr>
            <p:cNvSpPr>
              <a:spLocks noChangeArrowheads="1"/>
            </p:cNvSpPr>
            <p:nvPr/>
          </p:nvSpPr>
          <p:spPr bwMode="auto">
            <a:xfrm>
              <a:off x="4724" y="1375"/>
              <a:ext cx="52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Treatment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9" name="Rectangle 146">
              <a:extLst>
                <a:ext uri="{FF2B5EF4-FFF2-40B4-BE49-F238E27FC236}">
                  <a16:creationId xmlns:a16="http://schemas.microsoft.com/office/drawing/2014/main" id="{67772C1A-097D-46DF-9C28-FD91FDCEF804}"/>
                </a:ext>
              </a:extLst>
            </p:cNvPr>
            <p:cNvSpPr>
              <a:spLocks noChangeArrowheads="1"/>
            </p:cNvSpPr>
            <p:nvPr/>
          </p:nvSpPr>
          <p:spPr bwMode="auto">
            <a:xfrm>
              <a:off x="4299" y="3205"/>
              <a:ext cx="174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Difference in % Very Sure Want to Stay: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0" name="Rectangle 147">
              <a:extLst>
                <a:ext uri="{FF2B5EF4-FFF2-40B4-BE49-F238E27FC236}">
                  <a16:creationId xmlns:a16="http://schemas.microsoft.com/office/drawing/2014/main" id="{F8793685-EA52-401F-A1B3-150BB30EAECF}"/>
                </a:ext>
              </a:extLst>
            </p:cNvPr>
            <p:cNvSpPr>
              <a:spLocks noChangeArrowheads="1"/>
            </p:cNvSpPr>
            <p:nvPr/>
          </p:nvSpPr>
          <p:spPr bwMode="auto">
            <a:xfrm>
              <a:off x="5999" y="3205"/>
              <a:ext cx="35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29.5pp</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1" name="Rectangle 148">
              <a:extLst>
                <a:ext uri="{FF2B5EF4-FFF2-40B4-BE49-F238E27FC236}">
                  <a16:creationId xmlns:a16="http://schemas.microsoft.com/office/drawing/2014/main" id="{6A9EFECC-A213-489E-A93E-E2216967D688}"/>
                </a:ext>
              </a:extLst>
            </p:cNvPr>
            <p:cNvSpPr>
              <a:spLocks noChangeArrowheads="1"/>
            </p:cNvSpPr>
            <p:nvPr/>
          </p:nvSpPr>
          <p:spPr bwMode="auto">
            <a:xfrm>
              <a:off x="4299" y="3294"/>
              <a:ext cx="208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Lucida Sans" panose="020B0602030504020204" pitchFamily="34" charset="0"/>
                  <a:ea typeface="+mn-ea"/>
                  <a:cs typeface="+mn-cs"/>
                </a:rPr>
                <a:t>                                                         SE: (10.7)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2" name="Rectangle 149">
              <a:extLst>
                <a:ext uri="{FF2B5EF4-FFF2-40B4-BE49-F238E27FC236}">
                  <a16:creationId xmlns:a16="http://schemas.microsoft.com/office/drawing/2014/main" id="{F9D40ED9-CE91-4E87-8C62-377E00B00D2F}"/>
                </a:ext>
              </a:extLst>
            </p:cNvPr>
            <p:cNvSpPr>
              <a:spLocks noChangeArrowheads="1"/>
            </p:cNvSpPr>
            <p:nvPr/>
          </p:nvSpPr>
          <p:spPr bwMode="auto">
            <a:xfrm>
              <a:off x="5853" y="899"/>
              <a:ext cx="214"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1E2D53"/>
                  </a:solidFill>
                  <a:effectLst/>
                  <a:uLnTx/>
                  <a:uFillTx/>
                  <a:latin typeface="Lucida Sans" panose="020B0602030504020204" pitchFamily="34" charset="0"/>
                  <a:ea typeface="+mn-ea"/>
                  <a:cs typeface="+mn-cs"/>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11" name="TextBox 110">
            <a:extLst>
              <a:ext uri="{FF2B5EF4-FFF2-40B4-BE49-F238E27FC236}">
                <a16:creationId xmlns:a16="http://schemas.microsoft.com/office/drawing/2014/main" id="{07A40EAF-2182-482A-BFED-51A94890610D}"/>
              </a:ext>
            </a:extLst>
          </p:cNvPr>
          <p:cNvSpPr txBox="1"/>
          <p:nvPr/>
        </p:nvSpPr>
        <p:spPr>
          <a:xfrm>
            <a:off x="568104" y="1180923"/>
            <a:ext cx="5655276" cy="384721"/>
          </a:xfrm>
          <a:prstGeom prst="rect">
            <a:avLst/>
          </a:prstGeom>
          <a:noFill/>
        </p:spPr>
        <p:txBody>
          <a:bodyPr wrap="square" rtlCol="0">
            <a:spAutoFit/>
          </a:bodyP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Satisfaction with New Neighborhood</a:t>
            </a: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TextBox 111">
            <a:extLst>
              <a:ext uri="{FF2B5EF4-FFF2-40B4-BE49-F238E27FC236}">
                <a16:creationId xmlns:a16="http://schemas.microsoft.com/office/drawing/2014/main" id="{BCCF7240-086B-49A6-8A73-42CA2B584973}"/>
              </a:ext>
            </a:extLst>
          </p:cNvPr>
          <p:cNvSpPr txBox="1"/>
          <p:nvPr/>
        </p:nvSpPr>
        <p:spPr>
          <a:xfrm>
            <a:off x="6221322" y="889487"/>
            <a:ext cx="6096001" cy="677108"/>
          </a:xfrm>
          <a:prstGeom prst="rect">
            <a:avLst/>
          </a:prstGeom>
          <a:noFill/>
        </p:spPr>
        <p:txBody>
          <a:bodyPr wrap="square" rtlCol="0">
            <a:spAutoFit/>
          </a:bodyP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Certainty about Wanting to Stay </a:t>
            </a:r>
          </a:p>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 New Neighborhood</a:t>
            </a: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254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4D92FE4-5434-48D1-A659-D09D98AC3058}"/>
              </a:ext>
            </a:extLst>
          </p:cNvPr>
          <p:cNvSpPr>
            <a:spLocks noChangeArrowheads="1"/>
          </p:cNvSpPr>
          <p:nvPr/>
        </p:nvSpPr>
        <p:spPr bwMode="auto">
          <a:xfrm>
            <a:off x="267023" y="73549"/>
            <a:ext cx="11276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Comparison Between MTO and CMTO Treatment Effects</a:t>
            </a:r>
          </a:p>
        </p:txBody>
      </p:sp>
      <p:sp>
        <p:nvSpPr>
          <p:cNvPr id="7" name="TextBox 6">
            <a:extLst>
              <a:ext uri="{FF2B5EF4-FFF2-40B4-BE49-F238E27FC236}">
                <a16:creationId xmlns:a16="http://schemas.microsoft.com/office/drawing/2014/main" id="{4CAD3F86-CAB2-46D6-B492-BF2C6AB6A471}"/>
              </a:ext>
            </a:extLst>
          </p:cNvPr>
          <p:cNvSpPr txBox="1"/>
          <p:nvPr/>
        </p:nvSpPr>
        <p:spPr>
          <a:xfrm>
            <a:off x="58542" y="381326"/>
            <a:ext cx="6460494" cy="615553"/>
          </a:xfrm>
          <a:prstGeom prst="rect">
            <a:avLst/>
          </a:prstGeom>
          <a:noFill/>
        </p:spPr>
        <p:txBody>
          <a:bodyPr wrap="square" rtlCol="0">
            <a:spAutoFit/>
          </a:bodyP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Upward Mobility in Destinations </a:t>
            </a:r>
          </a:p>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Conditional on Lease-up</a:t>
            </a: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1CD72211-9441-4BC9-9D96-183E991CEE55}"/>
              </a:ext>
            </a:extLst>
          </p:cNvPr>
          <p:cNvSpPr txBox="1"/>
          <p:nvPr/>
        </p:nvSpPr>
        <p:spPr>
          <a:xfrm>
            <a:off x="5905213" y="625212"/>
            <a:ext cx="5923681" cy="353943"/>
          </a:xfrm>
          <a:prstGeom prst="rect">
            <a:avLst/>
          </a:prstGeom>
          <a:noFill/>
        </p:spPr>
        <p:txBody>
          <a:bodyPr wrap="square" rtlCol="0">
            <a:spAutoFit/>
          </a:bodyP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Lease-up Rates by Group</a:t>
            </a: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B407D63-E6E7-4B8C-B3E6-E63B14DD011E}"/>
              </a:ext>
            </a:extLst>
          </p:cNvPr>
          <p:cNvSpPr txBox="1"/>
          <p:nvPr/>
        </p:nvSpPr>
        <p:spPr>
          <a:xfrm>
            <a:off x="3111313" y="3715367"/>
            <a:ext cx="5923681" cy="615553"/>
          </a:xfrm>
          <a:prstGeom prst="rect">
            <a:avLst/>
          </a:prstGeom>
          <a:noFill/>
        </p:spPr>
        <p:txBody>
          <a:bodyPr wrap="square" rtlCol="0">
            <a:spAutoFit/>
          </a:bodyP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Upward Mobility in Destinations </a:t>
            </a:r>
          </a:p>
          <a:p>
            <a:pPr marL="0" marR="0" lvl="0" indent="0" algn="ctr" defTabSz="91399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Unconditional</a:t>
            </a:r>
            <a:r>
              <a:rPr kumimoji="0" lang="en-US" sz="17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on Lease-up</a:t>
            </a: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1EBC46CB-80B7-4C40-92AE-09D2F6C01CA3}"/>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9715" y="3820202"/>
            <a:ext cx="4426876" cy="3219546"/>
          </a:xfrm>
          <a:prstGeom prst="rect">
            <a:avLst/>
          </a:prstGeom>
        </p:spPr>
      </p:pic>
      <p:pic>
        <p:nvPicPr>
          <p:cNvPr id="12" name="Picture 11">
            <a:extLst>
              <a:ext uri="{FF2B5EF4-FFF2-40B4-BE49-F238E27FC236}">
                <a16:creationId xmlns:a16="http://schemas.microsoft.com/office/drawing/2014/main" id="{572875E5-2C97-4C20-9B20-85BDED072CBF}"/>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32812" y="600656"/>
            <a:ext cx="4426876" cy="3219546"/>
          </a:xfrm>
          <a:prstGeom prst="rect">
            <a:avLst/>
          </a:prstGeom>
        </p:spPr>
      </p:pic>
      <p:pic>
        <p:nvPicPr>
          <p:cNvPr id="16" name="Picture 15">
            <a:extLst>
              <a:ext uri="{FF2B5EF4-FFF2-40B4-BE49-F238E27FC236}">
                <a16:creationId xmlns:a16="http://schemas.microsoft.com/office/drawing/2014/main" id="{7440D93C-0A04-4308-9D32-E758C702F594}"/>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4084" y="584268"/>
            <a:ext cx="4449410" cy="3235934"/>
          </a:xfrm>
          <a:prstGeom prst="rect">
            <a:avLst/>
          </a:prstGeom>
        </p:spPr>
      </p:pic>
    </p:spTree>
    <p:extLst>
      <p:ext uri="{BB962C8B-B14F-4D97-AF65-F5344CB8AC3E}">
        <p14:creationId xmlns:p14="http://schemas.microsoft.com/office/powerpoint/2010/main" val="41981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11713" y="4635217"/>
            <a:ext cx="1476759" cy="529771"/>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28" tIns="45718" rIns="91128" bIns="45718" rtlCol="0" anchor="ctr"/>
          <a:lstStyle/>
          <a:p>
            <a:pPr marL="0" marR="0" lvl="0" indent="0" algn="ctr" defTabSz="121746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p:cNvSpPr/>
          <p:nvPr/>
        </p:nvSpPr>
        <p:spPr>
          <a:xfrm>
            <a:off x="3011519" y="2667301"/>
            <a:ext cx="1045685" cy="529771"/>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28" tIns="45718" rIns="91128" bIns="45718" rtlCol="0" anchor="ctr"/>
          <a:lstStyle/>
          <a:p>
            <a:pPr marL="0" marR="0" lvl="0" indent="0" algn="ctr" defTabSz="121746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3914327" y="2108394"/>
            <a:ext cx="1630327" cy="497985"/>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28" tIns="45718" rIns="91128" bIns="45718" rtlCol="0" anchor="ctr"/>
          <a:lstStyle/>
          <a:p>
            <a:pPr marL="0" marR="0" lvl="0" indent="0" algn="ctr" defTabSz="121746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343" y="869438"/>
            <a:ext cx="6202127" cy="5973984"/>
          </a:xfrm>
          <a:prstGeom prst="rect">
            <a:avLst/>
          </a:prstGeom>
        </p:spPr>
      </p:pic>
      <p:sp>
        <p:nvSpPr>
          <p:cNvPr id="29" name="Rectangle 28">
            <a:extLst>
              <a:ext uri="{FF2B5EF4-FFF2-40B4-BE49-F238E27FC236}">
                <a16:creationId xmlns:a16="http://schemas.microsoft.com/office/drawing/2014/main" id="{C8326EE1-3E03-473B-B468-994626292F89}"/>
              </a:ext>
            </a:extLst>
          </p:cNvPr>
          <p:cNvSpPr/>
          <p:nvPr/>
        </p:nvSpPr>
        <p:spPr>
          <a:xfrm>
            <a:off x="2877644" y="3658051"/>
            <a:ext cx="1832109" cy="644966"/>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2ADFA242-F866-4CBF-A4F8-FEB5DB0156D0}"/>
              </a:ext>
            </a:extLst>
          </p:cNvPr>
          <p:cNvSpPr>
            <a:spLocks noChangeArrowheads="1"/>
          </p:cNvSpPr>
          <p:nvPr/>
        </p:nvSpPr>
        <p:spPr bwMode="auto">
          <a:xfrm>
            <a:off x="326697" y="128143"/>
            <a:ext cx="1117571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743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Geography of Upward Mobility in Seattle</a:t>
            </a:r>
          </a:p>
          <a:p>
            <a:pPr marL="0" marR="0" lvl="0" indent="0" algn="ctr" defTabSz="121743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Average Income at Age 35 for Children with Parents Earning $27,000 (25</a:t>
            </a:r>
            <a:r>
              <a:rPr kumimoji="0" lang="en-US" sz="20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th</a:t>
            </a:r>
            <a:r>
              <a:rPr kumimoji="0" lang="en-US" sz="2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percentile)</a:t>
            </a:r>
          </a:p>
        </p:txBody>
      </p:sp>
      <p:cxnSp>
        <p:nvCxnSpPr>
          <p:cNvPr id="4" name="Straight Arrow Connector 3">
            <a:extLst>
              <a:ext uri="{FF2B5EF4-FFF2-40B4-BE49-F238E27FC236}">
                <a16:creationId xmlns:a16="http://schemas.microsoft.com/office/drawing/2014/main" id="{44959368-04C9-456B-B57A-9889FB5FF6CA}"/>
              </a:ext>
            </a:extLst>
          </p:cNvPr>
          <p:cNvCxnSpPr>
            <a:cxnSpLocks/>
          </p:cNvCxnSpPr>
          <p:nvPr/>
        </p:nvCxnSpPr>
        <p:spPr>
          <a:xfrm flipV="1">
            <a:off x="4505445" y="2824778"/>
            <a:ext cx="816221" cy="842149"/>
          </a:xfrm>
          <a:prstGeom prst="straightConnector1">
            <a:avLst/>
          </a:prstGeom>
          <a:ln w="28575">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F4C89AB-525D-43E2-8C3C-853374031E81}"/>
              </a:ext>
            </a:extLst>
          </p:cNvPr>
          <p:cNvSpPr txBox="1"/>
          <p:nvPr/>
        </p:nvSpPr>
        <p:spPr>
          <a:xfrm>
            <a:off x="3578" y="6451817"/>
            <a:ext cx="2525463" cy="400108"/>
          </a:xfrm>
          <a:prstGeom prst="rect">
            <a:avLst/>
          </a:prstGeom>
          <a:noFill/>
        </p:spPr>
        <p:txBody>
          <a:bodyPr wrap="square" lIns="91195" tIns="45719" rIns="91195" bIns="45719" rtlCol="0">
            <a:spAutoFit/>
          </a:bodyPr>
          <a:lstStyle/>
          <a:p>
            <a:pPr marL="0" marR="0" lvl="0" indent="0" algn="l" defTabSz="91158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Chetty, Friedman, Hendren, </a:t>
            </a:r>
          </a:p>
          <a:p>
            <a:pPr marL="0" marR="0" lvl="0" indent="0" algn="l" defTabSz="91158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Jones, Porter (2018)</a:t>
            </a:r>
          </a:p>
        </p:txBody>
      </p:sp>
      <p:sp>
        <p:nvSpPr>
          <p:cNvPr id="7" name="Rectangle 6">
            <a:extLst>
              <a:ext uri="{FF2B5EF4-FFF2-40B4-BE49-F238E27FC236}">
                <a16:creationId xmlns:a16="http://schemas.microsoft.com/office/drawing/2014/main" id="{326FD946-A388-4861-98C1-2287FCEAF9A1}"/>
              </a:ext>
            </a:extLst>
          </p:cNvPr>
          <p:cNvSpPr/>
          <p:nvPr/>
        </p:nvSpPr>
        <p:spPr>
          <a:xfrm>
            <a:off x="2024555" y="2002455"/>
            <a:ext cx="2072213" cy="644966"/>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2E66B442-0A92-4DBA-B9FD-EBFB02409EA2}"/>
              </a:ext>
            </a:extLst>
          </p:cNvPr>
          <p:cNvCxnSpPr>
            <a:cxnSpLocks/>
          </p:cNvCxnSpPr>
          <p:nvPr/>
        </p:nvCxnSpPr>
        <p:spPr>
          <a:xfrm>
            <a:off x="4096768" y="2290011"/>
            <a:ext cx="716321" cy="66315"/>
          </a:xfrm>
          <a:prstGeom prst="straightConnector1">
            <a:avLst/>
          </a:prstGeom>
          <a:ln w="28575">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2C8509EF-6819-4DB7-AD17-53C4EF34DB4F}"/>
              </a:ext>
            </a:extLst>
          </p:cNvPr>
          <p:cNvSpPr/>
          <p:nvPr/>
        </p:nvSpPr>
        <p:spPr>
          <a:xfrm>
            <a:off x="6979420" y="3080372"/>
            <a:ext cx="1120132" cy="636051"/>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4" name="Straight Arrow Connector 23">
            <a:extLst>
              <a:ext uri="{FF2B5EF4-FFF2-40B4-BE49-F238E27FC236}">
                <a16:creationId xmlns:a16="http://schemas.microsoft.com/office/drawing/2014/main" id="{AD1177FF-F0E9-4002-841F-902D76223DEC}"/>
              </a:ext>
            </a:extLst>
          </p:cNvPr>
          <p:cNvCxnSpPr>
            <a:cxnSpLocks/>
          </p:cNvCxnSpPr>
          <p:nvPr/>
        </p:nvCxnSpPr>
        <p:spPr>
          <a:xfrm flipH="1" flipV="1">
            <a:off x="6427581" y="3152495"/>
            <a:ext cx="551839" cy="37500"/>
          </a:xfrm>
          <a:prstGeom prst="straightConnector1">
            <a:avLst/>
          </a:prstGeom>
          <a:ln w="28575">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53779709-30E0-4F3C-828D-C2036FD29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09087" y="2890975"/>
            <a:ext cx="414041" cy="3558656"/>
          </a:xfrm>
          <a:prstGeom prst="rect">
            <a:avLst/>
          </a:prstGeom>
        </p:spPr>
      </p:pic>
      <p:sp>
        <p:nvSpPr>
          <p:cNvPr id="25" name="TextBox 24">
            <a:extLst>
              <a:ext uri="{FF2B5EF4-FFF2-40B4-BE49-F238E27FC236}">
                <a16:creationId xmlns:a16="http://schemas.microsoft.com/office/drawing/2014/main" id="{FA70B348-DF5E-44F8-B554-0BB977C6DEBD}"/>
              </a:ext>
            </a:extLst>
          </p:cNvPr>
          <p:cNvSpPr txBox="1"/>
          <p:nvPr/>
        </p:nvSpPr>
        <p:spPr>
          <a:xfrm>
            <a:off x="10159582" y="2884551"/>
            <a:ext cx="2209800" cy="369312"/>
          </a:xfrm>
          <a:prstGeom prst="rect">
            <a:avLst/>
          </a:prstGeom>
          <a:noFill/>
        </p:spPr>
        <p:txBody>
          <a:bodyPr wrap="square" lIns="90868" tIns="45710" rIns="90868" bIns="45710" rtlCol="0">
            <a:spAutoFit/>
          </a:bodyPr>
          <a:lstStyle/>
          <a:p>
            <a:pPr marL="0" marR="0" lvl="0" indent="0" algn="l" defTabSz="121563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Lato" panose="020F0502020204030203" pitchFamily="34" charset="0"/>
                <a:cs typeface="Arial" pitchFamily="34" charset="0"/>
              </a:rPr>
              <a:t>&gt; 60 ($55k)</a:t>
            </a:r>
          </a:p>
        </p:txBody>
      </p:sp>
      <p:sp>
        <p:nvSpPr>
          <p:cNvPr id="26" name="TextBox 25">
            <a:extLst>
              <a:ext uri="{FF2B5EF4-FFF2-40B4-BE49-F238E27FC236}">
                <a16:creationId xmlns:a16="http://schemas.microsoft.com/office/drawing/2014/main" id="{546289AE-DC12-4AAD-ABFB-D77BE12D93DD}"/>
              </a:ext>
            </a:extLst>
          </p:cNvPr>
          <p:cNvSpPr txBox="1"/>
          <p:nvPr/>
        </p:nvSpPr>
        <p:spPr>
          <a:xfrm>
            <a:off x="10191355" y="4490191"/>
            <a:ext cx="2209800" cy="369312"/>
          </a:xfrm>
          <a:prstGeom prst="rect">
            <a:avLst/>
          </a:prstGeom>
          <a:noFill/>
        </p:spPr>
        <p:txBody>
          <a:bodyPr wrap="square" lIns="90868" tIns="45710" rIns="90868" bIns="45710" rtlCol="0">
            <a:spAutoFit/>
          </a:bodyPr>
          <a:lstStyle/>
          <a:p>
            <a:pPr marL="0" marR="0" lvl="0" indent="0" algn="l" defTabSz="121563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Lato" panose="020F0502020204030203" pitchFamily="34" charset="0"/>
                <a:cs typeface="Arial" pitchFamily="34" charset="0"/>
              </a:rPr>
              <a:t>48 ($39k)</a:t>
            </a:r>
          </a:p>
        </p:txBody>
      </p:sp>
      <p:sp>
        <p:nvSpPr>
          <p:cNvPr id="27" name="TextBox 26">
            <a:extLst>
              <a:ext uri="{FF2B5EF4-FFF2-40B4-BE49-F238E27FC236}">
                <a16:creationId xmlns:a16="http://schemas.microsoft.com/office/drawing/2014/main" id="{0FC0E4E3-6311-437A-B34D-80039F53236F}"/>
              </a:ext>
            </a:extLst>
          </p:cNvPr>
          <p:cNvSpPr txBox="1"/>
          <p:nvPr/>
        </p:nvSpPr>
        <p:spPr>
          <a:xfrm>
            <a:off x="10159582" y="6053557"/>
            <a:ext cx="2209800" cy="369312"/>
          </a:xfrm>
          <a:prstGeom prst="rect">
            <a:avLst/>
          </a:prstGeom>
          <a:noFill/>
        </p:spPr>
        <p:txBody>
          <a:bodyPr wrap="square" lIns="90868" tIns="45710" rIns="90868" bIns="45710" rtlCol="0">
            <a:spAutoFit/>
          </a:bodyPr>
          <a:lstStyle/>
          <a:p>
            <a:pPr marL="0" marR="0" lvl="0" indent="0" algn="l" defTabSz="121563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Lato" panose="020F0502020204030203" pitchFamily="34" charset="0"/>
                <a:cs typeface="Arial" pitchFamily="34" charset="0"/>
              </a:rPr>
              <a:t>&lt; 30 ($20k)</a:t>
            </a:r>
          </a:p>
        </p:txBody>
      </p:sp>
      <p:sp>
        <p:nvSpPr>
          <p:cNvPr id="28" name="TextBox 27">
            <a:extLst>
              <a:ext uri="{FF2B5EF4-FFF2-40B4-BE49-F238E27FC236}">
                <a16:creationId xmlns:a16="http://schemas.microsoft.com/office/drawing/2014/main" id="{82C038E2-85F9-43CF-B69E-9DC1339D13BB}"/>
              </a:ext>
            </a:extLst>
          </p:cNvPr>
          <p:cNvSpPr txBox="1"/>
          <p:nvPr/>
        </p:nvSpPr>
        <p:spPr>
          <a:xfrm>
            <a:off x="2751136" y="3658051"/>
            <a:ext cx="2085124" cy="668029"/>
          </a:xfrm>
          <a:prstGeom prst="rect">
            <a:avLst/>
          </a:prstGeom>
          <a:noFill/>
        </p:spPr>
        <p:txBody>
          <a:bodyPr wrap="square" lIns="91170" tIns="45718" rIns="91170" bIns="45718" rtlCol="0">
            <a:noAutofit/>
          </a:bodyPr>
          <a:lstStyle/>
          <a:p>
            <a:pPr marL="0" marR="0" lvl="0" indent="0" algn="ctr" defTabSz="121746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t>Central District</a:t>
            </a:r>
          </a:p>
          <a:p>
            <a:pPr marL="0" marR="0" lvl="0" indent="0" algn="ctr" defTabSz="121746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t>$26K</a:t>
            </a:r>
          </a:p>
          <a:p>
            <a:pPr marL="0" marR="0" lvl="0" indent="0" algn="ctr" defTabSz="121746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Yu Gothic" panose="020B0400000000000000" pitchFamily="34" charset="-128"/>
              <a:cs typeface="Arial" pitchFamily="34" charset="0"/>
            </a:endParaRPr>
          </a:p>
        </p:txBody>
      </p:sp>
      <p:sp>
        <p:nvSpPr>
          <p:cNvPr id="32" name="TextBox 31">
            <a:extLst>
              <a:ext uri="{FF2B5EF4-FFF2-40B4-BE49-F238E27FC236}">
                <a16:creationId xmlns:a16="http://schemas.microsoft.com/office/drawing/2014/main" id="{4244CFA5-ADFD-4F27-9524-59C899E4B8B3}"/>
              </a:ext>
            </a:extLst>
          </p:cNvPr>
          <p:cNvSpPr txBox="1"/>
          <p:nvPr/>
        </p:nvSpPr>
        <p:spPr>
          <a:xfrm>
            <a:off x="1967332" y="1957358"/>
            <a:ext cx="2302109" cy="668029"/>
          </a:xfrm>
          <a:prstGeom prst="rect">
            <a:avLst/>
          </a:prstGeom>
          <a:noFill/>
        </p:spPr>
        <p:txBody>
          <a:bodyPr wrap="square" lIns="91170" tIns="45718" rIns="91170" bIns="45718" rtlCol="0">
            <a:noAutofit/>
          </a:bodyPr>
          <a:lstStyle/>
          <a:p>
            <a:pPr marL="0" marR="0" lvl="0" indent="0" algn="ctr" defTabSz="121746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t>North Queen Anne</a:t>
            </a:r>
          </a:p>
          <a:p>
            <a:pPr marL="0" marR="0" lvl="0" indent="0" algn="ctr" defTabSz="121746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t>$44k</a:t>
            </a:r>
          </a:p>
          <a:p>
            <a:pPr marL="0" marR="0" lvl="0" indent="0" algn="ctr" defTabSz="121746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Yu Gothic" panose="020B0400000000000000" pitchFamily="34" charset="-128"/>
              <a:cs typeface="Arial" pitchFamily="34" charset="0"/>
            </a:endParaRPr>
          </a:p>
        </p:txBody>
      </p:sp>
      <p:sp>
        <p:nvSpPr>
          <p:cNvPr id="33" name="TextBox 32">
            <a:extLst>
              <a:ext uri="{FF2B5EF4-FFF2-40B4-BE49-F238E27FC236}">
                <a16:creationId xmlns:a16="http://schemas.microsoft.com/office/drawing/2014/main" id="{2E1A7C7D-CDA5-4F11-86C4-E128BB184610}"/>
              </a:ext>
            </a:extLst>
          </p:cNvPr>
          <p:cNvSpPr txBox="1"/>
          <p:nvPr/>
        </p:nvSpPr>
        <p:spPr>
          <a:xfrm>
            <a:off x="6610722" y="3064382"/>
            <a:ext cx="1910366" cy="668029"/>
          </a:xfrm>
          <a:prstGeom prst="rect">
            <a:avLst/>
          </a:prstGeom>
          <a:noFill/>
        </p:spPr>
        <p:txBody>
          <a:bodyPr wrap="square" lIns="91170" tIns="45718" rIns="91170" bIns="45718" rtlCol="0">
            <a:noAutofit/>
          </a:bodyPr>
          <a:lstStyle/>
          <a:p>
            <a:pPr marL="0" marR="0" lvl="0" indent="0" algn="ctr" defTabSz="121746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t>Eastgate</a:t>
            </a:r>
          </a:p>
          <a:p>
            <a:pPr marL="0" marR="0" lvl="0" indent="0" algn="ctr" defTabSz="121746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rPr>
              <a:t>$43k</a:t>
            </a:r>
          </a:p>
          <a:p>
            <a:pPr marL="0" marR="0" lvl="0" indent="0" algn="ctr" defTabSz="121746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Yu Gothic" panose="020B0400000000000000" pitchFamily="34" charset="-128"/>
              <a:cs typeface="Arial" pitchFamily="34" charset="0"/>
            </a:endParaRPr>
          </a:p>
        </p:txBody>
      </p:sp>
      <p:sp>
        <p:nvSpPr>
          <p:cNvPr id="31" name="TextBox 30"/>
          <p:cNvSpPr txBox="1"/>
          <p:nvPr/>
        </p:nvSpPr>
        <p:spPr>
          <a:xfrm>
            <a:off x="9751864" y="2247898"/>
            <a:ext cx="1953459"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Percentile Rank in Adulthood</a:t>
            </a:r>
          </a:p>
        </p:txBody>
      </p:sp>
    </p:spTree>
    <p:extLst>
      <p:ext uri="{BB962C8B-B14F-4D97-AF65-F5344CB8AC3E}">
        <p14:creationId xmlns:p14="http://schemas.microsoft.com/office/powerpoint/2010/main" val="744868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1374775" y="-6350"/>
            <a:ext cx="9442450" cy="6870700"/>
            <a:chOff x="866" y="-4"/>
            <a:chExt cx="5948" cy="4328"/>
          </a:xfrm>
        </p:grpSpPr>
        <p:sp>
          <p:nvSpPr>
            <p:cNvPr id="5" name="AutoShape 3"/>
            <p:cNvSpPr>
              <a:spLocks noChangeAspect="1" noChangeArrowheads="1" noTextEdit="1"/>
            </p:cNvSpPr>
            <p:nvPr/>
          </p:nvSpPr>
          <p:spPr bwMode="auto">
            <a:xfrm>
              <a:off x="870" y="0"/>
              <a:ext cx="594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866" y="-4"/>
              <a:ext cx="5948" cy="43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870" y="0"/>
              <a:ext cx="5936" cy="43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1586" y="601"/>
              <a:ext cx="5091" cy="2574"/>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8"/>
            <p:cNvSpPr>
              <a:spLocks noChangeShapeType="1"/>
            </p:cNvSpPr>
            <p:nvPr/>
          </p:nvSpPr>
          <p:spPr bwMode="auto">
            <a:xfrm flipV="1">
              <a:off x="3988" y="3089"/>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flipV="1">
              <a:off x="3988" y="2959"/>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flipV="1">
              <a:off x="3988" y="2830"/>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1"/>
            <p:cNvSpPr>
              <a:spLocks noChangeShapeType="1"/>
            </p:cNvSpPr>
            <p:nvPr/>
          </p:nvSpPr>
          <p:spPr bwMode="auto">
            <a:xfrm flipV="1">
              <a:off x="3988" y="2700"/>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2"/>
            <p:cNvSpPr>
              <a:spLocks noChangeShapeType="1"/>
            </p:cNvSpPr>
            <p:nvPr/>
          </p:nvSpPr>
          <p:spPr bwMode="auto">
            <a:xfrm flipV="1">
              <a:off x="3988" y="2570"/>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3"/>
            <p:cNvSpPr>
              <a:spLocks noChangeShapeType="1"/>
            </p:cNvSpPr>
            <p:nvPr/>
          </p:nvSpPr>
          <p:spPr bwMode="auto">
            <a:xfrm flipV="1">
              <a:off x="3988" y="2441"/>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4"/>
            <p:cNvSpPr>
              <a:spLocks noChangeShapeType="1"/>
            </p:cNvSpPr>
            <p:nvPr/>
          </p:nvSpPr>
          <p:spPr bwMode="auto">
            <a:xfrm flipV="1">
              <a:off x="3988" y="2311"/>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5"/>
            <p:cNvSpPr>
              <a:spLocks noChangeShapeType="1"/>
            </p:cNvSpPr>
            <p:nvPr/>
          </p:nvSpPr>
          <p:spPr bwMode="auto">
            <a:xfrm flipV="1">
              <a:off x="3988" y="2182"/>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6"/>
            <p:cNvSpPr>
              <a:spLocks noChangeShapeType="1"/>
            </p:cNvSpPr>
            <p:nvPr/>
          </p:nvSpPr>
          <p:spPr bwMode="auto">
            <a:xfrm flipV="1">
              <a:off x="3988" y="2052"/>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7"/>
            <p:cNvSpPr>
              <a:spLocks noChangeShapeType="1"/>
            </p:cNvSpPr>
            <p:nvPr/>
          </p:nvSpPr>
          <p:spPr bwMode="auto">
            <a:xfrm flipV="1">
              <a:off x="3988" y="192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8"/>
            <p:cNvSpPr>
              <a:spLocks noChangeShapeType="1"/>
            </p:cNvSpPr>
            <p:nvPr/>
          </p:nvSpPr>
          <p:spPr bwMode="auto">
            <a:xfrm flipV="1">
              <a:off x="3988" y="1796"/>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9"/>
            <p:cNvSpPr>
              <a:spLocks noChangeShapeType="1"/>
            </p:cNvSpPr>
            <p:nvPr/>
          </p:nvSpPr>
          <p:spPr bwMode="auto">
            <a:xfrm flipV="1">
              <a:off x="3988" y="1667"/>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20"/>
            <p:cNvSpPr>
              <a:spLocks noChangeShapeType="1"/>
            </p:cNvSpPr>
            <p:nvPr/>
          </p:nvSpPr>
          <p:spPr bwMode="auto">
            <a:xfrm flipV="1">
              <a:off x="3988" y="1537"/>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21"/>
            <p:cNvSpPr>
              <a:spLocks noChangeShapeType="1"/>
            </p:cNvSpPr>
            <p:nvPr/>
          </p:nvSpPr>
          <p:spPr bwMode="auto">
            <a:xfrm flipV="1">
              <a:off x="3988" y="1408"/>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22"/>
            <p:cNvSpPr>
              <a:spLocks noChangeShapeType="1"/>
            </p:cNvSpPr>
            <p:nvPr/>
          </p:nvSpPr>
          <p:spPr bwMode="auto">
            <a:xfrm flipV="1">
              <a:off x="3988" y="1278"/>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23"/>
            <p:cNvSpPr>
              <a:spLocks noChangeShapeType="1"/>
            </p:cNvSpPr>
            <p:nvPr/>
          </p:nvSpPr>
          <p:spPr bwMode="auto">
            <a:xfrm flipV="1">
              <a:off x="3988" y="1148"/>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24"/>
            <p:cNvSpPr>
              <a:spLocks noChangeShapeType="1"/>
            </p:cNvSpPr>
            <p:nvPr/>
          </p:nvSpPr>
          <p:spPr bwMode="auto">
            <a:xfrm flipV="1">
              <a:off x="3988" y="1019"/>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25"/>
            <p:cNvSpPr>
              <a:spLocks noChangeShapeType="1"/>
            </p:cNvSpPr>
            <p:nvPr/>
          </p:nvSpPr>
          <p:spPr bwMode="auto">
            <a:xfrm flipV="1">
              <a:off x="3988" y="889"/>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26"/>
            <p:cNvSpPr>
              <a:spLocks noChangeShapeType="1"/>
            </p:cNvSpPr>
            <p:nvPr/>
          </p:nvSpPr>
          <p:spPr bwMode="auto">
            <a:xfrm flipV="1">
              <a:off x="3988" y="760"/>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27"/>
            <p:cNvSpPr>
              <a:spLocks noChangeShapeType="1"/>
            </p:cNvSpPr>
            <p:nvPr/>
          </p:nvSpPr>
          <p:spPr bwMode="auto">
            <a:xfrm flipV="1">
              <a:off x="3988" y="630"/>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8"/>
            <p:cNvSpPr>
              <a:spLocks/>
            </p:cNvSpPr>
            <p:nvPr/>
          </p:nvSpPr>
          <p:spPr bwMode="auto">
            <a:xfrm>
              <a:off x="1968" y="1638"/>
              <a:ext cx="4036" cy="504"/>
            </a:xfrm>
            <a:custGeom>
              <a:avLst/>
              <a:gdLst>
                <a:gd name="T0" fmla="*/ 0 w 1121"/>
                <a:gd name="T1" fmla="*/ 99 h 140"/>
                <a:gd name="T2" fmla="*/ 160 w 1121"/>
                <a:gd name="T3" fmla="*/ 140 h 140"/>
                <a:gd name="T4" fmla="*/ 321 w 1121"/>
                <a:gd name="T5" fmla="*/ 69 h 140"/>
                <a:gd name="T6" fmla="*/ 481 w 1121"/>
                <a:gd name="T7" fmla="*/ 119 h 140"/>
                <a:gd name="T8" fmla="*/ 641 w 1121"/>
                <a:gd name="T9" fmla="*/ 38 h 140"/>
                <a:gd name="T10" fmla="*/ 801 w 1121"/>
                <a:gd name="T11" fmla="*/ 67 h 140"/>
                <a:gd name="T12" fmla="*/ 961 w 1121"/>
                <a:gd name="T13" fmla="*/ 0 h 140"/>
                <a:gd name="T14" fmla="*/ 1121 w 1121"/>
                <a:gd name="T15" fmla="*/ 71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1" h="140">
                  <a:moveTo>
                    <a:pt x="0" y="99"/>
                  </a:moveTo>
                  <a:lnTo>
                    <a:pt x="160" y="140"/>
                  </a:lnTo>
                  <a:lnTo>
                    <a:pt x="321" y="69"/>
                  </a:lnTo>
                  <a:lnTo>
                    <a:pt x="481" y="119"/>
                  </a:lnTo>
                  <a:lnTo>
                    <a:pt x="641" y="38"/>
                  </a:lnTo>
                  <a:lnTo>
                    <a:pt x="801" y="67"/>
                  </a:lnTo>
                  <a:lnTo>
                    <a:pt x="961" y="0"/>
                  </a:lnTo>
                  <a:lnTo>
                    <a:pt x="1121" y="71"/>
                  </a:lnTo>
                </a:path>
              </a:pathLst>
            </a:custGeom>
            <a:noFill/>
            <a:ln w="28575">
              <a:solidFill>
                <a:srgbClr val="66DC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Oval 29"/>
            <p:cNvSpPr>
              <a:spLocks noChangeArrowheads="1"/>
            </p:cNvSpPr>
            <p:nvPr/>
          </p:nvSpPr>
          <p:spPr bwMode="auto">
            <a:xfrm>
              <a:off x="1936" y="1958"/>
              <a:ext cx="68" cy="69"/>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Oval 30"/>
            <p:cNvSpPr>
              <a:spLocks noChangeArrowheads="1"/>
            </p:cNvSpPr>
            <p:nvPr/>
          </p:nvSpPr>
          <p:spPr bwMode="auto">
            <a:xfrm>
              <a:off x="2512" y="2106"/>
              <a:ext cx="68" cy="68"/>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Oval 31"/>
            <p:cNvSpPr>
              <a:spLocks noChangeArrowheads="1"/>
            </p:cNvSpPr>
            <p:nvPr/>
          </p:nvSpPr>
          <p:spPr bwMode="auto">
            <a:xfrm>
              <a:off x="3088" y="1850"/>
              <a:ext cx="68" cy="69"/>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Oval 32"/>
            <p:cNvSpPr>
              <a:spLocks noChangeArrowheads="1"/>
            </p:cNvSpPr>
            <p:nvPr/>
          </p:nvSpPr>
          <p:spPr bwMode="auto">
            <a:xfrm>
              <a:off x="3664" y="2030"/>
              <a:ext cx="68" cy="69"/>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Oval 33"/>
            <p:cNvSpPr>
              <a:spLocks noChangeArrowheads="1"/>
            </p:cNvSpPr>
            <p:nvPr/>
          </p:nvSpPr>
          <p:spPr bwMode="auto">
            <a:xfrm>
              <a:off x="4240" y="1742"/>
              <a:ext cx="72" cy="69"/>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Oval 34"/>
            <p:cNvSpPr>
              <a:spLocks noChangeArrowheads="1"/>
            </p:cNvSpPr>
            <p:nvPr/>
          </p:nvSpPr>
          <p:spPr bwMode="auto">
            <a:xfrm>
              <a:off x="4816" y="1847"/>
              <a:ext cx="72" cy="68"/>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Oval 35"/>
            <p:cNvSpPr>
              <a:spLocks noChangeArrowheads="1"/>
            </p:cNvSpPr>
            <p:nvPr/>
          </p:nvSpPr>
          <p:spPr bwMode="auto">
            <a:xfrm>
              <a:off x="5395" y="1602"/>
              <a:ext cx="69" cy="72"/>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Oval 36"/>
            <p:cNvSpPr>
              <a:spLocks noChangeArrowheads="1"/>
            </p:cNvSpPr>
            <p:nvPr/>
          </p:nvSpPr>
          <p:spPr bwMode="auto">
            <a:xfrm>
              <a:off x="5971" y="1858"/>
              <a:ext cx="69" cy="72"/>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7"/>
            <p:cNvSpPr>
              <a:spLocks/>
            </p:cNvSpPr>
            <p:nvPr/>
          </p:nvSpPr>
          <p:spPr bwMode="auto">
            <a:xfrm>
              <a:off x="1968" y="2570"/>
              <a:ext cx="4036" cy="296"/>
            </a:xfrm>
            <a:custGeom>
              <a:avLst/>
              <a:gdLst>
                <a:gd name="T0" fmla="*/ 0 w 1121"/>
                <a:gd name="T1" fmla="*/ 80 h 82"/>
                <a:gd name="T2" fmla="*/ 160 w 1121"/>
                <a:gd name="T3" fmla="*/ 82 h 82"/>
                <a:gd name="T4" fmla="*/ 321 w 1121"/>
                <a:gd name="T5" fmla="*/ 43 h 82"/>
                <a:gd name="T6" fmla="*/ 481 w 1121"/>
                <a:gd name="T7" fmla="*/ 32 h 82"/>
                <a:gd name="T8" fmla="*/ 641 w 1121"/>
                <a:gd name="T9" fmla="*/ 0 h 82"/>
                <a:gd name="T10" fmla="*/ 801 w 1121"/>
                <a:gd name="T11" fmla="*/ 17 h 82"/>
                <a:gd name="T12" fmla="*/ 961 w 1121"/>
                <a:gd name="T13" fmla="*/ 32 h 82"/>
                <a:gd name="T14" fmla="*/ 1121 w 1121"/>
                <a:gd name="T15" fmla="*/ 2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1" h="82">
                  <a:moveTo>
                    <a:pt x="0" y="80"/>
                  </a:moveTo>
                  <a:lnTo>
                    <a:pt x="160" y="82"/>
                  </a:lnTo>
                  <a:lnTo>
                    <a:pt x="321" y="43"/>
                  </a:lnTo>
                  <a:lnTo>
                    <a:pt x="481" y="32"/>
                  </a:lnTo>
                  <a:lnTo>
                    <a:pt x="641" y="0"/>
                  </a:lnTo>
                  <a:lnTo>
                    <a:pt x="801" y="17"/>
                  </a:lnTo>
                  <a:lnTo>
                    <a:pt x="961" y="32"/>
                  </a:lnTo>
                  <a:lnTo>
                    <a:pt x="1121" y="20"/>
                  </a:lnTo>
                </a:path>
              </a:pathLst>
            </a:custGeom>
            <a:noFill/>
            <a:ln w="28575">
              <a:solidFill>
                <a:srgbClr val="B0B0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Oval 38"/>
            <p:cNvSpPr>
              <a:spLocks noChangeArrowheads="1"/>
            </p:cNvSpPr>
            <p:nvPr/>
          </p:nvSpPr>
          <p:spPr bwMode="auto">
            <a:xfrm>
              <a:off x="1936" y="2822"/>
              <a:ext cx="68" cy="69"/>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Oval 39"/>
            <p:cNvSpPr>
              <a:spLocks noChangeArrowheads="1"/>
            </p:cNvSpPr>
            <p:nvPr/>
          </p:nvSpPr>
          <p:spPr bwMode="auto">
            <a:xfrm>
              <a:off x="2512" y="2833"/>
              <a:ext cx="68" cy="69"/>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Oval 40"/>
            <p:cNvSpPr>
              <a:spLocks noChangeArrowheads="1"/>
            </p:cNvSpPr>
            <p:nvPr/>
          </p:nvSpPr>
          <p:spPr bwMode="auto">
            <a:xfrm>
              <a:off x="3088" y="2689"/>
              <a:ext cx="68" cy="72"/>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Oval 41"/>
            <p:cNvSpPr>
              <a:spLocks noChangeArrowheads="1"/>
            </p:cNvSpPr>
            <p:nvPr/>
          </p:nvSpPr>
          <p:spPr bwMode="auto">
            <a:xfrm>
              <a:off x="3664" y="2653"/>
              <a:ext cx="68" cy="69"/>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Oval 42"/>
            <p:cNvSpPr>
              <a:spLocks noChangeArrowheads="1"/>
            </p:cNvSpPr>
            <p:nvPr/>
          </p:nvSpPr>
          <p:spPr bwMode="auto">
            <a:xfrm>
              <a:off x="4240" y="2538"/>
              <a:ext cx="72" cy="68"/>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43"/>
            <p:cNvSpPr>
              <a:spLocks noChangeArrowheads="1"/>
            </p:cNvSpPr>
            <p:nvPr/>
          </p:nvSpPr>
          <p:spPr bwMode="auto">
            <a:xfrm>
              <a:off x="4816" y="2596"/>
              <a:ext cx="72" cy="72"/>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Oval 44"/>
            <p:cNvSpPr>
              <a:spLocks noChangeArrowheads="1"/>
            </p:cNvSpPr>
            <p:nvPr/>
          </p:nvSpPr>
          <p:spPr bwMode="auto">
            <a:xfrm>
              <a:off x="5395" y="2650"/>
              <a:ext cx="69" cy="68"/>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Oval 45"/>
            <p:cNvSpPr>
              <a:spLocks noChangeArrowheads="1"/>
            </p:cNvSpPr>
            <p:nvPr/>
          </p:nvSpPr>
          <p:spPr bwMode="auto">
            <a:xfrm>
              <a:off x="5971" y="2610"/>
              <a:ext cx="69" cy="68"/>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Line 46"/>
            <p:cNvSpPr>
              <a:spLocks noChangeShapeType="1"/>
            </p:cNvSpPr>
            <p:nvPr/>
          </p:nvSpPr>
          <p:spPr bwMode="auto">
            <a:xfrm flipV="1">
              <a:off x="3700" y="1991"/>
              <a:ext cx="43" cy="75"/>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47"/>
            <p:cNvSpPr>
              <a:spLocks noChangeShapeType="1"/>
            </p:cNvSpPr>
            <p:nvPr/>
          </p:nvSpPr>
          <p:spPr bwMode="auto">
            <a:xfrm flipV="1">
              <a:off x="3764" y="1879"/>
              <a:ext cx="44" cy="76"/>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48"/>
            <p:cNvSpPr>
              <a:spLocks noChangeShapeType="1"/>
            </p:cNvSpPr>
            <p:nvPr/>
          </p:nvSpPr>
          <p:spPr bwMode="auto">
            <a:xfrm flipV="1">
              <a:off x="3829" y="1768"/>
              <a:ext cx="43" cy="75"/>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49"/>
            <p:cNvSpPr>
              <a:spLocks noChangeShapeType="1"/>
            </p:cNvSpPr>
            <p:nvPr/>
          </p:nvSpPr>
          <p:spPr bwMode="auto">
            <a:xfrm flipV="1">
              <a:off x="3898" y="1656"/>
              <a:ext cx="43" cy="76"/>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50"/>
            <p:cNvSpPr>
              <a:spLocks noChangeShapeType="1"/>
            </p:cNvSpPr>
            <p:nvPr/>
          </p:nvSpPr>
          <p:spPr bwMode="auto">
            <a:xfrm flipV="1">
              <a:off x="3962" y="1544"/>
              <a:ext cx="44" cy="76"/>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51"/>
            <p:cNvSpPr>
              <a:spLocks noChangeShapeType="1"/>
            </p:cNvSpPr>
            <p:nvPr/>
          </p:nvSpPr>
          <p:spPr bwMode="auto">
            <a:xfrm flipV="1">
              <a:off x="4027" y="1433"/>
              <a:ext cx="43" cy="75"/>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52"/>
            <p:cNvSpPr>
              <a:spLocks noChangeShapeType="1"/>
            </p:cNvSpPr>
            <p:nvPr/>
          </p:nvSpPr>
          <p:spPr bwMode="auto">
            <a:xfrm flipV="1">
              <a:off x="4092" y="1321"/>
              <a:ext cx="47" cy="76"/>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53"/>
            <p:cNvSpPr>
              <a:spLocks noChangeShapeType="1"/>
            </p:cNvSpPr>
            <p:nvPr/>
          </p:nvSpPr>
          <p:spPr bwMode="auto">
            <a:xfrm flipV="1">
              <a:off x="4160" y="1210"/>
              <a:ext cx="44" cy="75"/>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54"/>
            <p:cNvSpPr>
              <a:spLocks noChangeShapeType="1"/>
            </p:cNvSpPr>
            <p:nvPr/>
          </p:nvSpPr>
          <p:spPr bwMode="auto">
            <a:xfrm flipV="1">
              <a:off x="4225" y="1098"/>
              <a:ext cx="43" cy="76"/>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55"/>
            <p:cNvSpPr>
              <a:spLocks noChangeShapeType="1"/>
            </p:cNvSpPr>
            <p:nvPr/>
          </p:nvSpPr>
          <p:spPr bwMode="auto">
            <a:xfrm>
              <a:off x="4304" y="1091"/>
              <a:ext cx="87" cy="18"/>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56"/>
            <p:cNvSpPr>
              <a:spLocks noChangeShapeType="1"/>
            </p:cNvSpPr>
            <p:nvPr/>
          </p:nvSpPr>
          <p:spPr bwMode="auto">
            <a:xfrm>
              <a:off x="4434" y="1116"/>
              <a:ext cx="83" cy="14"/>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57"/>
            <p:cNvSpPr>
              <a:spLocks noChangeShapeType="1"/>
            </p:cNvSpPr>
            <p:nvPr/>
          </p:nvSpPr>
          <p:spPr bwMode="auto">
            <a:xfrm>
              <a:off x="4560" y="1138"/>
              <a:ext cx="86" cy="18"/>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58"/>
            <p:cNvSpPr>
              <a:spLocks noChangeShapeType="1"/>
            </p:cNvSpPr>
            <p:nvPr/>
          </p:nvSpPr>
          <p:spPr bwMode="auto">
            <a:xfrm>
              <a:off x="4686" y="1163"/>
              <a:ext cx="86" cy="14"/>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59"/>
            <p:cNvSpPr>
              <a:spLocks noChangeShapeType="1"/>
            </p:cNvSpPr>
            <p:nvPr/>
          </p:nvSpPr>
          <p:spPr bwMode="auto">
            <a:xfrm>
              <a:off x="4816" y="1184"/>
              <a:ext cx="36" cy="8"/>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60"/>
            <p:cNvSpPr>
              <a:spLocks noChangeShapeType="1"/>
            </p:cNvSpPr>
            <p:nvPr/>
          </p:nvSpPr>
          <p:spPr bwMode="auto">
            <a:xfrm flipV="1">
              <a:off x="4852" y="1174"/>
              <a:ext cx="43" cy="18"/>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61"/>
            <p:cNvSpPr>
              <a:spLocks noChangeShapeType="1"/>
            </p:cNvSpPr>
            <p:nvPr/>
          </p:nvSpPr>
          <p:spPr bwMode="auto">
            <a:xfrm flipV="1">
              <a:off x="4938" y="1123"/>
              <a:ext cx="79" cy="33"/>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62"/>
            <p:cNvSpPr>
              <a:spLocks noChangeShapeType="1"/>
            </p:cNvSpPr>
            <p:nvPr/>
          </p:nvSpPr>
          <p:spPr bwMode="auto">
            <a:xfrm flipV="1">
              <a:off x="5057" y="1073"/>
              <a:ext cx="79" cy="32"/>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63"/>
            <p:cNvSpPr>
              <a:spLocks noChangeShapeType="1"/>
            </p:cNvSpPr>
            <p:nvPr/>
          </p:nvSpPr>
          <p:spPr bwMode="auto">
            <a:xfrm flipV="1">
              <a:off x="5176" y="1022"/>
              <a:ext cx="79" cy="33"/>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64"/>
            <p:cNvSpPr>
              <a:spLocks noChangeShapeType="1"/>
            </p:cNvSpPr>
            <p:nvPr/>
          </p:nvSpPr>
          <p:spPr bwMode="auto">
            <a:xfrm flipV="1">
              <a:off x="5294" y="972"/>
              <a:ext cx="80" cy="32"/>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65"/>
            <p:cNvSpPr>
              <a:spLocks noChangeShapeType="1"/>
            </p:cNvSpPr>
            <p:nvPr/>
          </p:nvSpPr>
          <p:spPr bwMode="auto">
            <a:xfrm flipV="1">
              <a:off x="5413" y="950"/>
              <a:ext cx="15" cy="4"/>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66"/>
            <p:cNvSpPr>
              <a:spLocks noChangeShapeType="1"/>
            </p:cNvSpPr>
            <p:nvPr/>
          </p:nvSpPr>
          <p:spPr bwMode="auto">
            <a:xfrm>
              <a:off x="5428" y="950"/>
              <a:ext cx="64" cy="29"/>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67"/>
            <p:cNvSpPr>
              <a:spLocks noChangeShapeType="1"/>
            </p:cNvSpPr>
            <p:nvPr/>
          </p:nvSpPr>
          <p:spPr bwMode="auto">
            <a:xfrm>
              <a:off x="5532" y="997"/>
              <a:ext cx="79" cy="33"/>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68"/>
            <p:cNvSpPr>
              <a:spLocks noChangeShapeType="1"/>
            </p:cNvSpPr>
            <p:nvPr/>
          </p:nvSpPr>
          <p:spPr bwMode="auto">
            <a:xfrm>
              <a:off x="5651" y="1048"/>
              <a:ext cx="79" cy="36"/>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69"/>
            <p:cNvSpPr>
              <a:spLocks noChangeShapeType="1"/>
            </p:cNvSpPr>
            <p:nvPr/>
          </p:nvSpPr>
          <p:spPr bwMode="auto">
            <a:xfrm>
              <a:off x="5770" y="1102"/>
              <a:ext cx="79" cy="32"/>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70"/>
            <p:cNvSpPr>
              <a:spLocks noChangeShapeType="1"/>
            </p:cNvSpPr>
            <p:nvPr/>
          </p:nvSpPr>
          <p:spPr bwMode="auto">
            <a:xfrm>
              <a:off x="5888" y="1152"/>
              <a:ext cx="80" cy="36"/>
            </a:xfrm>
            <a:prstGeom prst="line">
              <a:avLst/>
            </a:prstGeom>
            <a:noFill/>
            <a:ln w="28575">
              <a:solidFill>
                <a:srgbClr val="66DC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71"/>
            <p:cNvSpPr>
              <a:spLocks noChangeArrowheads="1"/>
            </p:cNvSpPr>
            <p:nvPr/>
          </p:nvSpPr>
          <p:spPr bwMode="auto">
            <a:xfrm>
              <a:off x="4034" y="594"/>
              <a:ext cx="1073"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5 Tier Reform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Rectangle 72"/>
            <p:cNvSpPr>
              <a:spLocks noChangeArrowheads="1"/>
            </p:cNvSpPr>
            <p:nvPr/>
          </p:nvSpPr>
          <p:spPr bwMode="auto">
            <a:xfrm>
              <a:off x="4034" y="745"/>
              <a:ext cx="68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in KCHA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Line 73"/>
            <p:cNvSpPr>
              <a:spLocks noChangeShapeType="1"/>
            </p:cNvSpPr>
            <p:nvPr/>
          </p:nvSpPr>
          <p:spPr bwMode="auto">
            <a:xfrm flipV="1">
              <a:off x="1586" y="601"/>
              <a:ext cx="0" cy="2574"/>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74"/>
            <p:cNvSpPr>
              <a:spLocks noChangeShapeType="1"/>
            </p:cNvSpPr>
            <p:nvPr/>
          </p:nvSpPr>
          <p:spPr bwMode="auto">
            <a:xfrm flipH="1">
              <a:off x="1525" y="3082"/>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Rectangle 75"/>
            <p:cNvSpPr>
              <a:spLocks noChangeArrowheads="1"/>
            </p:cNvSpPr>
            <p:nvPr/>
          </p:nvSpPr>
          <p:spPr bwMode="auto">
            <a:xfrm rot="16200000">
              <a:off x="1280" y="2945"/>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Line 76"/>
            <p:cNvSpPr>
              <a:spLocks noChangeShapeType="1"/>
            </p:cNvSpPr>
            <p:nvPr/>
          </p:nvSpPr>
          <p:spPr bwMode="auto">
            <a:xfrm flipH="1">
              <a:off x="1525" y="2552"/>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Rectangle 77"/>
            <p:cNvSpPr>
              <a:spLocks noChangeArrowheads="1"/>
            </p:cNvSpPr>
            <p:nvPr/>
          </p:nvSpPr>
          <p:spPr bwMode="auto">
            <a:xfrm rot="16200000">
              <a:off x="1280" y="2415"/>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Line 78"/>
            <p:cNvSpPr>
              <a:spLocks noChangeShapeType="1"/>
            </p:cNvSpPr>
            <p:nvPr/>
          </p:nvSpPr>
          <p:spPr bwMode="auto">
            <a:xfrm flipH="1">
              <a:off x="1525" y="2020"/>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Rectangle 79"/>
            <p:cNvSpPr>
              <a:spLocks noChangeArrowheads="1"/>
            </p:cNvSpPr>
            <p:nvPr/>
          </p:nvSpPr>
          <p:spPr bwMode="auto">
            <a:xfrm rot="16200000">
              <a:off x="1280" y="1883"/>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Line 80"/>
            <p:cNvSpPr>
              <a:spLocks noChangeShapeType="1"/>
            </p:cNvSpPr>
            <p:nvPr/>
          </p:nvSpPr>
          <p:spPr bwMode="auto">
            <a:xfrm flipH="1">
              <a:off x="1525" y="1490"/>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Rectangle 81"/>
            <p:cNvSpPr>
              <a:spLocks noChangeArrowheads="1"/>
            </p:cNvSpPr>
            <p:nvPr/>
          </p:nvSpPr>
          <p:spPr bwMode="auto">
            <a:xfrm rot="16200000">
              <a:off x="1280" y="1353"/>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Line 82"/>
            <p:cNvSpPr>
              <a:spLocks noChangeShapeType="1"/>
            </p:cNvSpPr>
            <p:nvPr/>
          </p:nvSpPr>
          <p:spPr bwMode="auto">
            <a:xfrm flipH="1">
              <a:off x="1525" y="961"/>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Rectangle 83"/>
            <p:cNvSpPr>
              <a:spLocks noChangeArrowheads="1"/>
            </p:cNvSpPr>
            <p:nvPr/>
          </p:nvSpPr>
          <p:spPr bwMode="auto">
            <a:xfrm rot="16200000">
              <a:off x="1280" y="823"/>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Rectangle 84"/>
            <p:cNvSpPr>
              <a:spLocks noChangeArrowheads="1"/>
            </p:cNvSpPr>
            <p:nvPr/>
          </p:nvSpPr>
          <p:spPr bwMode="auto">
            <a:xfrm rot="16200000">
              <a:off x="-339" y="1766"/>
              <a:ext cx="278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Mean Household Income Rank (p=25)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Rectangle 85"/>
            <p:cNvSpPr>
              <a:spLocks noChangeArrowheads="1"/>
            </p:cNvSpPr>
            <p:nvPr/>
          </p:nvSpPr>
          <p:spPr bwMode="auto">
            <a:xfrm rot="16200000">
              <a:off x="3" y="1760"/>
              <a:ext cx="240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In New Neighborhood (Forecast)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Line 86"/>
            <p:cNvSpPr>
              <a:spLocks noChangeShapeType="1"/>
            </p:cNvSpPr>
            <p:nvPr/>
          </p:nvSpPr>
          <p:spPr bwMode="auto">
            <a:xfrm>
              <a:off x="1586" y="3175"/>
              <a:ext cx="509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87"/>
            <p:cNvSpPr>
              <a:spLocks noChangeShapeType="1"/>
            </p:cNvSpPr>
            <p:nvPr/>
          </p:nvSpPr>
          <p:spPr bwMode="auto">
            <a:xfrm>
              <a:off x="1968"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Rectangle 88"/>
            <p:cNvSpPr>
              <a:spLocks noChangeArrowheads="1"/>
            </p:cNvSpPr>
            <p:nvPr/>
          </p:nvSpPr>
          <p:spPr bwMode="auto">
            <a:xfrm>
              <a:off x="1716" y="3265"/>
              <a:ext cx="56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Aug/Sep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Rectangle 89"/>
            <p:cNvSpPr>
              <a:spLocks noChangeArrowheads="1"/>
            </p:cNvSpPr>
            <p:nvPr/>
          </p:nvSpPr>
          <p:spPr bwMode="auto">
            <a:xfrm>
              <a:off x="1817"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Line 90"/>
            <p:cNvSpPr>
              <a:spLocks noChangeShapeType="1"/>
            </p:cNvSpPr>
            <p:nvPr/>
          </p:nvSpPr>
          <p:spPr bwMode="auto">
            <a:xfrm>
              <a:off x="2544"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Rectangle 91"/>
            <p:cNvSpPr>
              <a:spLocks noChangeArrowheads="1"/>
            </p:cNvSpPr>
            <p:nvPr/>
          </p:nvSpPr>
          <p:spPr bwMode="auto">
            <a:xfrm>
              <a:off x="2303" y="3265"/>
              <a:ext cx="54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Oct/Nov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Rectangle 92"/>
            <p:cNvSpPr>
              <a:spLocks noChangeArrowheads="1"/>
            </p:cNvSpPr>
            <p:nvPr/>
          </p:nvSpPr>
          <p:spPr bwMode="auto">
            <a:xfrm>
              <a:off x="2393"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Line 93"/>
            <p:cNvSpPr>
              <a:spLocks noChangeShapeType="1"/>
            </p:cNvSpPr>
            <p:nvPr/>
          </p:nvSpPr>
          <p:spPr bwMode="auto">
            <a:xfrm>
              <a:off x="3124"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Rectangle 94"/>
            <p:cNvSpPr>
              <a:spLocks noChangeArrowheads="1"/>
            </p:cNvSpPr>
            <p:nvPr/>
          </p:nvSpPr>
          <p:spPr bwMode="auto">
            <a:xfrm>
              <a:off x="2893" y="3265"/>
              <a:ext cx="51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Dec/Jan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Rectangle 95"/>
            <p:cNvSpPr>
              <a:spLocks noChangeArrowheads="1"/>
            </p:cNvSpPr>
            <p:nvPr/>
          </p:nvSpPr>
          <p:spPr bwMode="auto">
            <a:xfrm>
              <a:off x="2868" y="3384"/>
              <a:ext cx="56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2015/16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 name="Line 96"/>
            <p:cNvSpPr>
              <a:spLocks noChangeShapeType="1"/>
            </p:cNvSpPr>
            <p:nvPr/>
          </p:nvSpPr>
          <p:spPr bwMode="auto">
            <a:xfrm>
              <a:off x="3700"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Rectangle 97"/>
            <p:cNvSpPr>
              <a:spLocks noChangeArrowheads="1"/>
            </p:cNvSpPr>
            <p:nvPr/>
          </p:nvSpPr>
          <p:spPr bwMode="auto">
            <a:xfrm>
              <a:off x="3455" y="3265"/>
              <a:ext cx="54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Feb/Mar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Rectangle 98"/>
            <p:cNvSpPr>
              <a:spLocks noChangeArrowheads="1"/>
            </p:cNvSpPr>
            <p:nvPr/>
          </p:nvSpPr>
          <p:spPr bwMode="auto">
            <a:xfrm>
              <a:off x="3548"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Line 99"/>
            <p:cNvSpPr>
              <a:spLocks noChangeShapeType="1"/>
            </p:cNvSpPr>
            <p:nvPr/>
          </p:nvSpPr>
          <p:spPr bwMode="auto">
            <a:xfrm>
              <a:off x="4276"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00"/>
            <p:cNvSpPr>
              <a:spLocks noChangeArrowheads="1"/>
            </p:cNvSpPr>
            <p:nvPr/>
          </p:nvSpPr>
          <p:spPr bwMode="auto">
            <a:xfrm>
              <a:off x="4024" y="3265"/>
              <a:ext cx="5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Apr/May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Rectangle 101"/>
            <p:cNvSpPr>
              <a:spLocks noChangeArrowheads="1"/>
            </p:cNvSpPr>
            <p:nvPr/>
          </p:nvSpPr>
          <p:spPr bwMode="auto">
            <a:xfrm>
              <a:off x="4124"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Line 102"/>
            <p:cNvSpPr>
              <a:spLocks noChangeShapeType="1"/>
            </p:cNvSpPr>
            <p:nvPr/>
          </p:nvSpPr>
          <p:spPr bwMode="auto">
            <a:xfrm>
              <a:off x="4852"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Rectangle 103"/>
            <p:cNvSpPr>
              <a:spLocks noChangeArrowheads="1"/>
            </p:cNvSpPr>
            <p:nvPr/>
          </p:nvSpPr>
          <p:spPr bwMode="auto">
            <a:xfrm>
              <a:off x="4664" y="3265"/>
              <a:ext cx="43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Jun/Jul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 name="Rectangle 104"/>
            <p:cNvSpPr>
              <a:spLocks noChangeArrowheads="1"/>
            </p:cNvSpPr>
            <p:nvPr/>
          </p:nvSpPr>
          <p:spPr bwMode="auto">
            <a:xfrm>
              <a:off x="4700"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Line 105"/>
            <p:cNvSpPr>
              <a:spLocks noChangeShapeType="1"/>
            </p:cNvSpPr>
            <p:nvPr/>
          </p:nvSpPr>
          <p:spPr bwMode="auto">
            <a:xfrm>
              <a:off x="5428"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Rectangle 106"/>
            <p:cNvSpPr>
              <a:spLocks noChangeArrowheads="1"/>
            </p:cNvSpPr>
            <p:nvPr/>
          </p:nvSpPr>
          <p:spPr bwMode="auto">
            <a:xfrm>
              <a:off x="5176" y="3265"/>
              <a:ext cx="56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Aug/Sep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Rectangle 107"/>
            <p:cNvSpPr>
              <a:spLocks noChangeArrowheads="1"/>
            </p:cNvSpPr>
            <p:nvPr/>
          </p:nvSpPr>
          <p:spPr bwMode="auto">
            <a:xfrm>
              <a:off x="5276"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Line 108"/>
            <p:cNvSpPr>
              <a:spLocks noChangeShapeType="1"/>
            </p:cNvSpPr>
            <p:nvPr/>
          </p:nvSpPr>
          <p:spPr bwMode="auto">
            <a:xfrm>
              <a:off x="6004"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Rectangle 109"/>
            <p:cNvSpPr>
              <a:spLocks noChangeArrowheads="1"/>
            </p:cNvSpPr>
            <p:nvPr/>
          </p:nvSpPr>
          <p:spPr bwMode="auto">
            <a:xfrm>
              <a:off x="5762" y="3265"/>
              <a:ext cx="54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Oct/Nov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Rectangle 110"/>
            <p:cNvSpPr>
              <a:spLocks noChangeArrowheads="1"/>
            </p:cNvSpPr>
            <p:nvPr/>
          </p:nvSpPr>
          <p:spPr bwMode="auto">
            <a:xfrm>
              <a:off x="5852"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1" name="Rectangle 111"/>
            <p:cNvSpPr>
              <a:spLocks noChangeArrowheads="1"/>
            </p:cNvSpPr>
            <p:nvPr/>
          </p:nvSpPr>
          <p:spPr bwMode="auto">
            <a:xfrm>
              <a:off x="4106" y="3546"/>
              <a:ext cx="12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Rectangle 112"/>
            <p:cNvSpPr>
              <a:spLocks noChangeArrowheads="1"/>
            </p:cNvSpPr>
            <p:nvPr/>
          </p:nvSpPr>
          <p:spPr bwMode="auto">
            <a:xfrm>
              <a:off x="3210" y="3697"/>
              <a:ext cx="1919"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Date of Voucher Issuance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113"/>
            <p:cNvSpPr>
              <a:spLocks noChangeArrowheads="1"/>
            </p:cNvSpPr>
            <p:nvPr/>
          </p:nvSpPr>
          <p:spPr bwMode="auto">
            <a:xfrm>
              <a:off x="1612" y="3906"/>
              <a:ext cx="207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Effect of 5-Tier Reform:  0.38 ranks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Rectangle 114"/>
            <p:cNvSpPr>
              <a:spLocks noChangeArrowheads="1"/>
            </p:cNvSpPr>
            <p:nvPr/>
          </p:nvSpPr>
          <p:spPr bwMode="auto">
            <a:xfrm>
              <a:off x="1612" y="4025"/>
              <a:ext cx="175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                                      (0.65)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Rectangle 115"/>
            <p:cNvSpPr>
              <a:spLocks noChangeArrowheads="1"/>
            </p:cNvSpPr>
            <p:nvPr/>
          </p:nvSpPr>
          <p:spPr bwMode="auto">
            <a:xfrm>
              <a:off x="4063" y="98"/>
              <a:ext cx="342"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8" name="Rectangle 27">
            <a:extLst>
              <a:ext uri="{FF2B5EF4-FFF2-40B4-BE49-F238E27FC236}">
                <a16:creationId xmlns:a16="http://schemas.microsoft.com/office/drawing/2014/main" id="{D4D92FE4-5434-48D1-A659-D09D98AC3058}"/>
              </a:ext>
            </a:extLst>
          </p:cNvPr>
          <p:cNvSpPr>
            <a:spLocks noChangeArrowheads="1"/>
          </p:cNvSpPr>
          <p:nvPr/>
        </p:nvSpPr>
        <p:spPr bwMode="auto">
          <a:xfrm>
            <a:off x="267023" y="73549"/>
            <a:ext cx="112763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Effects of Voucher Payment Standard Changes on Moves to </a:t>
            </a:r>
          </a:p>
          <a:p>
            <a:pPr marL="0" marR="0" lvl="0" indent="0" algn="ctr" defTabSz="1218660" rtl="0" eaLnBrk="1" fontAlgn="base" latinLnBrk="0" hangingPunct="1">
              <a:lnSpc>
                <a:spcPct val="100000"/>
              </a:lnSpc>
              <a:spcBef>
                <a:spcPct val="0"/>
              </a:spcBef>
              <a:spcAft>
                <a:spcPct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Neighborhoods with Higher Upward Mobility</a:t>
            </a:r>
          </a:p>
          <a:p>
            <a:pPr marL="0" marR="0" lvl="0" indent="0" algn="ctr" defTabSz="1218660" rtl="0" eaLnBrk="1" fontAlgn="base" latinLnBrk="0" hangingPunct="1">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Effect of KCHA 5-Tier Reform</a:t>
            </a:r>
          </a:p>
        </p:txBody>
      </p:sp>
      <p:sp>
        <p:nvSpPr>
          <p:cNvPr id="146" name="TextBox 145">
            <a:extLst>
              <a:ext uri="{FF2B5EF4-FFF2-40B4-BE49-F238E27FC236}">
                <a16:creationId xmlns:a16="http://schemas.microsoft.com/office/drawing/2014/main" id="{BFB5D320-8243-4830-9AA8-E4D383D57C09}"/>
              </a:ext>
            </a:extLst>
          </p:cNvPr>
          <p:cNvSpPr txBox="1"/>
          <p:nvPr/>
        </p:nvSpPr>
        <p:spPr>
          <a:xfrm>
            <a:off x="9230207" y="3087525"/>
            <a:ext cx="2614061" cy="400110"/>
          </a:xfrm>
          <a:prstGeom prst="rect">
            <a:avLst/>
          </a:prstGeom>
          <a:noFill/>
        </p:spPr>
        <p:txBody>
          <a:bodyPr wrap="square" rtlCol="0">
            <a:spAutoFit/>
          </a:bodyPr>
          <a:lstStyle/>
          <a:p>
            <a:r>
              <a:rPr lang="en-US" sz="2000" dirty="0">
                <a:solidFill>
                  <a:srgbClr val="66DCCE"/>
                </a:solidFill>
              </a:rPr>
              <a:t>KCHA</a:t>
            </a:r>
          </a:p>
        </p:txBody>
      </p:sp>
      <p:sp>
        <p:nvSpPr>
          <p:cNvPr id="147" name="TextBox 146">
            <a:extLst>
              <a:ext uri="{FF2B5EF4-FFF2-40B4-BE49-F238E27FC236}">
                <a16:creationId xmlns:a16="http://schemas.microsoft.com/office/drawing/2014/main" id="{A9FFAD23-BAE4-40BB-A90D-ACF838E02E17}"/>
              </a:ext>
            </a:extLst>
          </p:cNvPr>
          <p:cNvSpPr txBox="1"/>
          <p:nvPr/>
        </p:nvSpPr>
        <p:spPr>
          <a:xfrm>
            <a:off x="9222581" y="4248121"/>
            <a:ext cx="2614061" cy="400110"/>
          </a:xfrm>
          <a:prstGeom prst="rect">
            <a:avLst/>
          </a:prstGeom>
          <a:noFill/>
        </p:spPr>
        <p:txBody>
          <a:bodyPr wrap="square" rtlCol="0">
            <a:spAutoFit/>
          </a:bodyPr>
          <a:lstStyle/>
          <a:p>
            <a:r>
              <a:rPr lang="en-US" sz="2000" dirty="0">
                <a:solidFill>
                  <a:srgbClr val="B0B0B0"/>
                </a:solidFill>
              </a:rPr>
              <a:t>SHA</a:t>
            </a:r>
          </a:p>
        </p:txBody>
      </p:sp>
      <p:sp>
        <p:nvSpPr>
          <p:cNvPr id="246" name="Right Brace 245">
            <a:extLst>
              <a:ext uri="{FF2B5EF4-FFF2-40B4-BE49-F238E27FC236}">
                <a16:creationId xmlns:a16="http://schemas.microsoft.com/office/drawing/2014/main" id="{314B7940-AD45-4EE8-ACA9-E7CEEFAC2DE5}"/>
              </a:ext>
            </a:extLst>
          </p:cNvPr>
          <p:cNvSpPr/>
          <p:nvPr/>
        </p:nvSpPr>
        <p:spPr>
          <a:xfrm>
            <a:off x="9711974" y="1865851"/>
            <a:ext cx="293656" cy="11713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7" name="TextBox 246">
            <a:extLst>
              <a:ext uri="{FF2B5EF4-FFF2-40B4-BE49-F238E27FC236}">
                <a16:creationId xmlns:a16="http://schemas.microsoft.com/office/drawing/2014/main" id="{FF6FB253-89D6-45D4-88BC-3DBC8024BC4D}"/>
              </a:ext>
            </a:extLst>
          </p:cNvPr>
          <p:cNvSpPr txBox="1"/>
          <p:nvPr/>
        </p:nvSpPr>
        <p:spPr>
          <a:xfrm>
            <a:off x="9996223" y="2291490"/>
            <a:ext cx="1478226" cy="315404"/>
          </a:xfrm>
          <a:prstGeom prst="rect">
            <a:avLst/>
          </a:prstGeom>
          <a:noFill/>
        </p:spPr>
        <p:txBody>
          <a:bodyPr wrap="square" rtlCol="0">
            <a:spAutoFit/>
          </a:bodyPr>
          <a:lstStyle/>
          <a:p>
            <a:r>
              <a:rPr lang="en-US" dirty="0"/>
              <a:t>2.6 ranks</a:t>
            </a:r>
          </a:p>
        </p:txBody>
      </p:sp>
    </p:spTree>
    <p:extLst>
      <p:ext uri="{BB962C8B-B14F-4D97-AF65-F5344CB8AC3E}">
        <p14:creationId xmlns:p14="http://schemas.microsoft.com/office/powerpoint/2010/main" val="1170018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4"/>
          <p:cNvGrpSpPr>
            <a:grpSpLocks noChangeAspect="1"/>
          </p:cNvGrpSpPr>
          <p:nvPr/>
        </p:nvGrpSpPr>
        <p:grpSpPr bwMode="auto">
          <a:xfrm>
            <a:off x="1374775" y="-6350"/>
            <a:ext cx="9442450" cy="6870700"/>
            <a:chOff x="866" y="-4"/>
            <a:chExt cx="5948" cy="4328"/>
          </a:xfrm>
        </p:grpSpPr>
        <p:sp>
          <p:nvSpPr>
            <p:cNvPr id="81" name="AutoShape 3"/>
            <p:cNvSpPr>
              <a:spLocks noChangeAspect="1" noChangeArrowheads="1" noTextEdit="1"/>
            </p:cNvSpPr>
            <p:nvPr/>
          </p:nvSpPr>
          <p:spPr bwMode="auto">
            <a:xfrm>
              <a:off x="870" y="0"/>
              <a:ext cx="594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5"/>
            <p:cNvSpPr>
              <a:spLocks noChangeArrowheads="1"/>
            </p:cNvSpPr>
            <p:nvPr/>
          </p:nvSpPr>
          <p:spPr bwMode="auto">
            <a:xfrm>
              <a:off x="866" y="-4"/>
              <a:ext cx="5948" cy="43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
            <p:cNvSpPr>
              <a:spLocks noChangeArrowheads="1"/>
            </p:cNvSpPr>
            <p:nvPr/>
          </p:nvSpPr>
          <p:spPr bwMode="auto">
            <a:xfrm>
              <a:off x="870" y="0"/>
              <a:ext cx="5936" cy="43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7"/>
            <p:cNvSpPr>
              <a:spLocks noChangeArrowheads="1"/>
            </p:cNvSpPr>
            <p:nvPr/>
          </p:nvSpPr>
          <p:spPr bwMode="auto">
            <a:xfrm>
              <a:off x="1586" y="601"/>
              <a:ext cx="5091" cy="2574"/>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8"/>
            <p:cNvSpPr>
              <a:spLocks/>
            </p:cNvSpPr>
            <p:nvPr/>
          </p:nvSpPr>
          <p:spPr bwMode="auto">
            <a:xfrm>
              <a:off x="3746" y="639"/>
              <a:ext cx="839" cy="2532"/>
            </a:xfrm>
            <a:custGeom>
              <a:avLst/>
              <a:gdLst>
                <a:gd name="T0" fmla="*/ 0 w 233"/>
                <a:gd name="T1" fmla="*/ 0 h 663"/>
                <a:gd name="T2" fmla="*/ 0 w 233"/>
                <a:gd name="T3" fmla="*/ 0 h 663"/>
                <a:gd name="T4" fmla="*/ 107 w 233"/>
                <a:gd name="T5" fmla="*/ 0 h 663"/>
                <a:gd name="T6" fmla="*/ 204 w 233"/>
                <a:gd name="T7" fmla="*/ 0 h 663"/>
                <a:gd name="T8" fmla="*/ 233 w 233"/>
                <a:gd name="T9" fmla="*/ 0 h 663"/>
                <a:gd name="T10" fmla="*/ 233 w 233"/>
                <a:gd name="T11" fmla="*/ 663 h 663"/>
                <a:gd name="T12" fmla="*/ 0 w 233"/>
                <a:gd name="T13" fmla="*/ 663 h 663"/>
                <a:gd name="T14" fmla="*/ 0 w 233"/>
                <a:gd name="T15" fmla="*/ 0 h 6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663">
                  <a:moveTo>
                    <a:pt x="0" y="0"/>
                  </a:moveTo>
                  <a:lnTo>
                    <a:pt x="0" y="0"/>
                  </a:lnTo>
                  <a:lnTo>
                    <a:pt x="107" y="0"/>
                  </a:lnTo>
                  <a:lnTo>
                    <a:pt x="204" y="0"/>
                  </a:lnTo>
                  <a:lnTo>
                    <a:pt x="233" y="0"/>
                  </a:lnTo>
                  <a:lnTo>
                    <a:pt x="233" y="663"/>
                  </a:lnTo>
                  <a:lnTo>
                    <a:pt x="0" y="663"/>
                  </a:lnTo>
                  <a:lnTo>
                    <a:pt x="0" y="0"/>
                  </a:lnTo>
                </a:path>
              </a:pathLst>
            </a:custGeom>
            <a:solidFill>
              <a:srgbClr val="E3F8F9"/>
            </a:solidFill>
            <a:ln w="22225">
              <a:solidFill>
                <a:srgbClr val="E3F8F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Line 8"/>
            <p:cNvSpPr>
              <a:spLocks noChangeShapeType="1"/>
            </p:cNvSpPr>
            <p:nvPr/>
          </p:nvSpPr>
          <p:spPr bwMode="auto">
            <a:xfrm flipV="1">
              <a:off x="3746" y="3089"/>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9"/>
            <p:cNvSpPr>
              <a:spLocks noChangeShapeType="1"/>
            </p:cNvSpPr>
            <p:nvPr/>
          </p:nvSpPr>
          <p:spPr bwMode="auto">
            <a:xfrm flipV="1">
              <a:off x="3746" y="2959"/>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10"/>
            <p:cNvSpPr>
              <a:spLocks noChangeShapeType="1"/>
            </p:cNvSpPr>
            <p:nvPr/>
          </p:nvSpPr>
          <p:spPr bwMode="auto">
            <a:xfrm flipV="1">
              <a:off x="3746" y="2830"/>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11"/>
            <p:cNvSpPr>
              <a:spLocks noChangeShapeType="1"/>
            </p:cNvSpPr>
            <p:nvPr/>
          </p:nvSpPr>
          <p:spPr bwMode="auto">
            <a:xfrm flipV="1">
              <a:off x="3746" y="2700"/>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12"/>
            <p:cNvSpPr>
              <a:spLocks noChangeShapeType="1"/>
            </p:cNvSpPr>
            <p:nvPr/>
          </p:nvSpPr>
          <p:spPr bwMode="auto">
            <a:xfrm flipV="1">
              <a:off x="3746" y="2570"/>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13"/>
            <p:cNvSpPr>
              <a:spLocks noChangeShapeType="1"/>
            </p:cNvSpPr>
            <p:nvPr/>
          </p:nvSpPr>
          <p:spPr bwMode="auto">
            <a:xfrm flipV="1">
              <a:off x="3746" y="2441"/>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14"/>
            <p:cNvSpPr>
              <a:spLocks noChangeShapeType="1"/>
            </p:cNvSpPr>
            <p:nvPr/>
          </p:nvSpPr>
          <p:spPr bwMode="auto">
            <a:xfrm flipV="1">
              <a:off x="3746" y="2311"/>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5"/>
            <p:cNvSpPr>
              <a:spLocks noChangeShapeType="1"/>
            </p:cNvSpPr>
            <p:nvPr/>
          </p:nvSpPr>
          <p:spPr bwMode="auto">
            <a:xfrm flipV="1">
              <a:off x="3746" y="2182"/>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6"/>
            <p:cNvSpPr>
              <a:spLocks noChangeShapeType="1"/>
            </p:cNvSpPr>
            <p:nvPr/>
          </p:nvSpPr>
          <p:spPr bwMode="auto">
            <a:xfrm flipV="1">
              <a:off x="3746" y="2052"/>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7"/>
            <p:cNvSpPr>
              <a:spLocks noChangeShapeType="1"/>
            </p:cNvSpPr>
            <p:nvPr/>
          </p:nvSpPr>
          <p:spPr bwMode="auto">
            <a:xfrm flipV="1">
              <a:off x="3746" y="192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8"/>
            <p:cNvSpPr>
              <a:spLocks noChangeShapeType="1"/>
            </p:cNvSpPr>
            <p:nvPr/>
          </p:nvSpPr>
          <p:spPr bwMode="auto">
            <a:xfrm flipV="1">
              <a:off x="3746" y="1796"/>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9"/>
            <p:cNvSpPr>
              <a:spLocks noChangeShapeType="1"/>
            </p:cNvSpPr>
            <p:nvPr/>
          </p:nvSpPr>
          <p:spPr bwMode="auto">
            <a:xfrm flipV="1">
              <a:off x="3746" y="1667"/>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20"/>
            <p:cNvSpPr>
              <a:spLocks noChangeShapeType="1"/>
            </p:cNvSpPr>
            <p:nvPr/>
          </p:nvSpPr>
          <p:spPr bwMode="auto">
            <a:xfrm flipV="1">
              <a:off x="3746" y="1537"/>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21"/>
            <p:cNvSpPr>
              <a:spLocks noChangeShapeType="1"/>
            </p:cNvSpPr>
            <p:nvPr/>
          </p:nvSpPr>
          <p:spPr bwMode="auto">
            <a:xfrm flipV="1">
              <a:off x="3746" y="1408"/>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22"/>
            <p:cNvSpPr>
              <a:spLocks noChangeShapeType="1"/>
            </p:cNvSpPr>
            <p:nvPr/>
          </p:nvSpPr>
          <p:spPr bwMode="auto">
            <a:xfrm flipV="1">
              <a:off x="3746" y="1278"/>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23"/>
            <p:cNvSpPr>
              <a:spLocks noChangeShapeType="1"/>
            </p:cNvSpPr>
            <p:nvPr/>
          </p:nvSpPr>
          <p:spPr bwMode="auto">
            <a:xfrm flipV="1">
              <a:off x="3746" y="1148"/>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24"/>
            <p:cNvSpPr>
              <a:spLocks noChangeShapeType="1"/>
            </p:cNvSpPr>
            <p:nvPr/>
          </p:nvSpPr>
          <p:spPr bwMode="auto">
            <a:xfrm flipV="1">
              <a:off x="3746" y="1019"/>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25"/>
            <p:cNvSpPr>
              <a:spLocks noChangeShapeType="1"/>
            </p:cNvSpPr>
            <p:nvPr/>
          </p:nvSpPr>
          <p:spPr bwMode="auto">
            <a:xfrm flipV="1">
              <a:off x="3746" y="889"/>
              <a:ext cx="0" cy="8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26"/>
            <p:cNvSpPr>
              <a:spLocks noChangeShapeType="1"/>
            </p:cNvSpPr>
            <p:nvPr/>
          </p:nvSpPr>
          <p:spPr bwMode="auto">
            <a:xfrm flipV="1">
              <a:off x="3746" y="760"/>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27"/>
            <p:cNvSpPr>
              <a:spLocks noChangeShapeType="1"/>
            </p:cNvSpPr>
            <p:nvPr/>
          </p:nvSpPr>
          <p:spPr bwMode="auto">
            <a:xfrm flipV="1">
              <a:off x="3746" y="630"/>
              <a:ext cx="0" cy="86"/>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29"/>
            <p:cNvSpPr>
              <a:spLocks/>
            </p:cNvSpPr>
            <p:nvPr/>
          </p:nvSpPr>
          <p:spPr bwMode="auto">
            <a:xfrm>
              <a:off x="2029" y="2272"/>
              <a:ext cx="1401" cy="385"/>
            </a:xfrm>
            <a:custGeom>
              <a:avLst/>
              <a:gdLst>
                <a:gd name="T0" fmla="*/ 0 w 389"/>
                <a:gd name="T1" fmla="*/ 107 h 107"/>
                <a:gd name="T2" fmla="*/ 195 w 389"/>
                <a:gd name="T3" fmla="*/ 47 h 107"/>
                <a:gd name="T4" fmla="*/ 389 w 389"/>
                <a:gd name="T5" fmla="*/ 0 h 107"/>
              </a:gdLst>
              <a:ahLst/>
              <a:cxnLst>
                <a:cxn ang="0">
                  <a:pos x="T0" y="T1"/>
                </a:cxn>
                <a:cxn ang="0">
                  <a:pos x="T2" y="T3"/>
                </a:cxn>
                <a:cxn ang="0">
                  <a:pos x="T4" y="T5"/>
                </a:cxn>
              </a:cxnLst>
              <a:rect l="0" t="0" r="r" b="b"/>
              <a:pathLst>
                <a:path w="389" h="107">
                  <a:moveTo>
                    <a:pt x="0" y="107"/>
                  </a:moveTo>
                  <a:lnTo>
                    <a:pt x="195" y="47"/>
                  </a:lnTo>
                  <a:lnTo>
                    <a:pt x="389" y="0"/>
                  </a:lnTo>
                </a:path>
              </a:pathLst>
            </a:custGeom>
            <a:noFill/>
            <a:ln w="28575">
              <a:solidFill>
                <a:srgbClr val="66DC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Oval 30"/>
            <p:cNvSpPr>
              <a:spLocks noChangeArrowheads="1"/>
            </p:cNvSpPr>
            <p:nvPr/>
          </p:nvSpPr>
          <p:spPr bwMode="auto">
            <a:xfrm>
              <a:off x="1997" y="2621"/>
              <a:ext cx="68" cy="68"/>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Oval 31"/>
            <p:cNvSpPr>
              <a:spLocks noChangeArrowheads="1"/>
            </p:cNvSpPr>
            <p:nvPr/>
          </p:nvSpPr>
          <p:spPr bwMode="auto">
            <a:xfrm>
              <a:off x="2695" y="2405"/>
              <a:ext cx="72" cy="68"/>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Oval 32"/>
            <p:cNvSpPr>
              <a:spLocks noChangeArrowheads="1"/>
            </p:cNvSpPr>
            <p:nvPr/>
          </p:nvSpPr>
          <p:spPr bwMode="auto">
            <a:xfrm>
              <a:off x="3397" y="2236"/>
              <a:ext cx="69" cy="72"/>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3"/>
            <p:cNvSpPr>
              <a:spLocks/>
            </p:cNvSpPr>
            <p:nvPr/>
          </p:nvSpPr>
          <p:spPr bwMode="auto">
            <a:xfrm>
              <a:off x="2029" y="2293"/>
              <a:ext cx="1401" cy="76"/>
            </a:xfrm>
            <a:custGeom>
              <a:avLst/>
              <a:gdLst>
                <a:gd name="T0" fmla="*/ 0 w 389"/>
                <a:gd name="T1" fmla="*/ 0 h 21"/>
                <a:gd name="T2" fmla="*/ 195 w 389"/>
                <a:gd name="T3" fmla="*/ 4 h 21"/>
                <a:gd name="T4" fmla="*/ 389 w 389"/>
                <a:gd name="T5" fmla="*/ 21 h 21"/>
              </a:gdLst>
              <a:ahLst/>
              <a:cxnLst>
                <a:cxn ang="0">
                  <a:pos x="T0" y="T1"/>
                </a:cxn>
                <a:cxn ang="0">
                  <a:pos x="T2" y="T3"/>
                </a:cxn>
                <a:cxn ang="0">
                  <a:pos x="T4" y="T5"/>
                </a:cxn>
              </a:cxnLst>
              <a:rect l="0" t="0" r="r" b="b"/>
              <a:pathLst>
                <a:path w="389" h="21">
                  <a:moveTo>
                    <a:pt x="0" y="0"/>
                  </a:moveTo>
                  <a:lnTo>
                    <a:pt x="195" y="4"/>
                  </a:lnTo>
                  <a:lnTo>
                    <a:pt x="389" y="21"/>
                  </a:lnTo>
                </a:path>
              </a:pathLst>
            </a:custGeom>
            <a:noFill/>
            <a:ln w="28575">
              <a:solidFill>
                <a:srgbClr val="B0B0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Oval 34"/>
            <p:cNvSpPr>
              <a:spLocks noChangeArrowheads="1"/>
            </p:cNvSpPr>
            <p:nvPr/>
          </p:nvSpPr>
          <p:spPr bwMode="auto">
            <a:xfrm>
              <a:off x="1997" y="2261"/>
              <a:ext cx="68" cy="68"/>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Oval 35"/>
            <p:cNvSpPr>
              <a:spLocks noChangeArrowheads="1"/>
            </p:cNvSpPr>
            <p:nvPr/>
          </p:nvSpPr>
          <p:spPr bwMode="auto">
            <a:xfrm>
              <a:off x="2695" y="2272"/>
              <a:ext cx="72" cy="72"/>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Oval 36"/>
            <p:cNvSpPr>
              <a:spLocks noChangeArrowheads="1"/>
            </p:cNvSpPr>
            <p:nvPr/>
          </p:nvSpPr>
          <p:spPr bwMode="auto">
            <a:xfrm>
              <a:off x="3397" y="2336"/>
              <a:ext cx="69" cy="69"/>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37"/>
            <p:cNvSpPr>
              <a:spLocks/>
            </p:cNvSpPr>
            <p:nvPr/>
          </p:nvSpPr>
          <p:spPr bwMode="auto">
            <a:xfrm>
              <a:off x="3430" y="1231"/>
              <a:ext cx="2102" cy="1048"/>
            </a:xfrm>
            <a:custGeom>
              <a:avLst/>
              <a:gdLst>
                <a:gd name="T0" fmla="*/ 0 w 584"/>
                <a:gd name="T1" fmla="*/ 289 h 291"/>
                <a:gd name="T2" fmla="*/ 195 w 584"/>
                <a:gd name="T3" fmla="*/ 0 h 291"/>
                <a:gd name="T4" fmla="*/ 389 w 584"/>
                <a:gd name="T5" fmla="*/ 291 h 291"/>
                <a:gd name="T6" fmla="*/ 584 w 584"/>
                <a:gd name="T7" fmla="*/ 219 h 291"/>
              </a:gdLst>
              <a:ahLst/>
              <a:cxnLst>
                <a:cxn ang="0">
                  <a:pos x="T0" y="T1"/>
                </a:cxn>
                <a:cxn ang="0">
                  <a:pos x="T2" y="T3"/>
                </a:cxn>
                <a:cxn ang="0">
                  <a:pos x="T4" y="T5"/>
                </a:cxn>
                <a:cxn ang="0">
                  <a:pos x="T6" y="T7"/>
                </a:cxn>
              </a:cxnLst>
              <a:rect l="0" t="0" r="r" b="b"/>
              <a:pathLst>
                <a:path w="584" h="291">
                  <a:moveTo>
                    <a:pt x="0" y="289"/>
                  </a:moveTo>
                  <a:lnTo>
                    <a:pt x="195" y="0"/>
                  </a:lnTo>
                  <a:lnTo>
                    <a:pt x="389" y="291"/>
                  </a:lnTo>
                  <a:lnTo>
                    <a:pt x="584" y="219"/>
                  </a:lnTo>
                </a:path>
              </a:pathLst>
            </a:custGeom>
            <a:noFill/>
            <a:ln w="28575">
              <a:solidFill>
                <a:srgbClr val="66DC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Oval 38"/>
            <p:cNvSpPr>
              <a:spLocks noChangeArrowheads="1"/>
            </p:cNvSpPr>
            <p:nvPr/>
          </p:nvSpPr>
          <p:spPr bwMode="auto">
            <a:xfrm>
              <a:off x="3397" y="2236"/>
              <a:ext cx="69" cy="72"/>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Oval 39"/>
            <p:cNvSpPr>
              <a:spLocks noChangeArrowheads="1"/>
            </p:cNvSpPr>
            <p:nvPr/>
          </p:nvSpPr>
          <p:spPr bwMode="auto">
            <a:xfrm>
              <a:off x="4096" y="1195"/>
              <a:ext cx="72" cy="69"/>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Oval 40"/>
            <p:cNvSpPr>
              <a:spLocks noChangeArrowheads="1"/>
            </p:cNvSpPr>
            <p:nvPr/>
          </p:nvSpPr>
          <p:spPr bwMode="auto">
            <a:xfrm>
              <a:off x="4798" y="2243"/>
              <a:ext cx="68" cy="72"/>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Oval 41"/>
            <p:cNvSpPr>
              <a:spLocks noChangeArrowheads="1"/>
            </p:cNvSpPr>
            <p:nvPr/>
          </p:nvSpPr>
          <p:spPr bwMode="auto">
            <a:xfrm>
              <a:off x="5496" y="1987"/>
              <a:ext cx="68" cy="69"/>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42"/>
            <p:cNvSpPr>
              <a:spLocks/>
            </p:cNvSpPr>
            <p:nvPr/>
          </p:nvSpPr>
          <p:spPr bwMode="auto">
            <a:xfrm>
              <a:off x="3430" y="2369"/>
              <a:ext cx="2102" cy="356"/>
            </a:xfrm>
            <a:custGeom>
              <a:avLst/>
              <a:gdLst>
                <a:gd name="T0" fmla="*/ 0 w 584"/>
                <a:gd name="T1" fmla="*/ 0 h 99"/>
                <a:gd name="T2" fmla="*/ 195 w 584"/>
                <a:gd name="T3" fmla="*/ 99 h 99"/>
                <a:gd name="T4" fmla="*/ 389 w 584"/>
                <a:gd name="T5" fmla="*/ 20 h 99"/>
                <a:gd name="T6" fmla="*/ 584 w 584"/>
                <a:gd name="T7" fmla="*/ 18 h 99"/>
              </a:gdLst>
              <a:ahLst/>
              <a:cxnLst>
                <a:cxn ang="0">
                  <a:pos x="T0" y="T1"/>
                </a:cxn>
                <a:cxn ang="0">
                  <a:pos x="T2" y="T3"/>
                </a:cxn>
                <a:cxn ang="0">
                  <a:pos x="T4" y="T5"/>
                </a:cxn>
                <a:cxn ang="0">
                  <a:pos x="T6" y="T7"/>
                </a:cxn>
              </a:cxnLst>
              <a:rect l="0" t="0" r="r" b="b"/>
              <a:pathLst>
                <a:path w="584" h="99">
                  <a:moveTo>
                    <a:pt x="0" y="0"/>
                  </a:moveTo>
                  <a:lnTo>
                    <a:pt x="195" y="99"/>
                  </a:lnTo>
                  <a:lnTo>
                    <a:pt x="389" y="20"/>
                  </a:lnTo>
                  <a:lnTo>
                    <a:pt x="584" y="18"/>
                  </a:lnTo>
                </a:path>
              </a:pathLst>
            </a:custGeom>
            <a:noFill/>
            <a:ln w="28575">
              <a:solidFill>
                <a:srgbClr val="B0B0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Oval 43"/>
            <p:cNvSpPr>
              <a:spLocks noChangeArrowheads="1"/>
            </p:cNvSpPr>
            <p:nvPr/>
          </p:nvSpPr>
          <p:spPr bwMode="auto">
            <a:xfrm>
              <a:off x="3397" y="2336"/>
              <a:ext cx="69" cy="69"/>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Oval 44"/>
            <p:cNvSpPr>
              <a:spLocks noChangeArrowheads="1"/>
            </p:cNvSpPr>
            <p:nvPr/>
          </p:nvSpPr>
          <p:spPr bwMode="auto">
            <a:xfrm>
              <a:off x="4096" y="2693"/>
              <a:ext cx="72" cy="68"/>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Oval 45"/>
            <p:cNvSpPr>
              <a:spLocks noChangeArrowheads="1"/>
            </p:cNvSpPr>
            <p:nvPr/>
          </p:nvSpPr>
          <p:spPr bwMode="auto">
            <a:xfrm>
              <a:off x="4798" y="2405"/>
              <a:ext cx="68" cy="68"/>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Oval 46"/>
            <p:cNvSpPr>
              <a:spLocks noChangeArrowheads="1"/>
            </p:cNvSpPr>
            <p:nvPr/>
          </p:nvSpPr>
          <p:spPr bwMode="auto">
            <a:xfrm>
              <a:off x="5496" y="2401"/>
              <a:ext cx="68" cy="69"/>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47"/>
            <p:cNvSpPr>
              <a:spLocks/>
            </p:cNvSpPr>
            <p:nvPr/>
          </p:nvSpPr>
          <p:spPr bwMode="auto">
            <a:xfrm>
              <a:off x="4830" y="2020"/>
              <a:ext cx="1400" cy="259"/>
            </a:xfrm>
            <a:custGeom>
              <a:avLst/>
              <a:gdLst>
                <a:gd name="T0" fmla="*/ 0 w 389"/>
                <a:gd name="T1" fmla="*/ 72 h 72"/>
                <a:gd name="T2" fmla="*/ 195 w 389"/>
                <a:gd name="T3" fmla="*/ 0 h 72"/>
                <a:gd name="T4" fmla="*/ 389 w 389"/>
                <a:gd name="T5" fmla="*/ 17 h 72"/>
              </a:gdLst>
              <a:ahLst/>
              <a:cxnLst>
                <a:cxn ang="0">
                  <a:pos x="T0" y="T1"/>
                </a:cxn>
                <a:cxn ang="0">
                  <a:pos x="T2" y="T3"/>
                </a:cxn>
                <a:cxn ang="0">
                  <a:pos x="T4" y="T5"/>
                </a:cxn>
              </a:cxnLst>
              <a:rect l="0" t="0" r="r" b="b"/>
              <a:pathLst>
                <a:path w="389" h="72">
                  <a:moveTo>
                    <a:pt x="0" y="72"/>
                  </a:moveTo>
                  <a:lnTo>
                    <a:pt x="195" y="0"/>
                  </a:lnTo>
                  <a:lnTo>
                    <a:pt x="389" y="17"/>
                  </a:lnTo>
                </a:path>
              </a:pathLst>
            </a:custGeom>
            <a:noFill/>
            <a:ln w="28575">
              <a:solidFill>
                <a:srgbClr val="66DC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Oval 48"/>
            <p:cNvSpPr>
              <a:spLocks noChangeArrowheads="1"/>
            </p:cNvSpPr>
            <p:nvPr/>
          </p:nvSpPr>
          <p:spPr bwMode="auto">
            <a:xfrm>
              <a:off x="4798" y="2243"/>
              <a:ext cx="68" cy="72"/>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Oval 49"/>
            <p:cNvSpPr>
              <a:spLocks noChangeArrowheads="1"/>
            </p:cNvSpPr>
            <p:nvPr/>
          </p:nvSpPr>
          <p:spPr bwMode="auto">
            <a:xfrm>
              <a:off x="5496" y="1987"/>
              <a:ext cx="68" cy="69"/>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Oval 50"/>
            <p:cNvSpPr>
              <a:spLocks noChangeArrowheads="1"/>
            </p:cNvSpPr>
            <p:nvPr/>
          </p:nvSpPr>
          <p:spPr bwMode="auto">
            <a:xfrm>
              <a:off x="6198" y="2045"/>
              <a:ext cx="68" cy="68"/>
            </a:xfrm>
            <a:prstGeom prst="ellipse">
              <a:avLst/>
            </a:prstGeom>
            <a:solidFill>
              <a:srgbClr val="66DCCE"/>
            </a:solidFill>
            <a:ln w="22225">
              <a:solidFill>
                <a:srgbClr val="66DCC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51"/>
            <p:cNvSpPr>
              <a:spLocks/>
            </p:cNvSpPr>
            <p:nvPr/>
          </p:nvSpPr>
          <p:spPr bwMode="auto">
            <a:xfrm>
              <a:off x="4830" y="2434"/>
              <a:ext cx="1400" cy="219"/>
            </a:xfrm>
            <a:custGeom>
              <a:avLst/>
              <a:gdLst>
                <a:gd name="T0" fmla="*/ 0 w 389"/>
                <a:gd name="T1" fmla="*/ 2 h 61"/>
                <a:gd name="T2" fmla="*/ 195 w 389"/>
                <a:gd name="T3" fmla="*/ 0 h 61"/>
                <a:gd name="T4" fmla="*/ 389 w 389"/>
                <a:gd name="T5" fmla="*/ 61 h 61"/>
              </a:gdLst>
              <a:ahLst/>
              <a:cxnLst>
                <a:cxn ang="0">
                  <a:pos x="T0" y="T1"/>
                </a:cxn>
                <a:cxn ang="0">
                  <a:pos x="T2" y="T3"/>
                </a:cxn>
                <a:cxn ang="0">
                  <a:pos x="T4" y="T5"/>
                </a:cxn>
              </a:cxnLst>
              <a:rect l="0" t="0" r="r" b="b"/>
              <a:pathLst>
                <a:path w="389" h="61">
                  <a:moveTo>
                    <a:pt x="0" y="2"/>
                  </a:moveTo>
                  <a:lnTo>
                    <a:pt x="195" y="0"/>
                  </a:lnTo>
                  <a:lnTo>
                    <a:pt x="389" y="61"/>
                  </a:lnTo>
                </a:path>
              </a:pathLst>
            </a:custGeom>
            <a:noFill/>
            <a:ln w="28575">
              <a:solidFill>
                <a:srgbClr val="B0B0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Oval 52"/>
            <p:cNvSpPr>
              <a:spLocks noChangeArrowheads="1"/>
            </p:cNvSpPr>
            <p:nvPr/>
          </p:nvSpPr>
          <p:spPr bwMode="auto">
            <a:xfrm>
              <a:off x="4798" y="2405"/>
              <a:ext cx="68" cy="68"/>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Oval 53"/>
            <p:cNvSpPr>
              <a:spLocks noChangeArrowheads="1"/>
            </p:cNvSpPr>
            <p:nvPr/>
          </p:nvSpPr>
          <p:spPr bwMode="auto">
            <a:xfrm>
              <a:off x="5496" y="2401"/>
              <a:ext cx="68" cy="69"/>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Oval 54"/>
            <p:cNvSpPr>
              <a:spLocks noChangeArrowheads="1"/>
            </p:cNvSpPr>
            <p:nvPr/>
          </p:nvSpPr>
          <p:spPr bwMode="auto">
            <a:xfrm>
              <a:off x="6198" y="2621"/>
              <a:ext cx="68" cy="68"/>
            </a:xfrm>
            <a:prstGeom prst="ellipse">
              <a:avLst/>
            </a:prstGeom>
            <a:solidFill>
              <a:srgbClr val="B0B0B0"/>
            </a:solidFill>
            <a:ln w="22225">
              <a:solidFill>
                <a:srgbClr val="B0B0B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Line 57"/>
            <p:cNvSpPr>
              <a:spLocks noChangeShapeType="1"/>
            </p:cNvSpPr>
            <p:nvPr/>
          </p:nvSpPr>
          <p:spPr bwMode="auto">
            <a:xfrm flipV="1">
              <a:off x="1586" y="601"/>
              <a:ext cx="0" cy="2574"/>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58"/>
            <p:cNvSpPr>
              <a:spLocks noChangeShapeType="1"/>
            </p:cNvSpPr>
            <p:nvPr/>
          </p:nvSpPr>
          <p:spPr bwMode="auto">
            <a:xfrm flipH="1">
              <a:off x="1525" y="3082"/>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59"/>
            <p:cNvSpPr>
              <a:spLocks noChangeArrowheads="1"/>
            </p:cNvSpPr>
            <p:nvPr/>
          </p:nvSpPr>
          <p:spPr bwMode="auto">
            <a:xfrm rot="16200000">
              <a:off x="1280" y="2945"/>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Line 60"/>
            <p:cNvSpPr>
              <a:spLocks noChangeShapeType="1"/>
            </p:cNvSpPr>
            <p:nvPr/>
          </p:nvSpPr>
          <p:spPr bwMode="auto">
            <a:xfrm flipH="1">
              <a:off x="1525" y="2682"/>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Rectangle 61"/>
            <p:cNvSpPr>
              <a:spLocks noChangeArrowheads="1"/>
            </p:cNvSpPr>
            <p:nvPr/>
          </p:nvSpPr>
          <p:spPr bwMode="auto">
            <a:xfrm rot="16200000">
              <a:off x="1280" y="2544"/>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Line 62"/>
            <p:cNvSpPr>
              <a:spLocks noChangeShapeType="1"/>
            </p:cNvSpPr>
            <p:nvPr/>
          </p:nvSpPr>
          <p:spPr bwMode="auto">
            <a:xfrm flipH="1">
              <a:off x="1525" y="2286"/>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63"/>
            <p:cNvSpPr>
              <a:spLocks noChangeArrowheads="1"/>
            </p:cNvSpPr>
            <p:nvPr/>
          </p:nvSpPr>
          <p:spPr bwMode="auto">
            <a:xfrm rot="16200000">
              <a:off x="1280" y="2149"/>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Line 64"/>
            <p:cNvSpPr>
              <a:spLocks noChangeShapeType="1"/>
            </p:cNvSpPr>
            <p:nvPr/>
          </p:nvSpPr>
          <p:spPr bwMode="auto">
            <a:xfrm flipH="1">
              <a:off x="1525" y="1890"/>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65"/>
            <p:cNvSpPr>
              <a:spLocks noChangeArrowheads="1"/>
            </p:cNvSpPr>
            <p:nvPr/>
          </p:nvSpPr>
          <p:spPr bwMode="auto">
            <a:xfrm rot="16200000">
              <a:off x="1280" y="1753"/>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Line 66"/>
            <p:cNvSpPr>
              <a:spLocks noChangeShapeType="1"/>
            </p:cNvSpPr>
            <p:nvPr/>
          </p:nvSpPr>
          <p:spPr bwMode="auto">
            <a:xfrm flipH="1">
              <a:off x="1525" y="1490"/>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Rectangle 67"/>
            <p:cNvSpPr>
              <a:spLocks noChangeArrowheads="1"/>
            </p:cNvSpPr>
            <p:nvPr/>
          </p:nvSpPr>
          <p:spPr bwMode="auto">
            <a:xfrm rot="16200000">
              <a:off x="1280" y="1353"/>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Line 68"/>
            <p:cNvSpPr>
              <a:spLocks noChangeShapeType="1"/>
            </p:cNvSpPr>
            <p:nvPr/>
          </p:nvSpPr>
          <p:spPr bwMode="auto">
            <a:xfrm flipH="1">
              <a:off x="1525" y="1094"/>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69"/>
            <p:cNvSpPr>
              <a:spLocks noChangeArrowheads="1"/>
            </p:cNvSpPr>
            <p:nvPr/>
          </p:nvSpPr>
          <p:spPr bwMode="auto">
            <a:xfrm rot="16200000">
              <a:off x="1280" y="957"/>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Line 70"/>
            <p:cNvSpPr>
              <a:spLocks noChangeShapeType="1"/>
            </p:cNvSpPr>
            <p:nvPr/>
          </p:nvSpPr>
          <p:spPr bwMode="auto">
            <a:xfrm flipH="1">
              <a:off x="1525" y="695"/>
              <a:ext cx="6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71"/>
            <p:cNvSpPr>
              <a:spLocks noChangeArrowheads="1"/>
            </p:cNvSpPr>
            <p:nvPr/>
          </p:nvSpPr>
          <p:spPr bwMode="auto">
            <a:xfrm rot="16200000">
              <a:off x="1280" y="557"/>
              <a:ext cx="2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Rectangle 72"/>
            <p:cNvSpPr>
              <a:spLocks noChangeArrowheads="1"/>
            </p:cNvSpPr>
            <p:nvPr/>
          </p:nvSpPr>
          <p:spPr bwMode="auto">
            <a:xfrm rot="16200000">
              <a:off x="-339" y="1766"/>
              <a:ext cx="278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Mean Household Income Rank (p=25)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73"/>
            <p:cNvSpPr>
              <a:spLocks noChangeArrowheads="1"/>
            </p:cNvSpPr>
            <p:nvPr/>
          </p:nvSpPr>
          <p:spPr bwMode="auto">
            <a:xfrm rot="16200000">
              <a:off x="3" y="1760"/>
              <a:ext cx="240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In New Neighborhood (Forecast)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Line 74"/>
            <p:cNvSpPr>
              <a:spLocks noChangeShapeType="1"/>
            </p:cNvSpPr>
            <p:nvPr/>
          </p:nvSpPr>
          <p:spPr bwMode="auto">
            <a:xfrm>
              <a:off x="1586" y="3175"/>
              <a:ext cx="509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75"/>
            <p:cNvSpPr>
              <a:spLocks noChangeShapeType="1"/>
            </p:cNvSpPr>
            <p:nvPr/>
          </p:nvSpPr>
          <p:spPr bwMode="auto">
            <a:xfrm>
              <a:off x="2029"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Rectangle 76"/>
            <p:cNvSpPr>
              <a:spLocks noChangeArrowheads="1"/>
            </p:cNvSpPr>
            <p:nvPr/>
          </p:nvSpPr>
          <p:spPr bwMode="auto">
            <a:xfrm>
              <a:off x="1777" y="3265"/>
              <a:ext cx="56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Aug/Sep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Rectangle 77"/>
            <p:cNvSpPr>
              <a:spLocks noChangeArrowheads="1"/>
            </p:cNvSpPr>
            <p:nvPr/>
          </p:nvSpPr>
          <p:spPr bwMode="auto">
            <a:xfrm>
              <a:off x="1878"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78"/>
            <p:cNvSpPr>
              <a:spLocks noChangeShapeType="1"/>
            </p:cNvSpPr>
            <p:nvPr/>
          </p:nvSpPr>
          <p:spPr bwMode="auto">
            <a:xfrm>
              <a:off x="2731"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79"/>
            <p:cNvSpPr>
              <a:spLocks noChangeArrowheads="1"/>
            </p:cNvSpPr>
            <p:nvPr/>
          </p:nvSpPr>
          <p:spPr bwMode="auto">
            <a:xfrm>
              <a:off x="2486" y="3265"/>
              <a:ext cx="54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Oct/Nov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Rectangle 80"/>
            <p:cNvSpPr>
              <a:spLocks noChangeArrowheads="1"/>
            </p:cNvSpPr>
            <p:nvPr/>
          </p:nvSpPr>
          <p:spPr bwMode="auto">
            <a:xfrm>
              <a:off x="2580"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Line 81"/>
            <p:cNvSpPr>
              <a:spLocks noChangeShapeType="1"/>
            </p:cNvSpPr>
            <p:nvPr/>
          </p:nvSpPr>
          <p:spPr bwMode="auto">
            <a:xfrm>
              <a:off x="3430"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Rectangle 82"/>
            <p:cNvSpPr>
              <a:spLocks noChangeArrowheads="1"/>
            </p:cNvSpPr>
            <p:nvPr/>
          </p:nvSpPr>
          <p:spPr bwMode="auto">
            <a:xfrm>
              <a:off x="3203" y="3265"/>
              <a:ext cx="51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Dec/Jan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83"/>
            <p:cNvSpPr>
              <a:spLocks noChangeArrowheads="1"/>
            </p:cNvSpPr>
            <p:nvPr/>
          </p:nvSpPr>
          <p:spPr bwMode="auto">
            <a:xfrm>
              <a:off x="3174" y="3384"/>
              <a:ext cx="56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2017/18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Line 84"/>
            <p:cNvSpPr>
              <a:spLocks noChangeShapeType="1"/>
            </p:cNvSpPr>
            <p:nvPr/>
          </p:nvSpPr>
          <p:spPr bwMode="auto">
            <a:xfrm>
              <a:off x="4132"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Rectangle 85"/>
            <p:cNvSpPr>
              <a:spLocks noChangeArrowheads="1"/>
            </p:cNvSpPr>
            <p:nvPr/>
          </p:nvSpPr>
          <p:spPr bwMode="auto">
            <a:xfrm>
              <a:off x="3754" y="3265"/>
              <a:ext cx="81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Feb/Mar/Apr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Rectangle 86"/>
            <p:cNvSpPr>
              <a:spLocks noChangeArrowheads="1"/>
            </p:cNvSpPr>
            <p:nvPr/>
          </p:nvSpPr>
          <p:spPr bwMode="auto">
            <a:xfrm>
              <a:off x="3980"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87"/>
            <p:cNvSpPr>
              <a:spLocks noChangeShapeType="1"/>
            </p:cNvSpPr>
            <p:nvPr/>
          </p:nvSpPr>
          <p:spPr bwMode="auto">
            <a:xfrm>
              <a:off x="4830"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88"/>
            <p:cNvSpPr>
              <a:spLocks noChangeArrowheads="1"/>
            </p:cNvSpPr>
            <p:nvPr/>
          </p:nvSpPr>
          <p:spPr bwMode="auto">
            <a:xfrm>
              <a:off x="4596" y="3265"/>
              <a:ext cx="52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May/Jun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Rectangle 89"/>
            <p:cNvSpPr>
              <a:spLocks noChangeArrowheads="1"/>
            </p:cNvSpPr>
            <p:nvPr/>
          </p:nvSpPr>
          <p:spPr bwMode="auto">
            <a:xfrm>
              <a:off x="4679"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Line 90"/>
            <p:cNvSpPr>
              <a:spLocks noChangeShapeType="1"/>
            </p:cNvSpPr>
            <p:nvPr/>
          </p:nvSpPr>
          <p:spPr bwMode="auto">
            <a:xfrm>
              <a:off x="5532"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1"/>
            <p:cNvSpPr>
              <a:spLocks noChangeArrowheads="1"/>
            </p:cNvSpPr>
            <p:nvPr/>
          </p:nvSpPr>
          <p:spPr bwMode="auto">
            <a:xfrm>
              <a:off x="5316" y="3265"/>
              <a:ext cx="49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Jul/Aug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Rectangle 92"/>
            <p:cNvSpPr>
              <a:spLocks noChangeArrowheads="1"/>
            </p:cNvSpPr>
            <p:nvPr/>
          </p:nvSpPr>
          <p:spPr bwMode="auto">
            <a:xfrm>
              <a:off x="5381"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Line 93"/>
            <p:cNvSpPr>
              <a:spLocks noChangeShapeType="1"/>
            </p:cNvSpPr>
            <p:nvPr/>
          </p:nvSpPr>
          <p:spPr bwMode="auto">
            <a:xfrm>
              <a:off x="6230" y="3175"/>
              <a:ext cx="0" cy="6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94"/>
            <p:cNvSpPr>
              <a:spLocks noChangeArrowheads="1"/>
            </p:cNvSpPr>
            <p:nvPr/>
          </p:nvSpPr>
          <p:spPr bwMode="auto">
            <a:xfrm>
              <a:off x="5993" y="3265"/>
              <a:ext cx="5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Sep/Oct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Rectangle 95"/>
            <p:cNvSpPr>
              <a:spLocks noChangeArrowheads="1"/>
            </p:cNvSpPr>
            <p:nvPr/>
          </p:nvSpPr>
          <p:spPr bwMode="auto">
            <a:xfrm>
              <a:off x="6079" y="3384"/>
              <a:ext cx="3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Lucida Sans" panose="020B060203050402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Rectangle 96"/>
            <p:cNvSpPr>
              <a:spLocks noChangeArrowheads="1"/>
            </p:cNvSpPr>
            <p:nvPr/>
          </p:nvSpPr>
          <p:spPr bwMode="auto">
            <a:xfrm>
              <a:off x="4106" y="3546"/>
              <a:ext cx="12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Rectangle 97"/>
            <p:cNvSpPr>
              <a:spLocks noChangeArrowheads="1"/>
            </p:cNvSpPr>
            <p:nvPr/>
          </p:nvSpPr>
          <p:spPr bwMode="auto">
            <a:xfrm>
              <a:off x="3210" y="3697"/>
              <a:ext cx="1919"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Lucida Sans" panose="020B0602030504020204" pitchFamily="34" charset="0"/>
                </a:rPr>
                <a:t>Date of Voucher Issuance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Rectangle 98"/>
            <p:cNvSpPr>
              <a:spLocks noChangeArrowheads="1"/>
            </p:cNvSpPr>
            <p:nvPr/>
          </p:nvSpPr>
          <p:spPr bwMode="auto">
            <a:xfrm>
              <a:off x="5078" y="652"/>
              <a:ext cx="1548" cy="35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Rectangle 105"/>
            <p:cNvSpPr>
              <a:spLocks noChangeArrowheads="1"/>
            </p:cNvSpPr>
            <p:nvPr/>
          </p:nvSpPr>
          <p:spPr bwMode="auto">
            <a:xfrm>
              <a:off x="1612" y="3906"/>
              <a:ext cx="28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Lucida Sans" panose="020B0602030504020204" pitchFamily="34" charset="0"/>
                </a:rPr>
                <a:t>Effect of Family Access Supplement:  1.20 </a:t>
              </a:r>
              <a:r>
                <a:rPr lang="en-US" altLang="en-US" sz="1500" dirty="0">
                  <a:solidFill>
                    <a:srgbClr val="000000"/>
                  </a:solidFill>
                  <a:latin typeface="Lucida Sans" panose="020B0602030504020204" pitchFamily="34" charset="0"/>
                </a:rPr>
                <a:t>ranks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5" name="Rectangle 106"/>
            <p:cNvSpPr>
              <a:spLocks noChangeArrowheads="1"/>
            </p:cNvSpPr>
            <p:nvPr/>
          </p:nvSpPr>
          <p:spPr bwMode="auto">
            <a:xfrm>
              <a:off x="1612" y="4025"/>
              <a:ext cx="24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Lucida Sans" panose="020B0602030504020204" pitchFamily="34" charset="0"/>
                </a:rPr>
                <a:t>                                                        (0.64)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6" name="Rectangle 107"/>
            <p:cNvSpPr>
              <a:spLocks noChangeArrowheads="1"/>
            </p:cNvSpPr>
            <p:nvPr/>
          </p:nvSpPr>
          <p:spPr bwMode="auto">
            <a:xfrm>
              <a:off x="4063" y="98"/>
              <a:ext cx="342"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300" b="0" i="0" u="none" strike="noStrike" cap="none" normalizeH="0" baseline="0">
                  <a:ln>
                    <a:noFill/>
                  </a:ln>
                  <a:solidFill>
                    <a:srgbClr val="1E2D53"/>
                  </a:solidFill>
                  <a:effectLst/>
                  <a:latin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8" name="Rectangle 27">
            <a:extLst>
              <a:ext uri="{FF2B5EF4-FFF2-40B4-BE49-F238E27FC236}">
                <a16:creationId xmlns:a16="http://schemas.microsoft.com/office/drawing/2014/main" id="{D4D92FE4-5434-48D1-A659-D09D98AC3058}"/>
              </a:ext>
            </a:extLst>
          </p:cNvPr>
          <p:cNvSpPr>
            <a:spLocks noChangeArrowheads="1"/>
          </p:cNvSpPr>
          <p:nvPr/>
        </p:nvSpPr>
        <p:spPr bwMode="auto">
          <a:xfrm>
            <a:off x="267023" y="73549"/>
            <a:ext cx="113094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Effects of Voucher Payment Standard Changes on Moves to </a:t>
            </a:r>
          </a:p>
          <a:p>
            <a:pPr marL="0" marR="0" lvl="0" indent="0" algn="ctr" defTabSz="1218660" rtl="0" eaLnBrk="1" fontAlgn="base" latinLnBrk="0" hangingPunct="1">
              <a:lnSpc>
                <a:spcPct val="100000"/>
              </a:lnSpc>
              <a:spcBef>
                <a:spcPct val="0"/>
              </a:spcBef>
              <a:spcAft>
                <a:spcPct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Neighborhoods with Higher Upward Mobility</a:t>
            </a:r>
          </a:p>
          <a:p>
            <a:pPr marL="0" marR="0" lvl="0" indent="0" algn="ctr" defTabSz="1218660" rtl="0" eaLnBrk="1" fontAlgn="base" latinLnBrk="0" hangingPunct="1">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Effect of SHA Family Access Supplement</a:t>
            </a:r>
          </a:p>
        </p:txBody>
      </p:sp>
      <p:sp>
        <p:nvSpPr>
          <p:cNvPr id="221" name="Rectangle 220">
            <a:extLst>
              <a:ext uri="{FF2B5EF4-FFF2-40B4-BE49-F238E27FC236}">
                <a16:creationId xmlns:a16="http://schemas.microsoft.com/office/drawing/2014/main" id="{9871D321-8D99-4C96-A1A4-F1C6F9710F7D}"/>
              </a:ext>
            </a:extLst>
          </p:cNvPr>
          <p:cNvSpPr>
            <a:spLocks noChangeArrowheads="1"/>
          </p:cNvSpPr>
          <p:nvPr/>
        </p:nvSpPr>
        <p:spPr bwMode="auto">
          <a:xfrm>
            <a:off x="9564976" y="2822203"/>
            <a:ext cx="1076807" cy="22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66DCCE"/>
                </a:solidFill>
                <a:effectLst/>
                <a:latin typeface="Arial" panose="020B0604020202020204" pitchFamily="34" charset="0"/>
              </a:rPr>
              <a:t>HHs w/ Kids</a:t>
            </a:r>
            <a:endParaRPr kumimoji="0" lang="en-US" altLang="en-US" sz="1800" b="0" i="0" u="none" strike="noStrike" cap="none" normalizeH="0" baseline="0" dirty="0">
              <a:ln>
                <a:noFill/>
              </a:ln>
              <a:solidFill>
                <a:srgbClr val="66DCCE"/>
              </a:solidFill>
              <a:effectLst/>
              <a:latin typeface="Arial" panose="020B0604020202020204" pitchFamily="34" charset="0"/>
            </a:endParaRPr>
          </a:p>
        </p:txBody>
      </p:sp>
      <p:sp>
        <p:nvSpPr>
          <p:cNvPr id="222" name="Rectangle 221">
            <a:extLst>
              <a:ext uri="{FF2B5EF4-FFF2-40B4-BE49-F238E27FC236}">
                <a16:creationId xmlns:a16="http://schemas.microsoft.com/office/drawing/2014/main" id="{1CC63F15-2137-4EEC-AABB-E00A377851A2}"/>
              </a:ext>
            </a:extLst>
          </p:cNvPr>
          <p:cNvSpPr>
            <a:spLocks noChangeArrowheads="1"/>
          </p:cNvSpPr>
          <p:nvPr/>
        </p:nvSpPr>
        <p:spPr bwMode="auto">
          <a:xfrm>
            <a:off x="9330399" y="4356253"/>
            <a:ext cx="1352910" cy="22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B0B0B0"/>
                </a:solidFill>
                <a:effectLst/>
                <a:latin typeface="Arial" panose="020B0604020202020204" pitchFamily="34" charset="0"/>
              </a:rPr>
              <a:t>HHs w/out Kids</a:t>
            </a:r>
            <a:endParaRPr kumimoji="0" lang="en-US" altLang="en-US" sz="1800" b="0" i="0" u="none" strike="noStrike" cap="none" normalizeH="0" baseline="0" dirty="0">
              <a:ln>
                <a:noFill/>
              </a:ln>
              <a:solidFill>
                <a:srgbClr val="B0B0B0"/>
              </a:solidFill>
              <a:effectLst/>
              <a:latin typeface="Arial" panose="020B0604020202020204" pitchFamily="34" charset="0"/>
            </a:endParaRPr>
          </a:p>
        </p:txBody>
      </p:sp>
      <p:sp>
        <p:nvSpPr>
          <p:cNvPr id="223" name="TextBox 222">
            <a:extLst>
              <a:ext uri="{FF2B5EF4-FFF2-40B4-BE49-F238E27FC236}">
                <a16:creationId xmlns:a16="http://schemas.microsoft.com/office/drawing/2014/main" id="{A7A3F5FE-8A8E-4EE7-87CF-5F5D9480DDE2}"/>
              </a:ext>
            </a:extLst>
          </p:cNvPr>
          <p:cNvSpPr txBox="1"/>
          <p:nvPr/>
        </p:nvSpPr>
        <p:spPr>
          <a:xfrm>
            <a:off x="4628630" y="1974864"/>
            <a:ext cx="1831725" cy="535508"/>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Supplement Introduced</a:t>
            </a:r>
          </a:p>
        </p:txBody>
      </p:sp>
      <p:sp>
        <p:nvSpPr>
          <p:cNvPr id="224" name="TextBox 286">
            <a:extLst>
              <a:ext uri="{FF2B5EF4-FFF2-40B4-BE49-F238E27FC236}">
                <a16:creationId xmlns:a16="http://schemas.microsoft.com/office/drawing/2014/main" id="{EE2B2F9C-18CF-4923-99F5-1E1A72EFBF74}"/>
              </a:ext>
            </a:extLst>
          </p:cNvPr>
          <p:cNvSpPr txBox="1"/>
          <p:nvPr/>
        </p:nvSpPr>
        <p:spPr>
          <a:xfrm>
            <a:off x="5980944" y="3187094"/>
            <a:ext cx="1354944" cy="3079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700" dirty="0">
                <a:latin typeface="Arial" panose="020B0604020202020204" pitchFamily="34" charset="0"/>
                <a:cs typeface="Arial" panose="020B0604020202020204" pitchFamily="34" charset="0"/>
              </a:rPr>
              <a:t>CMTO Pilot</a:t>
            </a:r>
          </a:p>
        </p:txBody>
      </p:sp>
    </p:spTree>
    <p:extLst>
      <p:ext uri="{BB962C8B-B14F-4D97-AF65-F5344CB8AC3E}">
        <p14:creationId xmlns:p14="http://schemas.microsoft.com/office/powerpoint/2010/main" val="2076044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645428-2E43-49A0-905C-14CC6CDA4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73" y="664070"/>
            <a:ext cx="9340578" cy="5948366"/>
          </a:xfrm>
          <a:prstGeom prst="rect">
            <a:avLst/>
          </a:prstGeom>
        </p:spPr>
      </p:pic>
      <p:sp>
        <p:nvSpPr>
          <p:cNvPr id="10" name="Rectangle 9">
            <a:extLst>
              <a:ext uri="{FF2B5EF4-FFF2-40B4-BE49-F238E27FC236}">
                <a16:creationId xmlns:a16="http://schemas.microsoft.com/office/drawing/2014/main" id="{331C4444-F3C8-42F3-92B4-C3E66475205A}"/>
              </a:ext>
            </a:extLst>
          </p:cNvPr>
          <p:cNvSpPr/>
          <p:nvPr/>
        </p:nvSpPr>
        <p:spPr>
          <a:xfrm>
            <a:off x="10555731" y="1869771"/>
            <a:ext cx="421124" cy="1086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5AD792DA-F9A0-4DC1-A128-A9AD7E1A0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839982" y="2599560"/>
            <a:ext cx="389145" cy="2892322"/>
          </a:xfrm>
          <a:prstGeom prst="rect">
            <a:avLst/>
          </a:prstGeom>
        </p:spPr>
      </p:pic>
      <p:sp>
        <p:nvSpPr>
          <p:cNvPr id="12" name="TextBox 11">
            <a:extLst>
              <a:ext uri="{FF2B5EF4-FFF2-40B4-BE49-F238E27FC236}">
                <a16:creationId xmlns:a16="http://schemas.microsoft.com/office/drawing/2014/main" id="{087FE57B-7EC4-4DCC-B5AE-76CF85921CC7}"/>
              </a:ext>
            </a:extLst>
          </p:cNvPr>
          <p:cNvSpPr txBox="1"/>
          <p:nvPr/>
        </p:nvSpPr>
        <p:spPr>
          <a:xfrm>
            <a:off x="11121370" y="2721652"/>
            <a:ext cx="12258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&gt; $400</a:t>
            </a:r>
          </a:p>
        </p:txBody>
      </p:sp>
      <p:sp>
        <p:nvSpPr>
          <p:cNvPr id="13" name="TextBox 12">
            <a:extLst>
              <a:ext uri="{FF2B5EF4-FFF2-40B4-BE49-F238E27FC236}">
                <a16:creationId xmlns:a16="http://schemas.microsoft.com/office/drawing/2014/main" id="{E099721F-6D6A-44E0-8391-5CD0313FA51D}"/>
              </a:ext>
            </a:extLst>
          </p:cNvPr>
          <p:cNvSpPr txBox="1"/>
          <p:nvPr/>
        </p:nvSpPr>
        <p:spPr>
          <a:xfrm>
            <a:off x="11241760" y="3861292"/>
            <a:ext cx="1272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$250</a:t>
            </a:r>
          </a:p>
        </p:txBody>
      </p:sp>
      <p:sp>
        <p:nvSpPr>
          <p:cNvPr id="18" name="TextBox 17">
            <a:extLst>
              <a:ext uri="{FF2B5EF4-FFF2-40B4-BE49-F238E27FC236}">
                <a16:creationId xmlns:a16="http://schemas.microsoft.com/office/drawing/2014/main" id="{565B2230-2FCB-403E-95B4-5F72568325B5}"/>
              </a:ext>
            </a:extLst>
          </p:cNvPr>
          <p:cNvSpPr txBox="1"/>
          <p:nvPr/>
        </p:nvSpPr>
        <p:spPr>
          <a:xfrm>
            <a:off x="11152103" y="5000933"/>
            <a:ext cx="1272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&lt; $150</a:t>
            </a:r>
          </a:p>
        </p:txBody>
      </p:sp>
      <p:sp>
        <p:nvSpPr>
          <p:cNvPr id="20" name="Rectangle 19">
            <a:extLst>
              <a:ext uri="{FF2B5EF4-FFF2-40B4-BE49-F238E27FC236}">
                <a16:creationId xmlns:a16="http://schemas.microsoft.com/office/drawing/2014/main" id="{57B9D810-5BAE-4535-8FEA-3BEE650F2C44}"/>
              </a:ext>
            </a:extLst>
          </p:cNvPr>
          <p:cNvSpPr/>
          <p:nvPr/>
        </p:nvSpPr>
        <p:spPr>
          <a:xfrm>
            <a:off x="10447401" y="1661022"/>
            <a:ext cx="1563467" cy="872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Increase in Max 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for 2BR Apt.</a:t>
            </a:r>
          </a:p>
        </p:txBody>
      </p:sp>
      <p:sp>
        <p:nvSpPr>
          <p:cNvPr id="14" name="Rectangle 13">
            <a:extLst>
              <a:ext uri="{FF2B5EF4-FFF2-40B4-BE49-F238E27FC236}">
                <a16:creationId xmlns:a16="http://schemas.microsoft.com/office/drawing/2014/main" id="{06A3B1B5-F6F9-4D18-9CDA-DE83996B8F5F}"/>
              </a:ext>
            </a:extLst>
          </p:cNvPr>
          <p:cNvSpPr>
            <a:spLocks noChangeArrowheads="1"/>
          </p:cNvSpPr>
          <p:nvPr/>
        </p:nvSpPr>
        <p:spPr bwMode="auto">
          <a:xfrm>
            <a:off x="267023" y="73549"/>
            <a:ext cx="11276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Changes to King County Housing Authority Payment Standards in March 2016</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3340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D48A7-8B40-4111-81DC-B3979046692E}"/>
              </a:ext>
            </a:extLst>
          </p:cNvPr>
          <p:cNvSpPr/>
          <p:nvPr/>
        </p:nvSpPr>
        <p:spPr>
          <a:xfrm>
            <a:off x="-2455" y="0"/>
            <a:ext cx="1219445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Lucida Sans"/>
              <a:ea typeface="+mn-ea"/>
              <a:cs typeface="+mn-cs"/>
            </a:endParaRPr>
          </a:p>
        </p:txBody>
      </p:sp>
      <p:sp>
        <p:nvSpPr>
          <p:cNvPr id="81" name="Rectangle 134">
            <a:extLst>
              <a:ext uri="{FF2B5EF4-FFF2-40B4-BE49-F238E27FC236}">
                <a16:creationId xmlns:a16="http://schemas.microsoft.com/office/drawing/2014/main" id="{E1DE4443-8B3A-41F4-90E5-CB8A9F2B160D}"/>
              </a:ext>
            </a:extLst>
          </p:cNvPr>
          <p:cNvSpPr>
            <a:spLocks noChangeArrowheads="1"/>
          </p:cNvSpPr>
          <p:nvPr/>
        </p:nvSpPr>
        <p:spPr bwMode="auto">
          <a:xfrm>
            <a:off x="6724731" y="842537"/>
            <a:ext cx="45103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09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dirty="0">
                <a:ln>
                  <a:noFill/>
                </a:ln>
                <a:solidFill>
                  <a:srgbClr val="262626"/>
                </a:solidFill>
                <a:effectLst/>
                <a:uLnTx/>
                <a:uFillTx/>
                <a:latin typeface="Lucida Sans" panose="020B0602030504020204" pitchFamily="34" charset="0"/>
                <a:ea typeface="+mn-ea"/>
                <a:cs typeface="Arial" pitchFamily="34" charset="0"/>
              </a:rPr>
              <a:t>Kirwan Child Opportunity Index</a:t>
            </a:r>
          </a:p>
        </p:txBody>
      </p:sp>
      <p:pic>
        <p:nvPicPr>
          <p:cNvPr id="5" name="Picture 4" descr="A close up of a map&#10;&#10;Description generated with high confidence">
            <a:extLst>
              <a:ext uri="{FF2B5EF4-FFF2-40B4-BE49-F238E27FC236}">
                <a16:creationId xmlns:a16="http://schemas.microsoft.com/office/drawing/2014/main" id="{6C851C05-0C73-4740-A30A-049552B29FF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93" t="7248" r="26184" b="24153"/>
          <a:stretch/>
        </p:blipFill>
        <p:spPr>
          <a:xfrm>
            <a:off x="-44814" y="1184131"/>
            <a:ext cx="5425728" cy="5457690"/>
          </a:xfrm>
          <a:prstGeom prst="rect">
            <a:avLst/>
          </a:prstGeom>
        </p:spPr>
      </p:pic>
      <p:sp>
        <p:nvSpPr>
          <p:cNvPr id="79" name="Rectangle 134">
            <a:extLst>
              <a:ext uri="{FF2B5EF4-FFF2-40B4-BE49-F238E27FC236}">
                <a16:creationId xmlns:a16="http://schemas.microsoft.com/office/drawing/2014/main" id="{50CEF4B9-48CA-40C5-8B4E-FA9788E27571}"/>
              </a:ext>
            </a:extLst>
          </p:cNvPr>
          <p:cNvSpPr>
            <a:spLocks noChangeArrowheads="1"/>
          </p:cNvSpPr>
          <p:nvPr/>
        </p:nvSpPr>
        <p:spPr bwMode="auto">
          <a:xfrm>
            <a:off x="575753" y="842529"/>
            <a:ext cx="50616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09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dirty="0">
                <a:ln>
                  <a:noFill/>
                </a:ln>
                <a:solidFill>
                  <a:srgbClr val="262626"/>
                </a:solidFill>
                <a:effectLst/>
                <a:uLnTx/>
                <a:uFillTx/>
                <a:latin typeface="Lucida Sans" panose="020B0602030504020204" pitchFamily="34" charset="0"/>
                <a:ea typeface="+mn-ea"/>
                <a:cs typeface="Arial" pitchFamily="34" charset="0"/>
              </a:rPr>
              <a:t>Upward Mobility (Opportunity Atlas)</a:t>
            </a:r>
          </a:p>
        </p:txBody>
      </p:sp>
      <p:sp>
        <p:nvSpPr>
          <p:cNvPr id="35" name="TextBox 34">
            <a:extLst>
              <a:ext uri="{FF2B5EF4-FFF2-40B4-BE49-F238E27FC236}">
                <a16:creationId xmlns:a16="http://schemas.microsoft.com/office/drawing/2014/main" id="{4F3408A3-AE2B-4C02-93D3-9860A040C2F6}"/>
              </a:ext>
            </a:extLst>
          </p:cNvPr>
          <p:cNvSpPr txBox="1"/>
          <p:nvPr/>
        </p:nvSpPr>
        <p:spPr>
          <a:xfrm>
            <a:off x="3830919" y="6312438"/>
            <a:ext cx="4527705" cy="338552"/>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Arial" pitchFamily="34" charset="0"/>
              </a:rPr>
              <a:t>Population-</a:t>
            </a:r>
            <a:r>
              <a:rPr kumimoji="0" lang="en-US" sz="1600" b="0" i="1" u="none" strike="noStrike" kern="1200" cap="none" spc="0" normalizeH="0" baseline="0" noProof="0" dirty="0" err="1">
                <a:ln>
                  <a:noFill/>
                </a:ln>
                <a:solidFill>
                  <a:prstClr val="black"/>
                </a:solidFill>
                <a:effectLst/>
                <a:uLnTx/>
                <a:uFillTx/>
                <a:latin typeface="Calibri"/>
                <a:ea typeface="+mn-ea"/>
                <a:cs typeface="Arial" pitchFamily="34" charset="0"/>
              </a:rPr>
              <a:t>Weighte</a:t>
            </a:r>
            <a:r>
              <a:rPr kumimoji="0" lang="en-US" sz="1600" b="0" i="1" u="none" strike="noStrike" kern="1200" cap="none" spc="0" normalizeH="0" baseline="0" noProof="0" dirty="0">
                <a:ln>
                  <a:noFill/>
                </a:ln>
                <a:solidFill>
                  <a:prstClr val="black"/>
                </a:solidFill>
                <a:effectLst/>
                <a:uLnTx/>
                <a:uFillTx/>
                <a:latin typeface="Calibri"/>
                <a:ea typeface="+mn-ea"/>
                <a:cs typeface="Arial" pitchFamily="34" charset="0"/>
              </a:rPr>
              <a:t>d Correlation Across Tracts: 0.30</a:t>
            </a:r>
          </a:p>
        </p:txBody>
      </p:sp>
      <p:pic>
        <p:nvPicPr>
          <p:cNvPr id="6" name="Picture 5" descr="A close up of a map&#10;&#10;Description generated with high confidence">
            <a:extLst>
              <a:ext uri="{FF2B5EF4-FFF2-40B4-BE49-F238E27FC236}">
                <a16:creationId xmlns:a16="http://schemas.microsoft.com/office/drawing/2014/main" id="{D6B5BD60-FC8D-4E95-A5E4-587CAB8E303E}"/>
              </a:ext>
            </a:extLst>
          </p:cNvPr>
          <p:cNvPicPr>
            <a:picLocks noChangeAspect="1"/>
          </p:cNvPicPr>
          <p:nvPr/>
        </p:nvPicPr>
        <p:blipFill rotWithShape="1">
          <a:blip r:embed="rId4">
            <a:extLst>
              <a:ext uri="{28A0092B-C50C-407E-A947-70E740481C1C}">
                <a14:useLocalDpi xmlns:a14="http://schemas.microsoft.com/office/drawing/2010/main" val="0"/>
              </a:ext>
            </a:extLst>
          </a:blip>
          <a:srcRect l="73679" t="48088" r="22769" b="12935"/>
          <a:stretch/>
        </p:blipFill>
        <p:spPr>
          <a:xfrm>
            <a:off x="5150510" y="1772385"/>
            <a:ext cx="294831" cy="4169684"/>
          </a:xfrm>
          <a:prstGeom prst="rect">
            <a:avLst/>
          </a:prstGeom>
        </p:spPr>
      </p:pic>
      <p:pic>
        <p:nvPicPr>
          <p:cNvPr id="25" name="Picture 24">
            <a:extLst>
              <a:ext uri="{FF2B5EF4-FFF2-40B4-BE49-F238E27FC236}">
                <a16:creationId xmlns:a16="http://schemas.microsoft.com/office/drawing/2014/main" id="{AFA71D74-EC87-497C-A685-88568724A69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1056" t="7249" r="26047" b="24809"/>
          <a:stretch/>
        </p:blipFill>
        <p:spPr>
          <a:xfrm>
            <a:off x="5934587" y="1143372"/>
            <a:ext cx="5436236" cy="5381492"/>
          </a:xfrm>
          <a:prstGeom prst="rect">
            <a:avLst/>
          </a:prstGeom>
        </p:spPr>
      </p:pic>
      <p:pic>
        <p:nvPicPr>
          <p:cNvPr id="21" name="Picture 20" descr="A close up of a map&#10;&#10;Description generated with high confidence">
            <a:extLst>
              <a:ext uri="{FF2B5EF4-FFF2-40B4-BE49-F238E27FC236}">
                <a16:creationId xmlns:a16="http://schemas.microsoft.com/office/drawing/2014/main" id="{11FD1915-8F43-4A94-BAE6-B8E85EDDF7C0}"/>
              </a:ext>
            </a:extLst>
          </p:cNvPr>
          <p:cNvPicPr>
            <a:picLocks noChangeAspect="1"/>
          </p:cNvPicPr>
          <p:nvPr/>
        </p:nvPicPr>
        <p:blipFill rotWithShape="1">
          <a:blip r:embed="rId4">
            <a:extLst>
              <a:ext uri="{28A0092B-C50C-407E-A947-70E740481C1C}">
                <a14:useLocalDpi xmlns:a14="http://schemas.microsoft.com/office/drawing/2010/main" val="0"/>
              </a:ext>
            </a:extLst>
          </a:blip>
          <a:srcRect l="73679" t="48088" r="22769" b="12935"/>
          <a:stretch/>
        </p:blipFill>
        <p:spPr>
          <a:xfrm>
            <a:off x="10926977" y="1808661"/>
            <a:ext cx="294831" cy="4169684"/>
          </a:xfrm>
          <a:prstGeom prst="rect">
            <a:avLst/>
          </a:prstGeom>
        </p:spPr>
      </p:pic>
      <p:sp>
        <p:nvSpPr>
          <p:cNvPr id="18" name="TextBox 17">
            <a:extLst>
              <a:ext uri="{FF2B5EF4-FFF2-40B4-BE49-F238E27FC236}">
                <a16:creationId xmlns:a16="http://schemas.microsoft.com/office/drawing/2014/main" id="{4E746071-7386-43E1-84A3-578DFAEDD286}"/>
              </a:ext>
            </a:extLst>
          </p:cNvPr>
          <p:cNvSpPr txBox="1"/>
          <p:nvPr/>
        </p:nvSpPr>
        <p:spPr>
          <a:xfrm>
            <a:off x="944895" y="2450042"/>
            <a:ext cx="884534" cy="492440"/>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Central District</a:t>
            </a:r>
          </a:p>
        </p:txBody>
      </p:sp>
      <p:sp>
        <p:nvSpPr>
          <p:cNvPr id="20" name="TextBox 19">
            <a:extLst>
              <a:ext uri="{FF2B5EF4-FFF2-40B4-BE49-F238E27FC236}">
                <a16:creationId xmlns:a16="http://schemas.microsoft.com/office/drawing/2014/main" id="{CE6FB8BC-C4EF-488E-98D5-60593762D684}"/>
              </a:ext>
            </a:extLst>
          </p:cNvPr>
          <p:cNvSpPr txBox="1"/>
          <p:nvPr/>
        </p:nvSpPr>
        <p:spPr>
          <a:xfrm>
            <a:off x="1479381" y="4517000"/>
            <a:ext cx="607399"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Kent</a:t>
            </a:r>
          </a:p>
        </p:txBody>
      </p:sp>
      <p:sp>
        <p:nvSpPr>
          <p:cNvPr id="60" name="TextBox 59">
            <a:extLst>
              <a:ext uri="{FF2B5EF4-FFF2-40B4-BE49-F238E27FC236}">
                <a16:creationId xmlns:a16="http://schemas.microsoft.com/office/drawing/2014/main" id="{CE6FB8BC-C4EF-488E-98D5-60593762D684}"/>
              </a:ext>
            </a:extLst>
          </p:cNvPr>
          <p:cNvSpPr txBox="1"/>
          <p:nvPr/>
        </p:nvSpPr>
        <p:spPr>
          <a:xfrm>
            <a:off x="2086780" y="4386286"/>
            <a:ext cx="913078"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East Hill</a:t>
            </a:r>
          </a:p>
        </p:txBody>
      </p:sp>
      <p:sp>
        <p:nvSpPr>
          <p:cNvPr id="64" name="TextBox 63">
            <a:extLst>
              <a:ext uri="{FF2B5EF4-FFF2-40B4-BE49-F238E27FC236}">
                <a16:creationId xmlns:a16="http://schemas.microsoft.com/office/drawing/2014/main" id="{CE6FB8BC-C4EF-488E-98D5-60593762D684}"/>
              </a:ext>
            </a:extLst>
          </p:cNvPr>
          <p:cNvSpPr txBox="1"/>
          <p:nvPr/>
        </p:nvSpPr>
        <p:spPr>
          <a:xfrm>
            <a:off x="1882701" y="2457496"/>
            <a:ext cx="913078"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Bellevue</a:t>
            </a:r>
          </a:p>
        </p:txBody>
      </p:sp>
      <p:sp>
        <p:nvSpPr>
          <p:cNvPr id="67" name="TextBox 66">
            <a:extLst>
              <a:ext uri="{FF2B5EF4-FFF2-40B4-BE49-F238E27FC236}">
                <a16:creationId xmlns:a16="http://schemas.microsoft.com/office/drawing/2014/main" id="{4E746071-7386-43E1-84A3-578DFAEDD286}"/>
              </a:ext>
            </a:extLst>
          </p:cNvPr>
          <p:cNvSpPr txBox="1"/>
          <p:nvPr/>
        </p:nvSpPr>
        <p:spPr>
          <a:xfrm>
            <a:off x="6911928" y="2442131"/>
            <a:ext cx="962238" cy="492440"/>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Central District</a:t>
            </a:r>
          </a:p>
        </p:txBody>
      </p:sp>
      <p:sp>
        <p:nvSpPr>
          <p:cNvPr id="69" name="TextBox 68">
            <a:extLst>
              <a:ext uri="{FF2B5EF4-FFF2-40B4-BE49-F238E27FC236}">
                <a16:creationId xmlns:a16="http://schemas.microsoft.com/office/drawing/2014/main" id="{CE6FB8BC-C4EF-488E-98D5-60593762D684}"/>
              </a:ext>
            </a:extLst>
          </p:cNvPr>
          <p:cNvSpPr txBox="1"/>
          <p:nvPr/>
        </p:nvSpPr>
        <p:spPr>
          <a:xfrm>
            <a:off x="7421147" y="4451643"/>
            <a:ext cx="607399"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Kent</a:t>
            </a:r>
          </a:p>
        </p:txBody>
      </p:sp>
      <p:sp>
        <p:nvSpPr>
          <p:cNvPr id="70" name="TextBox 69">
            <a:extLst>
              <a:ext uri="{FF2B5EF4-FFF2-40B4-BE49-F238E27FC236}">
                <a16:creationId xmlns:a16="http://schemas.microsoft.com/office/drawing/2014/main" id="{CE6FB8BC-C4EF-488E-98D5-60593762D684}"/>
              </a:ext>
            </a:extLst>
          </p:cNvPr>
          <p:cNvSpPr txBox="1"/>
          <p:nvPr/>
        </p:nvSpPr>
        <p:spPr>
          <a:xfrm>
            <a:off x="7982189" y="4320929"/>
            <a:ext cx="913078"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East Hill</a:t>
            </a:r>
          </a:p>
        </p:txBody>
      </p:sp>
      <p:sp>
        <p:nvSpPr>
          <p:cNvPr id="75" name="TextBox 74">
            <a:extLst>
              <a:ext uri="{FF2B5EF4-FFF2-40B4-BE49-F238E27FC236}">
                <a16:creationId xmlns:a16="http://schemas.microsoft.com/office/drawing/2014/main" id="{CE6FB8BC-C4EF-488E-98D5-60593762D684}"/>
              </a:ext>
            </a:extLst>
          </p:cNvPr>
          <p:cNvSpPr txBox="1"/>
          <p:nvPr/>
        </p:nvSpPr>
        <p:spPr>
          <a:xfrm>
            <a:off x="1671686" y="3947743"/>
            <a:ext cx="810265"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Tukwila</a:t>
            </a:r>
          </a:p>
        </p:txBody>
      </p:sp>
      <p:sp>
        <p:nvSpPr>
          <p:cNvPr id="76" name="TextBox 75">
            <a:extLst>
              <a:ext uri="{FF2B5EF4-FFF2-40B4-BE49-F238E27FC236}">
                <a16:creationId xmlns:a16="http://schemas.microsoft.com/office/drawing/2014/main" id="{CE6FB8BC-C4EF-488E-98D5-60593762D684}"/>
              </a:ext>
            </a:extLst>
          </p:cNvPr>
          <p:cNvSpPr txBox="1"/>
          <p:nvPr/>
        </p:nvSpPr>
        <p:spPr>
          <a:xfrm>
            <a:off x="7566634" y="3882640"/>
            <a:ext cx="847502"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Tukwila</a:t>
            </a:r>
          </a:p>
        </p:txBody>
      </p:sp>
      <p:sp>
        <p:nvSpPr>
          <p:cNvPr id="78" name="TextBox 77">
            <a:extLst>
              <a:ext uri="{FF2B5EF4-FFF2-40B4-BE49-F238E27FC236}">
                <a16:creationId xmlns:a16="http://schemas.microsoft.com/office/drawing/2014/main" id="{CE6FB8BC-C4EF-488E-98D5-60593762D684}"/>
              </a:ext>
            </a:extLst>
          </p:cNvPr>
          <p:cNvSpPr txBox="1"/>
          <p:nvPr/>
        </p:nvSpPr>
        <p:spPr>
          <a:xfrm>
            <a:off x="1689290" y="1680989"/>
            <a:ext cx="1060906"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Inglewood</a:t>
            </a:r>
          </a:p>
        </p:txBody>
      </p:sp>
      <p:sp>
        <p:nvSpPr>
          <p:cNvPr id="80" name="TextBox 79">
            <a:extLst>
              <a:ext uri="{FF2B5EF4-FFF2-40B4-BE49-F238E27FC236}">
                <a16:creationId xmlns:a16="http://schemas.microsoft.com/office/drawing/2014/main" id="{CE6FB8BC-C4EF-488E-98D5-60593762D684}"/>
              </a:ext>
            </a:extLst>
          </p:cNvPr>
          <p:cNvSpPr txBox="1"/>
          <p:nvPr/>
        </p:nvSpPr>
        <p:spPr>
          <a:xfrm>
            <a:off x="7578084" y="1644172"/>
            <a:ext cx="1060906"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Inglewood</a:t>
            </a:r>
          </a:p>
        </p:txBody>
      </p:sp>
      <p:sp>
        <p:nvSpPr>
          <p:cNvPr id="82" name="TextBox 81">
            <a:extLst>
              <a:ext uri="{FF2B5EF4-FFF2-40B4-BE49-F238E27FC236}">
                <a16:creationId xmlns:a16="http://schemas.microsoft.com/office/drawing/2014/main" id="{CE6FB8BC-C4EF-488E-98D5-60593762D684}"/>
              </a:ext>
            </a:extLst>
          </p:cNvPr>
          <p:cNvSpPr txBox="1"/>
          <p:nvPr/>
        </p:nvSpPr>
        <p:spPr>
          <a:xfrm>
            <a:off x="6709565" y="2867124"/>
            <a:ext cx="802409" cy="492440"/>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West Seattle</a:t>
            </a:r>
          </a:p>
        </p:txBody>
      </p:sp>
      <p:sp>
        <p:nvSpPr>
          <p:cNvPr id="83" name="TextBox 82">
            <a:extLst>
              <a:ext uri="{FF2B5EF4-FFF2-40B4-BE49-F238E27FC236}">
                <a16:creationId xmlns:a16="http://schemas.microsoft.com/office/drawing/2014/main" id="{CE6FB8BC-C4EF-488E-98D5-60593762D684}"/>
              </a:ext>
            </a:extLst>
          </p:cNvPr>
          <p:cNvSpPr txBox="1"/>
          <p:nvPr/>
        </p:nvSpPr>
        <p:spPr>
          <a:xfrm>
            <a:off x="737883" y="2933889"/>
            <a:ext cx="802409" cy="492440"/>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West Seattle</a:t>
            </a:r>
          </a:p>
        </p:txBody>
      </p:sp>
      <p:sp>
        <p:nvSpPr>
          <p:cNvPr id="84" name="TextBox 83">
            <a:extLst>
              <a:ext uri="{FF2B5EF4-FFF2-40B4-BE49-F238E27FC236}">
                <a16:creationId xmlns:a16="http://schemas.microsoft.com/office/drawing/2014/main" id="{CE6FB8BC-C4EF-488E-98D5-60593762D684}"/>
              </a:ext>
            </a:extLst>
          </p:cNvPr>
          <p:cNvSpPr txBox="1"/>
          <p:nvPr/>
        </p:nvSpPr>
        <p:spPr>
          <a:xfrm>
            <a:off x="2193521" y="3200259"/>
            <a:ext cx="932241" cy="492440"/>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Cougar Mountain</a:t>
            </a:r>
          </a:p>
        </p:txBody>
      </p:sp>
      <p:sp>
        <p:nvSpPr>
          <p:cNvPr id="85" name="TextBox 84">
            <a:extLst>
              <a:ext uri="{FF2B5EF4-FFF2-40B4-BE49-F238E27FC236}">
                <a16:creationId xmlns:a16="http://schemas.microsoft.com/office/drawing/2014/main" id="{CE6FB8BC-C4EF-488E-98D5-60593762D684}"/>
              </a:ext>
            </a:extLst>
          </p:cNvPr>
          <p:cNvSpPr txBox="1"/>
          <p:nvPr/>
        </p:nvSpPr>
        <p:spPr>
          <a:xfrm>
            <a:off x="8127118" y="3047850"/>
            <a:ext cx="988897" cy="492440"/>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Cougar Mountain</a:t>
            </a:r>
          </a:p>
        </p:txBody>
      </p:sp>
      <p:sp>
        <p:nvSpPr>
          <p:cNvPr id="86" name="TextBox 85">
            <a:extLst>
              <a:ext uri="{FF2B5EF4-FFF2-40B4-BE49-F238E27FC236}">
                <a16:creationId xmlns:a16="http://schemas.microsoft.com/office/drawing/2014/main" id="{CE6FB8BC-C4EF-488E-98D5-60593762D684}"/>
              </a:ext>
            </a:extLst>
          </p:cNvPr>
          <p:cNvSpPr txBox="1"/>
          <p:nvPr/>
        </p:nvSpPr>
        <p:spPr>
          <a:xfrm>
            <a:off x="918222" y="1338635"/>
            <a:ext cx="1060906"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anose="020B0604020202020204" pitchFamily="34" charset="0"/>
              </a:rPr>
              <a:t>Shoreline</a:t>
            </a:r>
          </a:p>
        </p:txBody>
      </p:sp>
      <p:sp>
        <p:nvSpPr>
          <p:cNvPr id="87" name="TextBox 86">
            <a:extLst>
              <a:ext uri="{FF2B5EF4-FFF2-40B4-BE49-F238E27FC236}">
                <a16:creationId xmlns:a16="http://schemas.microsoft.com/office/drawing/2014/main" id="{CE6FB8BC-C4EF-488E-98D5-60593762D684}"/>
              </a:ext>
            </a:extLst>
          </p:cNvPr>
          <p:cNvSpPr txBox="1"/>
          <p:nvPr/>
        </p:nvSpPr>
        <p:spPr>
          <a:xfrm>
            <a:off x="6927033" y="1271500"/>
            <a:ext cx="1060906"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Shoreline</a:t>
            </a:r>
          </a:p>
        </p:txBody>
      </p:sp>
      <p:sp>
        <p:nvSpPr>
          <p:cNvPr id="13" name="TextBox 12">
            <a:extLst>
              <a:ext uri="{FF2B5EF4-FFF2-40B4-BE49-F238E27FC236}">
                <a16:creationId xmlns:a16="http://schemas.microsoft.com/office/drawing/2014/main" id="{3357310F-9C26-4B43-9139-4BBBE54D54EA}"/>
              </a:ext>
            </a:extLst>
          </p:cNvPr>
          <p:cNvSpPr txBox="1"/>
          <p:nvPr/>
        </p:nvSpPr>
        <p:spPr>
          <a:xfrm>
            <a:off x="5235340" y="1838191"/>
            <a:ext cx="1303172" cy="338552"/>
          </a:xfrm>
          <a:prstGeom prst="rect">
            <a:avLst/>
          </a:prstGeom>
          <a:noFill/>
        </p:spPr>
        <p:txBody>
          <a:bodyPr wrap="square" lIns="91195" tIns="45719" rIns="91195" bIns="45719" rtlCol="0">
            <a:spAutoFit/>
          </a:bodyPr>
          <a:lstStyle/>
          <a:p>
            <a:pPr marL="0" marR="0" lvl="0" indent="0" algn="r" defTabSz="9115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&gt;  53 ($46k)</a:t>
            </a:r>
          </a:p>
        </p:txBody>
      </p:sp>
      <p:sp>
        <p:nvSpPr>
          <p:cNvPr id="15" name="TextBox 14">
            <a:extLst>
              <a:ext uri="{FF2B5EF4-FFF2-40B4-BE49-F238E27FC236}">
                <a16:creationId xmlns:a16="http://schemas.microsoft.com/office/drawing/2014/main" id="{70F13337-4EEB-46F4-9D09-A249E3B3B859}"/>
              </a:ext>
            </a:extLst>
          </p:cNvPr>
          <p:cNvSpPr txBox="1"/>
          <p:nvPr/>
        </p:nvSpPr>
        <p:spPr>
          <a:xfrm>
            <a:off x="5358567" y="5398935"/>
            <a:ext cx="1213613" cy="338552"/>
          </a:xfrm>
          <a:prstGeom prst="rect">
            <a:avLst/>
          </a:prstGeom>
          <a:noFill/>
        </p:spPr>
        <p:txBody>
          <a:bodyPr wrap="square" lIns="91195" tIns="45719" rIns="91195" bIns="45719" rtlCol="0">
            <a:spAutoFit/>
          </a:bodyPr>
          <a:lstStyle/>
          <a:p>
            <a:pPr marL="0" marR="0" lvl="0" indent="0" algn="r" defTabSz="9115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&lt;  40  ($31k)</a:t>
            </a:r>
          </a:p>
        </p:txBody>
      </p:sp>
      <p:sp>
        <p:nvSpPr>
          <p:cNvPr id="16" name="TextBox 15">
            <a:extLst>
              <a:ext uri="{FF2B5EF4-FFF2-40B4-BE49-F238E27FC236}">
                <a16:creationId xmlns:a16="http://schemas.microsoft.com/office/drawing/2014/main" id="{A4312682-E0F0-4E0C-ABC5-50F3F65B06E8}"/>
              </a:ext>
            </a:extLst>
          </p:cNvPr>
          <p:cNvSpPr txBox="1"/>
          <p:nvPr/>
        </p:nvSpPr>
        <p:spPr>
          <a:xfrm>
            <a:off x="5226013" y="3460867"/>
            <a:ext cx="1178721" cy="338552"/>
          </a:xfrm>
          <a:prstGeom prst="rect">
            <a:avLst/>
          </a:prstGeom>
          <a:noFill/>
        </p:spPr>
        <p:txBody>
          <a:bodyPr wrap="square" lIns="91195" tIns="45719" rIns="91195" bIns="45719" rtlCol="0">
            <a:spAutoFit/>
          </a:bodyPr>
          <a:lstStyle/>
          <a:p>
            <a:pPr marL="0" marR="0" lvl="0" indent="0" algn="r" defTabSz="9115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47  ($38k)</a:t>
            </a:r>
          </a:p>
        </p:txBody>
      </p:sp>
      <p:sp>
        <p:nvSpPr>
          <p:cNvPr id="22" name="TextBox 21">
            <a:extLst>
              <a:ext uri="{FF2B5EF4-FFF2-40B4-BE49-F238E27FC236}">
                <a16:creationId xmlns:a16="http://schemas.microsoft.com/office/drawing/2014/main" id="{428EE2FA-A2D6-4C63-B708-38D3AC106338}"/>
              </a:ext>
            </a:extLst>
          </p:cNvPr>
          <p:cNvSpPr txBox="1"/>
          <p:nvPr/>
        </p:nvSpPr>
        <p:spPr>
          <a:xfrm>
            <a:off x="11013607" y="1878763"/>
            <a:ext cx="1076845" cy="338552"/>
          </a:xfrm>
          <a:prstGeom prst="rect">
            <a:avLst/>
          </a:prstGeom>
          <a:noFill/>
        </p:spPr>
        <p:txBody>
          <a:bodyPr wrap="square" lIns="91195" tIns="45719" rIns="91195" bIns="45719" rtlCol="0">
            <a:spAutoFit/>
          </a:bodyPr>
          <a:lstStyle/>
          <a:p>
            <a:pPr marL="0" marR="0" lvl="0" indent="0" algn="r" defTabSz="9115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&gt; 0.68 SD</a:t>
            </a:r>
          </a:p>
        </p:txBody>
      </p:sp>
      <p:sp>
        <p:nvSpPr>
          <p:cNvPr id="23" name="TextBox 22">
            <a:extLst>
              <a:ext uri="{FF2B5EF4-FFF2-40B4-BE49-F238E27FC236}">
                <a16:creationId xmlns:a16="http://schemas.microsoft.com/office/drawing/2014/main" id="{A8E34871-1756-4F1E-81E0-018ADA852308}"/>
              </a:ext>
            </a:extLst>
          </p:cNvPr>
          <p:cNvSpPr txBox="1"/>
          <p:nvPr/>
        </p:nvSpPr>
        <p:spPr>
          <a:xfrm>
            <a:off x="10897889" y="5398935"/>
            <a:ext cx="1236955" cy="338552"/>
          </a:xfrm>
          <a:prstGeom prst="rect">
            <a:avLst/>
          </a:prstGeom>
          <a:noFill/>
        </p:spPr>
        <p:txBody>
          <a:bodyPr wrap="square" lIns="91195" tIns="45719" rIns="91195" bIns="45719" rtlCol="0">
            <a:spAutoFit/>
          </a:bodyPr>
          <a:lstStyle/>
          <a:p>
            <a:pPr marL="0" marR="0" lvl="0" indent="0" algn="r" defTabSz="9115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&lt; -0.44 SD</a:t>
            </a:r>
          </a:p>
        </p:txBody>
      </p:sp>
      <p:sp>
        <p:nvSpPr>
          <p:cNvPr id="24" name="TextBox 23">
            <a:extLst>
              <a:ext uri="{FF2B5EF4-FFF2-40B4-BE49-F238E27FC236}">
                <a16:creationId xmlns:a16="http://schemas.microsoft.com/office/drawing/2014/main" id="{E3EE19EB-915D-446B-9ED6-B161B8BEDA03}"/>
              </a:ext>
            </a:extLst>
          </p:cNvPr>
          <p:cNvSpPr txBox="1"/>
          <p:nvPr/>
        </p:nvSpPr>
        <p:spPr>
          <a:xfrm>
            <a:off x="10853496" y="3554951"/>
            <a:ext cx="1236956" cy="338552"/>
          </a:xfrm>
          <a:prstGeom prst="rect">
            <a:avLst/>
          </a:prstGeom>
          <a:noFill/>
        </p:spPr>
        <p:txBody>
          <a:bodyPr wrap="square" lIns="91195" tIns="45719" rIns="91195" bIns="45719" rtlCol="0">
            <a:spAutoFit/>
          </a:bodyPr>
          <a:lstStyle/>
          <a:p>
            <a:pPr marL="0" marR="0" lvl="0" indent="0" algn="r" defTabSz="9115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0.23 SD</a:t>
            </a:r>
          </a:p>
        </p:txBody>
      </p:sp>
      <p:sp>
        <p:nvSpPr>
          <p:cNvPr id="38" name="TextBox 37">
            <a:extLst>
              <a:ext uri="{FF2B5EF4-FFF2-40B4-BE49-F238E27FC236}">
                <a16:creationId xmlns:a16="http://schemas.microsoft.com/office/drawing/2014/main" id="{CE6FB8BC-C4EF-488E-98D5-60593762D684}"/>
              </a:ext>
            </a:extLst>
          </p:cNvPr>
          <p:cNvSpPr txBox="1"/>
          <p:nvPr/>
        </p:nvSpPr>
        <p:spPr>
          <a:xfrm>
            <a:off x="7843501" y="2476203"/>
            <a:ext cx="913078" cy="292386"/>
          </a:xfrm>
          <a:prstGeom prst="rect">
            <a:avLst/>
          </a:prstGeom>
          <a:noFill/>
        </p:spPr>
        <p:txBody>
          <a:bodyPr wrap="square" lIns="91195" tIns="45719" rIns="91195" bIns="45719" rtlCol="0">
            <a:spAutoFit/>
          </a:bodyPr>
          <a:lstStyle/>
          <a:p>
            <a:pPr marL="0" marR="0" lvl="0" indent="0" algn="ctr" defTabSz="91158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3175" cmpd="thickThin">
                  <a:solidFill>
                    <a:srgbClr val="FFFFFF"/>
                  </a:solidFill>
                  <a:prstDash val="solid"/>
                </a:ln>
                <a:solidFill>
                  <a:srgbClr val="262626"/>
                </a:solidFill>
                <a:effectLst/>
                <a:uLnTx/>
                <a:uFillTx/>
                <a:latin typeface="Arial Rounded MT Bold" panose="020F0704030504030204" pitchFamily="34" charset="0"/>
                <a:ea typeface="+mn-ea"/>
                <a:cs typeface="Arial" pitchFamily="34" charset="0"/>
              </a:rPr>
              <a:t>Bellevue</a:t>
            </a:r>
          </a:p>
        </p:txBody>
      </p:sp>
      <p:sp>
        <p:nvSpPr>
          <p:cNvPr id="3" name="TextBox 2">
            <a:extLst>
              <a:ext uri="{FF2B5EF4-FFF2-40B4-BE49-F238E27FC236}">
                <a16:creationId xmlns:a16="http://schemas.microsoft.com/office/drawing/2014/main" id="{F143F942-5AD4-4395-A05D-DF6C14B0039D}"/>
              </a:ext>
            </a:extLst>
          </p:cNvPr>
          <p:cNvSpPr txBox="1"/>
          <p:nvPr/>
        </p:nvSpPr>
        <p:spPr>
          <a:xfrm>
            <a:off x="5226013" y="65248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Lucida Sans"/>
              <a:ea typeface="+mn-ea"/>
              <a:cs typeface="+mn-cs"/>
            </a:endParaRPr>
          </a:p>
        </p:txBody>
      </p:sp>
      <p:sp>
        <p:nvSpPr>
          <p:cNvPr id="36" name="Rectangle 35">
            <a:extLst>
              <a:ext uri="{FF2B5EF4-FFF2-40B4-BE49-F238E27FC236}">
                <a16:creationId xmlns:a16="http://schemas.microsoft.com/office/drawing/2014/main" id="{D4D92FE4-5434-48D1-A659-D09D98AC3058}"/>
              </a:ext>
            </a:extLst>
          </p:cNvPr>
          <p:cNvSpPr>
            <a:spLocks noChangeArrowheads="1"/>
          </p:cNvSpPr>
          <p:nvPr/>
        </p:nvSpPr>
        <p:spPr bwMode="auto">
          <a:xfrm>
            <a:off x="368597" y="239422"/>
            <a:ext cx="11276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Opportunity Atlas vs. Other Measures of Economic Opportunity</a:t>
            </a:r>
          </a:p>
        </p:txBody>
      </p:sp>
    </p:spTree>
    <p:extLst>
      <p:ext uri="{BB962C8B-B14F-4D97-AF65-F5344CB8AC3E}">
        <p14:creationId xmlns:p14="http://schemas.microsoft.com/office/powerpoint/2010/main" val="873377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577" y="1122873"/>
            <a:ext cx="10401062" cy="5389439"/>
          </a:xfrm>
        </p:spPr>
        <p:txBody>
          <a:bodyPr>
            <a:normAutofit/>
          </a:bodyPr>
          <a:lstStyle/>
          <a:p>
            <a:pPr marL="36900" indent="0">
              <a:buNone/>
            </a:pPr>
            <a:endParaRPr lang="en-US" sz="2200" dirty="0">
              <a:latin typeface="Arial" panose="020B0604020202020204" pitchFamily="34" charset="0"/>
              <a:cs typeface="Arial" panose="020B0604020202020204" pitchFamily="34" charset="0"/>
              <a:sym typeface="Wingdings" pitchFamily="2" charset="2"/>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Sample frame: families with at least one child below age 15 who were issued vouchers in either Seattle or King County between April 2018 to April 2019</a:t>
            </a: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marL="342900" lvl="0" indent="-342900" defTabSz="914400">
              <a:lnSpc>
                <a:spcPct val="100000"/>
              </a:lnSpc>
              <a:spcBef>
                <a:spcPct val="20000"/>
              </a:spcBef>
              <a:buClr>
                <a:srgbClr val="1F497D"/>
              </a:buClr>
              <a:buFont typeface="Wingdings" panose="05000000000000000000" pitchFamily="2" charset="2"/>
              <a:buChar char="§"/>
            </a:pPr>
            <a:endParaRPr lang="en-US" sz="2200" dirty="0">
              <a:solidFill>
                <a:srgbClr val="000000"/>
              </a:solidFill>
              <a:latin typeface="Arial" panose="020B0604020202020204" pitchFamily="34" charset="0"/>
              <a:cs typeface="Arial" panose="020B0604020202020204" pitchFamily="34" charset="0"/>
            </a:endParaRPr>
          </a:p>
          <a:p>
            <a:pPr marL="342900" lvl="0" indent="-342900" defTabSz="914400">
              <a:lnSpc>
                <a:spcPct val="100000"/>
              </a:lnSpc>
              <a:spcBef>
                <a:spcPct val="20000"/>
              </a:spcBef>
              <a:buClr>
                <a:srgbClr val="1F497D"/>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421 eligible families in the experiment, split randomly into control (standard services) and treatment</a:t>
            </a:r>
          </a:p>
          <a:p>
            <a:pPr marL="0" lvl="0" indent="0" defTabSz="914400">
              <a:lnSpc>
                <a:spcPct val="100000"/>
              </a:lnSpc>
              <a:spcBef>
                <a:spcPct val="20000"/>
              </a:spcBef>
              <a:buClr>
                <a:srgbClr val="1F497D"/>
              </a:buClr>
              <a:buNone/>
            </a:pPr>
            <a:endParaRPr lang="en-US" sz="2200" dirty="0">
              <a:solidFill>
                <a:srgbClr val="000000"/>
              </a:solidFill>
              <a:latin typeface="Arial" panose="020B0604020202020204" pitchFamily="34" charset="0"/>
              <a:cs typeface="Arial" panose="020B0604020202020204" pitchFamily="34" charset="0"/>
            </a:endParaRPr>
          </a:p>
          <a:p>
            <a:pPr marL="685800" lvl="1" indent="-342900" defTabSz="914400">
              <a:lnSpc>
                <a:spcPct val="100000"/>
              </a:lnSpc>
              <a:spcBef>
                <a:spcPct val="20000"/>
              </a:spcBef>
              <a:buClr>
                <a:srgbClr val="1F497D"/>
              </a:buClr>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Here we use data on 274 families issued vouchers up to December 31, 2018, followed through June 24, 2019</a:t>
            </a:r>
          </a:p>
          <a:p>
            <a:pPr marL="685800" lvl="1" indent="-342900" defTabSz="914400">
              <a:lnSpc>
                <a:spcPct val="100000"/>
              </a:lnSpc>
              <a:spcBef>
                <a:spcPct val="20000"/>
              </a:spcBef>
              <a:buClr>
                <a:srgbClr val="1F497D"/>
              </a:buClr>
              <a:buFont typeface="Wingdings" panose="05000000000000000000" pitchFamily="2" charset="2"/>
              <a:buChar char="§"/>
            </a:pPr>
            <a:endParaRPr lang="en-US" sz="2000" dirty="0">
              <a:solidFill>
                <a:srgbClr val="000000"/>
              </a:solidFill>
              <a:latin typeface="Arial" panose="020B0604020202020204" pitchFamily="34" charset="0"/>
              <a:cs typeface="Arial" panose="020B0604020202020204" pitchFamily="34" charset="0"/>
            </a:endParaRPr>
          </a:p>
          <a:p>
            <a:pPr marL="685800" lvl="1" indent="-342900" defTabSz="914400">
              <a:lnSpc>
                <a:spcPct val="100000"/>
              </a:lnSpc>
              <a:spcBef>
                <a:spcPct val="20000"/>
              </a:spcBef>
              <a:buClr>
                <a:srgbClr val="1F497D"/>
              </a:buClr>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141 treatment families and 133 control families </a:t>
            </a:r>
          </a:p>
        </p:txBody>
      </p:sp>
      <p:sp>
        <p:nvSpPr>
          <p:cNvPr id="6" name="Title 1"/>
          <p:cNvSpPr txBox="1">
            <a:spLocks/>
          </p:cNvSpPr>
          <p:nvPr/>
        </p:nvSpPr>
        <p:spPr>
          <a:xfrm>
            <a:off x="0" y="228600"/>
            <a:ext cx="1219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Creating Moves to Opportunity Experiment</a:t>
            </a:r>
          </a:p>
        </p:txBody>
      </p:sp>
    </p:spTree>
    <p:extLst>
      <p:ext uri="{BB962C8B-B14F-4D97-AF65-F5344CB8AC3E}">
        <p14:creationId xmlns:p14="http://schemas.microsoft.com/office/powerpoint/2010/main" val="1092161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2668200" y="858450"/>
          <a:ext cx="1191" cy="1191"/>
        </p:xfrm>
        <a:graphic>
          <a:graphicData uri="http://schemas.openxmlformats.org/presentationml/2006/ole">
            <mc:AlternateContent xmlns:mc="http://schemas.openxmlformats.org/markup-compatibility/2006">
              <mc:Choice xmlns:v="urn:schemas-microsoft-com:vml" Requires="v">
                <p:oleObj spid="_x0000_s12313" name="think-cell Slide" r:id="rId6" imgW="530" imgH="528" progId="TCLayout.ActiveDocument.1">
                  <p:embed/>
                </p:oleObj>
              </mc:Choice>
              <mc:Fallback>
                <p:oleObj name="think-cell Slide" r:id="rId6" imgW="530" imgH="528" progId="TCLayout.ActiveDocument.1">
                  <p:embed/>
                  <p:pic>
                    <p:nvPicPr>
                      <p:cNvPr id="6" name="Object 5" hidden="1"/>
                      <p:cNvPicPr/>
                      <p:nvPr/>
                    </p:nvPicPr>
                    <p:blipFill>
                      <a:blip r:embed="rId7"/>
                      <a:stretch>
                        <a:fillRect/>
                      </a:stretch>
                    </p:blipFill>
                    <p:spPr>
                      <a:xfrm>
                        <a:off x="2668200" y="858450"/>
                        <a:ext cx="1191" cy="1191"/>
                      </a:xfrm>
                      <a:prstGeom prst="rect">
                        <a:avLst/>
                      </a:prstGeom>
                    </p:spPr>
                  </p:pic>
                </p:oleObj>
              </mc:Fallback>
            </mc:AlternateContent>
          </a:graphicData>
        </a:graphic>
      </p:graphicFrame>
      <p:sp>
        <p:nvSpPr>
          <p:cNvPr id="7" name="Rectangle 6" hidden="1"/>
          <p:cNvSpPr/>
          <p:nvPr>
            <p:custDataLst>
              <p:tags r:id="rId3"/>
            </p:custDataLst>
          </p:nvPr>
        </p:nvSpPr>
        <p:spPr>
          <a:xfrm>
            <a:off x="2667009" y="857259"/>
            <a:ext cx="119063" cy="119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sym typeface="Century Gothic" panose="020B0502020202020204" pitchFamily="34" charset="0"/>
            </a:endParaRPr>
          </a:p>
        </p:txBody>
      </p:sp>
      <p:cxnSp>
        <p:nvCxnSpPr>
          <p:cNvPr id="9" name="Straight Connector 8"/>
          <p:cNvCxnSpPr/>
          <p:nvPr/>
        </p:nvCxnSpPr>
        <p:spPr>
          <a:xfrm flipV="1">
            <a:off x="1517843" y="3128856"/>
            <a:ext cx="9446240" cy="12868"/>
          </a:xfrm>
          <a:prstGeom prst="line">
            <a:avLst/>
          </a:prstGeom>
          <a:ln w="1905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523384" y="3098134"/>
            <a:ext cx="87179" cy="87179"/>
          </a:xfrm>
          <a:prstGeom prst="ellipse">
            <a:avLst/>
          </a:prstGeom>
          <a:solidFill>
            <a:schemeClr val="accent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13" name="Straight Connector 12"/>
          <p:cNvCxnSpPr>
            <a:stCxn id="10" idx="0"/>
            <a:endCxn id="11" idx="4"/>
          </p:cNvCxnSpPr>
          <p:nvPr/>
        </p:nvCxnSpPr>
        <p:spPr>
          <a:xfrm flipV="1">
            <a:off x="1566973" y="2664929"/>
            <a:ext cx="0" cy="433204"/>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01625" y="1567752"/>
            <a:ext cx="1860296" cy="7181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kumimoji="0" lang="en-US" sz="1300" b="1" i="0" u="none" strike="noStrike" kern="1200" cap="none" spc="0" normalizeH="0" baseline="0" noProof="0" dirty="0">
                <a:ln>
                  <a:noFill/>
                </a:ln>
                <a:solidFill>
                  <a:srgbClr val="E35925"/>
                </a:solidFill>
                <a:effectLst/>
                <a:uLnTx/>
                <a:uFillTx/>
                <a:latin typeface="Century Gothic"/>
                <a:ea typeface="+mn-ea"/>
                <a:cs typeface="+mn-cs"/>
              </a:rPr>
              <a:t>Family Contacted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Notified of selection from waitlist</a:t>
            </a:r>
          </a:p>
        </p:txBody>
      </p:sp>
      <p:sp>
        <p:nvSpPr>
          <p:cNvPr id="19" name="TextBox 18"/>
          <p:cNvSpPr txBox="1"/>
          <p:nvPr/>
        </p:nvSpPr>
        <p:spPr>
          <a:xfrm>
            <a:off x="1429872" y="4008701"/>
            <a:ext cx="1428676" cy="11182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kumimoji="0" lang="en-US" sz="1300" b="1" i="0" u="none" strike="noStrike" kern="1200" cap="none" spc="0" normalizeH="0" baseline="0" noProof="0" dirty="0">
                <a:ln>
                  <a:noFill/>
                </a:ln>
                <a:solidFill>
                  <a:srgbClr val="E35925"/>
                </a:solidFill>
                <a:effectLst/>
                <a:uLnTx/>
                <a:uFillTx/>
                <a:latin typeface="Century Gothic"/>
                <a:ea typeface="+mn-ea"/>
                <a:cs typeface="+mn-cs"/>
              </a:rPr>
              <a:t>Intake Appointment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Consent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Randomization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Baseline survey</a:t>
            </a:r>
          </a:p>
        </p:txBody>
      </p:sp>
      <p:sp>
        <p:nvSpPr>
          <p:cNvPr id="29" name="Oval 28"/>
          <p:cNvSpPr/>
          <p:nvPr/>
        </p:nvSpPr>
        <p:spPr>
          <a:xfrm>
            <a:off x="3357039" y="3094164"/>
            <a:ext cx="87179" cy="87179"/>
          </a:xfrm>
          <a:prstGeom prst="ellipse">
            <a:avLst/>
          </a:prstGeom>
          <a:solidFill>
            <a:schemeClr val="accent5"/>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31" name="Straight Connector 30"/>
          <p:cNvCxnSpPr>
            <a:stCxn id="104" idx="0"/>
            <a:endCxn id="29" idx="4"/>
          </p:cNvCxnSpPr>
          <p:nvPr/>
        </p:nvCxnSpPr>
        <p:spPr>
          <a:xfrm flipH="1" flipV="1">
            <a:off x="3400629" y="3181343"/>
            <a:ext cx="185" cy="417913"/>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4036430" y="3110083"/>
            <a:ext cx="87179" cy="87179"/>
          </a:xfrm>
          <a:prstGeom prst="ellipse">
            <a:avLst/>
          </a:prstGeom>
          <a:solidFill>
            <a:schemeClr val="accent5"/>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34" name="Straight Connector 33"/>
          <p:cNvCxnSpPr>
            <a:endCxn id="32" idx="4"/>
          </p:cNvCxnSpPr>
          <p:nvPr/>
        </p:nvCxnSpPr>
        <p:spPr>
          <a:xfrm flipV="1">
            <a:off x="4078035" y="3197253"/>
            <a:ext cx="1976" cy="410700"/>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4705810" y="3094164"/>
            <a:ext cx="87179" cy="87179"/>
          </a:xfrm>
          <a:prstGeom prst="ellipse">
            <a:avLst/>
          </a:prstGeom>
          <a:solidFill>
            <a:schemeClr val="accent5"/>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37" name="Straight Connector 36"/>
          <p:cNvCxnSpPr>
            <a:stCxn id="107" idx="0"/>
          </p:cNvCxnSpPr>
          <p:nvPr/>
        </p:nvCxnSpPr>
        <p:spPr>
          <a:xfrm flipH="1" flipV="1">
            <a:off x="4749400" y="3181343"/>
            <a:ext cx="2657" cy="417913"/>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073880" y="4047594"/>
            <a:ext cx="4577677"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kumimoji="0" lang="en-US" sz="1300" b="1" i="0" u="none" strike="noStrike" kern="1200" cap="none" spc="0" normalizeH="0" baseline="0" noProof="0" dirty="0">
                <a:ln>
                  <a:noFill/>
                </a:ln>
                <a:solidFill>
                  <a:srgbClr val="2D616E"/>
                </a:solidFill>
                <a:effectLst/>
                <a:uLnTx/>
                <a:uFillTx/>
                <a:latin typeface="Century Gothic" panose="020B0502020202020204" pitchFamily="34" charset="0"/>
                <a:ea typeface="+mn-ea"/>
                <a:cs typeface="+mn-cs"/>
              </a:rPr>
              <a:t>Nonprofit Staff Meet with Families and Landlords</a:t>
            </a:r>
          </a:p>
        </p:txBody>
      </p:sp>
      <p:grpSp>
        <p:nvGrpSpPr>
          <p:cNvPr id="40" name="Group 39"/>
          <p:cNvGrpSpPr/>
          <p:nvPr/>
        </p:nvGrpSpPr>
        <p:grpSpPr>
          <a:xfrm>
            <a:off x="1392617" y="2316217"/>
            <a:ext cx="348712" cy="348712"/>
            <a:chOff x="627948" y="1775641"/>
            <a:chExt cx="464949" cy="464949"/>
          </a:xfrm>
        </p:grpSpPr>
        <p:sp>
          <p:nvSpPr>
            <p:cNvPr id="11" name="Oval 10"/>
            <p:cNvSpPr/>
            <p:nvPr/>
          </p:nvSpPr>
          <p:spPr>
            <a:xfrm>
              <a:off x="627948" y="1775641"/>
              <a:ext cx="464949" cy="46494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47" name="Freeform 34"/>
            <p:cNvSpPr>
              <a:spLocks noChangeAspect="1"/>
            </p:cNvSpPr>
            <p:nvPr/>
          </p:nvSpPr>
          <p:spPr bwMode="auto">
            <a:xfrm flipH="1">
              <a:off x="721218" y="1875538"/>
              <a:ext cx="261132" cy="262072"/>
            </a:xfrm>
            <a:custGeom>
              <a:avLst/>
              <a:gdLst>
                <a:gd name="T0" fmla="*/ 77 w 132"/>
                <a:gd name="T1" fmla="*/ 76 h 132"/>
                <a:gd name="T2" fmla="*/ 47 w 132"/>
                <a:gd name="T3" fmla="*/ 94 h 132"/>
                <a:gd name="T4" fmla="*/ 17 w 132"/>
                <a:gd name="T5" fmla="*/ 93 h 132"/>
                <a:gd name="T6" fmla="*/ 21 w 132"/>
                <a:gd name="T7" fmla="*/ 123 h 132"/>
                <a:gd name="T8" fmla="*/ 93 w 132"/>
                <a:gd name="T9" fmla="*/ 92 h 132"/>
                <a:gd name="T10" fmla="*/ 124 w 132"/>
                <a:gd name="T11" fmla="*/ 20 h 132"/>
                <a:gd name="T12" fmla="*/ 94 w 132"/>
                <a:gd name="T13" fmla="*/ 17 h 132"/>
                <a:gd name="T14" fmla="*/ 95 w 132"/>
                <a:gd name="T15" fmla="*/ 46 h 132"/>
                <a:gd name="T16" fmla="*/ 77 w 132"/>
                <a:gd name="T1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2">
                  <a:moveTo>
                    <a:pt x="77" y="76"/>
                  </a:moveTo>
                  <a:cubicBezTo>
                    <a:pt x="65" y="88"/>
                    <a:pt x="52" y="99"/>
                    <a:pt x="47" y="94"/>
                  </a:cubicBezTo>
                  <a:cubicBezTo>
                    <a:pt x="39" y="86"/>
                    <a:pt x="34" y="80"/>
                    <a:pt x="17" y="93"/>
                  </a:cubicBezTo>
                  <a:cubicBezTo>
                    <a:pt x="0" y="107"/>
                    <a:pt x="13" y="116"/>
                    <a:pt x="21" y="123"/>
                  </a:cubicBezTo>
                  <a:cubicBezTo>
                    <a:pt x="29" y="132"/>
                    <a:pt x="61" y="124"/>
                    <a:pt x="93" y="92"/>
                  </a:cubicBezTo>
                  <a:cubicBezTo>
                    <a:pt x="124" y="61"/>
                    <a:pt x="132" y="29"/>
                    <a:pt x="124" y="20"/>
                  </a:cubicBezTo>
                  <a:cubicBezTo>
                    <a:pt x="116" y="13"/>
                    <a:pt x="107" y="0"/>
                    <a:pt x="94" y="17"/>
                  </a:cubicBezTo>
                  <a:cubicBezTo>
                    <a:pt x="80" y="34"/>
                    <a:pt x="87" y="38"/>
                    <a:pt x="95" y="46"/>
                  </a:cubicBezTo>
                  <a:cubicBezTo>
                    <a:pt x="100" y="51"/>
                    <a:pt x="89" y="65"/>
                    <a:pt x="77" y="7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entury Gothic"/>
                <a:ea typeface="+mn-ea"/>
                <a:cs typeface="+mn-cs"/>
              </a:endParaRPr>
            </a:p>
          </p:txBody>
        </p:sp>
      </p:grpSp>
      <p:grpSp>
        <p:nvGrpSpPr>
          <p:cNvPr id="24" name="Group 23"/>
          <p:cNvGrpSpPr/>
          <p:nvPr/>
        </p:nvGrpSpPr>
        <p:grpSpPr>
          <a:xfrm>
            <a:off x="3895155" y="3607953"/>
            <a:ext cx="365760" cy="365760"/>
            <a:chOff x="5107606" y="3357527"/>
            <a:chExt cx="414637" cy="414637"/>
          </a:xfrm>
        </p:grpSpPr>
        <p:sp>
          <p:nvSpPr>
            <p:cNvPr id="33" name="Oval 32"/>
            <p:cNvSpPr/>
            <p:nvPr/>
          </p:nvSpPr>
          <p:spPr>
            <a:xfrm>
              <a:off x="5107606" y="3357527"/>
              <a:ext cx="414637" cy="41463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53" name="Freeform 9"/>
            <p:cNvSpPr>
              <a:spLocks noChangeAspect="1" noEditPoints="1"/>
            </p:cNvSpPr>
            <p:nvPr/>
          </p:nvSpPr>
          <p:spPr bwMode="auto">
            <a:xfrm>
              <a:off x="5193317" y="3449980"/>
              <a:ext cx="243215" cy="229730"/>
            </a:xfrm>
            <a:custGeom>
              <a:avLst/>
              <a:gdLst>
                <a:gd name="T0" fmla="*/ 550 w 827"/>
                <a:gd name="T1" fmla="*/ 641 h 785"/>
                <a:gd name="T2" fmla="*/ 490 w 827"/>
                <a:gd name="T3" fmla="*/ 624 h 785"/>
                <a:gd name="T4" fmla="*/ 613 w 827"/>
                <a:gd name="T5" fmla="*/ 611 h 785"/>
                <a:gd name="T6" fmla="*/ 583 w 827"/>
                <a:gd name="T7" fmla="*/ 634 h 785"/>
                <a:gd name="T8" fmla="*/ 579 w 827"/>
                <a:gd name="T9" fmla="*/ 636 h 785"/>
                <a:gd name="T10" fmla="*/ 589 w 827"/>
                <a:gd name="T11" fmla="*/ 670 h 785"/>
                <a:gd name="T12" fmla="*/ 613 w 827"/>
                <a:gd name="T13" fmla="*/ 657 h 785"/>
                <a:gd name="T14" fmla="*/ 649 w 827"/>
                <a:gd name="T15" fmla="*/ 619 h 785"/>
                <a:gd name="T16" fmla="*/ 664 w 827"/>
                <a:gd name="T17" fmla="*/ 578 h 785"/>
                <a:gd name="T18" fmla="*/ 652 w 827"/>
                <a:gd name="T19" fmla="*/ 500 h 785"/>
                <a:gd name="T20" fmla="*/ 630 w 827"/>
                <a:gd name="T21" fmla="*/ 564 h 785"/>
                <a:gd name="T22" fmla="*/ 213 w 827"/>
                <a:gd name="T23" fmla="*/ 602 h 785"/>
                <a:gd name="T24" fmla="*/ 210 w 827"/>
                <a:gd name="T25" fmla="*/ 648 h 785"/>
                <a:gd name="T26" fmla="*/ 253 w 827"/>
                <a:gd name="T27" fmla="*/ 624 h 785"/>
                <a:gd name="T28" fmla="*/ 827 w 827"/>
                <a:gd name="T29" fmla="*/ 740 h 785"/>
                <a:gd name="T30" fmla="*/ 716 w 827"/>
                <a:gd name="T31" fmla="*/ 394 h 785"/>
                <a:gd name="T32" fmla="*/ 415 w 827"/>
                <a:gd name="T33" fmla="*/ 383 h 785"/>
                <a:gd name="T34" fmla="*/ 635 w 827"/>
                <a:gd name="T35" fmla="*/ 466 h 785"/>
                <a:gd name="T36" fmla="*/ 188 w 827"/>
                <a:gd name="T37" fmla="*/ 717 h 785"/>
                <a:gd name="T38" fmla="*/ 157 w 827"/>
                <a:gd name="T39" fmla="*/ 681 h 785"/>
                <a:gd name="T40" fmla="*/ 149 w 827"/>
                <a:gd name="T41" fmla="*/ 438 h 785"/>
                <a:gd name="T42" fmla="*/ 121 w 827"/>
                <a:gd name="T43" fmla="*/ 387 h 785"/>
                <a:gd name="T44" fmla="*/ 95 w 827"/>
                <a:gd name="T45" fmla="*/ 417 h 785"/>
                <a:gd name="T46" fmla="*/ 4 w 827"/>
                <a:gd name="T47" fmla="*/ 762 h 785"/>
                <a:gd name="T48" fmla="*/ 38 w 827"/>
                <a:gd name="T49" fmla="*/ 784 h 785"/>
                <a:gd name="T50" fmla="*/ 809 w 827"/>
                <a:gd name="T51" fmla="*/ 776 h 785"/>
                <a:gd name="T52" fmla="*/ 827 w 827"/>
                <a:gd name="T53" fmla="*/ 745 h 785"/>
                <a:gd name="T54" fmla="*/ 256 w 827"/>
                <a:gd name="T55" fmla="*/ 180 h 785"/>
                <a:gd name="T56" fmla="*/ 295 w 827"/>
                <a:gd name="T57" fmla="*/ 231 h 785"/>
                <a:gd name="T58" fmla="*/ 361 w 827"/>
                <a:gd name="T59" fmla="*/ 240 h 785"/>
                <a:gd name="T60" fmla="*/ 412 w 827"/>
                <a:gd name="T61" fmla="*/ 200 h 785"/>
                <a:gd name="T62" fmla="*/ 421 w 827"/>
                <a:gd name="T63" fmla="*/ 134 h 785"/>
                <a:gd name="T64" fmla="*/ 381 w 827"/>
                <a:gd name="T65" fmla="*/ 83 h 785"/>
                <a:gd name="T66" fmla="*/ 315 w 827"/>
                <a:gd name="T67" fmla="*/ 74 h 785"/>
                <a:gd name="T68" fmla="*/ 264 w 827"/>
                <a:gd name="T69" fmla="*/ 114 h 785"/>
                <a:gd name="T70" fmla="*/ 181 w 827"/>
                <a:gd name="T71" fmla="*/ 170 h 785"/>
                <a:gd name="T72" fmla="*/ 190 w 827"/>
                <a:gd name="T73" fmla="*/ 113 h 785"/>
                <a:gd name="T74" fmla="*/ 231 w 827"/>
                <a:gd name="T75" fmla="*/ 49 h 785"/>
                <a:gd name="T76" fmla="*/ 298 w 827"/>
                <a:gd name="T77" fmla="*/ 7 h 785"/>
                <a:gd name="T78" fmla="*/ 378 w 827"/>
                <a:gd name="T79" fmla="*/ 7 h 785"/>
                <a:gd name="T80" fmla="*/ 445 w 827"/>
                <a:gd name="T81" fmla="*/ 49 h 785"/>
                <a:gd name="T82" fmla="*/ 487 w 827"/>
                <a:gd name="T83" fmla="*/ 113 h 785"/>
                <a:gd name="T84" fmla="*/ 495 w 827"/>
                <a:gd name="T85" fmla="*/ 182 h 785"/>
                <a:gd name="T86" fmla="*/ 480 w 827"/>
                <a:gd name="T87" fmla="*/ 232 h 785"/>
                <a:gd name="T88" fmla="*/ 451 w 827"/>
                <a:gd name="T89" fmla="*/ 267 h 785"/>
                <a:gd name="T90" fmla="*/ 376 w 827"/>
                <a:gd name="T91" fmla="*/ 395 h 785"/>
                <a:gd name="T92" fmla="*/ 333 w 827"/>
                <a:gd name="T93" fmla="*/ 491 h 785"/>
                <a:gd name="T94" fmla="*/ 301 w 827"/>
                <a:gd name="T95" fmla="*/ 398 h 785"/>
                <a:gd name="T96" fmla="*/ 250 w 827"/>
                <a:gd name="T97" fmla="*/ 298 h 785"/>
                <a:gd name="T98" fmla="*/ 204 w 827"/>
                <a:gd name="T99" fmla="*/ 244 h 785"/>
                <a:gd name="T100" fmla="*/ 185 w 827"/>
                <a:gd name="T101" fmla="*/ 202 h 785"/>
                <a:gd name="T102" fmla="*/ 334 w 827"/>
                <a:gd name="T103" fmla="*/ 585 h 785"/>
                <a:gd name="T104" fmla="*/ 286 w 827"/>
                <a:gd name="T105" fmla="*/ 619 h 785"/>
                <a:gd name="T106" fmla="*/ 349 w 827"/>
                <a:gd name="T107" fmla="*/ 622 h 785"/>
                <a:gd name="T108" fmla="*/ 382 w 827"/>
                <a:gd name="T109" fmla="*/ 628 h 785"/>
                <a:gd name="T110" fmla="*/ 435 w 827"/>
                <a:gd name="T111" fmla="*/ 604 h 785"/>
                <a:gd name="T112" fmla="*/ 444 w 827"/>
                <a:gd name="T113" fmla="*/ 644 h 785"/>
                <a:gd name="T114" fmla="*/ 385 w 827"/>
                <a:gd name="T115" fmla="*/ 62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7" h="785">
                  <a:moveTo>
                    <a:pt x="513" y="670"/>
                  </a:moveTo>
                  <a:lnTo>
                    <a:pt x="513" y="670"/>
                  </a:lnTo>
                  <a:lnTo>
                    <a:pt x="525" y="673"/>
                  </a:lnTo>
                  <a:lnTo>
                    <a:pt x="537" y="675"/>
                  </a:lnTo>
                  <a:lnTo>
                    <a:pt x="549" y="677"/>
                  </a:lnTo>
                  <a:lnTo>
                    <a:pt x="550" y="641"/>
                  </a:lnTo>
                  <a:lnTo>
                    <a:pt x="540" y="640"/>
                  </a:lnTo>
                  <a:lnTo>
                    <a:pt x="530" y="638"/>
                  </a:lnTo>
                  <a:lnTo>
                    <a:pt x="519" y="635"/>
                  </a:lnTo>
                  <a:lnTo>
                    <a:pt x="509" y="632"/>
                  </a:lnTo>
                  <a:lnTo>
                    <a:pt x="499" y="628"/>
                  </a:lnTo>
                  <a:lnTo>
                    <a:pt x="490" y="624"/>
                  </a:lnTo>
                  <a:lnTo>
                    <a:pt x="478" y="657"/>
                  </a:lnTo>
                  <a:lnTo>
                    <a:pt x="489" y="661"/>
                  </a:lnTo>
                  <a:lnTo>
                    <a:pt x="501" y="666"/>
                  </a:lnTo>
                  <a:lnTo>
                    <a:pt x="513" y="670"/>
                  </a:lnTo>
                  <a:lnTo>
                    <a:pt x="513" y="670"/>
                  </a:lnTo>
                  <a:close/>
                  <a:moveTo>
                    <a:pt x="613" y="611"/>
                  </a:moveTo>
                  <a:lnTo>
                    <a:pt x="613" y="611"/>
                  </a:lnTo>
                  <a:lnTo>
                    <a:pt x="606" y="618"/>
                  </a:lnTo>
                  <a:lnTo>
                    <a:pt x="599" y="624"/>
                  </a:lnTo>
                  <a:lnTo>
                    <a:pt x="591" y="629"/>
                  </a:lnTo>
                  <a:lnTo>
                    <a:pt x="583" y="634"/>
                  </a:lnTo>
                  <a:lnTo>
                    <a:pt x="583" y="634"/>
                  </a:lnTo>
                  <a:lnTo>
                    <a:pt x="582" y="635"/>
                  </a:lnTo>
                  <a:lnTo>
                    <a:pt x="582" y="635"/>
                  </a:lnTo>
                  <a:lnTo>
                    <a:pt x="581" y="635"/>
                  </a:lnTo>
                  <a:lnTo>
                    <a:pt x="581" y="635"/>
                  </a:lnTo>
                  <a:lnTo>
                    <a:pt x="580" y="636"/>
                  </a:lnTo>
                  <a:lnTo>
                    <a:pt x="579" y="636"/>
                  </a:lnTo>
                  <a:lnTo>
                    <a:pt x="579" y="636"/>
                  </a:lnTo>
                  <a:lnTo>
                    <a:pt x="578" y="636"/>
                  </a:lnTo>
                  <a:lnTo>
                    <a:pt x="578" y="636"/>
                  </a:lnTo>
                  <a:lnTo>
                    <a:pt x="577" y="636"/>
                  </a:lnTo>
                  <a:lnTo>
                    <a:pt x="577" y="637"/>
                  </a:lnTo>
                  <a:lnTo>
                    <a:pt x="589" y="670"/>
                  </a:lnTo>
                  <a:lnTo>
                    <a:pt x="589" y="670"/>
                  </a:lnTo>
                  <a:lnTo>
                    <a:pt x="590" y="669"/>
                  </a:lnTo>
                  <a:lnTo>
                    <a:pt x="592" y="669"/>
                  </a:lnTo>
                  <a:lnTo>
                    <a:pt x="592" y="669"/>
                  </a:lnTo>
                  <a:lnTo>
                    <a:pt x="603" y="663"/>
                  </a:lnTo>
                  <a:lnTo>
                    <a:pt x="613" y="657"/>
                  </a:lnTo>
                  <a:lnTo>
                    <a:pt x="623" y="649"/>
                  </a:lnTo>
                  <a:lnTo>
                    <a:pt x="632" y="641"/>
                  </a:lnTo>
                  <a:lnTo>
                    <a:pt x="640" y="633"/>
                  </a:lnTo>
                  <a:lnTo>
                    <a:pt x="647" y="624"/>
                  </a:lnTo>
                  <a:lnTo>
                    <a:pt x="648" y="621"/>
                  </a:lnTo>
                  <a:lnTo>
                    <a:pt x="649" y="619"/>
                  </a:lnTo>
                  <a:lnTo>
                    <a:pt x="650" y="618"/>
                  </a:lnTo>
                  <a:lnTo>
                    <a:pt x="618" y="603"/>
                  </a:lnTo>
                  <a:lnTo>
                    <a:pt x="613" y="611"/>
                  </a:lnTo>
                  <a:lnTo>
                    <a:pt x="613" y="611"/>
                  </a:lnTo>
                  <a:close/>
                  <a:moveTo>
                    <a:pt x="664" y="578"/>
                  </a:moveTo>
                  <a:lnTo>
                    <a:pt x="664" y="578"/>
                  </a:lnTo>
                  <a:lnTo>
                    <a:pt x="665" y="565"/>
                  </a:lnTo>
                  <a:lnTo>
                    <a:pt x="665" y="552"/>
                  </a:lnTo>
                  <a:lnTo>
                    <a:pt x="663" y="538"/>
                  </a:lnTo>
                  <a:lnTo>
                    <a:pt x="660" y="525"/>
                  </a:lnTo>
                  <a:lnTo>
                    <a:pt x="656" y="513"/>
                  </a:lnTo>
                  <a:lnTo>
                    <a:pt x="652" y="500"/>
                  </a:lnTo>
                  <a:lnTo>
                    <a:pt x="620" y="514"/>
                  </a:lnTo>
                  <a:lnTo>
                    <a:pt x="623" y="523"/>
                  </a:lnTo>
                  <a:lnTo>
                    <a:pt x="626" y="533"/>
                  </a:lnTo>
                  <a:lnTo>
                    <a:pt x="629" y="543"/>
                  </a:lnTo>
                  <a:lnTo>
                    <a:pt x="630" y="553"/>
                  </a:lnTo>
                  <a:lnTo>
                    <a:pt x="630" y="564"/>
                  </a:lnTo>
                  <a:lnTo>
                    <a:pt x="630" y="574"/>
                  </a:lnTo>
                  <a:lnTo>
                    <a:pt x="664" y="578"/>
                  </a:lnTo>
                  <a:lnTo>
                    <a:pt x="664" y="578"/>
                  </a:lnTo>
                  <a:close/>
                  <a:moveTo>
                    <a:pt x="223" y="597"/>
                  </a:moveTo>
                  <a:lnTo>
                    <a:pt x="223" y="597"/>
                  </a:lnTo>
                  <a:lnTo>
                    <a:pt x="213" y="602"/>
                  </a:lnTo>
                  <a:lnTo>
                    <a:pt x="203" y="608"/>
                  </a:lnTo>
                  <a:lnTo>
                    <a:pt x="194" y="615"/>
                  </a:lnTo>
                  <a:lnTo>
                    <a:pt x="186" y="623"/>
                  </a:lnTo>
                  <a:lnTo>
                    <a:pt x="178" y="632"/>
                  </a:lnTo>
                  <a:lnTo>
                    <a:pt x="205" y="654"/>
                  </a:lnTo>
                  <a:lnTo>
                    <a:pt x="210" y="648"/>
                  </a:lnTo>
                  <a:lnTo>
                    <a:pt x="217" y="642"/>
                  </a:lnTo>
                  <a:lnTo>
                    <a:pt x="223" y="637"/>
                  </a:lnTo>
                  <a:lnTo>
                    <a:pt x="230" y="633"/>
                  </a:lnTo>
                  <a:lnTo>
                    <a:pt x="238" y="630"/>
                  </a:lnTo>
                  <a:lnTo>
                    <a:pt x="245" y="627"/>
                  </a:lnTo>
                  <a:lnTo>
                    <a:pt x="253" y="624"/>
                  </a:lnTo>
                  <a:lnTo>
                    <a:pt x="245" y="590"/>
                  </a:lnTo>
                  <a:lnTo>
                    <a:pt x="234" y="593"/>
                  </a:lnTo>
                  <a:lnTo>
                    <a:pt x="223" y="597"/>
                  </a:lnTo>
                  <a:lnTo>
                    <a:pt x="223" y="597"/>
                  </a:lnTo>
                  <a:close/>
                  <a:moveTo>
                    <a:pt x="827" y="740"/>
                  </a:moveTo>
                  <a:lnTo>
                    <a:pt x="827" y="740"/>
                  </a:lnTo>
                  <a:lnTo>
                    <a:pt x="826" y="736"/>
                  </a:lnTo>
                  <a:lnTo>
                    <a:pt x="731" y="417"/>
                  </a:lnTo>
                  <a:lnTo>
                    <a:pt x="729" y="411"/>
                  </a:lnTo>
                  <a:lnTo>
                    <a:pt x="725" y="405"/>
                  </a:lnTo>
                  <a:lnTo>
                    <a:pt x="721" y="399"/>
                  </a:lnTo>
                  <a:lnTo>
                    <a:pt x="716" y="394"/>
                  </a:lnTo>
                  <a:lnTo>
                    <a:pt x="711" y="390"/>
                  </a:lnTo>
                  <a:lnTo>
                    <a:pt x="706" y="387"/>
                  </a:lnTo>
                  <a:lnTo>
                    <a:pt x="700" y="385"/>
                  </a:lnTo>
                  <a:lnTo>
                    <a:pt x="694" y="384"/>
                  </a:lnTo>
                  <a:lnTo>
                    <a:pt x="687" y="383"/>
                  </a:lnTo>
                  <a:lnTo>
                    <a:pt x="415" y="383"/>
                  </a:lnTo>
                  <a:lnTo>
                    <a:pt x="389" y="438"/>
                  </a:lnTo>
                  <a:lnTo>
                    <a:pt x="575" y="438"/>
                  </a:lnTo>
                  <a:lnTo>
                    <a:pt x="586" y="453"/>
                  </a:lnTo>
                  <a:lnTo>
                    <a:pt x="596" y="468"/>
                  </a:lnTo>
                  <a:lnTo>
                    <a:pt x="606" y="484"/>
                  </a:lnTo>
                  <a:lnTo>
                    <a:pt x="635" y="466"/>
                  </a:lnTo>
                  <a:lnTo>
                    <a:pt x="627" y="452"/>
                  </a:lnTo>
                  <a:lnTo>
                    <a:pt x="618" y="438"/>
                  </a:lnTo>
                  <a:lnTo>
                    <a:pt x="678" y="438"/>
                  </a:lnTo>
                  <a:lnTo>
                    <a:pt x="764" y="730"/>
                  </a:lnTo>
                  <a:lnTo>
                    <a:pt x="189" y="730"/>
                  </a:lnTo>
                  <a:lnTo>
                    <a:pt x="188" y="717"/>
                  </a:lnTo>
                  <a:lnTo>
                    <a:pt x="189" y="704"/>
                  </a:lnTo>
                  <a:lnTo>
                    <a:pt x="190" y="692"/>
                  </a:lnTo>
                  <a:lnTo>
                    <a:pt x="193" y="680"/>
                  </a:lnTo>
                  <a:lnTo>
                    <a:pt x="160" y="669"/>
                  </a:lnTo>
                  <a:lnTo>
                    <a:pt x="160" y="670"/>
                  </a:lnTo>
                  <a:lnTo>
                    <a:pt x="157" y="681"/>
                  </a:lnTo>
                  <a:lnTo>
                    <a:pt x="155" y="693"/>
                  </a:lnTo>
                  <a:lnTo>
                    <a:pt x="154" y="705"/>
                  </a:lnTo>
                  <a:lnTo>
                    <a:pt x="154" y="717"/>
                  </a:lnTo>
                  <a:lnTo>
                    <a:pt x="155" y="730"/>
                  </a:lnTo>
                  <a:lnTo>
                    <a:pt x="62" y="730"/>
                  </a:lnTo>
                  <a:lnTo>
                    <a:pt x="149" y="438"/>
                  </a:lnTo>
                  <a:lnTo>
                    <a:pt x="288" y="438"/>
                  </a:lnTo>
                  <a:lnTo>
                    <a:pt x="262" y="383"/>
                  </a:lnTo>
                  <a:lnTo>
                    <a:pt x="140" y="383"/>
                  </a:lnTo>
                  <a:lnTo>
                    <a:pt x="133" y="384"/>
                  </a:lnTo>
                  <a:lnTo>
                    <a:pt x="127" y="385"/>
                  </a:lnTo>
                  <a:lnTo>
                    <a:pt x="121" y="387"/>
                  </a:lnTo>
                  <a:lnTo>
                    <a:pt x="115" y="390"/>
                  </a:lnTo>
                  <a:lnTo>
                    <a:pt x="110" y="394"/>
                  </a:lnTo>
                  <a:lnTo>
                    <a:pt x="105" y="399"/>
                  </a:lnTo>
                  <a:lnTo>
                    <a:pt x="101" y="405"/>
                  </a:lnTo>
                  <a:lnTo>
                    <a:pt x="98" y="411"/>
                  </a:lnTo>
                  <a:lnTo>
                    <a:pt x="95" y="417"/>
                  </a:lnTo>
                  <a:lnTo>
                    <a:pt x="1" y="736"/>
                  </a:lnTo>
                  <a:lnTo>
                    <a:pt x="0" y="740"/>
                  </a:lnTo>
                  <a:lnTo>
                    <a:pt x="0" y="745"/>
                  </a:lnTo>
                  <a:lnTo>
                    <a:pt x="0" y="751"/>
                  </a:lnTo>
                  <a:lnTo>
                    <a:pt x="2" y="757"/>
                  </a:lnTo>
                  <a:lnTo>
                    <a:pt x="4" y="762"/>
                  </a:lnTo>
                  <a:lnTo>
                    <a:pt x="8" y="767"/>
                  </a:lnTo>
                  <a:lnTo>
                    <a:pt x="12" y="772"/>
                  </a:lnTo>
                  <a:lnTo>
                    <a:pt x="18" y="776"/>
                  </a:lnTo>
                  <a:lnTo>
                    <a:pt x="25" y="780"/>
                  </a:lnTo>
                  <a:lnTo>
                    <a:pt x="32" y="783"/>
                  </a:lnTo>
                  <a:lnTo>
                    <a:pt x="38" y="784"/>
                  </a:lnTo>
                  <a:lnTo>
                    <a:pt x="45" y="785"/>
                  </a:lnTo>
                  <a:lnTo>
                    <a:pt x="781" y="785"/>
                  </a:lnTo>
                  <a:lnTo>
                    <a:pt x="788" y="784"/>
                  </a:lnTo>
                  <a:lnTo>
                    <a:pt x="795" y="783"/>
                  </a:lnTo>
                  <a:lnTo>
                    <a:pt x="802" y="780"/>
                  </a:lnTo>
                  <a:lnTo>
                    <a:pt x="809" y="776"/>
                  </a:lnTo>
                  <a:lnTo>
                    <a:pt x="815" y="772"/>
                  </a:lnTo>
                  <a:lnTo>
                    <a:pt x="819" y="767"/>
                  </a:lnTo>
                  <a:lnTo>
                    <a:pt x="822" y="762"/>
                  </a:lnTo>
                  <a:lnTo>
                    <a:pt x="825" y="757"/>
                  </a:lnTo>
                  <a:lnTo>
                    <a:pt x="826" y="751"/>
                  </a:lnTo>
                  <a:lnTo>
                    <a:pt x="827" y="745"/>
                  </a:lnTo>
                  <a:lnTo>
                    <a:pt x="827" y="740"/>
                  </a:lnTo>
                  <a:lnTo>
                    <a:pt x="827" y="740"/>
                  </a:lnTo>
                  <a:close/>
                  <a:moveTo>
                    <a:pt x="252" y="157"/>
                  </a:moveTo>
                  <a:lnTo>
                    <a:pt x="252" y="157"/>
                  </a:lnTo>
                  <a:lnTo>
                    <a:pt x="253" y="169"/>
                  </a:lnTo>
                  <a:lnTo>
                    <a:pt x="256" y="180"/>
                  </a:lnTo>
                  <a:lnTo>
                    <a:pt x="259" y="190"/>
                  </a:lnTo>
                  <a:lnTo>
                    <a:pt x="264" y="200"/>
                  </a:lnTo>
                  <a:lnTo>
                    <a:pt x="270" y="209"/>
                  </a:lnTo>
                  <a:lnTo>
                    <a:pt x="277" y="218"/>
                  </a:lnTo>
                  <a:lnTo>
                    <a:pt x="286" y="225"/>
                  </a:lnTo>
                  <a:lnTo>
                    <a:pt x="295" y="231"/>
                  </a:lnTo>
                  <a:lnTo>
                    <a:pt x="305" y="236"/>
                  </a:lnTo>
                  <a:lnTo>
                    <a:pt x="315" y="240"/>
                  </a:lnTo>
                  <a:lnTo>
                    <a:pt x="326" y="242"/>
                  </a:lnTo>
                  <a:lnTo>
                    <a:pt x="338" y="243"/>
                  </a:lnTo>
                  <a:lnTo>
                    <a:pt x="350" y="242"/>
                  </a:lnTo>
                  <a:lnTo>
                    <a:pt x="361" y="240"/>
                  </a:lnTo>
                  <a:lnTo>
                    <a:pt x="371" y="236"/>
                  </a:lnTo>
                  <a:lnTo>
                    <a:pt x="381" y="231"/>
                  </a:lnTo>
                  <a:lnTo>
                    <a:pt x="391" y="225"/>
                  </a:lnTo>
                  <a:lnTo>
                    <a:pt x="399" y="218"/>
                  </a:lnTo>
                  <a:lnTo>
                    <a:pt x="406" y="209"/>
                  </a:lnTo>
                  <a:lnTo>
                    <a:pt x="412" y="200"/>
                  </a:lnTo>
                  <a:lnTo>
                    <a:pt x="417" y="190"/>
                  </a:lnTo>
                  <a:lnTo>
                    <a:pt x="421" y="180"/>
                  </a:lnTo>
                  <a:lnTo>
                    <a:pt x="423" y="169"/>
                  </a:lnTo>
                  <a:lnTo>
                    <a:pt x="424" y="157"/>
                  </a:lnTo>
                  <a:lnTo>
                    <a:pt x="423" y="145"/>
                  </a:lnTo>
                  <a:lnTo>
                    <a:pt x="421" y="134"/>
                  </a:lnTo>
                  <a:lnTo>
                    <a:pt x="417" y="124"/>
                  </a:lnTo>
                  <a:lnTo>
                    <a:pt x="412" y="114"/>
                  </a:lnTo>
                  <a:lnTo>
                    <a:pt x="406" y="105"/>
                  </a:lnTo>
                  <a:lnTo>
                    <a:pt x="399" y="96"/>
                  </a:lnTo>
                  <a:lnTo>
                    <a:pt x="391" y="89"/>
                  </a:lnTo>
                  <a:lnTo>
                    <a:pt x="381" y="83"/>
                  </a:lnTo>
                  <a:lnTo>
                    <a:pt x="371" y="78"/>
                  </a:lnTo>
                  <a:lnTo>
                    <a:pt x="361" y="74"/>
                  </a:lnTo>
                  <a:lnTo>
                    <a:pt x="350" y="72"/>
                  </a:lnTo>
                  <a:lnTo>
                    <a:pt x="338" y="71"/>
                  </a:lnTo>
                  <a:lnTo>
                    <a:pt x="326" y="72"/>
                  </a:lnTo>
                  <a:lnTo>
                    <a:pt x="315" y="74"/>
                  </a:lnTo>
                  <a:lnTo>
                    <a:pt x="305" y="78"/>
                  </a:lnTo>
                  <a:lnTo>
                    <a:pt x="295" y="83"/>
                  </a:lnTo>
                  <a:lnTo>
                    <a:pt x="286" y="89"/>
                  </a:lnTo>
                  <a:lnTo>
                    <a:pt x="277" y="96"/>
                  </a:lnTo>
                  <a:lnTo>
                    <a:pt x="270" y="105"/>
                  </a:lnTo>
                  <a:lnTo>
                    <a:pt x="264" y="114"/>
                  </a:lnTo>
                  <a:lnTo>
                    <a:pt x="259" y="124"/>
                  </a:lnTo>
                  <a:lnTo>
                    <a:pt x="256" y="134"/>
                  </a:lnTo>
                  <a:lnTo>
                    <a:pt x="253" y="145"/>
                  </a:lnTo>
                  <a:lnTo>
                    <a:pt x="252" y="157"/>
                  </a:lnTo>
                  <a:lnTo>
                    <a:pt x="252" y="157"/>
                  </a:lnTo>
                  <a:close/>
                  <a:moveTo>
                    <a:pt x="181" y="170"/>
                  </a:moveTo>
                  <a:lnTo>
                    <a:pt x="181" y="170"/>
                  </a:lnTo>
                  <a:lnTo>
                    <a:pt x="180" y="157"/>
                  </a:lnTo>
                  <a:lnTo>
                    <a:pt x="181" y="147"/>
                  </a:lnTo>
                  <a:lnTo>
                    <a:pt x="183" y="136"/>
                  </a:lnTo>
                  <a:lnTo>
                    <a:pt x="185" y="125"/>
                  </a:lnTo>
                  <a:lnTo>
                    <a:pt x="190" y="113"/>
                  </a:lnTo>
                  <a:lnTo>
                    <a:pt x="194" y="102"/>
                  </a:lnTo>
                  <a:lnTo>
                    <a:pt x="200" y="91"/>
                  </a:lnTo>
                  <a:lnTo>
                    <a:pt x="207" y="80"/>
                  </a:lnTo>
                  <a:lnTo>
                    <a:pt x="214" y="69"/>
                  </a:lnTo>
                  <a:lnTo>
                    <a:pt x="222" y="59"/>
                  </a:lnTo>
                  <a:lnTo>
                    <a:pt x="231" y="49"/>
                  </a:lnTo>
                  <a:lnTo>
                    <a:pt x="241" y="40"/>
                  </a:lnTo>
                  <a:lnTo>
                    <a:pt x="251" y="31"/>
                  </a:lnTo>
                  <a:lnTo>
                    <a:pt x="262" y="23"/>
                  </a:lnTo>
                  <a:lnTo>
                    <a:pt x="274" y="16"/>
                  </a:lnTo>
                  <a:lnTo>
                    <a:pt x="286" y="11"/>
                  </a:lnTo>
                  <a:lnTo>
                    <a:pt x="298" y="7"/>
                  </a:lnTo>
                  <a:lnTo>
                    <a:pt x="311" y="3"/>
                  </a:lnTo>
                  <a:lnTo>
                    <a:pt x="325" y="1"/>
                  </a:lnTo>
                  <a:lnTo>
                    <a:pt x="338" y="0"/>
                  </a:lnTo>
                  <a:lnTo>
                    <a:pt x="352" y="1"/>
                  </a:lnTo>
                  <a:lnTo>
                    <a:pt x="365" y="3"/>
                  </a:lnTo>
                  <a:lnTo>
                    <a:pt x="378" y="7"/>
                  </a:lnTo>
                  <a:lnTo>
                    <a:pt x="390" y="11"/>
                  </a:lnTo>
                  <a:lnTo>
                    <a:pt x="402" y="16"/>
                  </a:lnTo>
                  <a:lnTo>
                    <a:pt x="414" y="23"/>
                  </a:lnTo>
                  <a:lnTo>
                    <a:pt x="425" y="31"/>
                  </a:lnTo>
                  <a:lnTo>
                    <a:pt x="435" y="40"/>
                  </a:lnTo>
                  <a:lnTo>
                    <a:pt x="445" y="49"/>
                  </a:lnTo>
                  <a:lnTo>
                    <a:pt x="454" y="59"/>
                  </a:lnTo>
                  <a:lnTo>
                    <a:pt x="462" y="69"/>
                  </a:lnTo>
                  <a:lnTo>
                    <a:pt x="470" y="80"/>
                  </a:lnTo>
                  <a:lnTo>
                    <a:pt x="476" y="91"/>
                  </a:lnTo>
                  <a:lnTo>
                    <a:pt x="482" y="102"/>
                  </a:lnTo>
                  <a:lnTo>
                    <a:pt x="487" y="113"/>
                  </a:lnTo>
                  <a:lnTo>
                    <a:pt x="491" y="125"/>
                  </a:lnTo>
                  <a:lnTo>
                    <a:pt x="493" y="136"/>
                  </a:lnTo>
                  <a:lnTo>
                    <a:pt x="495" y="147"/>
                  </a:lnTo>
                  <a:lnTo>
                    <a:pt x="496" y="157"/>
                  </a:lnTo>
                  <a:lnTo>
                    <a:pt x="495" y="170"/>
                  </a:lnTo>
                  <a:lnTo>
                    <a:pt x="495" y="182"/>
                  </a:lnTo>
                  <a:lnTo>
                    <a:pt x="493" y="192"/>
                  </a:lnTo>
                  <a:lnTo>
                    <a:pt x="492" y="202"/>
                  </a:lnTo>
                  <a:lnTo>
                    <a:pt x="489" y="210"/>
                  </a:lnTo>
                  <a:lnTo>
                    <a:pt x="487" y="218"/>
                  </a:lnTo>
                  <a:lnTo>
                    <a:pt x="484" y="225"/>
                  </a:lnTo>
                  <a:lnTo>
                    <a:pt x="480" y="232"/>
                  </a:lnTo>
                  <a:lnTo>
                    <a:pt x="477" y="238"/>
                  </a:lnTo>
                  <a:lnTo>
                    <a:pt x="472" y="244"/>
                  </a:lnTo>
                  <a:lnTo>
                    <a:pt x="467" y="249"/>
                  </a:lnTo>
                  <a:lnTo>
                    <a:pt x="462" y="255"/>
                  </a:lnTo>
                  <a:lnTo>
                    <a:pt x="457" y="261"/>
                  </a:lnTo>
                  <a:lnTo>
                    <a:pt x="451" y="267"/>
                  </a:lnTo>
                  <a:lnTo>
                    <a:pt x="435" y="288"/>
                  </a:lnTo>
                  <a:lnTo>
                    <a:pt x="421" y="309"/>
                  </a:lnTo>
                  <a:lnTo>
                    <a:pt x="408" y="331"/>
                  </a:lnTo>
                  <a:lnTo>
                    <a:pt x="396" y="352"/>
                  </a:lnTo>
                  <a:lnTo>
                    <a:pt x="386" y="373"/>
                  </a:lnTo>
                  <a:lnTo>
                    <a:pt x="376" y="395"/>
                  </a:lnTo>
                  <a:lnTo>
                    <a:pt x="368" y="417"/>
                  </a:lnTo>
                  <a:lnTo>
                    <a:pt x="360" y="439"/>
                  </a:lnTo>
                  <a:lnTo>
                    <a:pt x="352" y="460"/>
                  </a:lnTo>
                  <a:lnTo>
                    <a:pt x="345" y="482"/>
                  </a:lnTo>
                  <a:lnTo>
                    <a:pt x="338" y="504"/>
                  </a:lnTo>
                  <a:lnTo>
                    <a:pt x="333" y="491"/>
                  </a:lnTo>
                  <a:lnTo>
                    <a:pt x="328" y="477"/>
                  </a:lnTo>
                  <a:lnTo>
                    <a:pt x="323" y="462"/>
                  </a:lnTo>
                  <a:lnTo>
                    <a:pt x="318" y="447"/>
                  </a:lnTo>
                  <a:lnTo>
                    <a:pt x="312" y="431"/>
                  </a:lnTo>
                  <a:lnTo>
                    <a:pt x="307" y="415"/>
                  </a:lnTo>
                  <a:lnTo>
                    <a:pt x="301" y="398"/>
                  </a:lnTo>
                  <a:lnTo>
                    <a:pt x="294" y="382"/>
                  </a:lnTo>
                  <a:lnTo>
                    <a:pt x="287" y="365"/>
                  </a:lnTo>
                  <a:lnTo>
                    <a:pt x="279" y="348"/>
                  </a:lnTo>
                  <a:lnTo>
                    <a:pt x="270" y="331"/>
                  </a:lnTo>
                  <a:lnTo>
                    <a:pt x="261" y="314"/>
                  </a:lnTo>
                  <a:lnTo>
                    <a:pt x="250" y="298"/>
                  </a:lnTo>
                  <a:lnTo>
                    <a:pt x="238" y="282"/>
                  </a:lnTo>
                  <a:lnTo>
                    <a:pt x="225" y="267"/>
                  </a:lnTo>
                  <a:lnTo>
                    <a:pt x="219" y="261"/>
                  </a:lnTo>
                  <a:lnTo>
                    <a:pt x="214" y="255"/>
                  </a:lnTo>
                  <a:lnTo>
                    <a:pt x="209" y="249"/>
                  </a:lnTo>
                  <a:lnTo>
                    <a:pt x="204" y="244"/>
                  </a:lnTo>
                  <a:lnTo>
                    <a:pt x="200" y="238"/>
                  </a:lnTo>
                  <a:lnTo>
                    <a:pt x="196" y="232"/>
                  </a:lnTo>
                  <a:lnTo>
                    <a:pt x="192" y="225"/>
                  </a:lnTo>
                  <a:lnTo>
                    <a:pt x="189" y="218"/>
                  </a:lnTo>
                  <a:lnTo>
                    <a:pt x="187" y="210"/>
                  </a:lnTo>
                  <a:lnTo>
                    <a:pt x="185" y="202"/>
                  </a:lnTo>
                  <a:lnTo>
                    <a:pt x="183" y="192"/>
                  </a:lnTo>
                  <a:lnTo>
                    <a:pt x="182" y="182"/>
                  </a:lnTo>
                  <a:lnTo>
                    <a:pt x="181" y="170"/>
                  </a:lnTo>
                  <a:lnTo>
                    <a:pt x="181" y="170"/>
                  </a:lnTo>
                  <a:close/>
                  <a:moveTo>
                    <a:pt x="334" y="585"/>
                  </a:moveTo>
                  <a:lnTo>
                    <a:pt x="334" y="585"/>
                  </a:lnTo>
                  <a:lnTo>
                    <a:pt x="318" y="584"/>
                  </a:lnTo>
                  <a:lnTo>
                    <a:pt x="302" y="583"/>
                  </a:lnTo>
                  <a:lnTo>
                    <a:pt x="286" y="584"/>
                  </a:lnTo>
                  <a:lnTo>
                    <a:pt x="282" y="584"/>
                  </a:lnTo>
                  <a:lnTo>
                    <a:pt x="284" y="619"/>
                  </a:lnTo>
                  <a:lnTo>
                    <a:pt x="286" y="619"/>
                  </a:lnTo>
                  <a:lnTo>
                    <a:pt x="301" y="619"/>
                  </a:lnTo>
                  <a:lnTo>
                    <a:pt x="316" y="619"/>
                  </a:lnTo>
                  <a:lnTo>
                    <a:pt x="331" y="620"/>
                  </a:lnTo>
                  <a:lnTo>
                    <a:pt x="346" y="622"/>
                  </a:lnTo>
                  <a:lnTo>
                    <a:pt x="349" y="622"/>
                  </a:lnTo>
                  <a:lnTo>
                    <a:pt x="349" y="622"/>
                  </a:lnTo>
                  <a:lnTo>
                    <a:pt x="354" y="587"/>
                  </a:lnTo>
                  <a:lnTo>
                    <a:pt x="353" y="587"/>
                  </a:lnTo>
                  <a:lnTo>
                    <a:pt x="350" y="587"/>
                  </a:lnTo>
                  <a:lnTo>
                    <a:pt x="334" y="585"/>
                  </a:lnTo>
                  <a:lnTo>
                    <a:pt x="334" y="585"/>
                  </a:lnTo>
                  <a:close/>
                  <a:moveTo>
                    <a:pt x="382" y="628"/>
                  </a:moveTo>
                  <a:lnTo>
                    <a:pt x="382" y="628"/>
                  </a:lnTo>
                  <a:lnTo>
                    <a:pt x="389" y="593"/>
                  </a:lnTo>
                  <a:lnTo>
                    <a:pt x="389" y="593"/>
                  </a:lnTo>
                  <a:lnTo>
                    <a:pt x="392" y="594"/>
                  </a:lnTo>
                  <a:lnTo>
                    <a:pt x="414" y="599"/>
                  </a:lnTo>
                  <a:lnTo>
                    <a:pt x="435" y="604"/>
                  </a:lnTo>
                  <a:lnTo>
                    <a:pt x="456" y="611"/>
                  </a:lnTo>
                  <a:lnTo>
                    <a:pt x="457" y="611"/>
                  </a:lnTo>
                  <a:lnTo>
                    <a:pt x="457" y="612"/>
                  </a:lnTo>
                  <a:lnTo>
                    <a:pt x="446" y="645"/>
                  </a:lnTo>
                  <a:lnTo>
                    <a:pt x="445" y="645"/>
                  </a:lnTo>
                  <a:lnTo>
                    <a:pt x="444" y="644"/>
                  </a:lnTo>
                  <a:lnTo>
                    <a:pt x="443" y="644"/>
                  </a:lnTo>
                  <a:lnTo>
                    <a:pt x="442" y="644"/>
                  </a:lnTo>
                  <a:lnTo>
                    <a:pt x="441" y="643"/>
                  </a:lnTo>
                  <a:lnTo>
                    <a:pt x="423" y="638"/>
                  </a:lnTo>
                  <a:lnTo>
                    <a:pt x="405" y="633"/>
                  </a:lnTo>
                  <a:lnTo>
                    <a:pt x="385" y="629"/>
                  </a:lnTo>
                  <a:lnTo>
                    <a:pt x="383" y="628"/>
                  </a:lnTo>
                  <a:lnTo>
                    <a:pt x="382" y="628"/>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a:ea typeface="+mn-ea"/>
                <a:cs typeface="+mn-cs"/>
              </a:endParaRPr>
            </a:p>
          </p:txBody>
        </p:sp>
      </p:grpSp>
      <p:sp>
        <p:nvSpPr>
          <p:cNvPr id="15" name="Oval 14"/>
          <p:cNvSpPr/>
          <p:nvPr/>
        </p:nvSpPr>
        <p:spPr>
          <a:xfrm>
            <a:off x="2105518" y="3098142"/>
            <a:ext cx="87179" cy="87179"/>
          </a:xfrm>
          <a:prstGeom prst="ellipse">
            <a:avLst/>
          </a:prstGeom>
          <a:solidFill>
            <a:schemeClr val="accent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17" name="Straight Connector 16"/>
          <p:cNvCxnSpPr>
            <a:stCxn id="16" idx="0"/>
            <a:endCxn id="15" idx="4"/>
          </p:cNvCxnSpPr>
          <p:nvPr/>
        </p:nvCxnSpPr>
        <p:spPr>
          <a:xfrm flipH="1" flipV="1">
            <a:off x="2149108" y="3185312"/>
            <a:ext cx="1751" cy="413122"/>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1967970" y="3598434"/>
            <a:ext cx="365760" cy="365760"/>
            <a:chOff x="1712623" y="3354298"/>
            <a:chExt cx="464949" cy="464949"/>
          </a:xfrm>
        </p:grpSpPr>
        <p:sp>
          <p:nvSpPr>
            <p:cNvPr id="16" name="Oval 15"/>
            <p:cNvSpPr/>
            <p:nvPr/>
          </p:nvSpPr>
          <p:spPr>
            <a:xfrm>
              <a:off x="1712623" y="3354298"/>
              <a:ext cx="464949" cy="46494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58" name="Freeform 82"/>
            <p:cNvSpPr>
              <a:spLocks noChangeAspect="1" noEditPoints="1"/>
            </p:cNvSpPr>
            <p:nvPr/>
          </p:nvSpPr>
          <p:spPr bwMode="auto">
            <a:xfrm>
              <a:off x="1809687" y="3478874"/>
              <a:ext cx="270821" cy="215797"/>
            </a:xfrm>
            <a:custGeom>
              <a:avLst/>
              <a:gdLst>
                <a:gd name="T0" fmla="*/ 141 w 148"/>
                <a:gd name="T1" fmla="*/ 37 h 118"/>
                <a:gd name="T2" fmla="*/ 7 w 148"/>
                <a:gd name="T3" fmla="*/ 37 h 118"/>
                <a:gd name="T4" fmla="*/ 1 w 148"/>
                <a:gd name="T5" fmla="*/ 44 h 118"/>
                <a:gd name="T6" fmla="*/ 7 w 148"/>
                <a:gd name="T7" fmla="*/ 110 h 118"/>
                <a:gd name="T8" fmla="*/ 15 w 148"/>
                <a:gd name="T9" fmla="*/ 118 h 118"/>
                <a:gd name="T10" fmla="*/ 134 w 148"/>
                <a:gd name="T11" fmla="*/ 118 h 118"/>
                <a:gd name="T12" fmla="*/ 142 w 148"/>
                <a:gd name="T13" fmla="*/ 110 h 118"/>
                <a:gd name="T14" fmla="*/ 148 w 148"/>
                <a:gd name="T15" fmla="*/ 44 h 118"/>
                <a:gd name="T16" fmla="*/ 141 w 148"/>
                <a:gd name="T17" fmla="*/ 37 h 118"/>
                <a:gd name="T18" fmla="*/ 136 w 148"/>
                <a:gd name="T19" fmla="*/ 20 h 118"/>
                <a:gd name="T20" fmla="*/ 127 w 148"/>
                <a:gd name="T21" fmla="*/ 14 h 118"/>
                <a:gd name="T22" fmla="*/ 77 w 148"/>
                <a:gd name="T23" fmla="*/ 14 h 118"/>
                <a:gd name="T24" fmla="*/ 65 w 148"/>
                <a:gd name="T25" fmla="*/ 9 h 118"/>
                <a:gd name="T26" fmla="*/ 60 w 148"/>
                <a:gd name="T27" fmla="*/ 5 h 118"/>
                <a:gd name="T28" fmla="*/ 47 w 148"/>
                <a:gd name="T29" fmla="*/ 0 h 118"/>
                <a:gd name="T30" fmla="*/ 23 w 148"/>
                <a:gd name="T31" fmla="*/ 0 h 118"/>
                <a:gd name="T32" fmla="*/ 15 w 148"/>
                <a:gd name="T33" fmla="*/ 7 h 118"/>
                <a:gd name="T34" fmla="*/ 13 w 148"/>
                <a:gd name="T35" fmla="*/ 26 h 118"/>
                <a:gd name="T36" fmla="*/ 138 w 148"/>
                <a:gd name="T37" fmla="*/ 26 h 118"/>
                <a:gd name="T38" fmla="*/ 136 w 148"/>
                <a:gd name="T39" fmla="*/ 2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18">
                  <a:moveTo>
                    <a:pt x="141" y="37"/>
                  </a:moveTo>
                  <a:cubicBezTo>
                    <a:pt x="7" y="37"/>
                    <a:pt x="7" y="37"/>
                    <a:pt x="7" y="37"/>
                  </a:cubicBezTo>
                  <a:cubicBezTo>
                    <a:pt x="1" y="37"/>
                    <a:pt x="0" y="40"/>
                    <a:pt x="1" y="44"/>
                  </a:cubicBezTo>
                  <a:cubicBezTo>
                    <a:pt x="7" y="110"/>
                    <a:pt x="7" y="110"/>
                    <a:pt x="7" y="110"/>
                  </a:cubicBezTo>
                  <a:cubicBezTo>
                    <a:pt x="7" y="114"/>
                    <a:pt x="8" y="118"/>
                    <a:pt x="15" y="118"/>
                  </a:cubicBezTo>
                  <a:cubicBezTo>
                    <a:pt x="134" y="118"/>
                    <a:pt x="134" y="118"/>
                    <a:pt x="134" y="118"/>
                  </a:cubicBezTo>
                  <a:cubicBezTo>
                    <a:pt x="141" y="118"/>
                    <a:pt x="142" y="114"/>
                    <a:pt x="142" y="110"/>
                  </a:cubicBezTo>
                  <a:cubicBezTo>
                    <a:pt x="148" y="44"/>
                    <a:pt x="148" y="44"/>
                    <a:pt x="148" y="44"/>
                  </a:cubicBezTo>
                  <a:cubicBezTo>
                    <a:pt x="148" y="40"/>
                    <a:pt x="148" y="37"/>
                    <a:pt x="141" y="37"/>
                  </a:cubicBezTo>
                  <a:close/>
                  <a:moveTo>
                    <a:pt x="136" y="20"/>
                  </a:moveTo>
                  <a:cubicBezTo>
                    <a:pt x="136" y="17"/>
                    <a:pt x="132" y="14"/>
                    <a:pt x="127" y="14"/>
                  </a:cubicBezTo>
                  <a:cubicBezTo>
                    <a:pt x="77" y="14"/>
                    <a:pt x="77" y="14"/>
                    <a:pt x="77" y="14"/>
                  </a:cubicBezTo>
                  <a:cubicBezTo>
                    <a:pt x="73" y="14"/>
                    <a:pt x="67" y="12"/>
                    <a:pt x="65" y="9"/>
                  </a:cubicBezTo>
                  <a:cubicBezTo>
                    <a:pt x="60" y="5"/>
                    <a:pt x="60" y="5"/>
                    <a:pt x="60" y="5"/>
                  </a:cubicBezTo>
                  <a:cubicBezTo>
                    <a:pt x="57" y="2"/>
                    <a:pt x="51" y="0"/>
                    <a:pt x="47" y="0"/>
                  </a:cubicBezTo>
                  <a:cubicBezTo>
                    <a:pt x="23" y="0"/>
                    <a:pt x="23" y="0"/>
                    <a:pt x="23" y="0"/>
                  </a:cubicBezTo>
                  <a:cubicBezTo>
                    <a:pt x="19" y="0"/>
                    <a:pt x="16" y="3"/>
                    <a:pt x="15" y="7"/>
                  </a:cubicBezTo>
                  <a:cubicBezTo>
                    <a:pt x="13" y="26"/>
                    <a:pt x="13" y="26"/>
                    <a:pt x="13" y="26"/>
                  </a:cubicBezTo>
                  <a:cubicBezTo>
                    <a:pt x="138" y="26"/>
                    <a:pt x="138" y="26"/>
                    <a:pt x="138" y="26"/>
                  </a:cubicBezTo>
                  <a:lnTo>
                    <a:pt x="136" y="2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a:ea typeface="+mn-ea"/>
                <a:cs typeface="+mn-cs"/>
              </a:endParaRPr>
            </a:p>
          </p:txBody>
        </p:sp>
      </p:grpSp>
      <p:sp>
        <p:nvSpPr>
          <p:cNvPr id="84" name="Oval 83"/>
          <p:cNvSpPr/>
          <p:nvPr/>
        </p:nvSpPr>
        <p:spPr>
          <a:xfrm>
            <a:off x="8116687" y="3084425"/>
            <a:ext cx="87179" cy="87179"/>
          </a:xfrm>
          <a:prstGeom prst="ellipse">
            <a:avLst/>
          </a:prstGeom>
          <a:solidFill>
            <a:schemeClr val="accent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85" name="Oval 84"/>
          <p:cNvSpPr/>
          <p:nvPr/>
        </p:nvSpPr>
        <p:spPr>
          <a:xfrm>
            <a:off x="7975752" y="2280378"/>
            <a:ext cx="348712" cy="34871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86" name="Straight Connector 85"/>
          <p:cNvCxnSpPr/>
          <p:nvPr/>
        </p:nvCxnSpPr>
        <p:spPr>
          <a:xfrm flipV="1">
            <a:off x="8150108" y="2629090"/>
            <a:ext cx="0" cy="455326"/>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7238870" y="1570212"/>
            <a:ext cx="1925589" cy="7181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kumimoji="0" lang="en-US" sz="1300" b="1" i="0" u="none" strike="noStrike" kern="1200" cap="none" spc="0" normalizeH="0" baseline="0" noProof="0" dirty="0">
                <a:ln>
                  <a:noFill/>
                </a:ln>
                <a:solidFill>
                  <a:srgbClr val="2FAA9F"/>
                </a:solidFill>
                <a:effectLst/>
                <a:uLnTx/>
                <a:uFillTx/>
                <a:latin typeface="Century Gothic"/>
                <a:ea typeface="+mn-ea"/>
                <a:cs typeface="+mn-cs"/>
              </a:rPr>
              <a:t>Unit Selected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Family approved by landlord for unit</a:t>
            </a:r>
          </a:p>
        </p:txBody>
      </p:sp>
      <p:sp>
        <p:nvSpPr>
          <p:cNvPr id="63" name="Freeform 5"/>
          <p:cNvSpPr>
            <a:spLocks noEditPoints="1"/>
          </p:cNvSpPr>
          <p:nvPr/>
        </p:nvSpPr>
        <p:spPr bwMode="auto">
          <a:xfrm>
            <a:off x="8032634" y="2357941"/>
            <a:ext cx="256209" cy="185464"/>
          </a:xfrm>
          <a:custGeom>
            <a:avLst/>
            <a:gdLst>
              <a:gd name="T0" fmla="*/ 1024 w 1052"/>
              <a:gd name="T1" fmla="*/ 341 h 875"/>
              <a:gd name="T2" fmla="*/ 1024 w 1052"/>
              <a:gd name="T3" fmla="*/ 341 h 875"/>
              <a:gd name="T4" fmla="*/ 874 w 1052"/>
              <a:gd name="T5" fmla="*/ 233 h 875"/>
              <a:gd name="T6" fmla="*/ 874 w 1052"/>
              <a:gd name="T7" fmla="*/ 81 h 875"/>
              <a:gd name="T8" fmla="*/ 850 w 1052"/>
              <a:gd name="T9" fmla="*/ 56 h 875"/>
              <a:gd name="T10" fmla="*/ 744 w 1052"/>
              <a:gd name="T11" fmla="*/ 57 h 875"/>
              <a:gd name="T12" fmla="*/ 720 w 1052"/>
              <a:gd name="T13" fmla="*/ 81 h 875"/>
              <a:gd name="T14" fmla="*/ 720 w 1052"/>
              <a:gd name="T15" fmla="*/ 125 h 875"/>
              <a:gd name="T16" fmla="*/ 557 w 1052"/>
              <a:gd name="T17" fmla="*/ 9 h 875"/>
              <a:gd name="T18" fmla="*/ 526 w 1052"/>
              <a:gd name="T19" fmla="*/ 0 h 875"/>
              <a:gd name="T20" fmla="*/ 495 w 1052"/>
              <a:gd name="T21" fmla="*/ 9 h 875"/>
              <a:gd name="T22" fmla="*/ 28 w 1052"/>
              <a:gd name="T23" fmla="*/ 341 h 875"/>
              <a:gd name="T24" fmla="*/ 16 w 1052"/>
              <a:gd name="T25" fmla="*/ 413 h 875"/>
              <a:gd name="T26" fmla="*/ 89 w 1052"/>
              <a:gd name="T27" fmla="*/ 425 h 875"/>
              <a:gd name="T28" fmla="*/ 526 w 1052"/>
              <a:gd name="T29" fmla="*/ 114 h 875"/>
              <a:gd name="T30" fmla="*/ 963 w 1052"/>
              <a:gd name="T31" fmla="*/ 425 h 875"/>
              <a:gd name="T32" fmla="*/ 1036 w 1052"/>
              <a:gd name="T33" fmla="*/ 413 h 875"/>
              <a:gd name="T34" fmla="*/ 1024 w 1052"/>
              <a:gd name="T35" fmla="*/ 341 h 875"/>
              <a:gd name="T36" fmla="*/ 1024 w 1052"/>
              <a:gd name="T37" fmla="*/ 341 h 875"/>
              <a:gd name="T38" fmla="*/ 879 w 1052"/>
              <a:gd name="T39" fmla="*/ 446 h 875"/>
              <a:gd name="T40" fmla="*/ 879 w 1052"/>
              <a:gd name="T41" fmla="*/ 446 h 875"/>
              <a:gd name="T42" fmla="*/ 879 w 1052"/>
              <a:gd name="T43" fmla="*/ 849 h 875"/>
              <a:gd name="T44" fmla="*/ 854 w 1052"/>
              <a:gd name="T45" fmla="*/ 874 h 875"/>
              <a:gd name="T46" fmla="*/ 645 w 1052"/>
              <a:gd name="T47" fmla="*/ 875 h 875"/>
              <a:gd name="T48" fmla="*/ 645 w 1052"/>
              <a:gd name="T49" fmla="*/ 587 h 875"/>
              <a:gd name="T50" fmla="*/ 420 w 1052"/>
              <a:gd name="T51" fmla="*/ 587 h 875"/>
              <a:gd name="T52" fmla="*/ 420 w 1052"/>
              <a:gd name="T53" fmla="*/ 874 h 875"/>
              <a:gd name="T54" fmla="*/ 196 w 1052"/>
              <a:gd name="T55" fmla="*/ 874 h 875"/>
              <a:gd name="T56" fmla="*/ 171 w 1052"/>
              <a:gd name="T57" fmla="*/ 849 h 875"/>
              <a:gd name="T58" fmla="*/ 171 w 1052"/>
              <a:gd name="T59" fmla="*/ 446 h 875"/>
              <a:gd name="T60" fmla="*/ 191 w 1052"/>
              <a:gd name="T61" fmla="*/ 406 h 875"/>
              <a:gd name="T62" fmla="*/ 526 w 1052"/>
              <a:gd name="T63" fmla="*/ 176 h 875"/>
              <a:gd name="T64" fmla="*/ 859 w 1052"/>
              <a:gd name="T65" fmla="*/ 406 h 875"/>
              <a:gd name="T66" fmla="*/ 879 w 1052"/>
              <a:gd name="T67" fmla="*/ 446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2" h="875">
                <a:moveTo>
                  <a:pt x="1024" y="341"/>
                </a:moveTo>
                <a:lnTo>
                  <a:pt x="1024" y="341"/>
                </a:lnTo>
                <a:lnTo>
                  <a:pt x="874" y="233"/>
                </a:lnTo>
                <a:lnTo>
                  <a:pt x="874" y="81"/>
                </a:lnTo>
                <a:cubicBezTo>
                  <a:pt x="874" y="67"/>
                  <a:pt x="863" y="56"/>
                  <a:pt x="850" y="56"/>
                </a:cubicBezTo>
                <a:lnTo>
                  <a:pt x="744" y="57"/>
                </a:lnTo>
                <a:cubicBezTo>
                  <a:pt x="731" y="57"/>
                  <a:pt x="720" y="68"/>
                  <a:pt x="720" y="81"/>
                </a:cubicBezTo>
                <a:lnTo>
                  <a:pt x="720" y="125"/>
                </a:lnTo>
                <a:lnTo>
                  <a:pt x="557" y="9"/>
                </a:lnTo>
                <a:cubicBezTo>
                  <a:pt x="547" y="2"/>
                  <a:pt x="537" y="0"/>
                  <a:pt x="526" y="0"/>
                </a:cubicBezTo>
                <a:cubicBezTo>
                  <a:pt x="515" y="0"/>
                  <a:pt x="505" y="2"/>
                  <a:pt x="495" y="9"/>
                </a:cubicBezTo>
                <a:lnTo>
                  <a:pt x="28" y="341"/>
                </a:lnTo>
                <a:cubicBezTo>
                  <a:pt x="6" y="357"/>
                  <a:pt x="0" y="390"/>
                  <a:pt x="16" y="413"/>
                </a:cubicBezTo>
                <a:cubicBezTo>
                  <a:pt x="33" y="436"/>
                  <a:pt x="65" y="442"/>
                  <a:pt x="89" y="425"/>
                </a:cubicBezTo>
                <a:lnTo>
                  <a:pt x="526" y="114"/>
                </a:lnTo>
                <a:lnTo>
                  <a:pt x="963" y="425"/>
                </a:lnTo>
                <a:cubicBezTo>
                  <a:pt x="987" y="442"/>
                  <a:pt x="1019" y="436"/>
                  <a:pt x="1036" y="413"/>
                </a:cubicBezTo>
                <a:cubicBezTo>
                  <a:pt x="1052" y="390"/>
                  <a:pt x="1047" y="357"/>
                  <a:pt x="1024" y="341"/>
                </a:cubicBezTo>
                <a:lnTo>
                  <a:pt x="1024" y="341"/>
                </a:lnTo>
                <a:close/>
                <a:moveTo>
                  <a:pt x="879" y="446"/>
                </a:moveTo>
                <a:lnTo>
                  <a:pt x="879" y="446"/>
                </a:lnTo>
                <a:lnTo>
                  <a:pt x="879" y="849"/>
                </a:lnTo>
                <a:cubicBezTo>
                  <a:pt x="879" y="863"/>
                  <a:pt x="868" y="874"/>
                  <a:pt x="854" y="874"/>
                </a:cubicBezTo>
                <a:lnTo>
                  <a:pt x="645" y="875"/>
                </a:lnTo>
                <a:lnTo>
                  <a:pt x="645" y="587"/>
                </a:lnTo>
                <a:lnTo>
                  <a:pt x="420" y="587"/>
                </a:lnTo>
                <a:lnTo>
                  <a:pt x="420" y="874"/>
                </a:lnTo>
                <a:lnTo>
                  <a:pt x="196" y="874"/>
                </a:lnTo>
                <a:cubicBezTo>
                  <a:pt x="183" y="874"/>
                  <a:pt x="171" y="863"/>
                  <a:pt x="171" y="849"/>
                </a:cubicBezTo>
                <a:lnTo>
                  <a:pt x="171" y="446"/>
                </a:lnTo>
                <a:cubicBezTo>
                  <a:pt x="171" y="433"/>
                  <a:pt x="180" y="415"/>
                  <a:pt x="191" y="406"/>
                </a:cubicBezTo>
                <a:lnTo>
                  <a:pt x="526" y="176"/>
                </a:lnTo>
                <a:lnTo>
                  <a:pt x="859" y="406"/>
                </a:lnTo>
                <a:cubicBezTo>
                  <a:pt x="870" y="415"/>
                  <a:pt x="879" y="433"/>
                  <a:pt x="879" y="446"/>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92" name="TextBox 91"/>
          <p:cNvSpPr txBox="1"/>
          <p:nvPr/>
        </p:nvSpPr>
        <p:spPr>
          <a:xfrm>
            <a:off x="7751621" y="4024358"/>
            <a:ext cx="2556120" cy="11182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kumimoji="0" lang="en-US" sz="1300" b="1" i="0" u="none" strike="noStrike" kern="1200" cap="none" spc="0" normalizeH="0" baseline="0" noProof="0" dirty="0">
                <a:ln>
                  <a:noFill/>
                </a:ln>
                <a:solidFill>
                  <a:srgbClr val="2D616E"/>
                </a:solidFill>
                <a:effectLst/>
                <a:uLnTx/>
                <a:uFillTx/>
                <a:latin typeface="Century Gothic"/>
                <a:ea typeface="+mn-ea"/>
                <a:cs typeface="+mn-cs"/>
              </a:rPr>
              <a:t>Lease Up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Receive paperwork and financial assistance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(e.g. assistance for deposit)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215" name="Group 214"/>
          <p:cNvGrpSpPr/>
          <p:nvPr/>
        </p:nvGrpSpPr>
        <p:grpSpPr>
          <a:xfrm>
            <a:off x="9751809" y="2253012"/>
            <a:ext cx="348712" cy="348712"/>
            <a:chOff x="10353003" y="2077983"/>
            <a:chExt cx="464949" cy="464949"/>
          </a:xfrm>
        </p:grpSpPr>
        <p:sp>
          <p:nvSpPr>
            <p:cNvPr id="93" name="Oval 92"/>
            <p:cNvSpPr/>
            <p:nvPr/>
          </p:nvSpPr>
          <p:spPr>
            <a:xfrm>
              <a:off x="10353003" y="2077983"/>
              <a:ext cx="464949" cy="46494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50" name="Freeform 72"/>
            <p:cNvSpPr>
              <a:spLocks noChangeAspect="1" noEditPoints="1"/>
            </p:cNvSpPr>
            <p:nvPr/>
          </p:nvSpPr>
          <p:spPr bwMode="auto">
            <a:xfrm rot="2301396">
              <a:off x="10420270" y="2233515"/>
              <a:ext cx="330807" cy="160697"/>
            </a:xfrm>
            <a:custGeom>
              <a:avLst/>
              <a:gdLst>
                <a:gd name="T0" fmla="*/ 139 w 800"/>
                <a:gd name="T1" fmla="*/ 221 h 385"/>
                <a:gd name="T2" fmla="*/ 139 w 800"/>
                <a:gd name="T3" fmla="*/ 221 h 385"/>
                <a:gd name="T4" fmla="*/ 81 w 800"/>
                <a:gd name="T5" fmla="*/ 221 h 385"/>
                <a:gd name="T6" fmla="*/ 81 w 800"/>
                <a:gd name="T7" fmla="*/ 163 h 385"/>
                <a:gd name="T8" fmla="*/ 139 w 800"/>
                <a:gd name="T9" fmla="*/ 163 h 385"/>
                <a:gd name="T10" fmla="*/ 139 w 800"/>
                <a:gd name="T11" fmla="*/ 221 h 385"/>
                <a:gd name="T12" fmla="*/ 735 w 800"/>
                <a:gd name="T13" fmla="*/ 130 h 385"/>
                <a:gd name="T14" fmla="*/ 735 w 800"/>
                <a:gd name="T15" fmla="*/ 130 h 385"/>
                <a:gd name="T16" fmla="*/ 734 w 800"/>
                <a:gd name="T17" fmla="*/ 131 h 385"/>
                <a:gd name="T18" fmla="*/ 357 w 800"/>
                <a:gd name="T19" fmla="*/ 131 h 385"/>
                <a:gd name="T20" fmla="*/ 316 w 800"/>
                <a:gd name="T21" fmla="*/ 68 h 385"/>
                <a:gd name="T22" fmla="*/ 68 w 800"/>
                <a:gd name="T23" fmla="*/ 68 h 385"/>
                <a:gd name="T24" fmla="*/ 68 w 800"/>
                <a:gd name="T25" fmla="*/ 316 h 385"/>
                <a:gd name="T26" fmla="*/ 316 w 800"/>
                <a:gd name="T27" fmla="*/ 316 h 385"/>
                <a:gd name="T28" fmla="*/ 364 w 800"/>
                <a:gd name="T29" fmla="*/ 226 h 385"/>
                <a:gd name="T30" fmla="*/ 446 w 800"/>
                <a:gd name="T31" fmla="*/ 226 h 385"/>
                <a:gd name="T32" fmla="*/ 487 w 800"/>
                <a:gd name="T33" fmla="*/ 267 h 385"/>
                <a:gd name="T34" fmla="*/ 527 w 800"/>
                <a:gd name="T35" fmla="*/ 227 h 385"/>
                <a:gd name="T36" fmla="*/ 568 w 800"/>
                <a:gd name="T37" fmla="*/ 267 h 385"/>
                <a:gd name="T38" fmla="*/ 608 w 800"/>
                <a:gd name="T39" fmla="*/ 228 h 385"/>
                <a:gd name="T40" fmla="*/ 648 w 800"/>
                <a:gd name="T41" fmla="*/ 267 h 385"/>
                <a:gd name="T42" fmla="*/ 688 w 800"/>
                <a:gd name="T43" fmla="*/ 227 h 385"/>
                <a:gd name="T44" fmla="*/ 729 w 800"/>
                <a:gd name="T45" fmla="*/ 267 h 385"/>
                <a:gd name="T46" fmla="*/ 770 w 800"/>
                <a:gd name="T47" fmla="*/ 226 h 385"/>
                <a:gd name="T48" fmla="*/ 784 w 800"/>
                <a:gd name="T49" fmla="*/ 212 h 385"/>
                <a:gd name="T50" fmla="*/ 800 w 800"/>
                <a:gd name="T51" fmla="*/ 196 h 385"/>
                <a:gd name="T52" fmla="*/ 735 w 800"/>
                <a:gd name="T53" fmla="*/ 13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385">
                  <a:moveTo>
                    <a:pt x="139" y="221"/>
                  </a:moveTo>
                  <a:lnTo>
                    <a:pt x="139" y="221"/>
                  </a:lnTo>
                  <a:cubicBezTo>
                    <a:pt x="123" y="237"/>
                    <a:pt x="97" y="237"/>
                    <a:pt x="81" y="221"/>
                  </a:cubicBezTo>
                  <a:cubicBezTo>
                    <a:pt x="65" y="205"/>
                    <a:pt x="65" y="179"/>
                    <a:pt x="81" y="163"/>
                  </a:cubicBezTo>
                  <a:cubicBezTo>
                    <a:pt x="97" y="147"/>
                    <a:pt x="123" y="147"/>
                    <a:pt x="139" y="163"/>
                  </a:cubicBezTo>
                  <a:cubicBezTo>
                    <a:pt x="155" y="179"/>
                    <a:pt x="155" y="205"/>
                    <a:pt x="139" y="221"/>
                  </a:cubicBezTo>
                  <a:close/>
                  <a:moveTo>
                    <a:pt x="735" y="130"/>
                  </a:moveTo>
                  <a:lnTo>
                    <a:pt x="735" y="130"/>
                  </a:lnTo>
                  <a:lnTo>
                    <a:pt x="734" y="131"/>
                  </a:lnTo>
                  <a:lnTo>
                    <a:pt x="357" y="131"/>
                  </a:lnTo>
                  <a:cubicBezTo>
                    <a:pt x="348" y="108"/>
                    <a:pt x="335" y="86"/>
                    <a:pt x="316" y="68"/>
                  </a:cubicBezTo>
                  <a:cubicBezTo>
                    <a:pt x="248" y="0"/>
                    <a:pt x="137" y="0"/>
                    <a:pt x="68" y="68"/>
                  </a:cubicBezTo>
                  <a:cubicBezTo>
                    <a:pt x="0" y="136"/>
                    <a:pt x="0" y="247"/>
                    <a:pt x="68" y="316"/>
                  </a:cubicBezTo>
                  <a:cubicBezTo>
                    <a:pt x="137" y="385"/>
                    <a:pt x="248" y="385"/>
                    <a:pt x="316" y="316"/>
                  </a:cubicBezTo>
                  <a:cubicBezTo>
                    <a:pt x="342" y="291"/>
                    <a:pt x="358" y="259"/>
                    <a:pt x="364" y="226"/>
                  </a:cubicBezTo>
                  <a:lnTo>
                    <a:pt x="446" y="226"/>
                  </a:lnTo>
                  <a:lnTo>
                    <a:pt x="487" y="267"/>
                  </a:lnTo>
                  <a:lnTo>
                    <a:pt x="527" y="227"/>
                  </a:lnTo>
                  <a:lnTo>
                    <a:pt x="568" y="267"/>
                  </a:lnTo>
                  <a:lnTo>
                    <a:pt x="608" y="228"/>
                  </a:lnTo>
                  <a:lnTo>
                    <a:pt x="648" y="267"/>
                  </a:lnTo>
                  <a:lnTo>
                    <a:pt x="688" y="227"/>
                  </a:lnTo>
                  <a:lnTo>
                    <a:pt x="729" y="267"/>
                  </a:lnTo>
                  <a:lnTo>
                    <a:pt x="770" y="226"/>
                  </a:lnTo>
                  <a:lnTo>
                    <a:pt x="784" y="212"/>
                  </a:lnTo>
                  <a:lnTo>
                    <a:pt x="800" y="196"/>
                  </a:lnTo>
                  <a:lnTo>
                    <a:pt x="735" y="13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entury Gothic"/>
                <a:ea typeface="+mn-ea"/>
                <a:cs typeface="+mn-cs"/>
              </a:endParaRPr>
            </a:p>
          </p:txBody>
        </p:sp>
      </p:grpSp>
      <p:cxnSp>
        <p:nvCxnSpPr>
          <p:cNvPr id="94" name="Straight Connector 93"/>
          <p:cNvCxnSpPr>
            <a:cxnSpLocks/>
          </p:cNvCxnSpPr>
          <p:nvPr/>
        </p:nvCxnSpPr>
        <p:spPr>
          <a:xfrm flipV="1">
            <a:off x="9922471" y="2587869"/>
            <a:ext cx="3694" cy="570216"/>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9878889" y="3084769"/>
            <a:ext cx="87179" cy="87179"/>
          </a:xfrm>
          <a:prstGeom prst="ellipse">
            <a:avLst/>
          </a:prstGeom>
          <a:solidFill>
            <a:schemeClr val="accent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grpSp>
        <p:nvGrpSpPr>
          <p:cNvPr id="103" name="Group 102"/>
          <p:cNvGrpSpPr/>
          <p:nvPr/>
        </p:nvGrpSpPr>
        <p:grpSpPr>
          <a:xfrm>
            <a:off x="3217925" y="3599247"/>
            <a:ext cx="365760" cy="365760"/>
            <a:chOff x="4006579" y="3347910"/>
            <a:chExt cx="414637" cy="414637"/>
          </a:xfrm>
        </p:grpSpPr>
        <p:sp>
          <p:nvSpPr>
            <p:cNvPr id="104" name="Oval 103"/>
            <p:cNvSpPr/>
            <p:nvPr/>
          </p:nvSpPr>
          <p:spPr>
            <a:xfrm>
              <a:off x="4006579" y="3347910"/>
              <a:ext cx="414637" cy="41463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05" name="Freeform 25"/>
            <p:cNvSpPr>
              <a:spLocks noChangeAspect="1" noEditPoints="1"/>
            </p:cNvSpPr>
            <p:nvPr/>
          </p:nvSpPr>
          <p:spPr bwMode="auto">
            <a:xfrm>
              <a:off x="4088087" y="3446168"/>
              <a:ext cx="251620" cy="218121"/>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entury Gothic"/>
                <a:ea typeface="+mn-ea"/>
                <a:cs typeface="+mn-cs"/>
              </a:endParaRPr>
            </a:p>
          </p:txBody>
        </p:sp>
      </p:grpSp>
      <p:grpSp>
        <p:nvGrpSpPr>
          <p:cNvPr id="106" name="Group 105"/>
          <p:cNvGrpSpPr/>
          <p:nvPr/>
        </p:nvGrpSpPr>
        <p:grpSpPr>
          <a:xfrm>
            <a:off x="4569168" y="3599247"/>
            <a:ext cx="365760" cy="365760"/>
            <a:chOff x="4006579" y="3347910"/>
            <a:chExt cx="414637" cy="414637"/>
          </a:xfrm>
        </p:grpSpPr>
        <p:sp>
          <p:nvSpPr>
            <p:cNvPr id="107" name="Oval 106"/>
            <p:cNvSpPr/>
            <p:nvPr/>
          </p:nvSpPr>
          <p:spPr>
            <a:xfrm>
              <a:off x="4006579" y="3347910"/>
              <a:ext cx="414637" cy="41463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08" name="Freeform 25"/>
            <p:cNvSpPr>
              <a:spLocks noChangeAspect="1" noEditPoints="1"/>
            </p:cNvSpPr>
            <p:nvPr/>
          </p:nvSpPr>
          <p:spPr bwMode="auto">
            <a:xfrm>
              <a:off x="4088087" y="3446168"/>
              <a:ext cx="251620" cy="218121"/>
            </a:xfrm>
            <a:custGeom>
              <a:avLst/>
              <a:gdLst>
                <a:gd name="T0" fmla="*/ 277 w 543"/>
                <a:gd name="T1" fmla="*/ 335 h 477"/>
                <a:gd name="T2" fmla="*/ 277 w 543"/>
                <a:gd name="T3" fmla="*/ 335 h 477"/>
                <a:gd name="T4" fmla="*/ 207 w 543"/>
                <a:gd name="T5" fmla="*/ 253 h 477"/>
                <a:gd name="T6" fmla="*/ 230 w 543"/>
                <a:gd name="T7" fmla="*/ 192 h 477"/>
                <a:gd name="T8" fmla="*/ 250 w 543"/>
                <a:gd name="T9" fmla="*/ 150 h 477"/>
                <a:gd name="T10" fmla="*/ 242 w 543"/>
                <a:gd name="T11" fmla="*/ 129 h 477"/>
                <a:gd name="T12" fmla="*/ 248 w 543"/>
                <a:gd name="T13" fmla="*/ 85 h 477"/>
                <a:gd name="T14" fmla="*/ 161 w 543"/>
                <a:gd name="T15" fmla="*/ 0 h 477"/>
                <a:gd name="T16" fmla="*/ 75 w 543"/>
                <a:gd name="T17" fmla="*/ 85 h 477"/>
                <a:gd name="T18" fmla="*/ 80 w 543"/>
                <a:gd name="T19" fmla="*/ 129 h 477"/>
                <a:gd name="T20" fmla="*/ 72 w 543"/>
                <a:gd name="T21" fmla="*/ 150 h 477"/>
                <a:gd name="T22" fmla="*/ 93 w 543"/>
                <a:gd name="T23" fmla="*/ 192 h 477"/>
                <a:gd name="T24" fmla="*/ 116 w 543"/>
                <a:gd name="T25" fmla="*/ 253 h 477"/>
                <a:gd name="T26" fmla="*/ 45 w 543"/>
                <a:gd name="T27" fmla="*/ 335 h 477"/>
                <a:gd name="T28" fmla="*/ 0 w 543"/>
                <a:gd name="T29" fmla="*/ 378 h 477"/>
                <a:gd name="T30" fmla="*/ 0 w 543"/>
                <a:gd name="T31" fmla="*/ 477 h 477"/>
                <a:gd name="T32" fmla="*/ 377 w 543"/>
                <a:gd name="T33" fmla="*/ 477 h 477"/>
                <a:gd name="T34" fmla="*/ 377 w 543"/>
                <a:gd name="T35" fmla="*/ 403 h 477"/>
                <a:gd name="T36" fmla="*/ 277 w 543"/>
                <a:gd name="T37" fmla="*/ 335 h 477"/>
                <a:gd name="T38" fmla="*/ 543 w 543"/>
                <a:gd name="T39" fmla="*/ 477 h 477"/>
                <a:gd name="T40" fmla="*/ 543 w 543"/>
                <a:gd name="T41" fmla="*/ 477 h 477"/>
                <a:gd name="T42" fmla="*/ 536 w 543"/>
                <a:gd name="T43" fmla="*/ 364 h 477"/>
                <a:gd name="T44" fmla="*/ 464 w 543"/>
                <a:gd name="T45" fmla="*/ 320 h 477"/>
                <a:gd name="T46" fmla="*/ 411 w 543"/>
                <a:gd name="T47" fmla="*/ 259 h 477"/>
                <a:gd name="T48" fmla="*/ 429 w 543"/>
                <a:gd name="T49" fmla="*/ 213 h 477"/>
                <a:gd name="T50" fmla="*/ 444 w 543"/>
                <a:gd name="T51" fmla="*/ 181 h 477"/>
                <a:gd name="T52" fmla="*/ 438 w 543"/>
                <a:gd name="T53" fmla="*/ 165 h 477"/>
                <a:gd name="T54" fmla="*/ 442 w 543"/>
                <a:gd name="T55" fmla="*/ 132 h 477"/>
                <a:gd name="T56" fmla="*/ 377 w 543"/>
                <a:gd name="T57" fmla="*/ 68 h 477"/>
                <a:gd name="T58" fmla="*/ 312 w 543"/>
                <a:gd name="T59" fmla="*/ 132 h 477"/>
                <a:gd name="T60" fmla="*/ 316 w 543"/>
                <a:gd name="T61" fmla="*/ 165 h 477"/>
                <a:gd name="T62" fmla="*/ 311 w 543"/>
                <a:gd name="T63" fmla="*/ 181 h 477"/>
                <a:gd name="T64" fmla="*/ 326 w 543"/>
                <a:gd name="T65" fmla="*/ 213 h 477"/>
                <a:gd name="T66" fmla="*/ 343 w 543"/>
                <a:gd name="T67" fmla="*/ 259 h 477"/>
                <a:gd name="T68" fmla="*/ 321 w 543"/>
                <a:gd name="T69" fmla="*/ 304 h 477"/>
                <a:gd name="T70" fmla="*/ 421 w 543"/>
                <a:gd name="T71" fmla="*/ 397 h 477"/>
                <a:gd name="T72" fmla="*/ 421 w 543"/>
                <a:gd name="T73" fmla="*/ 477 h 477"/>
                <a:gd name="T74" fmla="*/ 543 w 543"/>
                <a:gd name="T7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7">
                  <a:moveTo>
                    <a:pt x="277" y="335"/>
                  </a:moveTo>
                  <a:lnTo>
                    <a:pt x="277" y="335"/>
                  </a:lnTo>
                  <a:cubicBezTo>
                    <a:pt x="224" y="313"/>
                    <a:pt x="207" y="294"/>
                    <a:pt x="207" y="253"/>
                  </a:cubicBezTo>
                  <a:cubicBezTo>
                    <a:pt x="207" y="229"/>
                    <a:pt x="223" y="237"/>
                    <a:pt x="230" y="192"/>
                  </a:cubicBezTo>
                  <a:cubicBezTo>
                    <a:pt x="233" y="174"/>
                    <a:pt x="248" y="192"/>
                    <a:pt x="250" y="150"/>
                  </a:cubicBezTo>
                  <a:cubicBezTo>
                    <a:pt x="250" y="133"/>
                    <a:pt x="242" y="129"/>
                    <a:pt x="242" y="129"/>
                  </a:cubicBezTo>
                  <a:cubicBezTo>
                    <a:pt x="242" y="129"/>
                    <a:pt x="247" y="104"/>
                    <a:pt x="248" y="85"/>
                  </a:cubicBezTo>
                  <a:cubicBezTo>
                    <a:pt x="250" y="61"/>
                    <a:pt x="236" y="0"/>
                    <a:pt x="161" y="0"/>
                  </a:cubicBezTo>
                  <a:cubicBezTo>
                    <a:pt x="87" y="0"/>
                    <a:pt x="73" y="61"/>
                    <a:pt x="75" y="85"/>
                  </a:cubicBezTo>
                  <a:cubicBezTo>
                    <a:pt x="76" y="104"/>
                    <a:pt x="80" y="129"/>
                    <a:pt x="80" y="129"/>
                  </a:cubicBezTo>
                  <a:cubicBezTo>
                    <a:pt x="80" y="129"/>
                    <a:pt x="72" y="133"/>
                    <a:pt x="72" y="150"/>
                  </a:cubicBezTo>
                  <a:cubicBezTo>
                    <a:pt x="75" y="192"/>
                    <a:pt x="90" y="174"/>
                    <a:pt x="93" y="192"/>
                  </a:cubicBezTo>
                  <a:cubicBezTo>
                    <a:pt x="100" y="237"/>
                    <a:pt x="116" y="229"/>
                    <a:pt x="116" y="253"/>
                  </a:cubicBezTo>
                  <a:cubicBezTo>
                    <a:pt x="116" y="294"/>
                    <a:pt x="99" y="313"/>
                    <a:pt x="45" y="335"/>
                  </a:cubicBezTo>
                  <a:cubicBezTo>
                    <a:pt x="29" y="342"/>
                    <a:pt x="0" y="353"/>
                    <a:pt x="0" y="378"/>
                  </a:cubicBezTo>
                  <a:lnTo>
                    <a:pt x="0" y="477"/>
                  </a:lnTo>
                  <a:lnTo>
                    <a:pt x="377" y="477"/>
                  </a:lnTo>
                  <a:lnTo>
                    <a:pt x="377" y="403"/>
                  </a:lnTo>
                  <a:cubicBezTo>
                    <a:pt x="377" y="380"/>
                    <a:pt x="331" y="358"/>
                    <a:pt x="277" y="335"/>
                  </a:cubicBezTo>
                  <a:close/>
                  <a:moveTo>
                    <a:pt x="543" y="477"/>
                  </a:moveTo>
                  <a:lnTo>
                    <a:pt x="543" y="477"/>
                  </a:lnTo>
                  <a:cubicBezTo>
                    <a:pt x="543" y="477"/>
                    <a:pt x="542" y="375"/>
                    <a:pt x="536" y="364"/>
                  </a:cubicBezTo>
                  <a:cubicBezTo>
                    <a:pt x="527" y="348"/>
                    <a:pt x="505" y="337"/>
                    <a:pt x="464" y="320"/>
                  </a:cubicBezTo>
                  <a:cubicBezTo>
                    <a:pt x="424" y="303"/>
                    <a:pt x="411" y="289"/>
                    <a:pt x="411" y="259"/>
                  </a:cubicBezTo>
                  <a:cubicBezTo>
                    <a:pt x="411" y="240"/>
                    <a:pt x="423" y="246"/>
                    <a:pt x="429" y="213"/>
                  </a:cubicBezTo>
                  <a:cubicBezTo>
                    <a:pt x="431" y="199"/>
                    <a:pt x="442" y="213"/>
                    <a:pt x="444" y="181"/>
                  </a:cubicBezTo>
                  <a:cubicBezTo>
                    <a:pt x="444" y="168"/>
                    <a:pt x="438" y="165"/>
                    <a:pt x="438" y="165"/>
                  </a:cubicBezTo>
                  <a:cubicBezTo>
                    <a:pt x="438" y="165"/>
                    <a:pt x="441" y="146"/>
                    <a:pt x="442" y="132"/>
                  </a:cubicBezTo>
                  <a:cubicBezTo>
                    <a:pt x="444" y="114"/>
                    <a:pt x="433" y="68"/>
                    <a:pt x="377" y="68"/>
                  </a:cubicBezTo>
                  <a:cubicBezTo>
                    <a:pt x="321" y="68"/>
                    <a:pt x="311" y="114"/>
                    <a:pt x="312" y="132"/>
                  </a:cubicBezTo>
                  <a:cubicBezTo>
                    <a:pt x="313" y="146"/>
                    <a:pt x="316" y="165"/>
                    <a:pt x="316" y="165"/>
                  </a:cubicBezTo>
                  <a:cubicBezTo>
                    <a:pt x="316" y="165"/>
                    <a:pt x="311" y="168"/>
                    <a:pt x="311" y="181"/>
                  </a:cubicBezTo>
                  <a:cubicBezTo>
                    <a:pt x="313" y="213"/>
                    <a:pt x="323" y="199"/>
                    <a:pt x="326" y="213"/>
                  </a:cubicBezTo>
                  <a:cubicBezTo>
                    <a:pt x="331" y="246"/>
                    <a:pt x="343" y="240"/>
                    <a:pt x="343" y="259"/>
                  </a:cubicBezTo>
                  <a:cubicBezTo>
                    <a:pt x="343" y="279"/>
                    <a:pt x="337" y="292"/>
                    <a:pt x="321" y="304"/>
                  </a:cubicBezTo>
                  <a:cubicBezTo>
                    <a:pt x="409" y="348"/>
                    <a:pt x="421" y="357"/>
                    <a:pt x="421" y="397"/>
                  </a:cubicBezTo>
                  <a:lnTo>
                    <a:pt x="421" y="477"/>
                  </a:lnTo>
                  <a:lnTo>
                    <a:pt x="543" y="477"/>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88" name="Oval 87"/>
          <p:cNvSpPr/>
          <p:nvPr/>
        </p:nvSpPr>
        <p:spPr>
          <a:xfrm>
            <a:off x="8964023" y="3103922"/>
            <a:ext cx="87179" cy="87179"/>
          </a:xfrm>
          <a:prstGeom prst="ellipse">
            <a:avLst/>
          </a:prstGeom>
          <a:solidFill>
            <a:schemeClr val="accent5"/>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90" name="Straight Connector 89"/>
          <p:cNvCxnSpPr>
            <a:stCxn id="119" idx="0"/>
            <a:endCxn id="88" idx="4"/>
          </p:cNvCxnSpPr>
          <p:nvPr/>
        </p:nvCxnSpPr>
        <p:spPr>
          <a:xfrm flipH="1" flipV="1">
            <a:off x="9007604" y="3191092"/>
            <a:ext cx="2220" cy="407342"/>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grpSp>
        <p:nvGrpSpPr>
          <p:cNvPr id="214" name="Group 213"/>
          <p:cNvGrpSpPr/>
          <p:nvPr/>
        </p:nvGrpSpPr>
        <p:grpSpPr>
          <a:xfrm>
            <a:off x="8826944" y="3598434"/>
            <a:ext cx="365760" cy="365760"/>
            <a:chOff x="9508285" y="3702745"/>
            <a:chExt cx="391449" cy="396136"/>
          </a:xfrm>
        </p:grpSpPr>
        <p:sp>
          <p:nvSpPr>
            <p:cNvPr id="119" name="Oval 118"/>
            <p:cNvSpPr/>
            <p:nvPr/>
          </p:nvSpPr>
          <p:spPr>
            <a:xfrm>
              <a:off x="9508285" y="3702745"/>
              <a:ext cx="391449" cy="396136"/>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7" name="Freeform 9"/>
            <p:cNvSpPr>
              <a:spLocks noChangeAspect="1" noEditPoints="1"/>
            </p:cNvSpPr>
            <p:nvPr/>
          </p:nvSpPr>
          <p:spPr bwMode="auto">
            <a:xfrm>
              <a:off x="9596753" y="3777860"/>
              <a:ext cx="249012" cy="235059"/>
            </a:xfrm>
            <a:custGeom>
              <a:avLst/>
              <a:gdLst>
                <a:gd name="T0" fmla="*/ 31 w 102"/>
                <a:gd name="T1" fmla="*/ 0 h 96"/>
                <a:gd name="T2" fmla="*/ 27 w 102"/>
                <a:gd name="T3" fmla="*/ 17 h 96"/>
                <a:gd name="T4" fmla="*/ 53 w 102"/>
                <a:gd name="T5" fmla="*/ 21 h 96"/>
                <a:gd name="T6" fmla="*/ 56 w 102"/>
                <a:gd name="T7" fmla="*/ 3 h 96"/>
                <a:gd name="T8" fmla="*/ 47 w 102"/>
                <a:gd name="T9" fmla="*/ 12 h 96"/>
                <a:gd name="T10" fmla="*/ 31 w 102"/>
                <a:gd name="T11" fmla="*/ 7 h 96"/>
                <a:gd name="T12" fmla="*/ 49 w 102"/>
                <a:gd name="T13" fmla="*/ 3 h 96"/>
                <a:gd name="T14" fmla="*/ 47 w 102"/>
                <a:gd name="T15" fmla="*/ 12 h 96"/>
                <a:gd name="T16" fmla="*/ 56 w 102"/>
                <a:gd name="T17" fmla="*/ 32 h 96"/>
                <a:gd name="T18" fmla="*/ 7 w 102"/>
                <a:gd name="T19" fmla="*/ 30 h 96"/>
                <a:gd name="T20" fmla="*/ 8 w 102"/>
                <a:gd name="T21" fmla="*/ 29 h 96"/>
                <a:gd name="T22" fmla="*/ 56 w 102"/>
                <a:gd name="T23" fmla="*/ 30 h 96"/>
                <a:gd name="T24" fmla="*/ 47 w 102"/>
                <a:gd name="T25" fmla="*/ 44 h 96"/>
                <a:gd name="T26" fmla="*/ 7 w 102"/>
                <a:gd name="T27" fmla="*/ 42 h 96"/>
                <a:gd name="T28" fmla="*/ 8 w 102"/>
                <a:gd name="T29" fmla="*/ 41 h 96"/>
                <a:gd name="T30" fmla="*/ 49 w 102"/>
                <a:gd name="T31" fmla="*/ 42 h 96"/>
                <a:gd name="T32" fmla="*/ 40 w 102"/>
                <a:gd name="T33" fmla="*/ 56 h 96"/>
                <a:gd name="T34" fmla="*/ 7 w 102"/>
                <a:gd name="T35" fmla="*/ 54 h 96"/>
                <a:gd name="T36" fmla="*/ 8 w 102"/>
                <a:gd name="T37" fmla="*/ 53 h 96"/>
                <a:gd name="T38" fmla="*/ 41 w 102"/>
                <a:gd name="T39" fmla="*/ 54 h 96"/>
                <a:gd name="T40" fmla="*/ 36 w 102"/>
                <a:gd name="T41" fmla="*/ 84 h 96"/>
                <a:gd name="T42" fmla="*/ 7 w 102"/>
                <a:gd name="T43" fmla="*/ 78 h 96"/>
                <a:gd name="T44" fmla="*/ 14 w 102"/>
                <a:gd name="T45" fmla="*/ 72 h 96"/>
                <a:gd name="T46" fmla="*/ 43 w 102"/>
                <a:gd name="T47" fmla="*/ 78 h 96"/>
                <a:gd name="T48" fmla="*/ 78 w 102"/>
                <a:gd name="T49" fmla="*/ 11 h 96"/>
                <a:gd name="T50" fmla="*/ 59 w 102"/>
                <a:gd name="T51" fmla="*/ 8 h 96"/>
                <a:gd name="T52" fmla="*/ 84 w 102"/>
                <a:gd name="T53" fmla="*/ 13 h 96"/>
                <a:gd name="T54" fmla="*/ 82 w 102"/>
                <a:gd name="T55" fmla="*/ 41 h 96"/>
                <a:gd name="T56" fmla="*/ 80 w 102"/>
                <a:gd name="T57" fmla="*/ 13 h 96"/>
                <a:gd name="T58" fmla="*/ 84 w 102"/>
                <a:gd name="T59" fmla="*/ 86 h 96"/>
                <a:gd name="T60" fmla="*/ 78 w 102"/>
                <a:gd name="T61" fmla="*/ 96 h 96"/>
                <a:gd name="T62" fmla="*/ 0 w 102"/>
                <a:gd name="T63" fmla="*/ 91 h 96"/>
                <a:gd name="T64" fmla="*/ 5 w 102"/>
                <a:gd name="T65" fmla="*/ 8 h 96"/>
                <a:gd name="T66" fmla="*/ 24 w 102"/>
                <a:gd name="T67" fmla="*/ 11 h 96"/>
                <a:gd name="T68" fmla="*/ 4 w 102"/>
                <a:gd name="T69" fmla="*/ 13 h 96"/>
                <a:gd name="T70" fmla="*/ 5 w 102"/>
                <a:gd name="T71" fmla="*/ 92 h 96"/>
                <a:gd name="T72" fmla="*/ 80 w 102"/>
                <a:gd name="T73" fmla="*/ 91 h 96"/>
                <a:gd name="T74" fmla="*/ 82 w 102"/>
                <a:gd name="T75" fmla="*/ 86 h 96"/>
                <a:gd name="T76" fmla="*/ 61 w 102"/>
                <a:gd name="T77" fmla="*/ 64 h 96"/>
                <a:gd name="T78" fmla="*/ 102 w 102"/>
                <a:gd name="T79" fmla="*/ 64 h 96"/>
                <a:gd name="T80" fmla="*/ 96 w 102"/>
                <a:gd name="T81" fmla="*/ 58 h 96"/>
                <a:gd name="T82" fmla="*/ 78 w 102"/>
                <a:gd name="T83" fmla="*/ 75 h 96"/>
                <a:gd name="T84" fmla="*/ 76 w 102"/>
                <a:gd name="T85" fmla="*/ 75 h 96"/>
                <a:gd name="T86" fmla="*/ 68 w 102"/>
                <a:gd name="T87" fmla="*/ 64 h 96"/>
                <a:gd name="T88" fmla="*/ 77 w 102"/>
                <a:gd name="T89" fmla="*/ 71 h 96"/>
                <a:gd name="T90" fmla="*/ 96 w 102"/>
                <a:gd name="T91" fmla="*/ 5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96">
                  <a:moveTo>
                    <a:pt x="53" y="0"/>
                  </a:moveTo>
                  <a:cubicBezTo>
                    <a:pt x="31" y="0"/>
                    <a:pt x="31" y="0"/>
                    <a:pt x="31" y="0"/>
                  </a:cubicBezTo>
                  <a:cubicBezTo>
                    <a:pt x="29" y="0"/>
                    <a:pt x="27" y="2"/>
                    <a:pt x="27" y="3"/>
                  </a:cubicBezTo>
                  <a:cubicBezTo>
                    <a:pt x="27" y="17"/>
                    <a:pt x="27" y="17"/>
                    <a:pt x="27" y="17"/>
                  </a:cubicBezTo>
                  <a:cubicBezTo>
                    <a:pt x="27" y="19"/>
                    <a:pt x="29" y="21"/>
                    <a:pt x="31" y="21"/>
                  </a:cubicBezTo>
                  <a:cubicBezTo>
                    <a:pt x="53" y="21"/>
                    <a:pt x="53" y="21"/>
                    <a:pt x="53" y="21"/>
                  </a:cubicBezTo>
                  <a:cubicBezTo>
                    <a:pt x="55" y="21"/>
                    <a:pt x="56" y="19"/>
                    <a:pt x="56" y="17"/>
                  </a:cubicBezTo>
                  <a:cubicBezTo>
                    <a:pt x="56" y="3"/>
                    <a:pt x="56" y="3"/>
                    <a:pt x="56" y="3"/>
                  </a:cubicBezTo>
                  <a:cubicBezTo>
                    <a:pt x="56" y="2"/>
                    <a:pt x="55" y="0"/>
                    <a:pt x="53" y="0"/>
                  </a:cubicBezTo>
                  <a:close/>
                  <a:moveTo>
                    <a:pt x="47" y="12"/>
                  </a:moveTo>
                  <a:cubicBezTo>
                    <a:pt x="37" y="12"/>
                    <a:pt x="37" y="12"/>
                    <a:pt x="37" y="12"/>
                  </a:cubicBezTo>
                  <a:cubicBezTo>
                    <a:pt x="36" y="12"/>
                    <a:pt x="31" y="9"/>
                    <a:pt x="31" y="7"/>
                  </a:cubicBezTo>
                  <a:cubicBezTo>
                    <a:pt x="31" y="5"/>
                    <a:pt x="33" y="3"/>
                    <a:pt x="35" y="3"/>
                  </a:cubicBezTo>
                  <a:cubicBezTo>
                    <a:pt x="49" y="3"/>
                    <a:pt x="49" y="3"/>
                    <a:pt x="49" y="3"/>
                  </a:cubicBezTo>
                  <a:cubicBezTo>
                    <a:pt x="50" y="3"/>
                    <a:pt x="52" y="5"/>
                    <a:pt x="52" y="7"/>
                  </a:cubicBezTo>
                  <a:cubicBezTo>
                    <a:pt x="52" y="9"/>
                    <a:pt x="48" y="12"/>
                    <a:pt x="47" y="12"/>
                  </a:cubicBezTo>
                  <a:close/>
                  <a:moveTo>
                    <a:pt x="56" y="30"/>
                  </a:moveTo>
                  <a:cubicBezTo>
                    <a:pt x="56" y="31"/>
                    <a:pt x="56" y="32"/>
                    <a:pt x="56" y="32"/>
                  </a:cubicBezTo>
                  <a:cubicBezTo>
                    <a:pt x="8" y="32"/>
                    <a:pt x="8" y="32"/>
                    <a:pt x="8" y="32"/>
                  </a:cubicBezTo>
                  <a:cubicBezTo>
                    <a:pt x="8" y="32"/>
                    <a:pt x="7" y="31"/>
                    <a:pt x="7" y="30"/>
                  </a:cubicBezTo>
                  <a:cubicBezTo>
                    <a:pt x="7" y="30"/>
                    <a:pt x="7" y="30"/>
                    <a:pt x="7" y="30"/>
                  </a:cubicBezTo>
                  <a:cubicBezTo>
                    <a:pt x="7" y="29"/>
                    <a:pt x="8" y="29"/>
                    <a:pt x="8" y="29"/>
                  </a:cubicBezTo>
                  <a:cubicBezTo>
                    <a:pt x="56" y="29"/>
                    <a:pt x="56" y="29"/>
                    <a:pt x="56" y="29"/>
                  </a:cubicBezTo>
                  <a:cubicBezTo>
                    <a:pt x="56" y="29"/>
                    <a:pt x="56" y="29"/>
                    <a:pt x="56" y="30"/>
                  </a:cubicBezTo>
                  <a:close/>
                  <a:moveTo>
                    <a:pt x="49" y="42"/>
                  </a:moveTo>
                  <a:cubicBezTo>
                    <a:pt x="49" y="43"/>
                    <a:pt x="48" y="44"/>
                    <a:pt x="47" y="44"/>
                  </a:cubicBezTo>
                  <a:cubicBezTo>
                    <a:pt x="8" y="44"/>
                    <a:pt x="8" y="44"/>
                    <a:pt x="8" y="44"/>
                  </a:cubicBezTo>
                  <a:cubicBezTo>
                    <a:pt x="8" y="44"/>
                    <a:pt x="7" y="43"/>
                    <a:pt x="7" y="42"/>
                  </a:cubicBezTo>
                  <a:cubicBezTo>
                    <a:pt x="7" y="42"/>
                    <a:pt x="7" y="42"/>
                    <a:pt x="7" y="42"/>
                  </a:cubicBezTo>
                  <a:cubicBezTo>
                    <a:pt x="7" y="41"/>
                    <a:pt x="8" y="41"/>
                    <a:pt x="8" y="41"/>
                  </a:cubicBezTo>
                  <a:cubicBezTo>
                    <a:pt x="47" y="41"/>
                    <a:pt x="47" y="41"/>
                    <a:pt x="47" y="41"/>
                  </a:cubicBezTo>
                  <a:cubicBezTo>
                    <a:pt x="48" y="41"/>
                    <a:pt x="49" y="41"/>
                    <a:pt x="49" y="42"/>
                  </a:cubicBezTo>
                  <a:close/>
                  <a:moveTo>
                    <a:pt x="41" y="54"/>
                  </a:moveTo>
                  <a:cubicBezTo>
                    <a:pt x="41" y="55"/>
                    <a:pt x="40" y="56"/>
                    <a:pt x="40" y="56"/>
                  </a:cubicBezTo>
                  <a:cubicBezTo>
                    <a:pt x="8" y="56"/>
                    <a:pt x="8" y="56"/>
                    <a:pt x="8" y="56"/>
                  </a:cubicBezTo>
                  <a:cubicBezTo>
                    <a:pt x="7" y="56"/>
                    <a:pt x="7" y="55"/>
                    <a:pt x="7" y="54"/>
                  </a:cubicBezTo>
                  <a:cubicBezTo>
                    <a:pt x="7" y="54"/>
                    <a:pt x="7" y="54"/>
                    <a:pt x="7" y="54"/>
                  </a:cubicBezTo>
                  <a:cubicBezTo>
                    <a:pt x="7" y="53"/>
                    <a:pt x="7" y="53"/>
                    <a:pt x="8" y="53"/>
                  </a:cubicBezTo>
                  <a:cubicBezTo>
                    <a:pt x="40" y="53"/>
                    <a:pt x="40" y="53"/>
                    <a:pt x="40" y="53"/>
                  </a:cubicBezTo>
                  <a:cubicBezTo>
                    <a:pt x="40" y="53"/>
                    <a:pt x="41" y="53"/>
                    <a:pt x="41" y="54"/>
                  </a:cubicBezTo>
                  <a:close/>
                  <a:moveTo>
                    <a:pt x="43" y="78"/>
                  </a:moveTo>
                  <a:cubicBezTo>
                    <a:pt x="43" y="82"/>
                    <a:pt x="39" y="84"/>
                    <a:pt x="36" y="84"/>
                  </a:cubicBezTo>
                  <a:cubicBezTo>
                    <a:pt x="14" y="84"/>
                    <a:pt x="14" y="84"/>
                    <a:pt x="14" y="84"/>
                  </a:cubicBezTo>
                  <a:cubicBezTo>
                    <a:pt x="10" y="84"/>
                    <a:pt x="7" y="82"/>
                    <a:pt x="7" y="78"/>
                  </a:cubicBezTo>
                  <a:cubicBezTo>
                    <a:pt x="7" y="78"/>
                    <a:pt x="7" y="78"/>
                    <a:pt x="7" y="78"/>
                  </a:cubicBezTo>
                  <a:cubicBezTo>
                    <a:pt x="7" y="75"/>
                    <a:pt x="10" y="72"/>
                    <a:pt x="14" y="72"/>
                  </a:cubicBezTo>
                  <a:cubicBezTo>
                    <a:pt x="36" y="72"/>
                    <a:pt x="36" y="72"/>
                    <a:pt x="36" y="72"/>
                  </a:cubicBezTo>
                  <a:cubicBezTo>
                    <a:pt x="39" y="72"/>
                    <a:pt x="43" y="75"/>
                    <a:pt x="43" y="78"/>
                  </a:cubicBezTo>
                  <a:close/>
                  <a:moveTo>
                    <a:pt x="80" y="13"/>
                  </a:moveTo>
                  <a:cubicBezTo>
                    <a:pt x="80" y="12"/>
                    <a:pt x="79" y="11"/>
                    <a:pt x="78" y="11"/>
                  </a:cubicBezTo>
                  <a:cubicBezTo>
                    <a:pt x="78" y="11"/>
                    <a:pt x="78" y="11"/>
                    <a:pt x="59" y="11"/>
                  </a:cubicBezTo>
                  <a:cubicBezTo>
                    <a:pt x="59" y="11"/>
                    <a:pt x="59" y="11"/>
                    <a:pt x="59" y="8"/>
                  </a:cubicBezTo>
                  <a:cubicBezTo>
                    <a:pt x="59" y="8"/>
                    <a:pt x="59" y="8"/>
                    <a:pt x="78" y="8"/>
                  </a:cubicBezTo>
                  <a:cubicBezTo>
                    <a:pt x="82" y="8"/>
                    <a:pt x="84" y="10"/>
                    <a:pt x="84" y="13"/>
                  </a:cubicBezTo>
                  <a:cubicBezTo>
                    <a:pt x="84" y="13"/>
                    <a:pt x="84" y="13"/>
                    <a:pt x="84" y="41"/>
                  </a:cubicBezTo>
                  <a:cubicBezTo>
                    <a:pt x="83" y="41"/>
                    <a:pt x="83" y="41"/>
                    <a:pt x="82" y="41"/>
                  </a:cubicBezTo>
                  <a:cubicBezTo>
                    <a:pt x="81" y="41"/>
                    <a:pt x="81" y="41"/>
                    <a:pt x="80" y="41"/>
                  </a:cubicBezTo>
                  <a:cubicBezTo>
                    <a:pt x="80" y="41"/>
                    <a:pt x="80" y="41"/>
                    <a:pt x="80" y="13"/>
                  </a:cubicBezTo>
                  <a:close/>
                  <a:moveTo>
                    <a:pt x="82" y="86"/>
                  </a:moveTo>
                  <a:cubicBezTo>
                    <a:pt x="83" y="86"/>
                    <a:pt x="83" y="86"/>
                    <a:pt x="84" y="86"/>
                  </a:cubicBezTo>
                  <a:cubicBezTo>
                    <a:pt x="84" y="86"/>
                    <a:pt x="84" y="86"/>
                    <a:pt x="84" y="91"/>
                  </a:cubicBezTo>
                  <a:cubicBezTo>
                    <a:pt x="84" y="93"/>
                    <a:pt x="82" y="96"/>
                    <a:pt x="78" y="96"/>
                  </a:cubicBezTo>
                  <a:cubicBezTo>
                    <a:pt x="78" y="96"/>
                    <a:pt x="78" y="96"/>
                    <a:pt x="5" y="96"/>
                  </a:cubicBezTo>
                  <a:cubicBezTo>
                    <a:pt x="2" y="96"/>
                    <a:pt x="0" y="93"/>
                    <a:pt x="0" y="91"/>
                  </a:cubicBezTo>
                  <a:cubicBezTo>
                    <a:pt x="0" y="91"/>
                    <a:pt x="0" y="91"/>
                    <a:pt x="0" y="13"/>
                  </a:cubicBezTo>
                  <a:cubicBezTo>
                    <a:pt x="0" y="10"/>
                    <a:pt x="2" y="8"/>
                    <a:pt x="5" y="8"/>
                  </a:cubicBezTo>
                  <a:cubicBezTo>
                    <a:pt x="5" y="8"/>
                    <a:pt x="5" y="8"/>
                    <a:pt x="24" y="8"/>
                  </a:cubicBezTo>
                  <a:cubicBezTo>
                    <a:pt x="24" y="8"/>
                    <a:pt x="24" y="8"/>
                    <a:pt x="24" y="11"/>
                  </a:cubicBezTo>
                  <a:cubicBezTo>
                    <a:pt x="24" y="11"/>
                    <a:pt x="24" y="11"/>
                    <a:pt x="5" y="11"/>
                  </a:cubicBezTo>
                  <a:cubicBezTo>
                    <a:pt x="5" y="11"/>
                    <a:pt x="4" y="12"/>
                    <a:pt x="4" y="13"/>
                  </a:cubicBezTo>
                  <a:cubicBezTo>
                    <a:pt x="4" y="13"/>
                    <a:pt x="4" y="13"/>
                    <a:pt x="4" y="91"/>
                  </a:cubicBezTo>
                  <a:cubicBezTo>
                    <a:pt x="4" y="92"/>
                    <a:pt x="5" y="92"/>
                    <a:pt x="5" y="92"/>
                  </a:cubicBezTo>
                  <a:cubicBezTo>
                    <a:pt x="5" y="92"/>
                    <a:pt x="5" y="92"/>
                    <a:pt x="78" y="92"/>
                  </a:cubicBezTo>
                  <a:cubicBezTo>
                    <a:pt x="79" y="92"/>
                    <a:pt x="80" y="92"/>
                    <a:pt x="80" y="91"/>
                  </a:cubicBezTo>
                  <a:cubicBezTo>
                    <a:pt x="80" y="91"/>
                    <a:pt x="80" y="91"/>
                    <a:pt x="80" y="86"/>
                  </a:cubicBezTo>
                  <a:cubicBezTo>
                    <a:pt x="81" y="86"/>
                    <a:pt x="81" y="86"/>
                    <a:pt x="82" y="86"/>
                  </a:cubicBezTo>
                  <a:close/>
                  <a:moveTo>
                    <a:pt x="82" y="43"/>
                  </a:moveTo>
                  <a:cubicBezTo>
                    <a:pt x="70" y="43"/>
                    <a:pt x="61" y="52"/>
                    <a:pt x="61" y="64"/>
                  </a:cubicBezTo>
                  <a:cubicBezTo>
                    <a:pt x="61" y="75"/>
                    <a:pt x="70" y="84"/>
                    <a:pt x="82" y="84"/>
                  </a:cubicBezTo>
                  <a:cubicBezTo>
                    <a:pt x="93" y="84"/>
                    <a:pt x="102" y="75"/>
                    <a:pt x="102" y="64"/>
                  </a:cubicBezTo>
                  <a:cubicBezTo>
                    <a:pt x="102" y="52"/>
                    <a:pt x="93" y="43"/>
                    <a:pt x="82" y="43"/>
                  </a:cubicBezTo>
                  <a:close/>
                  <a:moveTo>
                    <a:pt x="96" y="58"/>
                  </a:moveTo>
                  <a:cubicBezTo>
                    <a:pt x="79" y="75"/>
                    <a:pt x="79" y="75"/>
                    <a:pt x="79" y="75"/>
                  </a:cubicBezTo>
                  <a:cubicBezTo>
                    <a:pt x="78" y="75"/>
                    <a:pt x="78" y="75"/>
                    <a:pt x="78" y="75"/>
                  </a:cubicBezTo>
                  <a:cubicBezTo>
                    <a:pt x="78" y="75"/>
                    <a:pt x="78" y="75"/>
                    <a:pt x="78" y="75"/>
                  </a:cubicBezTo>
                  <a:cubicBezTo>
                    <a:pt x="78" y="76"/>
                    <a:pt x="76" y="76"/>
                    <a:pt x="76" y="75"/>
                  </a:cubicBezTo>
                  <a:cubicBezTo>
                    <a:pt x="68" y="67"/>
                    <a:pt x="68" y="67"/>
                    <a:pt x="68" y="67"/>
                  </a:cubicBezTo>
                  <a:cubicBezTo>
                    <a:pt x="67" y="66"/>
                    <a:pt x="67" y="65"/>
                    <a:pt x="68" y="64"/>
                  </a:cubicBezTo>
                  <a:cubicBezTo>
                    <a:pt x="69" y="64"/>
                    <a:pt x="69" y="64"/>
                    <a:pt x="70" y="64"/>
                  </a:cubicBezTo>
                  <a:cubicBezTo>
                    <a:pt x="77" y="71"/>
                    <a:pt x="77" y="71"/>
                    <a:pt x="77" y="71"/>
                  </a:cubicBezTo>
                  <a:cubicBezTo>
                    <a:pt x="93" y="55"/>
                    <a:pt x="93" y="55"/>
                    <a:pt x="93" y="55"/>
                  </a:cubicBezTo>
                  <a:cubicBezTo>
                    <a:pt x="94" y="54"/>
                    <a:pt x="95" y="54"/>
                    <a:pt x="96" y="55"/>
                  </a:cubicBezTo>
                  <a:cubicBezTo>
                    <a:pt x="96" y="56"/>
                    <a:pt x="96" y="57"/>
                    <a:pt x="96" y="5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118" name="TextBox 117"/>
          <p:cNvSpPr txBox="1"/>
          <p:nvPr/>
        </p:nvSpPr>
        <p:spPr>
          <a:xfrm>
            <a:off x="9391305" y="1700302"/>
            <a:ext cx="1090055"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kumimoji="0" lang="en-US" sz="1300" b="1" i="0" u="none" strike="noStrike" kern="1200" cap="none" spc="0" normalizeH="0" baseline="0" noProof="0" dirty="0">
                <a:ln>
                  <a:noFill/>
                </a:ln>
                <a:solidFill>
                  <a:srgbClr val="2FAA9F"/>
                </a:solidFill>
                <a:effectLst/>
                <a:uLnTx/>
                <a:uFillTx/>
                <a:latin typeface="Century Gothic"/>
                <a:ea typeface="+mn-ea"/>
                <a:cs typeface="+mn-cs"/>
              </a:rPr>
              <a:t>Lease Signed</a:t>
            </a:r>
            <a:endParaRPr kumimoji="0" lang="en-US" sz="1300" b="0" i="0" u="none" strike="noStrike" kern="1200" cap="none" spc="0" normalizeH="0" baseline="0" noProof="0" dirty="0">
              <a:ln>
                <a:noFill/>
              </a:ln>
              <a:solidFill>
                <a:srgbClr val="2FAA9F"/>
              </a:solidFill>
              <a:effectLst/>
              <a:uLnTx/>
              <a:uFillTx/>
              <a:latin typeface="Century Gothic"/>
              <a:ea typeface="+mn-ea"/>
              <a:cs typeface="+mn-cs"/>
            </a:endParaRPr>
          </a:p>
        </p:txBody>
      </p:sp>
      <p:sp>
        <p:nvSpPr>
          <p:cNvPr id="336" name="Oval 335"/>
          <p:cNvSpPr/>
          <p:nvPr/>
        </p:nvSpPr>
        <p:spPr>
          <a:xfrm>
            <a:off x="5242841" y="3086954"/>
            <a:ext cx="87179" cy="87179"/>
          </a:xfrm>
          <a:prstGeom prst="ellipse">
            <a:avLst/>
          </a:prstGeom>
          <a:solidFill>
            <a:schemeClr val="accent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337" name="Straight Connector 336"/>
          <p:cNvCxnSpPr>
            <a:endCxn id="342" idx="4"/>
          </p:cNvCxnSpPr>
          <p:nvPr/>
        </p:nvCxnSpPr>
        <p:spPr>
          <a:xfrm flipH="1" flipV="1">
            <a:off x="5281410" y="2372239"/>
            <a:ext cx="5021" cy="714715"/>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grpSp>
        <p:nvGrpSpPr>
          <p:cNvPr id="338" name="Group 337"/>
          <p:cNvGrpSpPr/>
          <p:nvPr/>
        </p:nvGrpSpPr>
        <p:grpSpPr>
          <a:xfrm>
            <a:off x="5104051" y="2419118"/>
            <a:ext cx="365760" cy="365760"/>
            <a:chOff x="5869523" y="2089189"/>
            <a:chExt cx="464949" cy="464949"/>
          </a:xfrm>
        </p:grpSpPr>
        <p:sp>
          <p:nvSpPr>
            <p:cNvPr id="339" name="Oval 338"/>
            <p:cNvSpPr/>
            <p:nvPr/>
          </p:nvSpPr>
          <p:spPr>
            <a:xfrm>
              <a:off x="5869523" y="2089189"/>
              <a:ext cx="464949" cy="46494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40" name="Freeform 278"/>
            <p:cNvSpPr>
              <a:spLocks noChangeAspect="1" noEditPoints="1"/>
            </p:cNvSpPr>
            <p:nvPr/>
          </p:nvSpPr>
          <p:spPr bwMode="auto">
            <a:xfrm>
              <a:off x="6007063" y="2184260"/>
              <a:ext cx="214557" cy="248301"/>
            </a:xfrm>
            <a:custGeom>
              <a:avLst/>
              <a:gdLst>
                <a:gd name="T0" fmla="*/ 2997 w 5074"/>
                <a:gd name="T1" fmla="*/ 4626 h 5872"/>
                <a:gd name="T2" fmla="*/ 3300 w 5074"/>
                <a:gd name="T3" fmla="*/ 3685 h 5872"/>
                <a:gd name="T4" fmla="*/ 3300 w 5074"/>
                <a:gd name="T5" fmla="*/ 3685 h 5872"/>
                <a:gd name="T6" fmla="*/ 3002 w 5074"/>
                <a:gd name="T7" fmla="*/ 3673 h 5872"/>
                <a:gd name="T8" fmla="*/ 915 w 5074"/>
                <a:gd name="T9" fmla="*/ 2422 h 5872"/>
                <a:gd name="T10" fmla="*/ 915 w 5074"/>
                <a:gd name="T11" fmla="*/ 2719 h 5872"/>
                <a:gd name="T12" fmla="*/ 4766 w 5074"/>
                <a:gd name="T13" fmla="*/ 2803 h 5872"/>
                <a:gd name="T14" fmla="*/ 4085 w 5074"/>
                <a:gd name="T15" fmla="*/ 2384 h 5872"/>
                <a:gd name="T16" fmla="*/ 3638 w 5074"/>
                <a:gd name="T17" fmla="*/ 2874 h 5872"/>
                <a:gd name="T18" fmla="*/ 4677 w 5074"/>
                <a:gd name="T19" fmla="*/ 1810 h 5872"/>
                <a:gd name="T20" fmla="*/ 4834 w 5074"/>
                <a:gd name="T21" fmla="*/ 1861 h 5872"/>
                <a:gd name="T22" fmla="*/ 4992 w 5074"/>
                <a:gd name="T23" fmla="*/ 1979 h 5872"/>
                <a:gd name="T24" fmla="*/ 5065 w 5074"/>
                <a:gd name="T25" fmla="*/ 2123 h 5872"/>
                <a:gd name="T26" fmla="*/ 5065 w 5074"/>
                <a:gd name="T27" fmla="*/ 2283 h 5872"/>
                <a:gd name="T28" fmla="*/ 4852 w 5074"/>
                <a:gd name="T29" fmla="*/ 2666 h 5872"/>
                <a:gd name="T30" fmla="*/ 4337 w 5074"/>
                <a:gd name="T31" fmla="*/ 2349 h 5872"/>
                <a:gd name="T32" fmla="*/ 4355 w 5074"/>
                <a:gd name="T33" fmla="*/ 1975 h 5872"/>
                <a:gd name="T34" fmla="*/ 4471 w 5074"/>
                <a:gd name="T35" fmla="*/ 1859 h 5872"/>
                <a:gd name="T36" fmla="*/ 4624 w 5074"/>
                <a:gd name="T37" fmla="*/ 1810 h 5872"/>
                <a:gd name="T38" fmla="*/ 3011 w 5074"/>
                <a:gd name="T39" fmla="*/ 1093 h 5872"/>
                <a:gd name="T40" fmla="*/ 3054 w 5074"/>
                <a:gd name="T41" fmla="*/ 1288 h 5872"/>
                <a:gd name="T42" fmla="*/ 3172 w 5074"/>
                <a:gd name="T43" fmla="*/ 1443 h 5872"/>
                <a:gd name="T44" fmla="*/ 3342 w 5074"/>
                <a:gd name="T45" fmla="*/ 1537 h 5872"/>
                <a:gd name="T46" fmla="*/ 3860 w 5074"/>
                <a:gd name="T47" fmla="*/ 1557 h 5872"/>
                <a:gd name="T48" fmla="*/ 881 w 5074"/>
                <a:gd name="T49" fmla="*/ 0 h 5872"/>
                <a:gd name="T50" fmla="*/ 4476 w 5074"/>
                <a:gd name="T51" fmla="*/ 1673 h 5872"/>
                <a:gd name="T52" fmla="*/ 4300 w 5074"/>
                <a:gd name="T53" fmla="*/ 1779 h 5872"/>
                <a:gd name="T54" fmla="*/ 4154 w 5074"/>
                <a:gd name="T55" fmla="*/ 1982 h 5872"/>
                <a:gd name="T56" fmla="*/ 3382 w 5074"/>
                <a:gd name="T57" fmla="*/ 1968 h 5872"/>
                <a:gd name="T58" fmla="*/ 3113 w 5074"/>
                <a:gd name="T59" fmla="*/ 1893 h 5872"/>
                <a:gd name="T60" fmla="*/ 2887 w 5074"/>
                <a:gd name="T61" fmla="*/ 1746 h 5872"/>
                <a:gd name="T62" fmla="*/ 2716 w 5074"/>
                <a:gd name="T63" fmla="*/ 1536 h 5872"/>
                <a:gd name="T64" fmla="*/ 2616 w 5074"/>
                <a:gd name="T65" fmla="*/ 1281 h 5872"/>
                <a:gd name="T66" fmla="*/ 2597 w 5074"/>
                <a:gd name="T67" fmla="*/ 416 h 5872"/>
                <a:gd name="T68" fmla="*/ 748 w 5074"/>
                <a:gd name="T69" fmla="*/ 436 h 5872"/>
                <a:gd name="T70" fmla="*/ 577 w 5074"/>
                <a:gd name="T71" fmla="*/ 530 h 5872"/>
                <a:gd name="T72" fmla="*/ 459 w 5074"/>
                <a:gd name="T73" fmla="*/ 685 h 5872"/>
                <a:gd name="T74" fmla="*/ 417 w 5074"/>
                <a:gd name="T75" fmla="*/ 881 h 5872"/>
                <a:gd name="T76" fmla="*/ 436 w 5074"/>
                <a:gd name="T77" fmla="*/ 5125 h 5872"/>
                <a:gd name="T78" fmla="*/ 531 w 5074"/>
                <a:gd name="T79" fmla="*/ 5297 h 5872"/>
                <a:gd name="T80" fmla="*/ 685 w 5074"/>
                <a:gd name="T81" fmla="*/ 5413 h 5872"/>
                <a:gd name="T82" fmla="*/ 881 w 5074"/>
                <a:gd name="T83" fmla="*/ 5457 h 5872"/>
                <a:gd name="T84" fmla="*/ 3821 w 5074"/>
                <a:gd name="T85" fmla="*/ 5438 h 5872"/>
                <a:gd name="T86" fmla="*/ 3992 w 5074"/>
                <a:gd name="T87" fmla="*/ 5342 h 5872"/>
                <a:gd name="T88" fmla="*/ 4109 w 5074"/>
                <a:gd name="T89" fmla="*/ 5187 h 5872"/>
                <a:gd name="T90" fmla="*/ 4154 w 5074"/>
                <a:gd name="T91" fmla="*/ 4991 h 5872"/>
                <a:gd name="T92" fmla="*/ 4569 w 5074"/>
                <a:gd name="T93" fmla="*/ 3468 h 5872"/>
                <a:gd name="T94" fmla="*/ 4547 w 5074"/>
                <a:gd name="T95" fmla="*/ 5180 h 5872"/>
                <a:gd name="T96" fmla="*/ 4448 w 5074"/>
                <a:gd name="T97" fmla="*/ 5436 h 5872"/>
                <a:gd name="T98" fmla="*/ 4277 w 5074"/>
                <a:gd name="T99" fmla="*/ 5644 h 5872"/>
                <a:gd name="T100" fmla="*/ 4051 w 5074"/>
                <a:gd name="T101" fmla="*/ 5794 h 5872"/>
                <a:gd name="T102" fmla="*/ 3784 w 5074"/>
                <a:gd name="T103" fmla="*/ 5867 h 5872"/>
                <a:gd name="T104" fmla="*/ 785 w 5074"/>
                <a:gd name="T105" fmla="*/ 5867 h 5872"/>
                <a:gd name="T106" fmla="*/ 518 w 5074"/>
                <a:gd name="T107" fmla="*/ 5794 h 5872"/>
                <a:gd name="T108" fmla="*/ 292 w 5074"/>
                <a:gd name="T109" fmla="*/ 5644 h 5872"/>
                <a:gd name="T110" fmla="*/ 121 w 5074"/>
                <a:gd name="T111" fmla="*/ 5436 h 5872"/>
                <a:gd name="T112" fmla="*/ 22 w 5074"/>
                <a:gd name="T113" fmla="*/ 5180 h 5872"/>
                <a:gd name="T114" fmla="*/ 0 w 5074"/>
                <a:gd name="T115" fmla="*/ 881 h 5872"/>
                <a:gd name="T116" fmla="*/ 46 w 5074"/>
                <a:gd name="T117" fmla="*/ 603 h 5872"/>
                <a:gd name="T118" fmla="*/ 171 w 5074"/>
                <a:gd name="T119" fmla="*/ 361 h 5872"/>
                <a:gd name="T120" fmla="*/ 361 w 5074"/>
                <a:gd name="T121" fmla="*/ 171 h 5872"/>
                <a:gd name="T122" fmla="*/ 604 w 5074"/>
                <a:gd name="T123" fmla="*/ 46 h 5872"/>
                <a:gd name="T124" fmla="*/ 881 w 5074"/>
                <a:gd name="T125" fmla="*/ 0 h 5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74" h="5872">
                  <a:moveTo>
                    <a:pt x="2088" y="4329"/>
                  </a:moveTo>
                  <a:lnTo>
                    <a:pt x="2999" y="4329"/>
                  </a:lnTo>
                  <a:lnTo>
                    <a:pt x="2997" y="4626"/>
                  </a:lnTo>
                  <a:lnTo>
                    <a:pt x="2088" y="4626"/>
                  </a:lnTo>
                  <a:lnTo>
                    <a:pt x="2088" y="4329"/>
                  </a:lnTo>
                  <a:close/>
                  <a:moveTo>
                    <a:pt x="3300" y="3685"/>
                  </a:moveTo>
                  <a:lnTo>
                    <a:pt x="3980" y="4103"/>
                  </a:lnTo>
                  <a:lnTo>
                    <a:pt x="3200" y="4596"/>
                  </a:lnTo>
                  <a:lnTo>
                    <a:pt x="3300" y="3685"/>
                  </a:lnTo>
                  <a:close/>
                  <a:moveTo>
                    <a:pt x="915" y="3376"/>
                  </a:moveTo>
                  <a:lnTo>
                    <a:pt x="3004" y="3376"/>
                  </a:lnTo>
                  <a:lnTo>
                    <a:pt x="3002" y="3673"/>
                  </a:lnTo>
                  <a:lnTo>
                    <a:pt x="915" y="3673"/>
                  </a:lnTo>
                  <a:lnTo>
                    <a:pt x="915" y="3376"/>
                  </a:lnTo>
                  <a:close/>
                  <a:moveTo>
                    <a:pt x="915" y="2422"/>
                  </a:moveTo>
                  <a:lnTo>
                    <a:pt x="3259" y="2422"/>
                  </a:lnTo>
                  <a:lnTo>
                    <a:pt x="3259" y="2719"/>
                  </a:lnTo>
                  <a:lnTo>
                    <a:pt x="915" y="2719"/>
                  </a:lnTo>
                  <a:lnTo>
                    <a:pt x="915" y="2422"/>
                  </a:lnTo>
                  <a:close/>
                  <a:moveTo>
                    <a:pt x="4085" y="2384"/>
                  </a:moveTo>
                  <a:lnTo>
                    <a:pt x="4766" y="2803"/>
                  </a:lnTo>
                  <a:lnTo>
                    <a:pt x="4076" y="3961"/>
                  </a:lnTo>
                  <a:lnTo>
                    <a:pt x="3394" y="3539"/>
                  </a:lnTo>
                  <a:lnTo>
                    <a:pt x="4085" y="2384"/>
                  </a:lnTo>
                  <a:close/>
                  <a:moveTo>
                    <a:pt x="3819" y="2221"/>
                  </a:moveTo>
                  <a:lnTo>
                    <a:pt x="3971" y="2315"/>
                  </a:lnTo>
                  <a:lnTo>
                    <a:pt x="3638" y="2874"/>
                  </a:lnTo>
                  <a:lnTo>
                    <a:pt x="3488" y="2778"/>
                  </a:lnTo>
                  <a:lnTo>
                    <a:pt x="3819" y="2221"/>
                  </a:lnTo>
                  <a:close/>
                  <a:moveTo>
                    <a:pt x="4677" y="1810"/>
                  </a:moveTo>
                  <a:lnTo>
                    <a:pt x="4731" y="1819"/>
                  </a:lnTo>
                  <a:lnTo>
                    <a:pt x="4784" y="1835"/>
                  </a:lnTo>
                  <a:lnTo>
                    <a:pt x="4834" y="1861"/>
                  </a:lnTo>
                  <a:lnTo>
                    <a:pt x="4908" y="1908"/>
                  </a:lnTo>
                  <a:lnTo>
                    <a:pt x="4955" y="1940"/>
                  </a:lnTo>
                  <a:lnTo>
                    <a:pt x="4992" y="1979"/>
                  </a:lnTo>
                  <a:lnTo>
                    <a:pt x="5024" y="2023"/>
                  </a:lnTo>
                  <a:lnTo>
                    <a:pt x="5049" y="2071"/>
                  </a:lnTo>
                  <a:lnTo>
                    <a:pt x="5065" y="2123"/>
                  </a:lnTo>
                  <a:lnTo>
                    <a:pt x="5074" y="2176"/>
                  </a:lnTo>
                  <a:lnTo>
                    <a:pt x="5074" y="2230"/>
                  </a:lnTo>
                  <a:lnTo>
                    <a:pt x="5065" y="2283"/>
                  </a:lnTo>
                  <a:lnTo>
                    <a:pt x="5049" y="2336"/>
                  </a:lnTo>
                  <a:lnTo>
                    <a:pt x="5022" y="2386"/>
                  </a:lnTo>
                  <a:lnTo>
                    <a:pt x="4852" y="2666"/>
                  </a:lnTo>
                  <a:lnTo>
                    <a:pt x="4485" y="2440"/>
                  </a:lnTo>
                  <a:lnTo>
                    <a:pt x="4453" y="2420"/>
                  </a:lnTo>
                  <a:lnTo>
                    <a:pt x="4337" y="2349"/>
                  </a:lnTo>
                  <a:lnTo>
                    <a:pt x="4307" y="2329"/>
                  </a:lnTo>
                  <a:lnTo>
                    <a:pt x="4182" y="2254"/>
                  </a:lnTo>
                  <a:lnTo>
                    <a:pt x="4355" y="1975"/>
                  </a:lnTo>
                  <a:lnTo>
                    <a:pt x="4387" y="1931"/>
                  </a:lnTo>
                  <a:lnTo>
                    <a:pt x="4428" y="1891"/>
                  </a:lnTo>
                  <a:lnTo>
                    <a:pt x="4471" y="1859"/>
                  </a:lnTo>
                  <a:lnTo>
                    <a:pt x="4519" y="1835"/>
                  </a:lnTo>
                  <a:lnTo>
                    <a:pt x="4570" y="1819"/>
                  </a:lnTo>
                  <a:lnTo>
                    <a:pt x="4624" y="1810"/>
                  </a:lnTo>
                  <a:lnTo>
                    <a:pt x="4677" y="1810"/>
                  </a:lnTo>
                  <a:close/>
                  <a:moveTo>
                    <a:pt x="3011" y="710"/>
                  </a:moveTo>
                  <a:lnTo>
                    <a:pt x="3011" y="1093"/>
                  </a:lnTo>
                  <a:lnTo>
                    <a:pt x="3017" y="1160"/>
                  </a:lnTo>
                  <a:lnTo>
                    <a:pt x="3031" y="1226"/>
                  </a:lnTo>
                  <a:lnTo>
                    <a:pt x="3054" y="1288"/>
                  </a:lnTo>
                  <a:lnTo>
                    <a:pt x="3086" y="1345"/>
                  </a:lnTo>
                  <a:lnTo>
                    <a:pt x="3125" y="1397"/>
                  </a:lnTo>
                  <a:lnTo>
                    <a:pt x="3172" y="1443"/>
                  </a:lnTo>
                  <a:lnTo>
                    <a:pt x="3223" y="1482"/>
                  </a:lnTo>
                  <a:lnTo>
                    <a:pt x="3280" y="1514"/>
                  </a:lnTo>
                  <a:lnTo>
                    <a:pt x="3342" y="1537"/>
                  </a:lnTo>
                  <a:lnTo>
                    <a:pt x="3408" y="1552"/>
                  </a:lnTo>
                  <a:lnTo>
                    <a:pt x="3478" y="1557"/>
                  </a:lnTo>
                  <a:lnTo>
                    <a:pt x="3860" y="1557"/>
                  </a:lnTo>
                  <a:lnTo>
                    <a:pt x="3435" y="1133"/>
                  </a:lnTo>
                  <a:lnTo>
                    <a:pt x="3011" y="710"/>
                  </a:lnTo>
                  <a:close/>
                  <a:moveTo>
                    <a:pt x="881" y="0"/>
                  </a:moveTo>
                  <a:lnTo>
                    <a:pt x="2889" y="0"/>
                  </a:lnTo>
                  <a:lnTo>
                    <a:pt x="4542" y="1653"/>
                  </a:lnTo>
                  <a:lnTo>
                    <a:pt x="4476" y="1673"/>
                  </a:lnTo>
                  <a:lnTo>
                    <a:pt x="4412" y="1699"/>
                  </a:lnTo>
                  <a:lnTo>
                    <a:pt x="4353" y="1735"/>
                  </a:lnTo>
                  <a:lnTo>
                    <a:pt x="4300" y="1779"/>
                  </a:lnTo>
                  <a:lnTo>
                    <a:pt x="4252" y="1829"/>
                  </a:lnTo>
                  <a:lnTo>
                    <a:pt x="4211" y="1888"/>
                  </a:lnTo>
                  <a:lnTo>
                    <a:pt x="4154" y="1982"/>
                  </a:lnTo>
                  <a:lnTo>
                    <a:pt x="4154" y="1973"/>
                  </a:lnTo>
                  <a:lnTo>
                    <a:pt x="3478" y="1973"/>
                  </a:lnTo>
                  <a:lnTo>
                    <a:pt x="3382" y="1968"/>
                  </a:lnTo>
                  <a:lnTo>
                    <a:pt x="3287" y="1952"/>
                  </a:lnTo>
                  <a:lnTo>
                    <a:pt x="3198" y="1927"/>
                  </a:lnTo>
                  <a:lnTo>
                    <a:pt x="3113" y="1893"/>
                  </a:lnTo>
                  <a:lnTo>
                    <a:pt x="3033" y="1852"/>
                  </a:lnTo>
                  <a:lnTo>
                    <a:pt x="2956" y="1803"/>
                  </a:lnTo>
                  <a:lnTo>
                    <a:pt x="2887" y="1746"/>
                  </a:lnTo>
                  <a:lnTo>
                    <a:pt x="2823" y="1682"/>
                  </a:lnTo>
                  <a:lnTo>
                    <a:pt x="2766" y="1612"/>
                  </a:lnTo>
                  <a:lnTo>
                    <a:pt x="2716" y="1536"/>
                  </a:lnTo>
                  <a:lnTo>
                    <a:pt x="2675" y="1456"/>
                  </a:lnTo>
                  <a:lnTo>
                    <a:pt x="2641" y="1370"/>
                  </a:lnTo>
                  <a:lnTo>
                    <a:pt x="2616" y="1281"/>
                  </a:lnTo>
                  <a:lnTo>
                    <a:pt x="2600" y="1187"/>
                  </a:lnTo>
                  <a:lnTo>
                    <a:pt x="2597" y="1093"/>
                  </a:lnTo>
                  <a:lnTo>
                    <a:pt x="2597" y="416"/>
                  </a:lnTo>
                  <a:lnTo>
                    <a:pt x="881" y="416"/>
                  </a:lnTo>
                  <a:lnTo>
                    <a:pt x="814" y="420"/>
                  </a:lnTo>
                  <a:lnTo>
                    <a:pt x="748" y="436"/>
                  </a:lnTo>
                  <a:lnTo>
                    <a:pt x="685" y="459"/>
                  </a:lnTo>
                  <a:lnTo>
                    <a:pt x="628" y="491"/>
                  </a:lnTo>
                  <a:lnTo>
                    <a:pt x="577" y="530"/>
                  </a:lnTo>
                  <a:lnTo>
                    <a:pt x="531" y="577"/>
                  </a:lnTo>
                  <a:lnTo>
                    <a:pt x="491" y="628"/>
                  </a:lnTo>
                  <a:lnTo>
                    <a:pt x="459" y="685"/>
                  </a:lnTo>
                  <a:lnTo>
                    <a:pt x="436" y="747"/>
                  </a:lnTo>
                  <a:lnTo>
                    <a:pt x="420" y="813"/>
                  </a:lnTo>
                  <a:lnTo>
                    <a:pt x="417" y="881"/>
                  </a:lnTo>
                  <a:lnTo>
                    <a:pt x="417" y="4991"/>
                  </a:lnTo>
                  <a:lnTo>
                    <a:pt x="420" y="5061"/>
                  </a:lnTo>
                  <a:lnTo>
                    <a:pt x="436" y="5125"/>
                  </a:lnTo>
                  <a:lnTo>
                    <a:pt x="459" y="5187"/>
                  </a:lnTo>
                  <a:lnTo>
                    <a:pt x="491" y="5244"/>
                  </a:lnTo>
                  <a:lnTo>
                    <a:pt x="531" y="5297"/>
                  </a:lnTo>
                  <a:lnTo>
                    <a:pt x="577" y="5342"/>
                  </a:lnTo>
                  <a:lnTo>
                    <a:pt x="628" y="5381"/>
                  </a:lnTo>
                  <a:lnTo>
                    <a:pt x="685" y="5413"/>
                  </a:lnTo>
                  <a:lnTo>
                    <a:pt x="748" y="5438"/>
                  </a:lnTo>
                  <a:lnTo>
                    <a:pt x="814" y="5452"/>
                  </a:lnTo>
                  <a:lnTo>
                    <a:pt x="881" y="5457"/>
                  </a:lnTo>
                  <a:lnTo>
                    <a:pt x="3688" y="5457"/>
                  </a:lnTo>
                  <a:lnTo>
                    <a:pt x="3755" y="5452"/>
                  </a:lnTo>
                  <a:lnTo>
                    <a:pt x="3821" y="5438"/>
                  </a:lnTo>
                  <a:lnTo>
                    <a:pt x="3883" y="5413"/>
                  </a:lnTo>
                  <a:lnTo>
                    <a:pt x="3940" y="5381"/>
                  </a:lnTo>
                  <a:lnTo>
                    <a:pt x="3992" y="5342"/>
                  </a:lnTo>
                  <a:lnTo>
                    <a:pt x="4038" y="5297"/>
                  </a:lnTo>
                  <a:lnTo>
                    <a:pt x="4077" y="5244"/>
                  </a:lnTo>
                  <a:lnTo>
                    <a:pt x="4109" y="5187"/>
                  </a:lnTo>
                  <a:lnTo>
                    <a:pt x="4133" y="5125"/>
                  </a:lnTo>
                  <a:lnTo>
                    <a:pt x="4149" y="5061"/>
                  </a:lnTo>
                  <a:lnTo>
                    <a:pt x="4154" y="4991"/>
                  </a:lnTo>
                  <a:lnTo>
                    <a:pt x="4154" y="4158"/>
                  </a:lnTo>
                  <a:lnTo>
                    <a:pt x="4163" y="4153"/>
                  </a:lnTo>
                  <a:lnTo>
                    <a:pt x="4569" y="3468"/>
                  </a:lnTo>
                  <a:lnTo>
                    <a:pt x="4569" y="4991"/>
                  </a:lnTo>
                  <a:lnTo>
                    <a:pt x="4563" y="5087"/>
                  </a:lnTo>
                  <a:lnTo>
                    <a:pt x="4547" y="5180"/>
                  </a:lnTo>
                  <a:lnTo>
                    <a:pt x="4524" y="5269"/>
                  </a:lnTo>
                  <a:lnTo>
                    <a:pt x="4490" y="5354"/>
                  </a:lnTo>
                  <a:lnTo>
                    <a:pt x="4448" y="5436"/>
                  </a:lnTo>
                  <a:lnTo>
                    <a:pt x="4398" y="5511"/>
                  </a:lnTo>
                  <a:lnTo>
                    <a:pt x="4341" y="5580"/>
                  </a:lnTo>
                  <a:lnTo>
                    <a:pt x="4277" y="5644"/>
                  </a:lnTo>
                  <a:lnTo>
                    <a:pt x="4207" y="5701"/>
                  </a:lnTo>
                  <a:lnTo>
                    <a:pt x="4131" y="5751"/>
                  </a:lnTo>
                  <a:lnTo>
                    <a:pt x="4051" y="5794"/>
                  </a:lnTo>
                  <a:lnTo>
                    <a:pt x="3965" y="5828"/>
                  </a:lnTo>
                  <a:lnTo>
                    <a:pt x="3876" y="5852"/>
                  </a:lnTo>
                  <a:lnTo>
                    <a:pt x="3784" y="5867"/>
                  </a:lnTo>
                  <a:lnTo>
                    <a:pt x="3688" y="5872"/>
                  </a:lnTo>
                  <a:lnTo>
                    <a:pt x="881" y="5872"/>
                  </a:lnTo>
                  <a:lnTo>
                    <a:pt x="785" y="5867"/>
                  </a:lnTo>
                  <a:lnTo>
                    <a:pt x="693" y="5852"/>
                  </a:lnTo>
                  <a:lnTo>
                    <a:pt x="604" y="5828"/>
                  </a:lnTo>
                  <a:lnTo>
                    <a:pt x="518" y="5794"/>
                  </a:lnTo>
                  <a:lnTo>
                    <a:pt x="438" y="5751"/>
                  </a:lnTo>
                  <a:lnTo>
                    <a:pt x="361" y="5701"/>
                  </a:lnTo>
                  <a:lnTo>
                    <a:pt x="292" y="5644"/>
                  </a:lnTo>
                  <a:lnTo>
                    <a:pt x="228" y="5580"/>
                  </a:lnTo>
                  <a:lnTo>
                    <a:pt x="171" y="5511"/>
                  </a:lnTo>
                  <a:lnTo>
                    <a:pt x="121" y="5436"/>
                  </a:lnTo>
                  <a:lnTo>
                    <a:pt x="79" y="5354"/>
                  </a:lnTo>
                  <a:lnTo>
                    <a:pt x="46" y="5269"/>
                  </a:lnTo>
                  <a:lnTo>
                    <a:pt x="22" y="5180"/>
                  </a:lnTo>
                  <a:lnTo>
                    <a:pt x="6" y="5087"/>
                  </a:lnTo>
                  <a:lnTo>
                    <a:pt x="0" y="4991"/>
                  </a:lnTo>
                  <a:lnTo>
                    <a:pt x="0" y="881"/>
                  </a:lnTo>
                  <a:lnTo>
                    <a:pt x="6" y="785"/>
                  </a:lnTo>
                  <a:lnTo>
                    <a:pt x="22" y="692"/>
                  </a:lnTo>
                  <a:lnTo>
                    <a:pt x="46" y="603"/>
                  </a:lnTo>
                  <a:lnTo>
                    <a:pt x="79" y="518"/>
                  </a:lnTo>
                  <a:lnTo>
                    <a:pt x="121" y="438"/>
                  </a:lnTo>
                  <a:lnTo>
                    <a:pt x="171" y="361"/>
                  </a:lnTo>
                  <a:lnTo>
                    <a:pt x="228" y="292"/>
                  </a:lnTo>
                  <a:lnTo>
                    <a:pt x="292" y="228"/>
                  </a:lnTo>
                  <a:lnTo>
                    <a:pt x="361" y="171"/>
                  </a:lnTo>
                  <a:lnTo>
                    <a:pt x="438" y="121"/>
                  </a:lnTo>
                  <a:lnTo>
                    <a:pt x="518" y="78"/>
                  </a:lnTo>
                  <a:lnTo>
                    <a:pt x="604" y="46"/>
                  </a:lnTo>
                  <a:lnTo>
                    <a:pt x="693" y="21"/>
                  </a:lnTo>
                  <a:lnTo>
                    <a:pt x="785" y="5"/>
                  </a:lnTo>
                  <a:lnTo>
                    <a:pt x="88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entury Gothic"/>
                <a:ea typeface="+mn-ea"/>
                <a:cs typeface="+mn-cs"/>
              </a:endParaRPr>
            </a:p>
          </p:txBody>
        </p:sp>
      </p:grpSp>
      <p:grpSp>
        <p:nvGrpSpPr>
          <p:cNvPr id="390" name="Group 389"/>
          <p:cNvGrpSpPr/>
          <p:nvPr/>
        </p:nvGrpSpPr>
        <p:grpSpPr>
          <a:xfrm>
            <a:off x="5098521" y="2006470"/>
            <a:ext cx="365760" cy="365760"/>
            <a:chOff x="4276221" y="2571134"/>
            <a:chExt cx="328643" cy="328643"/>
          </a:xfrm>
        </p:grpSpPr>
        <p:sp>
          <p:nvSpPr>
            <p:cNvPr id="342" name="Oval 341"/>
            <p:cNvSpPr/>
            <p:nvPr/>
          </p:nvSpPr>
          <p:spPr>
            <a:xfrm>
              <a:off x="4276221" y="2571134"/>
              <a:ext cx="328643" cy="32864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43" name="Freeform 60"/>
            <p:cNvSpPr>
              <a:spLocks noChangeAspect="1" noEditPoints="1"/>
            </p:cNvSpPr>
            <p:nvPr/>
          </p:nvSpPr>
          <p:spPr bwMode="auto">
            <a:xfrm>
              <a:off x="4369407" y="2613935"/>
              <a:ext cx="150158" cy="224641"/>
            </a:xfrm>
            <a:custGeom>
              <a:avLst/>
              <a:gdLst>
                <a:gd name="T0" fmla="*/ 98 w 120"/>
                <a:gd name="T1" fmla="*/ 31 h 179"/>
                <a:gd name="T2" fmla="*/ 120 w 120"/>
                <a:gd name="T3" fmla="*/ 31 h 179"/>
                <a:gd name="T4" fmla="*/ 88 w 120"/>
                <a:gd name="T5" fmla="*/ 0 h 179"/>
                <a:gd name="T6" fmla="*/ 88 w 120"/>
                <a:gd name="T7" fmla="*/ 0 h 179"/>
                <a:gd name="T8" fmla="*/ 88 w 120"/>
                <a:gd name="T9" fmla="*/ 20 h 179"/>
                <a:gd name="T10" fmla="*/ 98 w 120"/>
                <a:gd name="T11" fmla="*/ 31 h 179"/>
                <a:gd name="T12" fmla="*/ 88 w 120"/>
                <a:gd name="T13" fmla="*/ 128 h 179"/>
                <a:gd name="T14" fmla="*/ 85 w 120"/>
                <a:gd name="T15" fmla="*/ 127 h 179"/>
                <a:gd name="T16" fmla="*/ 85 w 120"/>
                <a:gd name="T17" fmla="*/ 140 h 179"/>
                <a:gd name="T18" fmla="*/ 88 w 120"/>
                <a:gd name="T19" fmla="*/ 137 h 179"/>
                <a:gd name="T20" fmla="*/ 92 w 120"/>
                <a:gd name="T21" fmla="*/ 140 h 179"/>
                <a:gd name="T22" fmla="*/ 92 w 120"/>
                <a:gd name="T23" fmla="*/ 127 h 179"/>
                <a:gd name="T24" fmla="*/ 88 w 120"/>
                <a:gd name="T25" fmla="*/ 128 h 179"/>
                <a:gd name="T26" fmla="*/ 98 w 120"/>
                <a:gd name="T27" fmla="*/ 38 h 179"/>
                <a:gd name="T28" fmla="*/ 81 w 120"/>
                <a:gd name="T29" fmla="*/ 20 h 179"/>
                <a:gd name="T30" fmla="*/ 81 w 120"/>
                <a:gd name="T31" fmla="*/ 0 h 179"/>
                <a:gd name="T32" fmla="*/ 0 w 120"/>
                <a:gd name="T33" fmla="*/ 0 h 179"/>
                <a:gd name="T34" fmla="*/ 0 w 120"/>
                <a:gd name="T35" fmla="*/ 179 h 179"/>
                <a:gd name="T36" fmla="*/ 120 w 120"/>
                <a:gd name="T37" fmla="*/ 179 h 179"/>
                <a:gd name="T38" fmla="*/ 120 w 120"/>
                <a:gd name="T39" fmla="*/ 38 h 179"/>
                <a:gd name="T40" fmla="*/ 98 w 120"/>
                <a:gd name="T41" fmla="*/ 38 h 179"/>
                <a:gd name="T42" fmla="*/ 21 w 120"/>
                <a:gd name="T43" fmla="*/ 56 h 179"/>
                <a:gd name="T44" fmla="*/ 100 w 120"/>
                <a:gd name="T45" fmla="*/ 56 h 179"/>
                <a:gd name="T46" fmla="*/ 103 w 120"/>
                <a:gd name="T47" fmla="*/ 59 h 179"/>
                <a:gd name="T48" fmla="*/ 100 w 120"/>
                <a:gd name="T49" fmla="*/ 62 h 179"/>
                <a:gd name="T50" fmla="*/ 21 w 120"/>
                <a:gd name="T51" fmla="*/ 62 h 179"/>
                <a:gd name="T52" fmla="*/ 18 w 120"/>
                <a:gd name="T53" fmla="*/ 59 h 179"/>
                <a:gd name="T54" fmla="*/ 21 w 120"/>
                <a:gd name="T55" fmla="*/ 56 h 179"/>
                <a:gd name="T56" fmla="*/ 18 w 120"/>
                <a:gd name="T57" fmla="*/ 77 h 179"/>
                <a:gd name="T58" fmla="*/ 21 w 120"/>
                <a:gd name="T59" fmla="*/ 74 h 179"/>
                <a:gd name="T60" fmla="*/ 100 w 120"/>
                <a:gd name="T61" fmla="*/ 74 h 179"/>
                <a:gd name="T62" fmla="*/ 103 w 120"/>
                <a:gd name="T63" fmla="*/ 77 h 179"/>
                <a:gd name="T64" fmla="*/ 100 w 120"/>
                <a:gd name="T65" fmla="*/ 80 h 179"/>
                <a:gd name="T66" fmla="*/ 21 w 120"/>
                <a:gd name="T67" fmla="*/ 80 h 179"/>
                <a:gd name="T68" fmla="*/ 18 w 120"/>
                <a:gd name="T69" fmla="*/ 77 h 179"/>
                <a:gd name="T70" fmla="*/ 98 w 120"/>
                <a:gd name="T71" fmla="*/ 124 h 179"/>
                <a:gd name="T72" fmla="*/ 98 w 120"/>
                <a:gd name="T73" fmla="*/ 155 h 179"/>
                <a:gd name="T74" fmla="*/ 88 w 120"/>
                <a:gd name="T75" fmla="*/ 143 h 179"/>
                <a:gd name="T76" fmla="*/ 78 w 120"/>
                <a:gd name="T77" fmla="*/ 156 h 179"/>
                <a:gd name="T78" fmla="*/ 78 w 120"/>
                <a:gd name="T79" fmla="*/ 124 h 179"/>
                <a:gd name="T80" fmla="*/ 74 w 120"/>
                <a:gd name="T81" fmla="*/ 113 h 179"/>
                <a:gd name="T82" fmla="*/ 88 w 120"/>
                <a:gd name="T83" fmla="*/ 99 h 179"/>
                <a:gd name="T84" fmla="*/ 103 w 120"/>
                <a:gd name="T85" fmla="*/ 113 h 179"/>
                <a:gd name="T86" fmla="*/ 98 w 120"/>
                <a:gd name="T87" fmla="*/ 124 h 179"/>
                <a:gd name="T88" fmla="*/ 88 w 120"/>
                <a:gd name="T89" fmla="*/ 105 h 179"/>
                <a:gd name="T90" fmla="*/ 80 w 120"/>
                <a:gd name="T91" fmla="*/ 113 h 179"/>
                <a:gd name="T92" fmla="*/ 88 w 120"/>
                <a:gd name="T93" fmla="*/ 121 h 179"/>
                <a:gd name="T94" fmla="*/ 96 w 120"/>
                <a:gd name="T95" fmla="*/ 113 h 179"/>
                <a:gd name="T96" fmla="*/ 88 w 120"/>
                <a:gd name="T97" fmla="*/ 10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79">
                  <a:moveTo>
                    <a:pt x="98" y="31"/>
                  </a:moveTo>
                  <a:cubicBezTo>
                    <a:pt x="120" y="31"/>
                    <a:pt x="120" y="31"/>
                    <a:pt x="120" y="31"/>
                  </a:cubicBezTo>
                  <a:cubicBezTo>
                    <a:pt x="88" y="0"/>
                    <a:pt x="88" y="0"/>
                    <a:pt x="88" y="0"/>
                  </a:cubicBezTo>
                  <a:cubicBezTo>
                    <a:pt x="88" y="0"/>
                    <a:pt x="88" y="0"/>
                    <a:pt x="88" y="0"/>
                  </a:cubicBezTo>
                  <a:cubicBezTo>
                    <a:pt x="88" y="20"/>
                    <a:pt x="88" y="20"/>
                    <a:pt x="88" y="20"/>
                  </a:cubicBezTo>
                  <a:cubicBezTo>
                    <a:pt x="88" y="26"/>
                    <a:pt x="92" y="31"/>
                    <a:pt x="98" y="31"/>
                  </a:cubicBezTo>
                  <a:close/>
                  <a:moveTo>
                    <a:pt x="88" y="128"/>
                  </a:moveTo>
                  <a:cubicBezTo>
                    <a:pt x="86" y="128"/>
                    <a:pt x="85" y="127"/>
                    <a:pt x="85" y="127"/>
                  </a:cubicBezTo>
                  <a:cubicBezTo>
                    <a:pt x="85" y="140"/>
                    <a:pt x="85" y="140"/>
                    <a:pt x="85" y="140"/>
                  </a:cubicBezTo>
                  <a:cubicBezTo>
                    <a:pt x="88" y="137"/>
                    <a:pt x="88" y="137"/>
                    <a:pt x="88" y="137"/>
                  </a:cubicBezTo>
                  <a:cubicBezTo>
                    <a:pt x="92" y="140"/>
                    <a:pt x="92" y="140"/>
                    <a:pt x="92" y="140"/>
                  </a:cubicBezTo>
                  <a:cubicBezTo>
                    <a:pt x="92" y="127"/>
                    <a:pt x="92" y="127"/>
                    <a:pt x="92" y="127"/>
                  </a:cubicBezTo>
                  <a:cubicBezTo>
                    <a:pt x="92" y="127"/>
                    <a:pt x="90" y="128"/>
                    <a:pt x="88" y="128"/>
                  </a:cubicBezTo>
                  <a:close/>
                  <a:moveTo>
                    <a:pt x="98" y="38"/>
                  </a:moveTo>
                  <a:cubicBezTo>
                    <a:pt x="90" y="38"/>
                    <a:pt x="81" y="28"/>
                    <a:pt x="81" y="20"/>
                  </a:cubicBezTo>
                  <a:cubicBezTo>
                    <a:pt x="81" y="0"/>
                    <a:pt x="81" y="0"/>
                    <a:pt x="81" y="0"/>
                  </a:cubicBezTo>
                  <a:cubicBezTo>
                    <a:pt x="0" y="0"/>
                    <a:pt x="0" y="0"/>
                    <a:pt x="0" y="0"/>
                  </a:cubicBezTo>
                  <a:cubicBezTo>
                    <a:pt x="0" y="179"/>
                    <a:pt x="0" y="179"/>
                    <a:pt x="0" y="179"/>
                  </a:cubicBezTo>
                  <a:cubicBezTo>
                    <a:pt x="120" y="179"/>
                    <a:pt x="120" y="179"/>
                    <a:pt x="120" y="179"/>
                  </a:cubicBezTo>
                  <a:cubicBezTo>
                    <a:pt x="120" y="38"/>
                    <a:pt x="120" y="38"/>
                    <a:pt x="120" y="38"/>
                  </a:cubicBezTo>
                  <a:lnTo>
                    <a:pt x="98" y="38"/>
                  </a:lnTo>
                  <a:close/>
                  <a:moveTo>
                    <a:pt x="21" y="56"/>
                  </a:moveTo>
                  <a:cubicBezTo>
                    <a:pt x="100" y="56"/>
                    <a:pt x="100" y="56"/>
                    <a:pt x="100" y="56"/>
                  </a:cubicBezTo>
                  <a:cubicBezTo>
                    <a:pt x="101" y="56"/>
                    <a:pt x="103" y="57"/>
                    <a:pt x="103" y="59"/>
                  </a:cubicBezTo>
                  <a:cubicBezTo>
                    <a:pt x="103" y="60"/>
                    <a:pt x="101" y="62"/>
                    <a:pt x="100" y="62"/>
                  </a:cubicBezTo>
                  <a:cubicBezTo>
                    <a:pt x="21" y="62"/>
                    <a:pt x="21" y="62"/>
                    <a:pt x="21" y="62"/>
                  </a:cubicBezTo>
                  <a:cubicBezTo>
                    <a:pt x="19" y="62"/>
                    <a:pt x="18" y="60"/>
                    <a:pt x="18" y="59"/>
                  </a:cubicBezTo>
                  <a:cubicBezTo>
                    <a:pt x="18" y="57"/>
                    <a:pt x="19" y="56"/>
                    <a:pt x="21" y="56"/>
                  </a:cubicBezTo>
                  <a:close/>
                  <a:moveTo>
                    <a:pt x="18" y="77"/>
                  </a:moveTo>
                  <a:cubicBezTo>
                    <a:pt x="18" y="75"/>
                    <a:pt x="19" y="74"/>
                    <a:pt x="21" y="74"/>
                  </a:cubicBezTo>
                  <a:cubicBezTo>
                    <a:pt x="100" y="74"/>
                    <a:pt x="100" y="74"/>
                    <a:pt x="100" y="74"/>
                  </a:cubicBezTo>
                  <a:cubicBezTo>
                    <a:pt x="101" y="74"/>
                    <a:pt x="103" y="75"/>
                    <a:pt x="103" y="77"/>
                  </a:cubicBezTo>
                  <a:cubicBezTo>
                    <a:pt x="103" y="78"/>
                    <a:pt x="101" y="80"/>
                    <a:pt x="100" y="80"/>
                  </a:cubicBezTo>
                  <a:cubicBezTo>
                    <a:pt x="21" y="80"/>
                    <a:pt x="21" y="80"/>
                    <a:pt x="21" y="80"/>
                  </a:cubicBezTo>
                  <a:cubicBezTo>
                    <a:pt x="19" y="80"/>
                    <a:pt x="18" y="78"/>
                    <a:pt x="18" y="77"/>
                  </a:cubicBezTo>
                  <a:close/>
                  <a:moveTo>
                    <a:pt x="98" y="124"/>
                  </a:moveTo>
                  <a:cubicBezTo>
                    <a:pt x="98" y="155"/>
                    <a:pt x="98" y="155"/>
                    <a:pt x="98" y="155"/>
                  </a:cubicBezTo>
                  <a:cubicBezTo>
                    <a:pt x="88" y="143"/>
                    <a:pt x="88" y="143"/>
                    <a:pt x="88" y="143"/>
                  </a:cubicBezTo>
                  <a:cubicBezTo>
                    <a:pt x="78" y="156"/>
                    <a:pt x="78" y="156"/>
                    <a:pt x="78" y="156"/>
                  </a:cubicBezTo>
                  <a:cubicBezTo>
                    <a:pt x="78" y="124"/>
                    <a:pt x="78" y="124"/>
                    <a:pt x="78" y="124"/>
                  </a:cubicBezTo>
                  <a:cubicBezTo>
                    <a:pt x="76" y="122"/>
                    <a:pt x="74" y="118"/>
                    <a:pt x="74" y="113"/>
                  </a:cubicBezTo>
                  <a:cubicBezTo>
                    <a:pt x="74" y="105"/>
                    <a:pt x="80" y="99"/>
                    <a:pt x="88" y="99"/>
                  </a:cubicBezTo>
                  <a:cubicBezTo>
                    <a:pt x="96" y="99"/>
                    <a:pt x="103" y="105"/>
                    <a:pt x="103" y="113"/>
                  </a:cubicBezTo>
                  <a:cubicBezTo>
                    <a:pt x="103" y="118"/>
                    <a:pt x="101" y="121"/>
                    <a:pt x="98" y="124"/>
                  </a:cubicBezTo>
                  <a:close/>
                  <a:moveTo>
                    <a:pt x="88" y="105"/>
                  </a:moveTo>
                  <a:cubicBezTo>
                    <a:pt x="84" y="105"/>
                    <a:pt x="80" y="109"/>
                    <a:pt x="80" y="113"/>
                  </a:cubicBezTo>
                  <a:cubicBezTo>
                    <a:pt x="80" y="118"/>
                    <a:pt x="84" y="121"/>
                    <a:pt x="88" y="121"/>
                  </a:cubicBezTo>
                  <a:cubicBezTo>
                    <a:pt x="93" y="121"/>
                    <a:pt x="96" y="118"/>
                    <a:pt x="96" y="113"/>
                  </a:cubicBezTo>
                  <a:cubicBezTo>
                    <a:pt x="96" y="109"/>
                    <a:pt x="93" y="105"/>
                    <a:pt x="88" y="1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344" name="TextBox 343"/>
          <p:cNvSpPr txBox="1"/>
          <p:nvPr/>
        </p:nvSpPr>
        <p:spPr>
          <a:xfrm>
            <a:off x="4556029" y="1667805"/>
            <a:ext cx="1450759"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225"/>
              </a:spcAft>
              <a:buClrTx/>
              <a:buSzTx/>
              <a:buFontTx/>
              <a:buNone/>
              <a:tabLst/>
              <a:defRPr/>
            </a:pPr>
            <a:r>
              <a:rPr kumimoji="0" lang="en-US" sz="1300" b="1" i="0" u="none" strike="noStrike" kern="1200" cap="none" spc="0" normalizeH="0" baseline="0" noProof="0" dirty="0">
                <a:ln>
                  <a:noFill/>
                </a:ln>
                <a:solidFill>
                  <a:srgbClr val="2FAA9F"/>
                </a:solidFill>
                <a:effectLst/>
                <a:uLnTx/>
                <a:uFillTx/>
                <a:latin typeface="Century Gothic"/>
                <a:ea typeface="+mn-ea"/>
                <a:cs typeface="+mn-cs"/>
              </a:rPr>
              <a:t>Voucher Issued</a:t>
            </a:r>
            <a:endParaRPr kumimoji="0" lang="en-US" sz="1300" b="0" i="0" u="none" strike="noStrike" kern="1200" cap="none" spc="0" normalizeH="0" baseline="0" noProof="0" dirty="0">
              <a:ln>
                <a:noFill/>
              </a:ln>
              <a:solidFill>
                <a:srgbClr val="2FAA9F"/>
              </a:solidFill>
              <a:effectLst/>
              <a:uLnTx/>
              <a:uFillTx/>
              <a:latin typeface="Century Gothic"/>
              <a:ea typeface="+mn-ea"/>
              <a:cs typeface="+mn-cs"/>
            </a:endParaRPr>
          </a:p>
        </p:txBody>
      </p:sp>
      <p:sp>
        <p:nvSpPr>
          <p:cNvPr id="126" name="TextBox 125"/>
          <p:cNvSpPr txBox="1"/>
          <p:nvPr/>
        </p:nvSpPr>
        <p:spPr>
          <a:xfrm>
            <a:off x="3008449" y="4390045"/>
            <a:ext cx="4793008" cy="1292662"/>
          </a:xfrm>
          <a:prstGeom prst="rect">
            <a:avLst/>
          </a:prstGeom>
          <a:noFill/>
        </p:spPr>
        <p:txBody>
          <a:bodyPr wrap="square" numCol="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Rental application coaching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Opportunity area education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Visiting locations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Search assistance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Landlord recruitment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Linking families to units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127" name="Oval 126"/>
          <p:cNvSpPr/>
          <p:nvPr/>
        </p:nvSpPr>
        <p:spPr>
          <a:xfrm>
            <a:off x="5732778" y="3115652"/>
            <a:ext cx="87179" cy="87179"/>
          </a:xfrm>
          <a:prstGeom prst="ellipse">
            <a:avLst/>
          </a:prstGeom>
          <a:solidFill>
            <a:schemeClr val="accent5"/>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128" name="Straight Connector 127"/>
          <p:cNvCxnSpPr>
            <a:endCxn id="127" idx="4"/>
          </p:cNvCxnSpPr>
          <p:nvPr/>
        </p:nvCxnSpPr>
        <p:spPr>
          <a:xfrm flipV="1">
            <a:off x="5774391" y="3202831"/>
            <a:ext cx="1977" cy="417913"/>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29" name="Oval 128"/>
          <p:cNvSpPr/>
          <p:nvPr/>
        </p:nvSpPr>
        <p:spPr>
          <a:xfrm>
            <a:off x="6356469" y="3103922"/>
            <a:ext cx="87179" cy="87179"/>
          </a:xfrm>
          <a:prstGeom prst="ellipse">
            <a:avLst/>
          </a:prstGeom>
          <a:solidFill>
            <a:schemeClr val="accent5"/>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130" name="Straight Connector 129"/>
          <p:cNvCxnSpPr>
            <a:endCxn id="129" idx="4"/>
          </p:cNvCxnSpPr>
          <p:nvPr/>
        </p:nvCxnSpPr>
        <p:spPr>
          <a:xfrm flipH="1" flipV="1">
            <a:off x="6400059" y="3191101"/>
            <a:ext cx="185" cy="417913"/>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31" name="Oval 130"/>
          <p:cNvSpPr/>
          <p:nvPr/>
        </p:nvSpPr>
        <p:spPr>
          <a:xfrm>
            <a:off x="6986894" y="3103922"/>
            <a:ext cx="87179" cy="87179"/>
          </a:xfrm>
          <a:prstGeom prst="ellipse">
            <a:avLst/>
          </a:prstGeom>
          <a:solidFill>
            <a:schemeClr val="accent5"/>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cxnSp>
        <p:nvCxnSpPr>
          <p:cNvPr id="132" name="Straight Connector 131"/>
          <p:cNvCxnSpPr>
            <a:endCxn id="131" idx="4"/>
          </p:cNvCxnSpPr>
          <p:nvPr/>
        </p:nvCxnSpPr>
        <p:spPr>
          <a:xfrm flipV="1">
            <a:off x="7028499" y="3191092"/>
            <a:ext cx="1976" cy="410700"/>
          </a:xfrm>
          <a:prstGeom prst="line">
            <a:avLst/>
          </a:prstGeom>
          <a:ln w="31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5600902" y="3620735"/>
            <a:ext cx="365760" cy="365760"/>
            <a:chOff x="7912799" y="3512954"/>
            <a:chExt cx="464949" cy="464949"/>
          </a:xfrm>
        </p:grpSpPr>
        <p:sp>
          <p:nvSpPr>
            <p:cNvPr id="151" name="Oval 150"/>
            <p:cNvSpPr/>
            <p:nvPr/>
          </p:nvSpPr>
          <p:spPr>
            <a:xfrm>
              <a:off x="7912799" y="3512954"/>
              <a:ext cx="464949" cy="46494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52" name="Freeform 151"/>
            <p:cNvSpPr>
              <a:spLocks noChangeAspect="1" noEditPoints="1"/>
            </p:cNvSpPr>
            <p:nvPr/>
          </p:nvSpPr>
          <p:spPr bwMode="auto">
            <a:xfrm>
              <a:off x="8006450" y="3611530"/>
              <a:ext cx="277646" cy="267797"/>
            </a:xfrm>
            <a:custGeom>
              <a:avLst/>
              <a:gdLst>
                <a:gd name="T0" fmla="*/ 3385 w 4447"/>
                <a:gd name="T1" fmla="*/ 1484 h 4290"/>
                <a:gd name="T2" fmla="*/ 3385 w 4447"/>
                <a:gd name="T3" fmla="*/ 1484 h 4290"/>
                <a:gd name="T4" fmla="*/ 3235 w 4447"/>
                <a:gd name="T5" fmla="*/ 1484 h 4290"/>
                <a:gd name="T6" fmla="*/ 3237 w 4447"/>
                <a:gd name="T7" fmla="*/ 1503 h 4290"/>
                <a:gd name="T8" fmla="*/ 3237 w 4447"/>
                <a:gd name="T9" fmla="*/ 2166 h 4290"/>
                <a:gd name="T10" fmla="*/ 3151 w 4447"/>
                <a:gd name="T11" fmla="*/ 2252 h 4290"/>
                <a:gd name="T12" fmla="*/ 2841 w 4447"/>
                <a:gd name="T13" fmla="*/ 2252 h 4290"/>
                <a:gd name="T14" fmla="*/ 2841 w 4447"/>
                <a:gd name="T15" fmla="*/ 1826 h 4290"/>
                <a:gd name="T16" fmla="*/ 2798 w 4447"/>
                <a:gd name="T17" fmla="*/ 1783 h 4290"/>
                <a:gd name="T18" fmla="*/ 2565 w 4447"/>
                <a:gd name="T19" fmla="*/ 1783 h 4290"/>
                <a:gd name="T20" fmla="*/ 2522 w 4447"/>
                <a:gd name="T21" fmla="*/ 1826 h 4290"/>
                <a:gd name="T22" fmla="*/ 2522 w 4447"/>
                <a:gd name="T23" fmla="*/ 2252 h 4290"/>
                <a:gd name="T24" fmla="*/ 2212 w 4447"/>
                <a:gd name="T25" fmla="*/ 2252 h 4290"/>
                <a:gd name="T26" fmla="*/ 2126 w 4447"/>
                <a:gd name="T27" fmla="*/ 2166 h 4290"/>
                <a:gd name="T28" fmla="*/ 2126 w 4447"/>
                <a:gd name="T29" fmla="*/ 1503 h 4290"/>
                <a:gd name="T30" fmla="*/ 2128 w 4447"/>
                <a:gd name="T31" fmla="*/ 1484 h 4290"/>
                <a:gd name="T32" fmla="*/ 1978 w 4447"/>
                <a:gd name="T33" fmla="*/ 1484 h 4290"/>
                <a:gd name="T34" fmla="*/ 1957 w 4447"/>
                <a:gd name="T35" fmla="*/ 1427 h 4290"/>
                <a:gd name="T36" fmla="*/ 2607 w 4447"/>
                <a:gd name="T37" fmla="*/ 870 h 4290"/>
                <a:gd name="T38" fmla="*/ 2739 w 4447"/>
                <a:gd name="T39" fmla="*/ 869 h 4290"/>
                <a:gd name="T40" fmla="*/ 2989 w 4447"/>
                <a:gd name="T41" fmla="*/ 1079 h 4290"/>
                <a:gd name="T42" fmla="*/ 2989 w 4447"/>
                <a:gd name="T43" fmla="*/ 974 h 4290"/>
                <a:gd name="T44" fmla="*/ 3032 w 4447"/>
                <a:gd name="T45" fmla="*/ 931 h 4290"/>
                <a:gd name="T46" fmla="*/ 3151 w 4447"/>
                <a:gd name="T47" fmla="*/ 931 h 4290"/>
                <a:gd name="T48" fmla="*/ 3194 w 4447"/>
                <a:gd name="T49" fmla="*/ 974 h 4290"/>
                <a:gd name="T50" fmla="*/ 3194 w 4447"/>
                <a:gd name="T51" fmla="*/ 1251 h 4290"/>
                <a:gd name="T52" fmla="*/ 3405 w 4447"/>
                <a:gd name="T53" fmla="*/ 1428 h 4290"/>
                <a:gd name="T54" fmla="*/ 3385 w 4447"/>
                <a:gd name="T55" fmla="*/ 1484 h 4290"/>
                <a:gd name="T56" fmla="*/ 3385 w 4447"/>
                <a:gd name="T57" fmla="*/ 1484 h 4290"/>
                <a:gd name="T58" fmla="*/ 3453 w 4447"/>
                <a:gd name="T59" fmla="*/ 2379 h 4290"/>
                <a:gd name="T60" fmla="*/ 3453 w 4447"/>
                <a:gd name="T61" fmla="*/ 2379 h 4290"/>
                <a:gd name="T62" fmla="*/ 2681 w 4447"/>
                <a:gd name="T63" fmla="*/ 2698 h 4290"/>
                <a:gd name="T64" fmla="*/ 1910 w 4447"/>
                <a:gd name="T65" fmla="*/ 2379 h 4290"/>
                <a:gd name="T66" fmla="*/ 1910 w 4447"/>
                <a:gd name="T67" fmla="*/ 836 h 4290"/>
                <a:gd name="T68" fmla="*/ 2681 w 4447"/>
                <a:gd name="T69" fmla="*/ 517 h 4290"/>
                <a:gd name="T70" fmla="*/ 3453 w 4447"/>
                <a:gd name="T71" fmla="*/ 837 h 4290"/>
                <a:gd name="T72" fmla="*/ 3772 w 4447"/>
                <a:gd name="T73" fmla="*/ 1608 h 4290"/>
                <a:gd name="T74" fmla="*/ 3453 w 4447"/>
                <a:gd name="T75" fmla="*/ 2379 h 4290"/>
                <a:gd name="T76" fmla="*/ 3453 w 4447"/>
                <a:gd name="T77" fmla="*/ 2379 h 4290"/>
                <a:gd name="T78" fmla="*/ 3818 w 4447"/>
                <a:gd name="T79" fmla="*/ 471 h 4290"/>
                <a:gd name="T80" fmla="*/ 3818 w 4447"/>
                <a:gd name="T81" fmla="*/ 471 h 4290"/>
                <a:gd name="T82" fmla="*/ 2681 w 4447"/>
                <a:gd name="T83" fmla="*/ 0 h 4290"/>
                <a:gd name="T84" fmla="*/ 1544 w 4447"/>
                <a:gd name="T85" fmla="*/ 471 h 4290"/>
                <a:gd name="T86" fmla="*/ 1319 w 4447"/>
                <a:gd name="T87" fmla="*/ 2462 h 4290"/>
                <a:gd name="T88" fmla="*/ 100 w 4447"/>
                <a:gd name="T89" fmla="*/ 3681 h 4290"/>
                <a:gd name="T90" fmla="*/ 100 w 4447"/>
                <a:gd name="T91" fmla="*/ 4047 h 4290"/>
                <a:gd name="T92" fmla="*/ 242 w 4447"/>
                <a:gd name="T93" fmla="*/ 4189 h 4290"/>
                <a:gd name="T94" fmla="*/ 608 w 4447"/>
                <a:gd name="T95" fmla="*/ 4189 h 4290"/>
                <a:gd name="T96" fmla="*/ 1827 w 4447"/>
                <a:gd name="T97" fmla="*/ 2970 h 4290"/>
                <a:gd name="T98" fmla="*/ 2681 w 4447"/>
                <a:gd name="T99" fmla="*/ 3216 h 4290"/>
                <a:gd name="T100" fmla="*/ 3818 w 4447"/>
                <a:gd name="T101" fmla="*/ 2745 h 4290"/>
                <a:gd name="T102" fmla="*/ 3818 w 4447"/>
                <a:gd name="T103" fmla="*/ 471 h 4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47" h="4290">
                  <a:moveTo>
                    <a:pt x="3385" y="1484"/>
                  </a:moveTo>
                  <a:lnTo>
                    <a:pt x="3385" y="1484"/>
                  </a:lnTo>
                  <a:lnTo>
                    <a:pt x="3235" y="1484"/>
                  </a:lnTo>
                  <a:cubicBezTo>
                    <a:pt x="3236" y="1490"/>
                    <a:pt x="3237" y="1496"/>
                    <a:pt x="3237" y="1503"/>
                  </a:cubicBezTo>
                  <a:lnTo>
                    <a:pt x="3237" y="2166"/>
                  </a:lnTo>
                  <a:cubicBezTo>
                    <a:pt x="3237" y="2214"/>
                    <a:pt x="3199" y="2252"/>
                    <a:pt x="3151" y="2252"/>
                  </a:cubicBezTo>
                  <a:lnTo>
                    <a:pt x="2841" y="2252"/>
                  </a:lnTo>
                  <a:lnTo>
                    <a:pt x="2841" y="1826"/>
                  </a:lnTo>
                  <a:cubicBezTo>
                    <a:pt x="2841" y="1803"/>
                    <a:pt x="2822" y="1783"/>
                    <a:pt x="2798" y="1783"/>
                  </a:cubicBezTo>
                  <a:lnTo>
                    <a:pt x="2565" y="1783"/>
                  </a:lnTo>
                  <a:cubicBezTo>
                    <a:pt x="2541" y="1783"/>
                    <a:pt x="2522" y="1803"/>
                    <a:pt x="2522" y="1826"/>
                  </a:cubicBezTo>
                  <a:lnTo>
                    <a:pt x="2522" y="2252"/>
                  </a:lnTo>
                  <a:lnTo>
                    <a:pt x="2212" y="2252"/>
                  </a:lnTo>
                  <a:cubicBezTo>
                    <a:pt x="2164" y="2252"/>
                    <a:pt x="2126" y="2214"/>
                    <a:pt x="2126" y="2166"/>
                  </a:cubicBezTo>
                  <a:lnTo>
                    <a:pt x="2126" y="1503"/>
                  </a:lnTo>
                  <a:cubicBezTo>
                    <a:pt x="2126" y="1496"/>
                    <a:pt x="2127" y="1490"/>
                    <a:pt x="2128" y="1484"/>
                  </a:cubicBezTo>
                  <a:lnTo>
                    <a:pt x="1978" y="1484"/>
                  </a:lnTo>
                  <a:cubicBezTo>
                    <a:pt x="1930" y="1484"/>
                    <a:pt x="1921" y="1458"/>
                    <a:pt x="1957" y="1427"/>
                  </a:cubicBezTo>
                  <a:lnTo>
                    <a:pt x="2607" y="870"/>
                  </a:lnTo>
                  <a:cubicBezTo>
                    <a:pt x="2643" y="839"/>
                    <a:pt x="2702" y="838"/>
                    <a:pt x="2739" y="869"/>
                  </a:cubicBezTo>
                  <a:lnTo>
                    <a:pt x="2989" y="1079"/>
                  </a:lnTo>
                  <a:lnTo>
                    <a:pt x="2989" y="974"/>
                  </a:lnTo>
                  <a:cubicBezTo>
                    <a:pt x="2989" y="950"/>
                    <a:pt x="3009" y="931"/>
                    <a:pt x="3032" y="931"/>
                  </a:cubicBezTo>
                  <a:lnTo>
                    <a:pt x="3151" y="931"/>
                  </a:lnTo>
                  <a:cubicBezTo>
                    <a:pt x="3175" y="931"/>
                    <a:pt x="3194" y="950"/>
                    <a:pt x="3194" y="974"/>
                  </a:cubicBezTo>
                  <a:lnTo>
                    <a:pt x="3194" y="1251"/>
                  </a:lnTo>
                  <a:lnTo>
                    <a:pt x="3405" y="1428"/>
                  </a:lnTo>
                  <a:cubicBezTo>
                    <a:pt x="3442" y="1459"/>
                    <a:pt x="3433" y="1484"/>
                    <a:pt x="3385" y="1484"/>
                  </a:cubicBezTo>
                  <a:lnTo>
                    <a:pt x="3385" y="1484"/>
                  </a:lnTo>
                  <a:close/>
                  <a:moveTo>
                    <a:pt x="3453" y="2379"/>
                  </a:moveTo>
                  <a:lnTo>
                    <a:pt x="3453" y="2379"/>
                  </a:lnTo>
                  <a:cubicBezTo>
                    <a:pt x="3246" y="2585"/>
                    <a:pt x="2973" y="2698"/>
                    <a:pt x="2681" y="2698"/>
                  </a:cubicBezTo>
                  <a:cubicBezTo>
                    <a:pt x="2390" y="2698"/>
                    <a:pt x="2116" y="2585"/>
                    <a:pt x="1910" y="2379"/>
                  </a:cubicBezTo>
                  <a:cubicBezTo>
                    <a:pt x="1485" y="1954"/>
                    <a:pt x="1485" y="1262"/>
                    <a:pt x="1910" y="836"/>
                  </a:cubicBezTo>
                  <a:cubicBezTo>
                    <a:pt x="2116" y="631"/>
                    <a:pt x="2390" y="517"/>
                    <a:pt x="2681" y="517"/>
                  </a:cubicBezTo>
                  <a:cubicBezTo>
                    <a:pt x="2973" y="517"/>
                    <a:pt x="3246" y="631"/>
                    <a:pt x="3453" y="837"/>
                  </a:cubicBezTo>
                  <a:cubicBezTo>
                    <a:pt x="3659" y="1043"/>
                    <a:pt x="3772" y="1316"/>
                    <a:pt x="3772" y="1608"/>
                  </a:cubicBezTo>
                  <a:cubicBezTo>
                    <a:pt x="3772" y="1899"/>
                    <a:pt x="3659" y="2173"/>
                    <a:pt x="3453" y="2379"/>
                  </a:cubicBezTo>
                  <a:lnTo>
                    <a:pt x="3453" y="2379"/>
                  </a:lnTo>
                  <a:close/>
                  <a:moveTo>
                    <a:pt x="3818" y="471"/>
                  </a:moveTo>
                  <a:lnTo>
                    <a:pt x="3818" y="471"/>
                  </a:lnTo>
                  <a:cubicBezTo>
                    <a:pt x="3504" y="156"/>
                    <a:pt x="3093" y="0"/>
                    <a:pt x="2681" y="0"/>
                  </a:cubicBezTo>
                  <a:cubicBezTo>
                    <a:pt x="2270" y="0"/>
                    <a:pt x="1858" y="156"/>
                    <a:pt x="1544" y="471"/>
                  </a:cubicBezTo>
                  <a:cubicBezTo>
                    <a:pt x="1004" y="1011"/>
                    <a:pt x="929" y="1841"/>
                    <a:pt x="1319" y="2462"/>
                  </a:cubicBezTo>
                  <a:lnTo>
                    <a:pt x="100" y="3681"/>
                  </a:lnTo>
                  <a:cubicBezTo>
                    <a:pt x="0" y="3782"/>
                    <a:pt x="0" y="3946"/>
                    <a:pt x="100" y="4047"/>
                  </a:cubicBezTo>
                  <a:lnTo>
                    <a:pt x="242" y="4189"/>
                  </a:lnTo>
                  <a:cubicBezTo>
                    <a:pt x="343" y="4290"/>
                    <a:pt x="508" y="4290"/>
                    <a:pt x="608" y="4189"/>
                  </a:cubicBezTo>
                  <a:lnTo>
                    <a:pt x="1827" y="2970"/>
                  </a:lnTo>
                  <a:cubicBezTo>
                    <a:pt x="2087" y="3134"/>
                    <a:pt x="2384" y="3216"/>
                    <a:pt x="2681" y="3216"/>
                  </a:cubicBezTo>
                  <a:cubicBezTo>
                    <a:pt x="3093" y="3216"/>
                    <a:pt x="3504" y="3059"/>
                    <a:pt x="3818" y="2745"/>
                  </a:cubicBezTo>
                  <a:cubicBezTo>
                    <a:pt x="4447" y="2117"/>
                    <a:pt x="4447" y="1099"/>
                    <a:pt x="3818" y="471"/>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entury Gothic"/>
                <a:ea typeface="+mn-ea"/>
                <a:cs typeface="+mn-cs"/>
              </a:endParaRPr>
            </a:p>
          </p:txBody>
        </p:sp>
      </p:grpSp>
      <p:grpSp>
        <p:nvGrpSpPr>
          <p:cNvPr id="153" name="Group 152"/>
          <p:cNvGrpSpPr/>
          <p:nvPr/>
        </p:nvGrpSpPr>
        <p:grpSpPr>
          <a:xfrm>
            <a:off x="6244009" y="3611660"/>
            <a:ext cx="365760" cy="365760"/>
            <a:chOff x="7912799" y="3512954"/>
            <a:chExt cx="464949" cy="464949"/>
          </a:xfrm>
        </p:grpSpPr>
        <p:sp>
          <p:nvSpPr>
            <p:cNvPr id="154" name="Oval 153"/>
            <p:cNvSpPr/>
            <p:nvPr/>
          </p:nvSpPr>
          <p:spPr>
            <a:xfrm>
              <a:off x="7912799" y="3512954"/>
              <a:ext cx="464949" cy="46494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55" name="Freeform 154"/>
            <p:cNvSpPr>
              <a:spLocks noChangeAspect="1" noEditPoints="1"/>
            </p:cNvSpPr>
            <p:nvPr/>
          </p:nvSpPr>
          <p:spPr bwMode="auto">
            <a:xfrm>
              <a:off x="8006450" y="3611530"/>
              <a:ext cx="277646" cy="267797"/>
            </a:xfrm>
            <a:custGeom>
              <a:avLst/>
              <a:gdLst>
                <a:gd name="T0" fmla="*/ 3385 w 4447"/>
                <a:gd name="T1" fmla="*/ 1484 h 4290"/>
                <a:gd name="T2" fmla="*/ 3385 w 4447"/>
                <a:gd name="T3" fmla="*/ 1484 h 4290"/>
                <a:gd name="T4" fmla="*/ 3235 w 4447"/>
                <a:gd name="T5" fmla="*/ 1484 h 4290"/>
                <a:gd name="T6" fmla="*/ 3237 w 4447"/>
                <a:gd name="T7" fmla="*/ 1503 h 4290"/>
                <a:gd name="T8" fmla="*/ 3237 w 4447"/>
                <a:gd name="T9" fmla="*/ 2166 h 4290"/>
                <a:gd name="T10" fmla="*/ 3151 w 4447"/>
                <a:gd name="T11" fmla="*/ 2252 h 4290"/>
                <a:gd name="T12" fmla="*/ 2841 w 4447"/>
                <a:gd name="T13" fmla="*/ 2252 h 4290"/>
                <a:gd name="T14" fmla="*/ 2841 w 4447"/>
                <a:gd name="T15" fmla="*/ 1826 h 4290"/>
                <a:gd name="T16" fmla="*/ 2798 w 4447"/>
                <a:gd name="T17" fmla="*/ 1783 h 4290"/>
                <a:gd name="T18" fmla="*/ 2565 w 4447"/>
                <a:gd name="T19" fmla="*/ 1783 h 4290"/>
                <a:gd name="T20" fmla="*/ 2522 w 4447"/>
                <a:gd name="T21" fmla="*/ 1826 h 4290"/>
                <a:gd name="T22" fmla="*/ 2522 w 4447"/>
                <a:gd name="T23" fmla="*/ 2252 h 4290"/>
                <a:gd name="T24" fmla="*/ 2212 w 4447"/>
                <a:gd name="T25" fmla="*/ 2252 h 4290"/>
                <a:gd name="T26" fmla="*/ 2126 w 4447"/>
                <a:gd name="T27" fmla="*/ 2166 h 4290"/>
                <a:gd name="T28" fmla="*/ 2126 w 4447"/>
                <a:gd name="T29" fmla="*/ 1503 h 4290"/>
                <a:gd name="T30" fmla="*/ 2128 w 4447"/>
                <a:gd name="T31" fmla="*/ 1484 h 4290"/>
                <a:gd name="T32" fmla="*/ 1978 w 4447"/>
                <a:gd name="T33" fmla="*/ 1484 h 4290"/>
                <a:gd name="T34" fmla="*/ 1957 w 4447"/>
                <a:gd name="T35" fmla="*/ 1427 h 4290"/>
                <a:gd name="T36" fmla="*/ 2607 w 4447"/>
                <a:gd name="T37" fmla="*/ 870 h 4290"/>
                <a:gd name="T38" fmla="*/ 2739 w 4447"/>
                <a:gd name="T39" fmla="*/ 869 h 4290"/>
                <a:gd name="T40" fmla="*/ 2989 w 4447"/>
                <a:gd name="T41" fmla="*/ 1079 h 4290"/>
                <a:gd name="T42" fmla="*/ 2989 w 4447"/>
                <a:gd name="T43" fmla="*/ 974 h 4290"/>
                <a:gd name="T44" fmla="*/ 3032 w 4447"/>
                <a:gd name="T45" fmla="*/ 931 h 4290"/>
                <a:gd name="T46" fmla="*/ 3151 w 4447"/>
                <a:gd name="T47" fmla="*/ 931 h 4290"/>
                <a:gd name="T48" fmla="*/ 3194 w 4447"/>
                <a:gd name="T49" fmla="*/ 974 h 4290"/>
                <a:gd name="T50" fmla="*/ 3194 w 4447"/>
                <a:gd name="T51" fmla="*/ 1251 h 4290"/>
                <a:gd name="T52" fmla="*/ 3405 w 4447"/>
                <a:gd name="T53" fmla="*/ 1428 h 4290"/>
                <a:gd name="T54" fmla="*/ 3385 w 4447"/>
                <a:gd name="T55" fmla="*/ 1484 h 4290"/>
                <a:gd name="T56" fmla="*/ 3385 w 4447"/>
                <a:gd name="T57" fmla="*/ 1484 h 4290"/>
                <a:gd name="T58" fmla="*/ 3453 w 4447"/>
                <a:gd name="T59" fmla="*/ 2379 h 4290"/>
                <a:gd name="T60" fmla="*/ 3453 w 4447"/>
                <a:gd name="T61" fmla="*/ 2379 h 4290"/>
                <a:gd name="T62" fmla="*/ 2681 w 4447"/>
                <a:gd name="T63" fmla="*/ 2698 h 4290"/>
                <a:gd name="T64" fmla="*/ 1910 w 4447"/>
                <a:gd name="T65" fmla="*/ 2379 h 4290"/>
                <a:gd name="T66" fmla="*/ 1910 w 4447"/>
                <a:gd name="T67" fmla="*/ 836 h 4290"/>
                <a:gd name="T68" fmla="*/ 2681 w 4447"/>
                <a:gd name="T69" fmla="*/ 517 h 4290"/>
                <a:gd name="T70" fmla="*/ 3453 w 4447"/>
                <a:gd name="T71" fmla="*/ 837 h 4290"/>
                <a:gd name="T72" fmla="*/ 3772 w 4447"/>
                <a:gd name="T73" fmla="*/ 1608 h 4290"/>
                <a:gd name="T74" fmla="*/ 3453 w 4447"/>
                <a:gd name="T75" fmla="*/ 2379 h 4290"/>
                <a:gd name="T76" fmla="*/ 3453 w 4447"/>
                <a:gd name="T77" fmla="*/ 2379 h 4290"/>
                <a:gd name="T78" fmla="*/ 3818 w 4447"/>
                <a:gd name="T79" fmla="*/ 471 h 4290"/>
                <a:gd name="T80" fmla="*/ 3818 w 4447"/>
                <a:gd name="T81" fmla="*/ 471 h 4290"/>
                <a:gd name="T82" fmla="*/ 2681 w 4447"/>
                <a:gd name="T83" fmla="*/ 0 h 4290"/>
                <a:gd name="T84" fmla="*/ 1544 w 4447"/>
                <a:gd name="T85" fmla="*/ 471 h 4290"/>
                <a:gd name="T86" fmla="*/ 1319 w 4447"/>
                <a:gd name="T87" fmla="*/ 2462 h 4290"/>
                <a:gd name="T88" fmla="*/ 100 w 4447"/>
                <a:gd name="T89" fmla="*/ 3681 h 4290"/>
                <a:gd name="T90" fmla="*/ 100 w 4447"/>
                <a:gd name="T91" fmla="*/ 4047 h 4290"/>
                <a:gd name="T92" fmla="*/ 242 w 4447"/>
                <a:gd name="T93" fmla="*/ 4189 h 4290"/>
                <a:gd name="T94" fmla="*/ 608 w 4447"/>
                <a:gd name="T95" fmla="*/ 4189 h 4290"/>
                <a:gd name="T96" fmla="*/ 1827 w 4447"/>
                <a:gd name="T97" fmla="*/ 2970 h 4290"/>
                <a:gd name="T98" fmla="*/ 2681 w 4447"/>
                <a:gd name="T99" fmla="*/ 3216 h 4290"/>
                <a:gd name="T100" fmla="*/ 3818 w 4447"/>
                <a:gd name="T101" fmla="*/ 2745 h 4290"/>
                <a:gd name="T102" fmla="*/ 3818 w 4447"/>
                <a:gd name="T103" fmla="*/ 471 h 4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47" h="4290">
                  <a:moveTo>
                    <a:pt x="3385" y="1484"/>
                  </a:moveTo>
                  <a:lnTo>
                    <a:pt x="3385" y="1484"/>
                  </a:lnTo>
                  <a:lnTo>
                    <a:pt x="3235" y="1484"/>
                  </a:lnTo>
                  <a:cubicBezTo>
                    <a:pt x="3236" y="1490"/>
                    <a:pt x="3237" y="1496"/>
                    <a:pt x="3237" y="1503"/>
                  </a:cubicBezTo>
                  <a:lnTo>
                    <a:pt x="3237" y="2166"/>
                  </a:lnTo>
                  <a:cubicBezTo>
                    <a:pt x="3237" y="2214"/>
                    <a:pt x="3199" y="2252"/>
                    <a:pt x="3151" y="2252"/>
                  </a:cubicBezTo>
                  <a:lnTo>
                    <a:pt x="2841" y="2252"/>
                  </a:lnTo>
                  <a:lnTo>
                    <a:pt x="2841" y="1826"/>
                  </a:lnTo>
                  <a:cubicBezTo>
                    <a:pt x="2841" y="1803"/>
                    <a:pt x="2822" y="1783"/>
                    <a:pt x="2798" y="1783"/>
                  </a:cubicBezTo>
                  <a:lnTo>
                    <a:pt x="2565" y="1783"/>
                  </a:lnTo>
                  <a:cubicBezTo>
                    <a:pt x="2541" y="1783"/>
                    <a:pt x="2522" y="1803"/>
                    <a:pt x="2522" y="1826"/>
                  </a:cubicBezTo>
                  <a:lnTo>
                    <a:pt x="2522" y="2252"/>
                  </a:lnTo>
                  <a:lnTo>
                    <a:pt x="2212" y="2252"/>
                  </a:lnTo>
                  <a:cubicBezTo>
                    <a:pt x="2164" y="2252"/>
                    <a:pt x="2126" y="2214"/>
                    <a:pt x="2126" y="2166"/>
                  </a:cubicBezTo>
                  <a:lnTo>
                    <a:pt x="2126" y="1503"/>
                  </a:lnTo>
                  <a:cubicBezTo>
                    <a:pt x="2126" y="1496"/>
                    <a:pt x="2127" y="1490"/>
                    <a:pt x="2128" y="1484"/>
                  </a:cubicBezTo>
                  <a:lnTo>
                    <a:pt x="1978" y="1484"/>
                  </a:lnTo>
                  <a:cubicBezTo>
                    <a:pt x="1930" y="1484"/>
                    <a:pt x="1921" y="1458"/>
                    <a:pt x="1957" y="1427"/>
                  </a:cubicBezTo>
                  <a:lnTo>
                    <a:pt x="2607" y="870"/>
                  </a:lnTo>
                  <a:cubicBezTo>
                    <a:pt x="2643" y="839"/>
                    <a:pt x="2702" y="838"/>
                    <a:pt x="2739" y="869"/>
                  </a:cubicBezTo>
                  <a:lnTo>
                    <a:pt x="2989" y="1079"/>
                  </a:lnTo>
                  <a:lnTo>
                    <a:pt x="2989" y="974"/>
                  </a:lnTo>
                  <a:cubicBezTo>
                    <a:pt x="2989" y="950"/>
                    <a:pt x="3009" y="931"/>
                    <a:pt x="3032" y="931"/>
                  </a:cubicBezTo>
                  <a:lnTo>
                    <a:pt x="3151" y="931"/>
                  </a:lnTo>
                  <a:cubicBezTo>
                    <a:pt x="3175" y="931"/>
                    <a:pt x="3194" y="950"/>
                    <a:pt x="3194" y="974"/>
                  </a:cubicBezTo>
                  <a:lnTo>
                    <a:pt x="3194" y="1251"/>
                  </a:lnTo>
                  <a:lnTo>
                    <a:pt x="3405" y="1428"/>
                  </a:lnTo>
                  <a:cubicBezTo>
                    <a:pt x="3442" y="1459"/>
                    <a:pt x="3433" y="1484"/>
                    <a:pt x="3385" y="1484"/>
                  </a:cubicBezTo>
                  <a:lnTo>
                    <a:pt x="3385" y="1484"/>
                  </a:lnTo>
                  <a:close/>
                  <a:moveTo>
                    <a:pt x="3453" y="2379"/>
                  </a:moveTo>
                  <a:lnTo>
                    <a:pt x="3453" y="2379"/>
                  </a:lnTo>
                  <a:cubicBezTo>
                    <a:pt x="3246" y="2585"/>
                    <a:pt x="2973" y="2698"/>
                    <a:pt x="2681" y="2698"/>
                  </a:cubicBezTo>
                  <a:cubicBezTo>
                    <a:pt x="2390" y="2698"/>
                    <a:pt x="2116" y="2585"/>
                    <a:pt x="1910" y="2379"/>
                  </a:cubicBezTo>
                  <a:cubicBezTo>
                    <a:pt x="1485" y="1954"/>
                    <a:pt x="1485" y="1262"/>
                    <a:pt x="1910" y="836"/>
                  </a:cubicBezTo>
                  <a:cubicBezTo>
                    <a:pt x="2116" y="631"/>
                    <a:pt x="2390" y="517"/>
                    <a:pt x="2681" y="517"/>
                  </a:cubicBezTo>
                  <a:cubicBezTo>
                    <a:pt x="2973" y="517"/>
                    <a:pt x="3246" y="631"/>
                    <a:pt x="3453" y="837"/>
                  </a:cubicBezTo>
                  <a:cubicBezTo>
                    <a:pt x="3659" y="1043"/>
                    <a:pt x="3772" y="1316"/>
                    <a:pt x="3772" y="1608"/>
                  </a:cubicBezTo>
                  <a:cubicBezTo>
                    <a:pt x="3772" y="1899"/>
                    <a:pt x="3659" y="2173"/>
                    <a:pt x="3453" y="2379"/>
                  </a:cubicBezTo>
                  <a:lnTo>
                    <a:pt x="3453" y="2379"/>
                  </a:lnTo>
                  <a:close/>
                  <a:moveTo>
                    <a:pt x="3818" y="471"/>
                  </a:moveTo>
                  <a:lnTo>
                    <a:pt x="3818" y="471"/>
                  </a:lnTo>
                  <a:cubicBezTo>
                    <a:pt x="3504" y="156"/>
                    <a:pt x="3093" y="0"/>
                    <a:pt x="2681" y="0"/>
                  </a:cubicBezTo>
                  <a:cubicBezTo>
                    <a:pt x="2270" y="0"/>
                    <a:pt x="1858" y="156"/>
                    <a:pt x="1544" y="471"/>
                  </a:cubicBezTo>
                  <a:cubicBezTo>
                    <a:pt x="1004" y="1011"/>
                    <a:pt x="929" y="1841"/>
                    <a:pt x="1319" y="2462"/>
                  </a:cubicBezTo>
                  <a:lnTo>
                    <a:pt x="100" y="3681"/>
                  </a:lnTo>
                  <a:cubicBezTo>
                    <a:pt x="0" y="3782"/>
                    <a:pt x="0" y="3946"/>
                    <a:pt x="100" y="4047"/>
                  </a:cubicBezTo>
                  <a:lnTo>
                    <a:pt x="242" y="4189"/>
                  </a:lnTo>
                  <a:cubicBezTo>
                    <a:pt x="343" y="4290"/>
                    <a:pt x="508" y="4290"/>
                    <a:pt x="608" y="4189"/>
                  </a:cubicBezTo>
                  <a:lnTo>
                    <a:pt x="1827" y="2970"/>
                  </a:lnTo>
                  <a:cubicBezTo>
                    <a:pt x="2087" y="3134"/>
                    <a:pt x="2384" y="3216"/>
                    <a:pt x="2681" y="3216"/>
                  </a:cubicBezTo>
                  <a:cubicBezTo>
                    <a:pt x="3093" y="3216"/>
                    <a:pt x="3504" y="3059"/>
                    <a:pt x="3818" y="2745"/>
                  </a:cubicBezTo>
                  <a:cubicBezTo>
                    <a:pt x="4447" y="2117"/>
                    <a:pt x="4447" y="1099"/>
                    <a:pt x="3818" y="471"/>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entury Gothic"/>
                <a:ea typeface="+mn-ea"/>
                <a:cs typeface="+mn-cs"/>
              </a:endParaRPr>
            </a:p>
          </p:txBody>
        </p:sp>
      </p:grpSp>
      <p:grpSp>
        <p:nvGrpSpPr>
          <p:cNvPr id="156" name="Group 155"/>
          <p:cNvGrpSpPr/>
          <p:nvPr/>
        </p:nvGrpSpPr>
        <p:grpSpPr>
          <a:xfrm>
            <a:off x="6873102" y="3603710"/>
            <a:ext cx="365760" cy="365760"/>
            <a:chOff x="7912799" y="3512954"/>
            <a:chExt cx="464949" cy="464949"/>
          </a:xfrm>
        </p:grpSpPr>
        <p:sp>
          <p:nvSpPr>
            <p:cNvPr id="157" name="Oval 156"/>
            <p:cNvSpPr/>
            <p:nvPr/>
          </p:nvSpPr>
          <p:spPr>
            <a:xfrm>
              <a:off x="7912799" y="3512954"/>
              <a:ext cx="464949" cy="46494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58" name="Freeform 157"/>
            <p:cNvSpPr>
              <a:spLocks noChangeAspect="1" noEditPoints="1"/>
            </p:cNvSpPr>
            <p:nvPr/>
          </p:nvSpPr>
          <p:spPr bwMode="auto">
            <a:xfrm>
              <a:off x="8006450" y="3611530"/>
              <a:ext cx="277646" cy="267797"/>
            </a:xfrm>
            <a:custGeom>
              <a:avLst/>
              <a:gdLst>
                <a:gd name="T0" fmla="*/ 3385 w 4447"/>
                <a:gd name="T1" fmla="*/ 1484 h 4290"/>
                <a:gd name="T2" fmla="*/ 3385 w 4447"/>
                <a:gd name="T3" fmla="*/ 1484 h 4290"/>
                <a:gd name="T4" fmla="*/ 3235 w 4447"/>
                <a:gd name="T5" fmla="*/ 1484 h 4290"/>
                <a:gd name="T6" fmla="*/ 3237 w 4447"/>
                <a:gd name="T7" fmla="*/ 1503 h 4290"/>
                <a:gd name="T8" fmla="*/ 3237 w 4447"/>
                <a:gd name="T9" fmla="*/ 2166 h 4290"/>
                <a:gd name="T10" fmla="*/ 3151 w 4447"/>
                <a:gd name="T11" fmla="*/ 2252 h 4290"/>
                <a:gd name="T12" fmla="*/ 2841 w 4447"/>
                <a:gd name="T13" fmla="*/ 2252 h 4290"/>
                <a:gd name="T14" fmla="*/ 2841 w 4447"/>
                <a:gd name="T15" fmla="*/ 1826 h 4290"/>
                <a:gd name="T16" fmla="*/ 2798 w 4447"/>
                <a:gd name="T17" fmla="*/ 1783 h 4290"/>
                <a:gd name="T18" fmla="*/ 2565 w 4447"/>
                <a:gd name="T19" fmla="*/ 1783 h 4290"/>
                <a:gd name="T20" fmla="*/ 2522 w 4447"/>
                <a:gd name="T21" fmla="*/ 1826 h 4290"/>
                <a:gd name="T22" fmla="*/ 2522 w 4447"/>
                <a:gd name="T23" fmla="*/ 2252 h 4290"/>
                <a:gd name="T24" fmla="*/ 2212 w 4447"/>
                <a:gd name="T25" fmla="*/ 2252 h 4290"/>
                <a:gd name="T26" fmla="*/ 2126 w 4447"/>
                <a:gd name="T27" fmla="*/ 2166 h 4290"/>
                <a:gd name="T28" fmla="*/ 2126 w 4447"/>
                <a:gd name="T29" fmla="*/ 1503 h 4290"/>
                <a:gd name="T30" fmla="*/ 2128 w 4447"/>
                <a:gd name="T31" fmla="*/ 1484 h 4290"/>
                <a:gd name="T32" fmla="*/ 1978 w 4447"/>
                <a:gd name="T33" fmla="*/ 1484 h 4290"/>
                <a:gd name="T34" fmla="*/ 1957 w 4447"/>
                <a:gd name="T35" fmla="*/ 1427 h 4290"/>
                <a:gd name="T36" fmla="*/ 2607 w 4447"/>
                <a:gd name="T37" fmla="*/ 870 h 4290"/>
                <a:gd name="T38" fmla="*/ 2739 w 4447"/>
                <a:gd name="T39" fmla="*/ 869 h 4290"/>
                <a:gd name="T40" fmla="*/ 2989 w 4447"/>
                <a:gd name="T41" fmla="*/ 1079 h 4290"/>
                <a:gd name="T42" fmla="*/ 2989 w 4447"/>
                <a:gd name="T43" fmla="*/ 974 h 4290"/>
                <a:gd name="T44" fmla="*/ 3032 w 4447"/>
                <a:gd name="T45" fmla="*/ 931 h 4290"/>
                <a:gd name="T46" fmla="*/ 3151 w 4447"/>
                <a:gd name="T47" fmla="*/ 931 h 4290"/>
                <a:gd name="T48" fmla="*/ 3194 w 4447"/>
                <a:gd name="T49" fmla="*/ 974 h 4290"/>
                <a:gd name="T50" fmla="*/ 3194 w 4447"/>
                <a:gd name="T51" fmla="*/ 1251 h 4290"/>
                <a:gd name="T52" fmla="*/ 3405 w 4447"/>
                <a:gd name="T53" fmla="*/ 1428 h 4290"/>
                <a:gd name="T54" fmla="*/ 3385 w 4447"/>
                <a:gd name="T55" fmla="*/ 1484 h 4290"/>
                <a:gd name="T56" fmla="*/ 3385 w 4447"/>
                <a:gd name="T57" fmla="*/ 1484 h 4290"/>
                <a:gd name="T58" fmla="*/ 3453 w 4447"/>
                <a:gd name="T59" fmla="*/ 2379 h 4290"/>
                <a:gd name="T60" fmla="*/ 3453 w 4447"/>
                <a:gd name="T61" fmla="*/ 2379 h 4290"/>
                <a:gd name="T62" fmla="*/ 2681 w 4447"/>
                <a:gd name="T63" fmla="*/ 2698 h 4290"/>
                <a:gd name="T64" fmla="*/ 1910 w 4447"/>
                <a:gd name="T65" fmla="*/ 2379 h 4290"/>
                <a:gd name="T66" fmla="*/ 1910 w 4447"/>
                <a:gd name="T67" fmla="*/ 836 h 4290"/>
                <a:gd name="T68" fmla="*/ 2681 w 4447"/>
                <a:gd name="T69" fmla="*/ 517 h 4290"/>
                <a:gd name="T70" fmla="*/ 3453 w 4447"/>
                <a:gd name="T71" fmla="*/ 837 h 4290"/>
                <a:gd name="T72" fmla="*/ 3772 w 4447"/>
                <a:gd name="T73" fmla="*/ 1608 h 4290"/>
                <a:gd name="T74" fmla="*/ 3453 w 4447"/>
                <a:gd name="T75" fmla="*/ 2379 h 4290"/>
                <a:gd name="T76" fmla="*/ 3453 w 4447"/>
                <a:gd name="T77" fmla="*/ 2379 h 4290"/>
                <a:gd name="T78" fmla="*/ 3818 w 4447"/>
                <a:gd name="T79" fmla="*/ 471 h 4290"/>
                <a:gd name="T80" fmla="*/ 3818 w 4447"/>
                <a:gd name="T81" fmla="*/ 471 h 4290"/>
                <a:gd name="T82" fmla="*/ 2681 w 4447"/>
                <a:gd name="T83" fmla="*/ 0 h 4290"/>
                <a:gd name="T84" fmla="*/ 1544 w 4447"/>
                <a:gd name="T85" fmla="*/ 471 h 4290"/>
                <a:gd name="T86" fmla="*/ 1319 w 4447"/>
                <a:gd name="T87" fmla="*/ 2462 h 4290"/>
                <a:gd name="T88" fmla="*/ 100 w 4447"/>
                <a:gd name="T89" fmla="*/ 3681 h 4290"/>
                <a:gd name="T90" fmla="*/ 100 w 4447"/>
                <a:gd name="T91" fmla="*/ 4047 h 4290"/>
                <a:gd name="T92" fmla="*/ 242 w 4447"/>
                <a:gd name="T93" fmla="*/ 4189 h 4290"/>
                <a:gd name="T94" fmla="*/ 608 w 4447"/>
                <a:gd name="T95" fmla="*/ 4189 h 4290"/>
                <a:gd name="T96" fmla="*/ 1827 w 4447"/>
                <a:gd name="T97" fmla="*/ 2970 h 4290"/>
                <a:gd name="T98" fmla="*/ 2681 w 4447"/>
                <a:gd name="T99" fmla="*/ 3216 h 4290"/>
                <a:gd name="T100" fmla="*/ 3818 w 4447"/>
                <a:gd name="T101" fmla="*/ 2745 h 4290"/>
                <a:gd name="T102" fmla="*/ 3818 w 4447"/>
                <a:gd name="T103" fmla="*/ 471 h 4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47" h="4290">
                  <a:moveTo>
                    <a:pt x="3385" y="1484"/>
                  </a:moveTo>
                  <a:lnTo>
                    <a:pt x="3385" y="1484"/>
                  </a:lnTo>
                  <a:lnTo>
                    <a:pt x="3235" y="1484"/>
                  </a:lnTo>
                  <a:cubicBezTo>
                    <a:pt x="3236" y="1490"/>
                    <a:pt x="3237" y="1496"/>
                    <a:pt x="3237" y="1503"/>
                  </a:cubicBezTo>
                  <a:lnTo>
                    <a:pt x="3237" y="2166"/>
                  </a:lnTo>
                  <a:cubicBezTo>
                    <a:pt x="3237" y="2214"/>
                    <a:pt x="3199" y="2252"/>
                    <a:pt x="3151" y="2252"/>
                  </a:cubicBezTo>
                  <a:lnTo>
                    <a:pt x="2841" y="2252"/>
                  </a:lnTo>
                  <a:lnTo>
                    <a:pt x="2841" y="1826"/>
                  </a:lnTo>
                  <a:cubicBezTo>
                    <a:pt x="2841" y="1803"/>
                    <a:pt x="2822" y="1783"/>
                    <a:pt x="2798" y="1783"/>
                  </a:cubicBezTo>
                  <a:lnTo>
                    <a:pt x="2565" y="1783"/>
                  </a:lnTo>
                  <a:cubicBezTo>
                    <a:pt x="2541" y="1783"/>
                    <a:pt x="2522" y="1803"/>
                    <a:pt x="2522" y="1826"/>
                  </a:cubicBezTo>
                  <a:lnTo>
                    <a:pt x="2522" y="2252"/>
                  </a:lnTo>
                  <a:lnTo>
                    <a:pt x="2212" y="2252"/>
                  </a:lnTo>
                  <a:cubicBezTo>
                    <a:pt x="2164" y="2252"/>
                    <a:pt x="2126" y="2214"/>
                    <a:pt x="2126" y="2166"/>
                  </a:cubicBezTo>
                  <a:lnTo>
                    <a:pt x="2126" y="1503"/>
                  </a:lnTo>
                  <a:cubicBezTo>
                    <a:pt x="2126" y="1496"/>
                    <a:pt x="2127" y="1490"/>
                    <a:pt x="2128" y="1484"/>
                  </a:cubicBezTo>
                  <a:lnTo>
                    <a:pt x="1978" y="1484"/>
                  </a:lnTo>
                  <a:cubicBezTo>
                    <a:pt x="1930" y="1484"/>
                    <a:pt x="1921" y="1458"/>
                    <a:pt x="1957" y="1427"/>
                  </a:cubicBezTo>
                  <a:lnTo>
                    <a:pt x="2607" y="870"/>
                  </a:lnTo>
                  <a:cubicBezTo>
                    <a:pt x="2643" y="839"/>
                    <a:pt x="2702" y="838"/>
                    <a:pt x="2739" y="869"/>
                  </a:cubicBezTo>
                  <a:lnTo>
                    <a:pt x="2989" y="1079"/>
                  </a:lnTo>
                  <a:lnTo>
                    <a:pt x="2989" y="974"/>
                  </a:lnTo>
                  <a:cubicBezTo>
                    <a:pt x="2989" y="950"/>
                    <a:pt x="3009" y="931"/>
                    <a:pt x="3032" y="931"/>
                  </a:cubicBezTo>
                  <a:lnTo>
                    <a:pt x="3151" y="931"/>
                  </a:lnTo>
                  <a:cubicBezTo>
                    <a:pt x="3175" y="931"/>
                    <a:pt x="3194" y="950"/>
                    <a:pt x="3194" y="974"/>
                  </a:cubicBezTo>
                  <a:lnTo>
                    <a:pt x="3194" y="1251"/>
                  </a:lnTo>
                  <a:lnTo>
                    <a:pt x="3405" y="1428"/>
                  </a:lnTo>
                  <a:cubicBezTo>
                    <a:pt x="3442" y="1459"/>
                    <a:pt x="3433" y="1484"/>
                    <a:pt x="3385" y="1484"/>
                  </a:cubicBezTo>
                  <a:lnTo>
                    <a:pt x="3385" y="1484"/>
                  </a:lnTo>
                  <a:close/>
                  <a:moveTo>
                    <a:pt x="3453" y="2379"/>
                  </a:moveTo>
                  <a:lnTo>
                    <a:pt x="3453" y="2379"/>
                  </a:lnTo>
                  <a:cubicBezTo>
                    <a:pt x="3246" y="2585"/>
                    <a:pt x="2973" y="2698"/>
                    <a:pt x="2681" y="2698"/>
                  </a:cubicBezTo>
                  <a:cubicBezTo>
                    <a:pt x="2390" y="2698"/>
                    <a:pt x="2116" y="2585"/>
                    <a:pt x="1910" y="2379"/>
                  </a:cubicBezTo>
                  <a:cubicBezTo>
                    <a:pt x="1485" y="1954"/>
                    <a:pt x="1485" y="1262"/>
                    <a:pt x="1910" y="836"/>
                  </a:cubicBezTo>
                  <a:cubicBezTo>
                    <a:pt x="2116" y="631"/>
                    <a:pt x="2390" y="517"/>
                    <a:pt x="2681" y="517"/>
                  </a:cubicBezTo>
                  <a:cubicBezTo>
                    <a:pt x="2973" y="517"/>
                    <a:pt x="3246" y="631"/>
                    <a:pt x="3453" y="837"/>
                  </a:cubicBezTo>
                  <a:cubicBezTo>
                    <a:pt x="3659" y="1043"/>
                    <a:pt x="3772" y="1316"/>
                    <a:pt x="3772" y="1608"/>
                  </a:cubicBezTo>
                  <a:cubicBezTo>
                    <a:pt x="3772" y="1899"/>
                    <a:pt x="3659" y="2173"/>
                    <a:pt x="3453" y="2379"/>
                  </a:cubicBezTo>
                  <a:lnTo>
                    <a:pt x="3453" y="2379"/>
                  </a:lnTo>
                  <a:close/>
                  <a:moveTo>
                    <a:pt x="3818" y="471"/>
                  </a:moveTo>
                  <a:lnTo>
                    <a:pt x="3818" y="471"/>
                  </a:lnTo>
                  <a:cubicBezTo>
                    <a:pt x="3504" y="156"/>
                    <a:pt x="3093" y="0"/>
                    <a:pt x="2681" y="0"/>
                  </a:cubicBezTo>
                  <a:cubicBezTo>
                    <a:pt x="2270" y="0"/>
                    <a:pt x="1858" y="156"/>
                    <a:pt x="1544" y="471"/>
                  </a:cubicBezTo>
                  <a:cubicBezTo>
                    <a:pt x="1004" y="1011"/>
                    <a:pt x="929" y="1841"/>
                    <a:pt x="1319" y="2462"/>
                  </a:cubicBezTo>
                  <a:lnTo>
                    <a:pt x="100" y="3681"/>
                  </a:lnTo>
                  <a:cubicBezTo>
                    <a:pt x="0" y="3782"/>
                    <a:pt x="0" y="3946"/>
                    <a:pt x="100" y="4047"/>
                  </a:cubicBezTo>
                  <a:lnTo>
                    <a:pt x="242" y="4189"/>
                  </a:lnTo>
                  <a:cubicBezTo>
                    <a:pt x="343" y="4290"/>
                    <a:pt x="508" y="4290"/>
                    <a:pt x="608" y="4189"/>
                  </a:cubicBezTo>
                  <a:lnTo>
                    <a:pt x="1827" y="2970"/>
                  </a:lnTo>
                  <a:cubicBezTo>
                    <a:pt x="2087" y="3134"/>
                    <a:pt x="2384" y="3216"/>
                    <a:pt x="2681" y="3216"/>
                  </a:cubicBezTo>
                  <a:cubicBezTo>
                    <a:pt x="3093" y="3216"/>
                    <a:pt x="3504" y="3059"/>
                    <a:pt x="3818" y="2745"/>
                  </a:cubicBezTo>
                  <a:cubicBezTo>
                    <a:pt x="4447" y="2117"/>
                    <a:pt x="4447" y="1099"/>
                    <a:pt x="3818" y="471"/>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162" name="Oval 161"/>
          <p:cNvSpPr/>
          <p:nvPr/>
        </p:nvSpPr>
        <p:spPr>
          <a:xfrm>
            <a:off x="8954805" y="6543587"/>
            <a:ext cx="152414" cy="15241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63" name="TextBox 162"/>
          <p:cNvSpPr txBox="1"/>
          <p:nvPr/>
        </p:nvSpPr>
        <p:spPr>
          <a:xfrm>
            <a:off x="9077479" y="6484495"/>
            <a:ext cx="81813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PHA</a:t>
            </a:r>
          </a:p>
        </p:txBody>
      </p:sp>
      <p:sp>
        <p:nvSpPr>
          <p:cNvPr id="164" name="Oval 163"/>
          <p:cNvSpPr/>
          <p:nvPr/>
        </p:nvSpPr>
        <p:spPr>
          <a:xfrm>
            <a:off x="9599487" y="6552600"/>
            <a:ext cx="152414" cy="15241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65" name="TextBox 164"/>
          <p:cNvSpPr txBox="1"/>
          <p:nvPr/>
        </p:nvSpPr>
        <p:spPr>
          <a:xfrm>
            <a:off x="9713072" y="6484496"/>
            <a:ext cx="122997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Nonprofit</a:t>
            </a:r>
          </a:p>
        </p:txBody>
      </p:sp>
      <p:sp>
        <p:nvSpPr>
          <p:cNvPr id="166" name="Oval 165"/>
          <p:cNvSpPr/>
          <p:nvPr/>
        </p:nvSpPr>
        <p:spPr>
          <a:xfrm>
            <a:off x="10569709" y="6550584"/>
            <a:ext cx="191745" cy="15241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67" name="TextBox 166"/>
          <p:cNvSpPr txBox="1"/>
          <p:nvPr/>
        </p:nvSpPr>
        <p:spPr>
          <a:xfrm>
            <a:off x="10696383" y="6493984"/>
            <a:ext cx="154235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Family Milestone</a:t>
            </a:r>
          </a:p>
        </p:txBody>
      </p:sp>
      <p:sp>
        <p:nvSpPr>
          <p:cNvPr id="81" name="Rectangle 80">
            <a:extLst>
              <a:ext uri="{FF2B5EF4-FFF2-40B4-BE49-F238E27FC236}">
                <a16:creationId xmlns:a16="http://schemas.microsoft.com/office/drawing/2014/main" id="{D4D92FE4-5434-48D1-A659-D09D98AC3058}"/>
              </a:ext>
            </a:extLst>
          </p:cNvPr>
          <p:cNvSpPr>
            <a:spLocks noChangeArrowheads="1"/>
          </p:cNvSpPr>
          <p:nvPr/>
        </p:nvSpPr>
        <p:spPr bwMode="auto">
          <a:xfrm>
            <a:off x="368597" y="354105"/>
            <a:ext cx="11276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Intervention Process Timeline</a:t>
            </a:r>
          </a:p>
        </p:txBody>
      </p:sp>
    </p:spTree>
    <p:extLst>
      <p:ext uri="{BB962C8B-B14F-4D97-AF65-F5344CB8AC3E}">
        <p14:creationId xmlns:p14="http://schemas.microsoft.com/office/powerpoint/2010/main" val="391646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fade">
                                      <p:cBhvr>
                                        <p:cTn id="21" dur="500"/>
                                        <p:tgtEl>
                                          <p:spTgt spid="1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fade">
                                      <p:cBhvr>
                                        <p:cTn id="24" dur="500"/>
                                        <p:tgtEl>
                                          <p:spTgt spid="1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500"/>
                                        <p:tgtEl>
                                          <p:spTgt spid="1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nodeType="with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500"/>
                                        <p:tgtEl>
                                          <p:spTgt spid="128"/>
                                        </p:tgtEl>
                                      </p:cBhvr>
                                    </p:animEffect>
                                  </p:childTnLst>
                                </p:cTn>
                              </p:par>
                              <p:par>
                                <p:cTn id="49" presetID="10" presetClass="entr" presetSubtype="0" fill="hold" nodeType="with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500"/>
                                        <p:tgtEl>
                                          <p:spTgt spid="130"/>
                                        </p:tgtEl>
                                      </p:cBhvr>
                                    </p:animEffect>
                                  </p:childTnLst>
                                </p:cTn>
                              </p:par>
                              <p:par>
                                <p:cTn id="52" presetID="10" presetClass="entr" presetSubtype="0" fill="hold" nodeType="withEffect">
                                  <p:stCondLst>
                                    <p:cond delay="0"/>
                                  </p:stCondLst>
                                  <p:childTnLst>
                                    <p:set>
                                      <p:cBhvr>
                                        <p:cTn id="53" dur="1" fill="hold">
                                          <p:stCondLst>
                                            <p:cond delay="0"/>
                                          </p:stCondLst>
                                        </p:cTn>
                                        <p:tgtEl>
                                          <p:spTgt spid="156"/>
                                        </p:tgtEl>
                                        <p:attrNameLst>
                                          <p:attrName>style.visibility</p:attrName>
                                        </p:attrNameLst>
                                      </p:cBhvr>
                                      <p:to>
                                        <p:strVal val="visible"/>
                                      </p:to>
                                    </p:set>
                                    <p:animEffect transition="in" filter="fade">
                                      <p:cBhvr>
                                        <p:cTn id="54" dur="500"/>
                                        <p:tgtEl>
                                          <p:spTgt spid="156"/>
                                        </p:tgtEl>
                                      </p:cBhvr>
                                    </p:animEffect>
                                  </p:childTnLst>
                                </p:cTn>
                              </p:par>
                              <p:par>
                                <p:cTn id="55" presetID="10" presetClass="entr" presetSubtype="0" fill="hold" nodeType="withEffect">
                                  <p:stCondLst>
                                    <p:cond delay="0"/>
                                  </p:stCondLst>
                                  <p:childTnLst>
                                    <p:set>
                                      <p:cBhvr>
                                        <p:cTn id="56" dur="1" fill="hold">
                                          <p:stCondLst>
                                            <p:cond delay="0"/>
                                          </p:stCondLst>
                                        </p:cTn>
                                        <p:tgtEl>
                                          <p:spTgt spid="132"/>
                                        </p:tgtEl>
                                        <p:attrNameLst>
                                          <p:attrName>style.visibility</p:attrName>
                                        </p:attrNameLst>
                                      </p:cBhvr>
                                      <p:to>
                                        <p:strVal val="visible"/>
                                      </p:to>
                                    </p:set>
                                    <p:animEffect transition="in" filter="fade">
                                      <p:cBhvr>
                                        <p:cTn id="57" dur="500"/>
                                        <p:tgtEl>
                                          <p:spTgt spid="132"/>
                                        </p:tgtEl>
                                      </p:cBhvr>
                                    </p:animEffect>
                                  </p:childTnLst>
                                </p:cTn>
                              </p:par>
                              <p:par>
                                <p:cTn id="58" presetID="10" presetClass="entr" presetSubtype="0" fill="hold" nodeType="withEffect">
                                  <p:stCondLst>
                                    <p:cond delay="0"/>
                                  </p:stCondLst>
                                  <p:childTnLst>
                                    <p:set>
                                      <p:cBhvr>
                                        <p:cTn id="59" dur="1" fill="hold">
                                          <p:stCondLst>
                                            <p:cond delay="0"/>
                                          </p:stCondLst>
                                        </p:cTn>
                                        <p:tgtEl>
                                          <p:spTgt spid="153"/>
                                        </p:tgtEl>
                                        <p:attrNameLst>
                                          <p:attrName>style.visibility</p:attrName>
                                        </p:attrNameLst>
                                      </p:cBhvr>
                                      <p:to>
                                        <p:strVal val="visible"/>
                                      </p:to>
                                    </p:set>
                                    <p:animEffect transition="in" filter="fade">
                                      <p:cBhvr>
                                        <p:cTn id="60" dur="500"/>
                                        <p:tgtEl>
                                          <p:spTgt spid="153"/>
                                        </p:tgtEl>
                                      </p:cBhvr>
                                    </p:animEffect>
                                  </p:childTnLst>
                                </p:cTn>
                              </p:par>
                              <p:par>
                                <p:cTn id="61" presetID="10" presetClass="entr" presetSubtype="0" fill="hold" nodeType="withEffect">
                                  <p:stCondLst>
                                    <p:cond delay="0"/>
                                  </p:stCondLst>
                                  <p:childTnLst>
                                    <p:set>
                                      <p:cBhvr>
                                        <p:cTn id="62" dur="1" fill="hold">
                                          <p:stCondLst>
                                            <p:cond delay="0"/>
                                          </p:stCondLst>
                                        </p:cTn>
                                        <p:tgtEl>
                                          <p:spTgt spid="150"/>
                                        </p:tgtEl>
                                        <p:attrNameLst>
                                          <p:attrName>style.visibility</p:attrName>
                                        </p:attrNameLst>
                                      </p:cBhvr>
                                      <p:to>
                                        <p:strVal val="visible"/>
                                      </p:to>
                                    </p:set>
                                    <p:animEffect transition="in" filter="fade">
                                      <p:cBhvr>
                                        <p:cTn id="63" dur="500"/>
                                        <p:tgtEl>
                                          <p:spTgt spid="150"/>
                                        </p:tgtEl>
                                      </p:cBhvr>
                                    </p:animEffect>
                                  </p:childTnLst>
                                </p:cTn>
                              </p:par>
                              <p:par>
                                <p:cTn id="64" presetID="10" presetClass="entr" presetSubtype="0" fill="hold" nodeType="with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fade">
                                      <p:cBhvr>
                                        <p:cTn id="66" dur="500"/>
                                        <p:tgtEl>
                                          <p:spTgt spid="106"/>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nodeType="withEffect">
                                  <p:stCondLst>
                                    <p:cond delay="0"/>
                                  </p:stCondLst>
                                  <p:childTnLst>
                                    <p:set>
                                      <p:cBhvr>
                                        <p:cTn id="71" dur="1" fill="hold">
                                          <p:stCondLst>
                                            <p:cond delay="0"/>
                                          </p:stCondLst>
                                        </p:cTn>
                                        <p:tgtEl>
                                          <p:spTgt spid="103"/>
                                        </p:tgtEl>
                                        <p:attrNameLst>
                                          <p:attrName>style.visibility</p:attrName>
                                        </p:attrNameLst>
                                      </p:cBhvr>
                                      <p:to>
                                        <p:strVal val="visible"/>
                                      </p:to>
                                    </p:set>
                                    <p:animEffect transition="in" filter="fade">
                                      <p:cBhvr>
                                        <p:cTn id="72" dur="500"/>
                                        <p:tgtEl>
                                          <p:spTgt spid="10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6"/>
                                        </p:tgtEl>
                                        <p:attrNameLst>
                                          <p:attrName>style.visibility</p:attrName>
                                        </p:attrNameLst>
                                      </p:cBhvr>
                                      <p:to>
                                        <p:strVal val="visible"/>
                                      </p:to>
                                    </p:set>
                                    <p:animEffect transition="in" filter="fade">
                                      <p:cBhvr>
                                        <p:cTn id="78" dur="500"/>
                                        <p:tgtEl>
                                          <p:spTgt spid="12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fade">
                                      <p:cBhvr>
                                        <p:cTn id="83" dur="500"/>
                                        <p:tgtEl>
                                          <p:spTgt spid="88"/>
                                        </p:tgtEl>
                                      </p:cBhvr>
                                    </p:animEffect>
                                  </p:childTnLst>
                                </p:cTn>
                              </p:par>
                              <p:par>
                                <p:cTn id="84" presetID="10" presetClass="entr" presetSubtype="0" fill="hold" nodeType="with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fade">
                                      <p:cBhvr>
                                        <p:cTn id="86" dur="500"/>
                                        <p:tgtEl>
                                          <p:spTgt spid="90"/>
                                        </p:tgtEl>
                                      </p:cBhvr>
                                    </p:animEffect>
                                  </p:childTnLst>
                                </p:cTn>
                              </p:par>
                              <p:par>
                                <p:cTn id="87" presetID="10" presetClass="entr" presetSubtype="0" fill="hold" nodeType="withEffect">
                                  <p:stCondLst>
                                    <p:cond delay="0"/>
                                  </p:stCondLst>
                                  <p:childTnLst>
                                    <p:set>
                                      <p:cBhvr>
                                        <p:cTn id="88" dur="1" fill="hold">
                                          <p:stCondLst>
                                            <p:cond delay="0"/>
                                          </p:stCondLst>
                                        </p:cTn>
                                        <p:tgtEl>
                                          <p:spTgt spid="214"/>
                                        </p:tgtEl>
                                        <p:attrNameLst>
                                          <p:attrName>style.visibility</p:attrName>
                                        </p:attrNameLst>
                                      </p:cBhvr>
                                      <p:to>
                                        <p:strVal val="visible"/>
                                      </p:to>
                                    </p:set>
                                    <p:animEffect transition="in" filter="fade">
                                      <p:cBhvr>
                                        <p:cTn id="89" dur="500"/>
                                        <p:tgtEl>
                                          <p:spTgt spid="21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fade">
                                      <p:cBhvr>
                                        <p:cTn id="9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2" grpId="0" animBg="1"/>
      <p:bldP spid="35" grpId="0" animBg="1"/>
      <p:bldP spid="41" grpId="0"/>
      <p:bldP spid="15" grpId="0" animBg="1"/>
      <p:bldP spid="92" grpId="0"/>
      <p:bldP spid="88" grpId="0" animBg="1"/>
      <p:bldP spid="126" grpId="0"/>
      <p:bldP spid="127" grpId="0" animBg="1"/>
      <p:bldP spid="129" grpId="0" animBg="1"/>
      <p:bldP spid="1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a:extLst>
              <a:ext uri="{FF2B5EF4-FFF2-40B4-BE49-F238E27FC236}">
                <a16:creationId xmlns:a16="http://schemas.microsoft.com/office/drawing/2014/main" id="{4EBF8FE5-239A-4752-9C56-B6AF4FA0ECD6}"/>
              </a:ext>
            </a:extLst>
          </p:cNvPr>
          <p:cNvSpPr>
            <a:spLocks noGrp="1"/>
          </p:cNvSpPr>
          <p:nvPr>
            <p:ph type="title"/>
          </p:nvPr>
        </p:nvSpPr>
        <p:spPr>
          <a:xfrm>
            <a:off x="0" y="-72591"/>
            <a:ext cx="12192000" cy="1079291"/>
          </a:xfrm>
        </p:spPr>
        <p:txBody>
          <a:bodyPr>
            <a:normAutofit/>
          </a:bodyPr>
          <a:lstStyle/>
          <a:p>
            <a:pPr algn="ctr"/>
            <a:r>
              <a:rPr lang="en-US" sz="2200" b="1" dirty="0">
                <a:solidFill>
                  <a:srgbClr val="002060"/>
                </a:solidFill>
                <a:latin typeface="Arial" panose="020B0604020202020204" pitchFamily="34" charset="0"/>
                <a:cs typeface="Arial" panose="020B0604020202020204" pitchFamily="34" charset="0"/>
              </a:rPr>
              <a:t>Summary Statistics for Experimental Sample</a:t>
            </a:r>
          </a:p>
        </p:txBody>
      </p:sp>
      <p:graphicFrame>
        <p:nvGraphicFramePr>
          <p:cNvPr id="3" name="Table 2">
            <a:extLst>
              <a:ext uri="{FF2B5EF4-FFF2-40B4-BE49-F238E27FC236}">
                <a16:creationId xmlns:a16="http://schemas.microsoft.com/office/drawing/2014/main" id="{7AF178C3-196D-43C8-A851-94ED0769823C}"/>
              </a:ext>
            </a:extLst>
          </p:cNvPr>
          <p:cNvGraphicFramePr>
            <a:graphicFrameLocks noGrp="1"/>
          </p:cNvGraphicFramePr>
          <p:nvPr/>
        </p:nvGraphicFramePr>
        <p:xfrm>
          <a:off x="1072445" y="841302"/>
          <a:ext cx="10239021" cy="5630311"/>
        </p:xfrm>
        <a:graphic>
          <a:graphicData uri="http://schemas.openxmlformats.org/drawingml/2006/table">
            <a:tbl>
              <a:tblPr/>
              <a:tblGrid>
                <a:gridCol w="5789702">
                  <a:extLst>
                    <a:ext uri="{9D8B030D-6E8A-4147-A177-3AD203B41FA5}">
                      <a16:colId xmlns:a16="http://schemas.microsoft.com/office/drawing/2014/main" val="3807698466"/>
                    </a:ext>
                  </a:extLst>
                </a:gridCol>
                <a:gridCol w="1470695">
                  <a:extLst>
                    <a:ext uri="{9D8B030D-6E8A-4147-A177-3AD203B41FA5}">
                      <a16:colId xmlns:a16="http://schemas.microsoft.com/office/drawing/2014/main" val="576257415"/>
                    </a:ext>
                  </a:extLst>
                </a:gridCol>
                <a:gridCol w="1470695">
                  <a:extLst>
                    <a:ext uri="{9D8B030D-6E8A-4147-A177-3AD203B41FA5}">
                      <a16:colId xmlns:a16="http://schemas.microsoft.com/office/drawing/2014/main" val="2322116104"/>
                    </a:ext>
                  </a:extLst>
                </a:gridCol>
                <a:gridCol w="1507929">
                  <a:extLst>
                    <a:ext uri="{9D8B030D-6E8A-4147-A177-3AD203B41FA5}">
                      <a16:colId xmlns:a16="http://schemas.microsoft.com/office/drawing/2014/main" val="3971348766"/>
                    </a:ext>
                  </a:extLst>
                </a:gridCol>
              </a:tblGrid>
              <a:tr h="339357">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Arial" panose="020B0604020202020204" pitchFamily="34" charset="0"/>
                          <a:cs typeface="Arial" panose="020B0604020202020204" pitchFamily="34" charset="0"/>
                        </a:rPr>
                        <a:t>Pooled</a:t>
                      </a: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Arial" panose="020B0604020202020204" pitchFamily="34" charset="0"/>
                          <a:cs typeface="Arial" panose="020B0604020202020204" pitchFamily="34" charset="0"/>
                        </a:rPr>
                        <a:t>Control</a:t>
                      </a: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Arial" panose="020B0604020202020204" pitchFamily="34" charset="0"/>
                          <a:cs typeface="Arial" panose="020B0604020202020204" pitchFamily="34" charset="0"/>
                        </a:rPr>
                        <a:t>Treatment</a:t>
                      </a:r>
                    </a:p>
                  </a:txBody>
                  <a:tcPr marL="9525" marR="9525" marT="9525" marB="0" anchor="ctr">
                    <a:lnL>
                      <a:noFill/>
                    </a:lnL>
                    <a:lnR>
                      <a:noFill/>
                    </a:lnR>
                    <a:lnT>
                      <a:noFill/>
                    </a:lnT>
                    <a:lnB>
                      <a:noFill/>
                    </a:lnB>
                  </a:tcPr>
                </a:tc>
                <a:extLst>
                  <a:ext uri="{0D108BD9-81ED-4DB2-BD59-A6C34878D82A}">
                    <a16:rowId xmlns:a16="http://schemas.microsoft.com/office/drawing/2014/main" val="2688300881"/>
                  </a:ext>
                </a:extLst>
              </a:tr>
              <a:tr h="339357">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Head </a:t>
                      </a:r>
                      <a:r>
                        <a:rPr lang="en-US" sz="2000" b="0" i="0" u="none" strike="noStrike">
                          <a:solidFill>
                            <a:srgbClr val="000000"/>
                          </a:solidFill>
                          <a:effectLst/>
                          <a:latin typeface="Arial" panose="020B0604020202020204" pitchFamily="34" charset="0"/>
                          <a:cs typeface="Arial" panose="020B0604020202020204" pitchFamily="34" charset="0"/>
                        </a:rPr>
                        <a:t>of Household </a:t>
                      </a:r>
                      <a:r>
                        <a:rPr lang="en-US" sz="2000" b="0" i="0" u="none" strike="noStrike" dirty="0">
                          <a:solidFill>
                            <a:srgbClr val="000000"/>
                          </a:solidFill>
                          <a:effectLst/>
                          <a:latin typeface="Arial" panose="020B0604020202020204" pitchFamily="34" charset="0"/>
                          <a:cs typeface="Arial" panose="020B0604020202020204" pitchFamily="34" charset="0"/>
                        </a:rPr>
                        <a:t>Characteristics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Mean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Mean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Mean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586846"/>
                  </a:ext>
                </a:extLst>
              </a:tr>
              <a:tr h="339357">
                <a:tc>
                  <a:txBody>
                    <a:bodyPr/>
                    <a:lstStyle/>
                    <a:p>
                      <a:pPr algn="l" rtl="0" fontAlgn="ct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50388222"/>
                  </a:ext>
                </a:extLst>
              </a:tr>
              <a:tr h="339357">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Household Income</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 $19,639 </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 $19,932 </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 $19,362 </a:t>
                      </a:r>
                    </a:p>
                  </a:txBody>
                  <a:tcPr marL="9525" marR="9525" marT="9525" marB="0" anchor="ctr">
                    <a:lnL>
                      <a:noFill/>
                    </a:lnL>
                    <a:lnR>
                      <a:noFill/>
                    </a:lnR>
                    <a:lnT>
                      <a:noFill/>
                    </a:lnT>
                    <a:lnB>
                      <a:noFill/>
                    </a:lnB>
                  </a:tcPr>
                </a:tc>
                <a:extLst>
                  <a:ext uri="{0D108BD9-81ED-4DB2-BD59-A6C34878D82A}">
                    <a16:rowId xmlns:a16="http://schemas.microsoft.com/office/drawing/2014/main" val="3389453691"/>
                  </a:ext>
                </a:extLst>
              </a:tr>
              <a:tr h="339357">
                <a:tc>
                  <a:txBody>
                    <a:bodyPr/>
                    <a:lstStyle/>
                    <a:p>
                      <a:pPr algn="l" rtl="0" fontAlgn="ctr"/>
                      <a:r>
                        <a:rPr lang="en-US" sz="2000" b="0" i="0" u="none" strike="noStrike">
                          <a:solidFill>
                            <a:srgbClr val="000000"/>
                          </a:solidFill>
                          <a:effectLst/>
                          <a:latin typeface="Arial" panose="020B0604020202020204" pitchFamily="34" charset="0"/>
                          <a:cs typeface="Arial" panose="020B0604020202020204" pitchFamily="34" charset="0"/>
                        </a:rPr>
                        <a:t>% Black</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50.2</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50.8</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49.6</a:t>
                      </a:r>
                    </a:p>
                  </a:txBody>
                  <a:tcPr marL="9525" marR="9525" marT="9525" marB="0" anchor="ctr">
                    <a:lnL>
                      <a:noFill/>
                    </a:lnL>
                    <a:lnR>
                      <a:noFill/>
                    </a:lnR>
                    <a:lnT>
                      <a:noFill/>
                    </a:lnT>
                    <a:lnB>
                      <a:noFill/>
                    </a:lnB>
                  </a:tcPr>
                </a:tc>
                <a:extLst>
                  <a:ext uri="{0D108BD9-81ED-4DB2-BD59-A6C34878D82A}">
                    <a16:rowId xmlns:a16="http://schemas.microsoft.com/office/drawing/2014/main" val="3097673125"/>
                  </a:ext>
                </a:extLst>
              </a:tr>
              <a:tr h="339357">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 High School Grad or more</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80.8</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75.4</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85.8</a:t>
                      </a:r>
                    </a:p>
                  </a:txBody>
                  <a:tcPr marL="9525" marR="9525" marT="9525" marB="0" anchor="ctr">
                    <a:lnL>
                      <a:noFill/>
                    </a:lnL>
                    <a:lnR>
                      <a:noFill/>
                    </a:lnR>
                    <a:lnT>
                      <a:noFill/>
                    </a:lnT>
                    <a:lnB>
                      <a:noFill/>
                    </a:lnB>
                  </a:tcPr>
                </a:tc>
                <a:extLst>
                  <a:ext uri="{0D108BD9-81ED-4DB2-BD59-A6C34878D82A}">
                    <a16:rowId xmlns:a16="http://schemas.microsoft.com/office/drawing/2014/main" val="151804775"/>
                  </a:ext>
                </a:extLst>
              </a:tr>
              <a:tr h="339357">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Head of Household's Age</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34.2</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34.2</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34.2</a:t>
                      </a:r>
                    </a:p>
                  </a:txBody>
                  <a:tcPr marL="9525" marR="9525" marT="9525" marB="0" anchor="ctr">
                    <a:lnL>
                      <a:noFill/>
                    </a:lnL>
                    <a:lnR>
                      <a:noFill/>
                    </a:lnR>
                    <a:lnT>
                      <a:noFill/>
                    </a:lnT>
                    <a:lnB>
                      <a:noFill/>
                    </a:lnB>
                  </a:tcPr>
                </a:tc>
                <a:extLst>
                  <a:ext uri="{0D108BD9-81ED-4DB2-BD59-A6C34878D82A}">
                    <a16:rowId xmlns:a16="http://schemas.microsoft.com/office/drawing/2014/main" val="3727528250"/>
                  </a:ext>
                </a:extLst>
              </a:tr>
              <a:tr h="339357">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Children’s Mean Age</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ctr">
                    <a:lnL>
                      <a:noFill/>
                    </a:lnL>
                    <a:lnR>
                      <a:noFill/>
                    </a:lnR>
                    <a:lnT>
                      <a:noFill/>
                    </a:lnT>
                    <a:lnB>
                      <a:noFill/>
                    </a:lnB>
                  </a:tcPr>
                </a:tc>
                <a:extLst>
                  <a:ext uri="{0D108BD9-81ED-4DB2-BD59-A6C34878D82A}">
                    <a16:rowId xmlns:a16="http://schemas.microsoft.com/office/drawing/2014/main" val="3309382909"/>
                  </a:ext>
                </a:extLst>
              </a:tr>
              <a:tr h="339357">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 Homeless</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13.6</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15.2</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12.1</a:t>
                      </a:r>
                    </a:p>
                  </a:txBody>
                  <a:tcPr marL="9525" marR="9525" marT="9525" marB="0" anchor="ctr">
                    <a:lnL>
                      <a:noFill/>
                    </a:lnL>
                    <a:lnR>
                      <a:noFill/>
                    </a:lnR>
                    <a:lnT>
                      <a:noFill/>
                    </a:lnT>
                    <a:lnB>
                      <a:noFill/>
                    </a:lnB>
                  </a:tcPr>
                </a:tc>
                <a:extLst>
                  <a:ext uri="{0D108BD9-81ED-4DB2-BD59-A6C34878D82A}">
                    <a16:rowId xmlns:a16="http://schemas.microsoft.com/office/drawing/2014/main" val="3207092767"/>
                  </a:ext>
                </a:extLst>
              </a:tr>
              <a:tr h="339357">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 Currently Working</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56.4</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63.6</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49.6</a:t>
                      </a:r>
                    </a:p>
                  </a:txBody>
                  <a:tcPr marL="9525" marR="9525" marT="9525" marB="0" anchor="ctr">
                    <a:lnL>
                      <a:noFill/>
                    </a:lnL>
                    <a:lnR>
                      <a:noFill/>
                    </a:lnR>
                    <a:lnT>
                      <a:noFill/>
                    </a:lnT>
                    <a:lnB>
                      <a:noFill/>
                    </a:lnB>
                  </a:tcPr>
                </a:tc>
                <a:extLst>
                  <a:ext uri="{0D108BD9-81ED-4DB2-BD59-A6C34878D82A}">
                    <a16:rowId xmlns:a16="http://schemas.microsoft.com/office/drawing/2014/main" val="3761875401"/>
                  </a:ext>
                </a:extLst>
              </a:tr>
              <a:tr h="339357">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 Satisfied with Current Neighborhood</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54.2</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50.0</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58.1</a:t>
                      </a:r>
                    </a:p>
                  </a:txBody>
                  <a:tcPr marL="9525" marR="9525" marT="9525" marB="0" anchor="ctr">
                    <a:lnL>
                      <a:noFill/>
                    </a:lnL>
                    <a:lnR>
                      <a:noFill/>
                    </a:lnR>
                    <a:lnT>
                      <a:noFill/>
                    </a:lnT>
                    <a:lnB>
                      <a:noFill/>
                    </a:lnB>
                  </a:tcPr>
                </a:tc>
                <a:extLst>
                  <a:ext uri="{0D108BD9-81ED-4DB2-BD59-A6C34878D82A}">
                    <a16:rowId xmlns:a16="http://schemas.microsoft.com/office/drawing/2014/main" val="1368157503"/>
                  </a:ext>
                </a:extLst>
              </a:tr>
              <a:tr h="292239">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 Poverty in Census Tract</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16.1</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16.2</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15.9</a:t>
                      </a:r>
                    </a:p>
                  </a:txBody>
                  <a:tcPr marL="9525" marR="9525" marT="9525" marB="0" anchor="ctr">
                    <a:lnL>
                      <a:noFill/>
                    </a:lnL>
                    <a:lnR>
                      <a:noFill/>
                    </a:lnR>
                    <a:lnT>
                      <a:noFill/>
                    </a:lnT>
                    <a:lnB>
                      <a:noFill/>
                    </a:lnB>
                  </a:tcPr>
                </a:tc>
                <a:extLst>
                  <a:ext uri="{0D108BD9-81ED-4DB2-BD59-A6C34878D82A}">
                    <a16:rowId xmlns:a16="http://schemas.microsoft.com/office/drawing/2014/main" val="1194032316"/>
                  </a:ext>
                </a:extLst>
              </a:tr>
              <a:tr h="551549">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Number of Observations</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274</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133</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141</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56310676"/>
                  </a:ext>
                </a:extLst>
              </a:tr>
              <a:tr h="352796">
                <a:tc>
                  <a:txBody>
                    <a:bodyPr/>
                    <a:lstStyle/>
                    <a:p>
                      <a:pPr algn="l" rtl="0"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rtl="0" fontAlgn="ct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rtl="0" fontAlgn="ct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38246168"/>
                  </a:ext>
                </a:extLst>
              </a:tr>
              <a:tr h="339357">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F-Test for Treat-Control Balance:</a:t>
                      </a:r>
                    </a:p>
                  </a:txBody>
                  <a:tcPr marL="9525" marR="9525" marT="9525" marB="0" anchor="ctr">
                    <a:lnL>
                      <a:noFill/>
                    </a:lnL>
                    <a:lnR>
                      <a:noFill/>
                    </a:lnR>
                    <a:lnT>
                      <a:noFill/>
                    </a:lnT>
                    <a:lnB>
                      <a:noFill/>
                    </a:lnB>
                  </a:tcPr>
                </a:tc>
                <a:tc>
                  <a:txBody>
                    <a:bodyPr/>
                    <a:lstStyle/>
                    <a:p>
                      <a:pPr algn="ctr" fontAlgn="ctr"/>
                      <a:r>
                        <a:rPr lang="en-US" sz="2000" b="0" i="0" u="none" strike="noStrike">
                          <a:solidFill>
                            <a:srgbClr val="000000"/>
                          </a:solidFill>
                          <a:effectLst/>
                          <a:latin typeface="Arial" panose="020B0604020202020204" pitchFamily="34" charset="0"/>
                          <a:cs typeface="Arial" panose="020B0604020202020204" pitchFamily="34" charset="0"/>
                        </a:rPr>
                        <a:t>F-Statistic</a:t>
                      </a:r>
                    </a:p>
                  </a:txBody>
                  <a:tcPr marL="9525" marR="9525" marT="9525"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Arial" panose="020B0604020202020204" pitchFamily="34" charset="0"/>
                          <a:cs typeface="Arial" panose="020B0604020202020204" pitchFamily="34" charset="0"/>
                        </a:rPr>
                        <a:t>P-Value</a:t>
                      </a:r>
                    </a:p>
                  </a:txBody>
                  <a:tcPr marL="9525" marR="9525" marT="9525" marB="0" anchor="ctr">
                    <a:lnL>
                      <a:noFill/>
                    </a:lnL>
                    <a:lnR>
                      <a:noFill/>
                    </a:lnR>
                    <a:lnT>
                      <a:noFill/>
                    </a:lnT>
                    <a:lnB>
                      <a:noFill/>
                    </a:lnB>
                  </a:tcPr>
                </a:tc>
                <a:tc>
                  <a:txBody>
                    <a:bodyPr/>
                    <a:lstStyle/>
                    <a:p>
                      <a:pPr algn="l"/>
                      <a:endParaRPr lang="en-US" sz="2000" dirty="0">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04888339"/>
                  </a:ext>
                </a:extLst>
              </a:tr>
              <a:tr h="339357">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1.053</a:t>
                      </a:r>
                    </a:p>
                  </a:txBody>
                  <a:tcPr marL="9525" marR="9525" marT="9525"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0.394</a:t>
                      </a:r>
                    </a:p>
                  </a:txBody>
                  <a:tcPr marL="9525" marR="9525" marT="9525" marB="0" anchor="ctr">
                    <a:lnL>
                      <a:noFill/>
                    </a:lnL>
                    <a:lnR>
                      <a:noFill/>
                    </a:lnR>
                    <a:lnT>
                      <a:noFill/>
                    </a:lnT>
                    <a:lnB>
                      <a:noFill/>
                    </a:lnB>
                  </a:tcPr>
                </a:tc>
                <a:tc>
                  <a:txBody>
                    <a:bodyPr/>
                    <a:lstStyle/>
                    <a:p>
                      <a:pPr marL="0" algn="l" defTabSz="914400" rtl="0" eaLnBrk="1" fontAlgn="ctr" latinLnBrk="0" hangingPunct="1"/>
                      <a:endParaRPr lang="en-US" sz="2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67897804"/>
                  </a:ext>
                </a:extLst>
              </a:tr>
            </a:tbl>
          </a:graphicData>
        </a:graphic>
      </p:graphicFrame>
    </p:spTree>
    <p:extLst>
      <p:ext uri="{BB962C8B-B14F-4D97-AF65-F5344CB8AC3E}">
        <p14:creationId xmlns:p14="http://schemas.microsoft.com/office/powerpoint/2010/main" val="398896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2AC554C-4969-4720-9D9B-873124D03FC8}"/>
              </a:ext>
            </a:extLst>
          </p:cNvPr>
          <p:cNvSpPr/>
          <p:nvPr/>
        </p:nvSpPr>
        <p:spPr>
          <a:xfrm>
            <a:off x="2229072" y="2465668"/>
            <a:ext cx="8821001" cy="1188720"/>
          </a:xfrm>
          <a:prstGeom prst="rect">
            <a:avLst/>
          </a:prstGeom>
          <a:solidFill>
            <a:srgbClr val="4472C4">
              <a:lumMod val="20000"/>
              <a:lumOff val="80000"/>
            </a:srgbClr>
          </a:solidFill>
          <a:ln w="25400" cap="flat" cmpd="sng" algn="ctr">
            <a:solidFill>
              <a:srgbClr val="4472C4">
                <a:lumMod val="20000"/>
                <a:lumOff val="80000"/>
              </a:srgbClr>
            </a:solidFill>
            <a:prstDash val="solid"/>
          </a:ln>
          <a:effectLst/>
        </p:spPr>
        <p:txBody>
          <a:bodyPr lIns="91432" tIns="45718" rIns="91432" bIns="45718" rtlCol="0" anchor="ctr"/>
          <a:lstStyle/>
          <a:p>
            <a:pPr marL="457155">
              <a:defRPr/>
            </a:pPr>
            <a:r>
              <a:rPr lang="en-US" sz="2400" b="1" kern="0" dirty="0">
                <a:solidFill>
                  <a:srgbClr val="4F81BD">
                    <a:lumMod val="40000"/>
                    <a:lumOff val="60000"/>
                  </a:srgbClr>
                </a:solidFill>
                <a:latin typeface="Calibri Light" panose="020F0302020204030204"/>
                <a:cs typeface="Arial" panose="020B0604020202020204" pitchFamily="34" charset="0"/>
              </a:rPr>
              <a:t>   	</a:t>
            </a:r>
            <a:endParaRPr lang="en-US" sz="3200" b="1" kern="0" dirty="0">
              <a:solidFill>
                <a:srgbClr val="4F81BD">
                  <a:lumMod val="40000"/>
                  <a:lumOff val="60000"/>
                </a:srgbClr>
              </a:solidFill>
              <a:latin typeface="Calibri Light" panose="020F0302020204030204"/>
              <a:cs typeface="Arial" panose="020B0604020202020204" pitchFamily="34" charset="0"/>
            </a:endParaRPr>
          </a:p>
        </p:txBody>
      </p:sp>
      <p:sp>
        <p:nvSpPr>
          <p:cNvPr id="6" name="Oval 5">
            <a:extLst>
              <a:ext uri="{FF2B5EF4-FFF2-40B4-BE49-F238E27FC236}">
                <a16:creationId xmlns:a16="http://schemas.microsoft.com/office/drawing/2014/main" id="{03FE699B-2454-44BF-929B-9136065CD605}"/>
              </a:ext>
            </a:extLst>
          </p:cNvPr>
          <p:cNvSpPr/>
          <p:nvPr/>
        </p:nvSpPr>
        <p:spPr>
          <a:xfrm>
            <a:off x="2515126" y="1456019"/>
            <a:ext cx="548640" cy="548640"/>
          </a:xfrm>
          <a:prstGeom prst="ellipse">
            <a:avLst/>
          </a:prstGeom>
          <a:solidFill>
            <a:schemeClr val="bg1"/>
          </a:solidFill>
          <a:ln w="38100">
            <a:solidFill>
              <a:srgbClr val="4F81BD"/>
            </a:solidFill>
          </a:ln>
        </p:spPr>
        <p:style>
          <a:lnRef idx="2">
            <a:schemeClr val="accent1"/>
          </a:lnRef>
          <a:fillRef idx="1">
            <a:schemeClr val="lt1"/>
          </a:fillRef>
          <a:effectRef idx="0">
            <a:schemeClr val="accent1"/>
          </a:effectRef>
          <a:fontRef idx="minor">
            <a:schemeClr val="dk1"/>
          </a:fontRef>
        </p:style>
        <p:txBody>
          <a:bodyPr lIns="91432" tIns="45718" rIns="91432" bIns="45718" rtlCol="0" anchor="ctr"/>
          <a:lstStyle/>
          <a:p>
            <a:pPr algn="ctr">
              <a:defRPr/>
            </a:pPr>
            <a:r>
              <a:rPr lang="en-US" sz="2400" b="1" dirty="0">
                <a:solidFill>
                  <a:srgbClr val="4472C4"/>
                </a:solidFill>
                <a:latin typeface="Calibri Light" panose="020F0302020204030204"/>
                <a:cs typeface="Arial" panose="020B0604020202020204" pitchFamily="34" charset="0"/>
              </a:rPr>
              <a:t>1</a:t>
            </a:r>
          </a:p>
        </p:txBody>
      </p:sp>
      <p:sp>
        <p:nvSpPr>
          <p:cNvPr id="9" name="Oval 8">
            <a:extLst>
              <a:ext uri="{FF2B5EF4-FFF2-40B4-BE49-F238E27FC236}">
                <a16:creationId xmlns:a16="http://schemas.microsoft.com/office/drawing/2014/main" id="{47AAB757-AAB8-462E-9BE1-BA72378BBC87}"/>
              </a:ext>
            </a:extLst>
          </p:cNvPr>
          <p:cNvSpPr/>
          <p:nvPr/>
        </p:nvSpPr>
        <p:spPr>
          <a:xfrm>
            <a:off x="2515126" y="2809669"/>
            <a:ext cx="548640" cy="548640"/>
          </a:xfrm>
          <a:prstGeom prst="ellipse">
            <a:avLst/>
          </a:prstGeom>
          <a:ln w="38100">
            <a:solidFill>
              <a:srgbClr val="4F81BD"/>
            </a:solidFill>
          </a:ln>
        </p:spPr>
        <p:style>
          <a:lnRef idx="2">
            <a:schemeClr val="accent1"/>
          </a:lnRef>
          <a:fillRef idx="1">
            <a:schemeClr val="lt1"/>
          </a:fillRef>
          <a:effectRef idx="0">
            <a:schemeClr val="accent1"/>
          </a:effectRef>
          <a:fontRef idx="minor">
            <a:schemeClr val="dk1"/>
          </a:fontRef>
        </p:style>
        <p:txBody>
          <a:bodyPr lIns="91432" tIns="45718" rIns="91432" bIns="45718" rtlCol="0" anchor="ctr"/>
          <a:lstStyle/>
          <a:p>
            <a:pPr algn="ctr">
              <a:defRPr/>
            </a:pPr>
            <a:r>
              <a:rPr lang="en-US" sz="2400" b="1" dirty="0">
                <a:solidFill>
                  <a:srgbClr val="4F81BD"/>
                </a:solidFill>
                <a:latin typeface="Calibri Light" panose="020F0302020204030204"/>
                <a:cs typeface="Arial" panose="020B0604020202020204" pitchFamily="34" charset="0"/>
              </a:rPr>
              <a:t>2</a:t>
            </a:r>
          </a:p>
        </p:txBody>
      </p:sp>
      <p:sp>
        <p:nvSpPr>
          <p:cNvPr id="17" name="Oval 16">
            <a:extLst>
              <a:ext uri="{FF2B5EF4-FFF2-40B4-BE49-F238E27FC236}">
                <a16:creationId xmlns:a16="http://schemas.microsoft.com/office/drawing/2014/main" id="{9C1B5CC7-7221-49F0-AAEB-68D6273AAD1F}"/>
              </a:ext>
            </a:extLst>
          </p:cNvPr>
          <p:cNvSpPr/>
          <p:nvPr/>
        </p:nvSpPr>
        <p:spPr>
          <a:xfrm>
            <a:off x="2515125" y="4081558"/>
            <a:ext cx="548640" cy="548640"/>
          </a:xfrm>
          <a:prstGeom prst="ellipse">
            <a:avLst/>
          </a:prstGeom>
          <a:ln w="38100">
            <a:solidFill>
              <a:srgbClr val="4F81BD"/>
            </a:solidFill>
          </a:ln>
        </p:spPr>
        <p:style>
          <a:lnRef idx="2">
            <a:schemeClr val="accent1"/>
          </a:lnRef>
          <a:fillRef idx="1">
            <a:schemeClr val="lt1"/>
          </a:fillRef>
          <a:effectRef idx="0">
            <a:schemeClr val="accent1"/>
          </a:effectRef>
          <a:fontRef idx="minor">
            <a:schemeClr val="dk1"/>
          </a:fontRef>
        </p:style>
        <p:txBody>
          <a:bodyPr lIns="91432" tIns="45718" rIns="91432" bIns="45718" rtlCol="0" anchor="ctr"/>
          <a:lstStyle/>
          <a:p>
            <a:pPr algn="ctr">
              <a:defRPr/>
            </a:pPr>
            <a:r>
              <a:rPr lang="en-US" sz="2400" b="1" dirty="0">
                <a:solidFill>
                  <a:srgbClr val="4F81BD"/>
                </a:solidFill>
                <a:latin typeface="Calibri Light" panose="020F0302020204030204"/>
                <a:cs typeface="Arial" panose="020B0604020202020204" pitchFamily="34" charset="0"/>
              </a:rPr>
              <a:t>3</a:t>
            </a:r>
          </a:p>
        </p:txBody>
      </p:sp>
      <p:sp>
        <p:nvSpPr>
          <p:cNvPr id="18" name="TextBox 17">
            <a:extLst>
              <a:ext uri="{FF2B5EF4-FFF2-40B4-BE49-F238E27FC236}">
                <a16:creationId xmlns:a16="http://schemas.microsoft.com/office/drawing/2014/main" id="{B53536C0-7D39-4DF6-8605-0AAD2D9F6E2F}"/>
              </a:ext>
            </a:extLst>
          </p:cNvPr>
          <p:cNvSpPr txBox="1"/>
          <p:nvPr/>
        </p:nvSpPr>
        <p:spPr>
          <a:xfrm>
            <a:off x="3179505" y="2423468"/>
            <a:ext cx="7962628" cy="875945"/>
          </a:xfrm>
          <a:prstGeom prst="rect">
            <a:avLst/>
          </a:prstGeom>
          <a:noFill/>
        </p:spPr>
        <p:txBody>
          <a:bodyPr wrap="square" rtlCol="0">
            <a:spAutoFit/>
          </a:bodyPr>
          <a:lstStyle/>
          <a:p>
            <a:pPr>
              <a:defRPr/>
            </a:pPr>
            <a:endParaRPr lang="en-US" sz="2200" dirty="0">
              <a:solidFill>
                <a:srgbClr val="1F497D"/>
              </a:solidFill>
              <a:latin typeface="Arial" panose="020B0604020202020204" pitchFamily="34" charset="0"/>
              <a:cs typeface="Arial" panose="020B0604020202020204" pitchFamily="34" charset="0"/>
            </a:endParaRPr>
          </a:p>
          <a:p>
            <a:pPr algn="just">
              <a:lnSpc>
                <a:spcPct val="150000"/>
              </a:lnSpc>
              <a:defRPr/>
            </a:pPr>
            <a:r>
              <a:rPr lang="en-US" sz="2200" dirty="0">
                <a:solidFill>
                  <a:srgbClr val="1F497D"/>
                </a:solidFill>
                <a:latin typeface="Arial" panose="020B0604020202020204" pitchFamily="34" charset="0"/>
                <a:cs typeface="Arial" panose="020B0604020202020204" pitchFamily="34" charset="0"/>
              </a:rPr>
              <a:t>Treatment Effect Estimates</a:t>
            </a:r>
          </a:p>
        </p:txBody>
      </p:sp>
      <p:sp>
        <p:nvSpPr>
          <p:cNvPr id="26" name="TextBox 25">
            <a:extLst>
              <a:ext uri="{FF2B5EF4-FFF2-40B4-BE49-F238E27FC236}">
                <a16:creationId xmlns:a16="http://schemas.microsoft.com/office/drawing/2014/main" id="{853458C9-203C-48E2-B32C-F3256BC5B2B1}"/>
              </a:ext>
            </a:extLst>
          </p:cNvPr>
          <p:cNvSpPr txBox="1"/>
          <p:nvPr/>
        </p:nvSpPr>
        <p:spPr>
          <a:xfrm>
            <a:off x="3179503" y="3650593"/>
            <a:ext cx="8402895" cy="1277273"/>
          </a:xfrm>
          <a:prstGeom prst="rect">
            <a:avLst/>
          </a:prstGeom>
          <a:noFill/>
        </p:spPr>
        <p:txBody>
          <a:bodyPr wrap="square" rtlCol="0" anchor="ctr" anchorCtr="0">
            <a:spAutoFit/>
          </a:bodyPr>
          <a:lstStyle/>
          <a:p>
            <a:pPr algn="just">
              <a:lnSpc>
                <a:spcPct val="150000"/>
              </a:lnSpc>
              <a:defRPr/>
            </a:pPr>
            <a:endParaRPr lang="en-US" sz="2200" dirty="0">
              <a:solidFill>
                <a:srgbClr val="1F497D"/>
              </a:solidFill>
              <a:latin typeface="Arial" panose="020B0604020202020204" pitchFamily="34" charset="0"/>
              <a:cs typeface="Arial" panose="020B0604020202020204" pitchFamily="34" charset="0"/>
            </a:endParaRPr>
          </a:p>
          <a:p>
            <a:pPr>
              <a:defRPr/>
            </a:pPr>
            <a:r>
              <a:rPr lang="en-US" sz="2200" dirty="0">
                <a:solidFill>
                  <a:srgbClr val="1F497D"/>
                </a:solidFill>
                <a:latin typeface="Arial" panose="020B0604020202020204" pitchFamily="34" charset="0"/>
                <a:cs typeface="Arial" panose="020B0604020202020204" pitchFamily="34" charset="0"/>
              </a:rPr>
              <a:t>Mechanisms</a:t>
            </a:r>
          </a:p>
          <a:p>
            <a:pPr>
              <a:defRPr/>
            </a:pPr>
            <a:endParaRPr lang="en-US" sz="2200" dirty="0">
              <a:solidFill>
                <a:srgbClr val="1F497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EEED83C-B774-4BDB-B083-082F6602FF5E}"/>
              </a:ext>
            </a:extLst>
          </p:cNvPr>
          <p:cNvSpPr txBox="1"/>
          <p:nvPr/>
        </p:nvSpPr>
        <p:spPr>
          <a:xfrm>
            <a:off x="3179504" y="902569"/>
            <a:ext cx="8156623" cy="1553054"/>
          </a:xfrm>
          <a:prstGeom prst="rect">
            <a:avLst/>
          </a:prstGeom>
          <a:noFill/>
        </p:spPr>
        <p:txBody>
          <a:bodyPr wrap="square" rtlCol="0" anchor="ctr" anchorCtr="0">
            <a:spAutoFit/>
          </a:bodyPr>
          <a:lstStyle/>
          <a:p>
            <a:pPr algn="just">
              <a:lnSpc>
                <a:spcPct val="150000"/>
              </a:lnSpc>
              <a:defRPr/>
            </a:pPr>
            <a:endParaRPr lang="en-US" sz="2200" dirty="0">
              <a:solidFill>
                <a:srgbClr val="1F497D"/>
              </a:solidFill>
              <a:latin typeface="Arial" panose="020B0604020202020204" pitchFamily="34" charset="0"/>
              <a:cs typeface="Arial" panose="020B0604020202020204" pitchFamily="34" charset="0"/>
            </a:endParaRPr>
          </a:p>
          <a:p>
            <a:pPr algn="just">
              <a:lnSpc>
                <a:spcPct val="150000"/>
              </a:lnSpc>
              <a:defRPr/>
            </a:pPr>
            <a:r>
              <a:rPr lang="en-US" sz="2200" dirty="0">
                <a:solidFill>
                  <a:srgbClr val="1F497D"/>
                </a:solidFill>
                <a:latin typeface="Arial" panose="020B0604020202020204" pitchFamily="34" charset="0"/>
                <a:cs typeface="Arial" panose="020B0604020202020204" pitchFamily="34" charset="0"/>
              </a:rPr>
              <a:t>Program Description and Experimental Design</a:t>
            </a:r>
            <a:endParaRPr lang="en-US" sz="2200" kern="0" dirty="0">
              <a:solidFill>
                <a:srgbClr val="1F497D"/>
              </a:solidFill>
              <a:latin typeface="Arial" panose="020B0604020202020204" pitchFamily="34" charset="0"/>
              <a:cs typeface="Arial" panose="020B0604020202020204" pitchFamily="34" charset="0"/>
            </a:endParaRPr>
          </a:p>
          <a:p>
            <a:pPr algn="just">
              <a:lnSpc>
                <a:spcPct val="150000"/>
              </a:lnSpc>
              <a:defRPr/>
            </a:pPr>
            <a:endParaRPr lang="en-US" sz="2200" dirty="0">
              <a:solidFill>
                <a:srgbClr val="1F497D"/>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DE125571-163B-A047-9710-9FAE6D1F333C}"/>
              </a:ext>
            </a:extLst>
          </p:cNvPr>
          <p:cNvSpPr txBox="1">
            <a:spLocks/>
          </p:cNvSpPr>
          <p:nvPr/>
        </p:nvSpPr>
        <p:spPr>
          <a:xfrm>
            <a:off x="1524000" y="90714"/>
            <a:ext cx="91440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3200" dirty="0">
                <a:solidFill>
                  <a:srgbClr val="002060"/>
                </a:solidFill>
                <a:latin typeface="Arial" panose="020B0604020202020204" pitchFamily="34" charset="0"/>
                <a:cs typeface="Arial" panose="020B0604020202020204" pitchFamily="34" charset="0"/>
              </a:rPr>
              <a:t>Outline</a:t>
            </a:r>
            <a:endParaRPr lang="en-US" sz="3600" dirty="0">
              <a:solidFill>
                <a:srgbClr val="002060"/>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9C1B5CC7-7221-49F0-AAEB-68D6273AAD1F}"/>
              </a:ext>
            </a:extLst>
          </p:cNvPr>
          <p:cNvSpPr/>
          <p:nvPr/>
        </p:nvSpPr>
        <p:spPr>
          <a:xfrm>
            <a:off x="2515125" y="5377050"/>
            <a:ext cx="548640" cy="548640"/>
          </a:xfrm>
          <a:prstGeom prst="ellipse">
            <a:avLst/>
          </a:prstGeom>
          <a:ln w="38100">
            <a:solidFill>
              <a:srgbClr val="4F81BD"/>
            </a:solidFill>
          </a:ln>
        </p:spPr>
        <p:style>
          <a:lnRef idx="2">
            <a:schemeClr val="accent1"/>
          </a:lnRef>
          <a:fillRef idx="1">
            <a:schemeClr val="lt1"/>
          </a:fillRef>
          <a:effectRef idx="0">
            <a:schemeClr val="accent1"/>
          </a:effectRef>
          <a:fontRef idx="minor">
            <a:schemeClr val="dk1"/>
          </a:fontRef>
        </p:style>
        <p:txBody>
          <a:bodyPr lIns="91432" tIns="45718" rIns="91432" bIns="45718" rtlCol="0" anchor="ctr"/>
          <a:lstStyle/>
          <a:p>
            <a:pPr algn="ctr">
              <a:defRPr/>
            </a:pPr>
            <a:r>
              <a:rPr lang="en-US" sz="2400" b="1" dirty="0">
                <a:solidFill>
                  <a:srgbClr val="4F81BD"/>
                </a:solidFill>
                <a:latin typeface="Calibri Light" panose="020F0302020204030204"/>
                <a:cs typeface="Arial" panose="020B0604020202020204" pitchFamily="34" charset="0"/>
              </a:rPr>
              <a:t>4</a:t>
            </a:r>
          </a:p>
        </p:txBody>
      </p:sp>
      <p:sp>
        <p:nvSpPr>
          <p:cNvPr id="11" name="TextBox 10">
            <a:extLst>
              <a:ext uri="{FF2B5EF4-FFF2-40B4-BE49-F238E27FC236}">
                <a16:creationId xmlns:a16="http://schemas.microsoft.com/office/drawing/2014/main" id="{853458C9-203C-48E2-B32C-F3256BC5B2B1}"/>
              </a:ext>
            </a:extLst>
          </p:cNvPr>
          <p:cNvSpPr txBox="1"/>
          <p:nvPr/>
        </p:nvSpPr>
        <p:spPr>
          <a:xfrm>
            <a:off x="3179503" y="4946511"/>
            <a:ext cx="8402895" cy="1446550"/>
          </a:xfrm>
          <a:prstGeom prst="rect">
            <a:avLst/>
          </a:prstGeom>
          <a:noFill/>
        </p:spPr>
        <p:txBody>
          <a:bodyPr wrap="square" rtlCol="0" anchor="ctr" anchorCtr="0">
            <a:spAutoFit/>
          </a:bodyPr>
          <a:lstStyle/>
          <a:p>
            <a:pPr algn="just">
              <a:lnSpc>
                <a:spcPct val="150000"/>
              </a:lnSpc>
              <a:defRPr/>
            </a:pPr>
            <a:endParaRPr lang="en-US" sz="2200" dirty="0">
              <a:solidFill>
                <a:srgbClr val="1F497D"/>
              </a:solidFill>
              <a:latin typeface="Arial" panose="020B0604020202020204" pitchFamily="34" charset="0"/>
              <a:cs typeface="Arial" panose="020B0604020202020204" pitchFamily="34" charset="0"/>
            </a:endParaRPr>
          </a:p>
          <a:p>
            <a:pPr>
              <a:defRPr/>
            </a:pPr>
            <a:r>
              <a:rPr lang="en-US" sz="2200" dirty="0">
                <a:solidFill>
                  <a:srgbClr val="1F497D"/>
                </a:solidFill>
                <a:latin typeface="Arial" panose="020B0604020202020204" pitchFamily="34" charset="0"/>
                <a:cs typeface="Arial" panose="020B0604020202020204" pitchFamily="34" charset="0"/>
              </a:rPr>
              <a:t>Conclusion</a:t>
            </a:r>
          </a:p>
          <a:p>
            <a:pPr algn="just">
              <a:lnSpc>
                <a:spcPct val="150000"/>
              </a:lnSpc>
              <a:defRPr/>
            </a:pPr>
            <a:endParaRPr lang="en-US" sz="2200"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7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11410"/>
            <a:ext cx="9448800" cy="4820726"/>
          </a:xfrm>
        </p:spPr>
        <p:txBody>
          <a:bodyPr>
            <a:normAutofit/>
          </a:bodyPr>
          <a:lstStyle/>
          <a:p>
            <a:pPr marL="457200" indent="-457200">
              <a:lnSpc>
                <a:spcPct val="100000"/>
              </a:lnSpc>
              <a:spcBef>
                <a:spcPts val="0"/>
              </a:spcBef>
              <a:buClr>
                <a:srgbClr val="1F497D"/>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Children’s prospects for upward income mobility vary substantially across neighborhoods</a:t>
            </a:r>
          </a:p>
          <a:p>
            <a:pPr marL="457200" indent="-457200" defTabSz="914400">
              <a:lnSpc>
                <a:spcPct val="100000"/>
              </a:lnSpc>
              <a:spcBef>
                <a:spcPts val="0"/>
              </a:spcBef>
              <a:buClr>
                <a:srgbClr val="1F497D"/>
              </a:buClr>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a:p>
            <a:pPr marL="457200" indent="-457200" defTabSz="914400">
              <a:lnSpc>
                <a:spcPct val="100000"/>
              </a:lnSpc>
              <a:spcBef>
                <a:spcPts val="0"/>
              </a:spcBef>
              <a:buClr>
                <a:srgbClr val="1F497D"/>
              </a:buClr>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0"/>
              </a:spcBef>
              <a:buClr>
                <a:srgbClr val="1F497D"/>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Moving to better neighborhoods improves children’s (economic) outcomes in adulthood significantly in proportion to exposure and improves the health and well-being of adult movers</a:t>
            </a:r>
          </a:p>
        </p:txBody>
      </p:sp>
      <p:sp>
        <p:nvSpPr>
          <p:cNvPr id="4" name="Title 1">
            <a:extLst>
              <a:ext uri="{FF2B5EF4-FFF2-40B4-BE49-F238E27FC236}">
                <a16:creationId xmlns:a16="http://schemas.microsoft.com/office/drawing/2014/main" id="{D688E6AF-3D85-4686-9BCD-BA202469022A}"/>
              </a:ext>
            </a:extLst>
          </p:cNvPr>
          <p:cNvSpPr txBox="1">
            <a:spLocks/>
          </p:cNvSpPr>
          <p:nvPr/>
        </p:nvSpPr>
        <p:spPr>
          <a:xfrm>
            <a:off x="0" y="228600"/>
            <a:ext cx="1219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Motivation: Four Facts on Neighborhoods and Economic Opportunity</a:t>
            </a:r>
          </a:p>
        </p:txBody>
      </p:sp>
    </p:spTree>
    <p:extLst>
      <p:ext uri="{BB962C8B-B14F-4D97-AF65-F5344CB8AC3E}">
        <p14:creationId xmlns:p14="http://schemas.microsoft.com/office/powerpoint/2010/main" val="35763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2.png">
            <a:extLst>
              <a:ext uri="{FF2B5EF4-FFF2-40B4-BE49-F238E27FC236}">
                <a16:creationId xmlns:a16="http://schemas.microsoft.com/office/drawing/2014/main" id="{6BDD0194-427A-4B4B-97BE-1CF8BEA5A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58" y="4299618"/>
            <a:ext cx="3552459" cy="2503329"/>
          </a:xfrm>
          <a:prstGeom prst="rect">
            <a:avLst/>
          </a:prstGeom>
        </p:spPr>
      </p:pic>
      <p:sp>
        <p:nvSpPr>
          <p:cNvPr id="5" name="TextBox 4">
            <a:extLst>
              <a:ext uri="{FF2B5EF4-FFF2-40B4-BE49-F238E27FC236}">
                <a16:creationId xmlns:a16="http://schemas.microsoft.com/office/drawing/2014/main" id="{230C8F2F-3C5A-446E-8C52-FF60D1D939CB}"/>
              </a:ext>
            </a:extLst>
          </p:cNvPr>
          <p:cNvSpPr txBox="1"/>
          <p:nvPr/>
        </p:nvSpPr>
        <p:spPr>
          <a:xfrm>
            <a:off x="467025" y="378132"/>
            <a:ext cx="3562409" cy="379654"/>
          </a:xfrm>
          <a:prstGeom prst="rect">
            <a:avLst/>
          </a:prstGeom>
          <a:noFill/>
        </p:spPr>
        <p:txBody>
          <a:bodyPr wrap="square" lIns="91195" tIns="45719" rIns="91195" bIns="45719" rtlCol="0">
            <a:spAutoFit/>
          </a:bodyPr>
          <a:lstStyle/>
          <a:p>
            <a:pPr marL="0" marR="0" lvl="0" indent="0" algn="ctr" defTabSz="911589"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1E2D53"/>
                </a:solidFill>
                <a:effectLst/>
                <a:uLnTx/>
                <a:uFillTx/>
                <a:latin typeface="Arial" pitchFamily="34" charset="0"/>
                <a:ea typeface="+mn-ea"/>
                <a:cs typeface="Arial" pitchFamily="34" charset="0"/>
              </a:rPr>
              <a:t>United States</a:t>
            </a:r>
          </a:p>
        </p:txBody>
      </p:sp>
      <p:sp>
        <p:nvSpPr>
          <p:cNvPr id="6" name="TextBox 5">
            <a:extLst>
              <a:ext uri="{FF2B5EF4-FFF2-40B4-BE49-F238E27FC236}">
                <a16:creationId xmlns:a16="http://schemas.microsoft.com/office/drawing/2014/main" id="{F537018C-37F4-4E00-8A20-8C0EB2B5A852}"/>
              </a:ext>
            </a:extLst>
          </p:cNvPr>
          <p:cNvSpPr txBox="1"/>
          <p:nvPr/>
        </p:nvSpPr>
        <p:spPr>
          <a:xfrm>
            <a:off x="4201638" y="522655"/>
            <a:ext cx="3562409" cy="400108"/>
          </a:xfrm>
          <a:prstGeom prst="rect">
            <a:avLst/>
          </a:prstGeom>
          <a:noFill/>
        </p:spPr>
        <p:txBody>
          <a:bodyPr wrap="square" lIns="91195" tIns="45719" rIns="91195" bIns="45719" rtlCol="0">
            <a:spAutoFit/>
          </a:bodyPr>
          <a:lstStyle/>
          <a:p>
            <a:pPr marL="0" marR="0" lvl="0" indent="0" algn="ctr" defTabSz="91158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1E2D53"/>
              </a:solidFill>
              <a:effectLst/>
              <a:uLnTx/>
              <a:uFillTx/>
              <a:latin typeface="Arial" pitchFamily="34" charset="0"/>
              <a:ea typeface="+mn-ea"/>
              <a:cs typeface="Arial" pitchFamily="34" charset="0"/>
            </a:endParaRPr>
          </a:p>
        </p:txBody>
      </p:sp>
      <p:sp>
        <p:nvSpPr>
          <p:cNvPr id="7" name="TextBox 6">
            <a:extLst>
              <a:ext uri="{FF2B5EF4-FFF2-40B4-BE49-F238E27FC236}">
                <a16:creationId xmlns:a16="http://schemas.microsoft.com/office/drawing/2014/main" id="{D67D56C7-668E-42E8-ABC7-CB5B9373A0AF}"/>
              </a:ext>
            </a:extLst>
          </p:cNvPr>
          <p:cNvSpPr txBox="1"/>
          <p:nvPr/>
        </p:nvSpPr>
        <p:spPr>
          <a:xfrm>
            <a:off x="307893" y="3315354"/>
            <a:ext cx="2917316" cy="215442"/>
          </a:xfrm>
          <a:prstGeom prst="rect">
            <a:avLst/>
          </a:prstGeom>
          <a:noFill/>
        </p:spPr>
        <p:txBody>
          <a:bodyPr wrap="square" lIns="91195" tIns="45719" rIns="91195" bIns="45719" rtlCol="0">
            <a:spAutoFit/>
          </a:bodyPr>
          <a:lstStyle/>
          <a:p>
            <a:pPr marL="0" marR="0" lvl="0" indent="0" algn="l" defTabSz="911589"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Chetty, Friedman, Hendren, Jones, Porter (2018)</a:t>
            </a:r>
          </a:p>
        </p:txBody>
      </p:sp>
      <p:grpSp>
        <p:nvGrpSpPr>
          <p:cNvPr id="8" name="Group 7">
            <a:extLst>
              <a:ext uri="{FF2B5EF4-FFF2-40B4-BE49-F238E27FC236}">
                <a16:creationId xmlns:a16="http://schemas.microsoft.com/office/drawing/2014/main" id="{999F21DD-DD47-4C25-99C9-9AADB8C1AD93}"/>
              </a:ext>
            </a:extLst>
          </p:cNvPr>
          <p:cNvGrpSpPr/>
          <p:nvPr/>
        </p:nvGrpSpPr>
        <p:grpSpPr>
          <a:xfrm>
            <a:off x="3945025" y="316597"/>
            <a:ext cx="3901963" cy="3214199"/>
            <a:chOff x="2023408" y="3577609"/>
            <a:chExt cx="3901962" cy="3214197"/>
          </a:xfrm>
        </p:grpSpPr>
        <p:grpSp>
          <p:nvGrpSpPr>
            <p:cNvPr id="9" name="Group 8">
              <a:extLst>
                <a:ext uri="{FF2B5EF4-FFF2-40B4-BE49-F238E27FC236}">
                  <a16:creationId xmlns:a16="http://schemas.microsoft.com/office/drawing/2014/main" id="{1D4DD261-B206-4995-A9B2-CF2B629A8642}"/>
                </a:ext>
              </a:extLst>
            </p:cNvPr>
            <p:cNvGrpSpPr/>
            <p:nvPr/>
          </p:nvGrpSpPr>
          <p:grpSpPr>
            <a:xfrm>
              <a:off x="2266949" y="3577609"/>
              <a:ext cx="3658421" cy="3012071"/>
              <a:chOff x="2266949" y="3577609"/>
              <a:chExt cx="3658421" cy="3012071"/>
            </a:xfrm>
          </p:grpSpPr>
          <p:pic>
            <p:nvPicPr>
              <p:cNvPr id="11" name="Picture 10">
                <a:extLst>
                  <a:ext uri="{FF2B5EF4-FFF2-40B4-BE49-F238E27FC236}">
                    <a16:creationId xmlns:a16="http://schemas.microsoft.com/office/drawing/2014/main" id="{F66022E7-0751-4C3C-842D-7D524E18E8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949" y="3946786"/>
                <a:ext cx="3658421" cy="2642894"/>
              </a:xfrm>
              <a:prstGeom prst="rect">
                <a:avLst/>
              </a:prstGeom>
            </p:spPr>
          </p:pic>
          <p:sp>
            <p:nvSpPr>
              <p:cNvPr id="12" name="TextBox 11">
                <a:extLst>
                  <a:ext uri="{FF2B5EF4-FFF2-40B4-BE49-F238E27FC236}">
                    <a16:creationId xmlns:a16="http://schemas.microsoft.com/office/drawing/2014/main" id="{2C7C0791-58C0-451A-A1B6-F4EDB1A8A0D5}"/>
                  </a:ext>
                </a:extLst>
              </p:cNvPr>
              <p:cNvSpPr txBox="1"/>
              <p:nvPr/>
            </p:nvSpPr>
            <p:spPr>
              <a:xfrm>
                <a:off x="2373740" y="3577609"/>
                <a:ext cx="3436733" cy="379656"/>
              </a:xfrm>
              <a:prstGeom prst="rect">
                <a:avLst/>
              </a:prstGeom>
              <a:noFill/>
            </p:spPr>
            <p:txBody>
              <a:bodyPr wrap="square" rtlCol="0">
                <a:spAutoFit/>
              </a:bodyPr>
              <a:lstStyle/>
              <a:p>
                <a:pPr marL="0" marR="0" lvl="0" indent="0" algn="ctr" defTabSz="911589"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1E2D53"/>
                    </a:solidFill>
                    <a:effectLst/>
                    <a:uLnTx/>
                    <a:uFillTx/>
                    <a:latin typeface="Arial" pitchFamily="34" charset="0"/>
                    <a:ea typeface="+mn-ea"/>
                    <a:cs typeface="Arial" pitchFamily="34" charset="0"/>
                  </a:rPr>
                  <a:t>Australia</a:t>
                </a:r>
              </a:p>
            </p:txBody>
          </p:sp>
        </p:grpSp>
        <p:sp>
          <p:nvSpPr>
            <p:cNvPr id="10" name="TextBox 9">
              <a:extLst>
                <a:ext uri="{FF2B5EF4-FFF2-40B4-BE49-F238E27FC236}">
                  <a16:creationId xmlns:a16="http://schemas.microsoft.com/office/drawing/2014/main" id="{D7123B42-D639-49D7-9207-F01B185D5314}"/>
                </a:ext>
              </a:extLst>
            </p:cNvPr>
            <p:cNvSpPr txBox="1"/>
            <p:nvPr/>
          </p:nvSpPr>
          <p:spPr>
            <a:xfrm>
              <a:off x="2023408" y="6576362"/>
              <a:ext cx="1541374" cy="215444"/>
            </a:xfrm>
            <a:prstGeom prst="rect">
              <a:avLst/>
            </a:prstGeom>
            <a:noFill/>
          </p:spPr>
          <p:txBody>
            <a:bodyPr wrap="square" rtlCol="0">
              <a:spAutoFit/>
            </a:bodyPr>
            <a:lstStyle/>
            <a:p>
              <a:pPr marL="0" marR="0" lvl="0" indent="0" algn="l" defTabSz="911589"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a:t>
              </a:r>
              <a:r>
                <a:rPr kumimoji="0" lang="en-US" sz="800" b="0" i="1"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Deutscher</a:t>
              </a:r>
              <a:r>
                <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(2018)</a:t>
              </a:r>
            </a:p>
          </p:txBody>
        </p:sp>
      </p:grpSp>
      <p:grpSp>
        <p:nvGrpSpPr>
          <p:cNvPr id="13" name="Group 12">
            <a:extLst>
              <a:ext uri="{FF2B5EF4-FFF2-40B4-BE49-F238E27FC236}">
                <a16:creationId xmlns:a16="http://schemas.microsoft.com/office/drawing/2014/main" id="{C6CEC8AF-2DE0-4565-8D91-081A78DBA785}"/>
              </a:ext>
            </a:extLst>
          </p:cNvPr>
          <p:cNvGrpSpPr/>
          <p:nvPr/>
        </p:nvGrpSpPr>
        <p:grpSpPr>
          <a:xfrm>
            <a:off x="8146019" y="311927"/>
            <a:ext cx="3847184" cy="3172760"/>
            <a:chOff x="6462016" y="3638083"/>
            <a:chExt cx="3847184" cy="3172759"/>
          </a:xfrm>
        </p:grpSpPr>
        <p:grpSp>
          <p:nvGrpSpPr>
            <p:cNvPr id="14" name="Group 13">
              <a:extLst>
                <a:ext uri="{FF2B5EF4-FFF2-40B4-BE49-F238E27FC236}">
                  <a16:creationId xmlns:a16="http://schemas.microsoft.com/office/drawing/2014/main" id="{52F183D0-EC5B-4EA5-8CAA-F2AF87343F59}"/>
                </a:ext>
              </a:extLst>
            </p:cNvPr>
            <p:cNvGrpSpPr/>
            <p:nvPr/>
          </p:nvGrpSpPr>
          <p:grpSpPr>
            <a:xfrm>
              <a:off x="6529903" y="3638083"/>
              <a:ext cx="3779297" cy="2936784"/>
              <a:chOff x="6529903" y="3638083"/>
              <a:chExt cx="3779297" cy="2936784"/>
            </a:xfrm>
          </p:grpSpPr>
          <p:pic>
            <p:nvPicPr>
              <p:cNvPr id="16" name="Picture 15">
                <a:extLst>
                  <a:ext uri="{FF2B5EF4-FFF2-40B4-BE49-F238E27FC236}">
                    <a16:creationId xmlns:a16="http://schemas.microsoft.com/office/drawing/2014/main" id="{89CA7D27-53A6-4920-8885-82C233F6E6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9903" y="3929359"/>
                <a:ext cx="3779297" cy="2645508"/>
              </a:xfrm>
              <a:prstGeom prst="rect">
                <a:avLst/>
              </a:prstGeom>
            </p:spPr>
          </p:pic>
          <p:sp>
            <p:nvSpPr>
              <p:cNvPr id="17" name="TextBox 16">
                <a:extLst>
                  <a:ext uri="{FF2B5EF4-FFF2-40B4-BE49-F238E27FC236}">
                    <a16:creationId xmlns:a16="http://schemas.microsoft.com/office/drawing/2014/main" id="{2F0F5D32-DEF7-4936-87AA-D471D7C1676C}"/>
                  </a:ext>
                </a:extLst>
              </p:cNvPr>
              <p:cNvSpPr txBox="1"/>
              <p:nvPr/>
            </p:nvSpPr>
            <p:spPr>
              <a:xfrm>
                <a:off x="6729015" y="3638083"/>
                <a:ext cx="3562409" cy="379656"/>
              </a:xfrm>
              <a:prstGeom prst="rect">
                <a:avLst/>
              </a:prstGeom>
              <a:noFill/>
            </p:spPr>
            <p:txBody>
              <a:bodyPr wrap="square" rtlCol="0">
                <a:spAutoFit/>
              </a:bodyPr>
              <a:lstStyle/>
              <a:p>
                <a:pPr marL="0" marR="0" lvl="0" indent="0" algn="ctr" defTabSz="911589"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1E2D53"/>
                    </a:solidFill>
                    <a:effectLst/>
                    <a:uLnTx/>
                    <a:uFillTx/>
                    <a:latin typeface="Arial" pitchFamily="34" charset="0"/>
                    <a:ea typeface="+mn-ea"/>
                    <a:cs typeface="Arial" pitchFamily="34" charset="0"/>
                  </a:rPr>
                  <a:t>Montreal, Canada</a:t>
                </a:r>
              </a:p>
            </p:txBody>
          </p:sp>
        </p:grpSp>
        <p:sp>
          <p:nvSpPr>
            <p:cNvPr id="15" name="TextBox 14">
              <a:extLst>
                <a:ext uri="{FF2B5EF4-FFF2-40B4-BE49-F238E27FC236}">
                  <a16:creationId xmlns:a16="http://schemas.microsoft.com/office/drawing/2014/main" id="{2DEF043B-DA4A-482C-9764-D4249E632F05}"/>
                </a:ext>
              </a:extLst>
            </p:cNvPr>
            <p:cNvSpPr txBox="1"/>
            <p:nvPr/>
          </p:nvSpPr>
          <p:spPr>
            <a:xfrm>
              <a:off x="6462016" y="6595398"/>
              <a:ext cx="1292341" cy="215444"/>
            </a:xfrm>
            <a:prstGeom prst="rect">
              <a:avLst/>
            </a:prstGeom>
            <a:noFill/>
          </p:spPr>
          <p:txBody>
            <a:bodyPr wrap="none" rtlCol="0">
              <a:spAutoFit/>
            </a:bodyPr>
            <a:lstStyle/>
            <a:p>
              <a:pPr marL="0" marR="0" lvl="0" indent="0" algn="l" defTabSz="911589"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a:t>
              </a:r>
              <a:r>
                <a:rPr kumimoji="0" lang="en-US" sz="800" b="0" i="1" u="none" strike="noStrike" kern="1200" cap="none" spc="0" normalizeH="0" baseline="0" noProof="0" dirty="0" err="1">
                  <a:ln>
                    <a:noFill/>
                  </a:ln>
                  <a:solidFill>
                    <a:prstClr val="black"/>
                  </a:solidFill>
                  <a:effectLst/>
                  <a:uLnTx/>
                  <a:uFillTx/>
                  <a:latin typeface="Arial" pitchFamily="34" charset="0"/>
                  <a:ea typeface="+mn-ea"/>
                  <a:cs typeface="Arial" pitchFamily="34" charset="0"/>
                </a:rPr>
                <a:t>Lalibert</a:t>
              </a:r>
              <a:r>
                <a:rPr kumimoji="0" lang="en-US" sz="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é</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(2018)</a:t>
              </a:r>
              <a:endPar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pic>
        <p:nvPicPr>
          <p:cNvPr id="18" name="Picture 17">
            <a:extLst>
              <a:ext uri="{FF2B5EF4-FFF2-40B4-BE49-F238E27FC236}">
                <a16:creationId xmlns:a16="http://schemas.microsoft.com/office/drawing/2014/main" id="{B33360DB-C9AC-48D5-895F-173826F767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7900" y="4104951"/>
            <a:ext cx="3768832" cy="2638695"/>
          </a:xfrm>
          <a:prstGeom prst="rect">
            <a:avLst/>
          </a:prstGeom>
        </p:spPr>
      </p:pic>
      <p:sp>
        <p:nvSpPr>
          <p:cNvPr id="19" name="TextBox 18">
            <a:extLst>
              <a:ext uri="{FF2B5EF4-FFF2-40B4-BE49-F238E27FC236}">
                <a16:creationId xmlns:a16="http://schemas.microsoft.com/office/drawing/2014/main" id="{0313CC03-A073-4FCF-A2D3-D3A57A83D165}"/>
              </a:ext>
            </a:extLst>
          </p:cNvPr>
          <p:cNvSpPr txBox="1"/>
          <p:nvPr/>
        </p:nvSpPr>
        <p:spPr>
          <a:xfrm>
            <a:off x="4015419" y="3567520"/>
            <a:ext cx="3716672" cy="666977"/>
          </a:xfrm>
          <a:prstGeom prst="rect">
            <a:avLst/>
          </a:prstGeom>
          <a:noFill/>
        </p:spPr>
        <p:txBody>
          <a:bodyPr wrap="square" rtlCol="0">
            <a:spAutoFit/>
          </a:bodyPr>
          <a:lstStyle/>
          <a:p>
            <a:pPr marL="0" marR="0" lvl="0" indent="0" algn="ctr" defTabSz="911589"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1E2D53"/>
                </a:solidFill>
                <a:effectLst/>
                <a:uLnTx/>
                <a:uFillTx/>
                <a:latin typeface="Arial" pitchFamily="34" charset="0"/>
                <a:ea typeface="+mn-ea"/>
                <a:cs typeface="Arial" pitchFamily="34" charset="0"/>
              </a:rPr>
              <a:t>MTO: Baltimore, Boston, Chicago, LA, NYC</a:t>
            </a:r>
          </a:p>
        </p:txBody>
      </p:sp>
      <p:sp>
        <p:nvSpPr>
          <p:cNvPr id="20" name="Rectangle 19">
            <a:extLst>
              <a:ext uri="{FF2B5EF4-FFF2-40B4-BE49-F238E27FC236}">
                <a16:creationId xmlns:a16="http://schemas.microsoft.com/office/drawing/2014/main" id="{9B6185D1-E747-4456-A329-F7180DDBA712}"/>
              </a:ext>
            </a:extLst>
          </p:cNvPr>
          <p:cNvSpPr/>
          <p:nvPr/>
        </p:nvSpPr>
        <p:spPr>
          <a:xfrm>
            <a:off x="3927900" y="6695225"/>
            <a:ext cx="2358929" cy="215444"/>
          </a:xfrm>
          <a:prstGeom prst="rect">
            <a:avLst/>
          </a:prstGeom>
        </p:spPr>
        <p:txBody>
          <a:bodyPr wrap="square">
            <a:spAutoFit/>
          </a:bodyPr>
          <a:lstStyle/>
          <a:p>
            <a:pPr marL="0" marR="0" lvl="0" indent="0" algn="l" defTabSz="911589"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Chetty, </a:t>
            </a:r>
            <a:r>
              <a:rPr kumimoji="0" lang="en-US" sz="800" b="0" i="1" u="none" strike="noStrike" kern="1200" cap="none" spc="0" normalizeH="0" baseline="0" noProof="0" dirty="0" err="1">
                <a:ln>
                  <a:noFill/>
                </a:ln>
                <a:solidFill>
                  <a:prstClr val="black"/>
                </a:solidFill>
                <a:effectLst/>
                <a:uLnTx/>
                <a:uFillTx/>
                <a:latin typeface="Arial" pitchFamily="34" charset="0"/>
                <a:ea typeface="+mn-ea"/>
                <a:cs typeface="Arial" pitchFamily="34" charset="0"/>
              </a:rPr>
              <a:t>Hendren</a:t>
            </a:r>
            <a:r>
              <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Katz (AER 2016)</a:t>
            </a:r>
          </a:p>
        </p:txBody>
      </p:sp>
      <p:pic>
        <p:nvPicPr>
          <p:cNvPr id="21" name="Picture 20">
            <a:extLst>
              <a:ext uri="{FF2B5EF4-FFF2-40B4-BE49-F238E27FC236}">
                <a16:creationId xmlns:a16="http://schemas.microsoft.com/office/drawing/2014/main" id="{12D663A7-BE05-46D6-A23A-F7C30CCFDB0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76822" y="3937769"/>
            <a:ext cx="3940675" cy="2868954"/>
          </a:xfrm>
          <a:prstGeom prst="rect">
            <a:avLst/>
          </a:prstGeom>
        </p:spPr>
      </p:pic>
      <p:sp>
        <p:nvSpPr>
          <p:cNvPr id="22" name="TextBox 21">
            <a:extLst>
              <a:ext uri="{FF2B5EF4-FFF2-40B4-BE49-F238E27FC236}">
                <a16:creationId xmlns:a16="http://schemas.microsoft.com/office/drawing/2014/main" id="{284464C9-24B1-4FE9-9CB2-F9E663643BFB}"/>
              </a:ext>
            </a:extLst>
          </p:cNvPr>
          <p:cNvSpPr txBox="1"/>
          <p:nvPr/>
        </p:nvSpPr>
        <p:spPr>
          <a:xfrm>
            <a:off x="8235717" y="3554719"/>
            <a:ext cx="3562410" cy="666977"/>
          </a:xfrm>
          <a:prstGeom prst="rect">
            <a:avLst/>
          </a:prstGeom>
          <a:noFill/>
        </p:spPr>
        <p:txBody>
          <a:bodyPr wrap="square" rtlCol="0">
            <a:spAutoFit/>
          </a:bodyPr>
          <a:lstStyle/>
          <a:p>
            <a:pPr marL="0" marR="0" lvl="0" indent="0" algn="ctr" defTabSz="911589"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1E2D53"/>
                </a:solidFill>
                <a:effectLst/>
                <a:uLnTx/>
                <a:uFillTx/>
                <a:latin typeface="Arial" pitchFamily="34" charset="0"/>
                <a:ea typeface="+mn-ea"/>
                <a:cs typeface="Arial" pitchFamily="34" charset="0"/>
              </a:rPr>
              <a:t>Chicago Public Housing Demolitions</a:t>
            </a:r>
          </a:p>
        </p:txBody>
      </p:sp>
      <p:sp>
        <p:nvSpPr>
          <p:cNvPr id="23" name="TextBox 22">
            <a:extLst>
              <a:ext uri="{FF2B5EF4-FFF2-40B4-BE49-F238E27FC236}">
                <a16:creationId xmlns:a16="http://schemas.microsoft.com/office/drawing/2014/main" id="{488DA588-B4C3-4004-BA26-576EBD8EB54E}"/>
              </a:ext>
            </a:extLst>
          </p:cNvPr>
          <p:cNvSpPr txBox="1"/>
          <p:nvPr/>
        </p:nvSpPr>
        <p:spPr>
          <a:xfrm>
            <a:off x="7976822" y="6682424"/>
            <a:ext cx="1751326" cy="215444"/>
          </a:xfrm>
          <a:prstGeom prst="rect">
            <a:avLst/>
          </a:prstGeom>
          <a:noFill/>
        </p:spPr>
        <p:txBody>
          <a:bodyPr wrap="square" rtlCol="0">
            <a:spAutoFit/>
          </a:bodyPr>
          <a:lstStyle/>
          <a:p>
            <a:pPr marL="0" marR="0" lvl="0" indent="0" algn="l" defTabSz="911589"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a:t>
            </a:r>
            <a:r>
              <a:rPr kumimoji="0" lang="en-US" sz="800" b="0" i="1"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Chyn</a:t>
            </a:r>
            <a:r>
              <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(AER 2018)</a:t>
            </a:r>
          </a:p>
        </p:txBody>
      </p:sp>
      <p:sp>
        <p:nvSpPr>
          <p:cNvPr id="24" name="TextBox 23">
            <a:extLst>
              <a:ext uri="{FF2B5EF4-FFF2-40B4-BE49-F238E27FC236}">
                <a16:creationId xmlns:a16="http://schemas.microsoft.com/office/drawing/2014/main" id="{F35FA679-CD0F-4798-89BD-E85821E004EF}"/>
              </a:ext>
            </a:extLst>
          </p:cNvPr>
          <p:cNvSpPr txBox="1"/>
          <p:nvPr/>
        </p:nvSpPr>
        <p:spPr>
          <a:xfrm>
            <a:off x="393873" y="3696702"/>
            <a:ext cx="3562409" cy="379654"/>
          </a:xfrm>
          <a:prstGeom prst="rect">
            <a:avLst/>
          </a:prstGeom>
          <a:noFill/>
        </p:spPr>
        <p:txBody>
          <a:bodyPr wrap="square" lIns="91195" tIns="45719" rIns="91195" bIns="45719" rtlCol="0">
            <a:spAutoFit/>
          </a:bodyPr>
          <a:lstStyle/>
          <a:p>
            <a:pPr marL="0" marR="0" lvl="0" indent="0" algn="ctr" defTabSz="911589"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rgbClr val="1E2D53"/>
                </a:solidFill>
                <a:effectLst/>
                <a:uLnTx/>
                <a:uFillTx/>
                <a:latin typeface="Arial" pitchFamily="34" charset="0"/>
                <a:ea typeface="+mn-ea"/>
                <a:cs typeface="Arial" pitchFamily="34" charset="0"/>
              </a:rPr>
              <a:t>Denmark</a:t>
            </a:r>
            <a:endParaRPr kumimoji="0" lang="en-US" sz="1867" b="0" i="0" u="none" strike="noStrike" kern="1200" cap="none" spc="0" normalizeH="0" baseline="0" noProof="0" dirty="0">
              <a:ln>
                <a:noFill/>
              </a:ln>
              <a:solidFill>
                <a:srgbClr val="1E2D53"/>
              </a:solidFill>
              <a:effectLst/>
              <a:uLnTx/>
              <a:uFillTx/>
              <a:latin typeface="Arial" pitchFamily="34" charset="0"/>
              <a:ea typeface="+mn-ea"/>
              <a:cs typeface="Arial" pitchFamily="34" charset="0"/>
            </a:endParaRPr>
          </a:p>
        </p:txBody>
      </p:sp>
      <p:sp>
        <p:nvSpPr>
          <p:cNvPr id="25" name="Rectangle 24">
            <a:extLst>
              <a:ext uri="{FF2B5EF4-FFF2-40B4-BE49-F238E27FC236}">
                <a16:creationId xmlns:a16="http://schemas.microsoft.com/office/drawing/2014/main" id="{84C0D645-25E6-40AC-9FA1-114863EAF23F}"/>
              </a:ext>
            </a:extLst>
          </p:cNvPr>
          <p:cNvSpPr/>
          <p:nvPr/>
        </p:nvSpPr>
        <p:spPr>
          <a:xfrm>
            <a:off x="193648" y="6690407"/>
            <a:ext cx="2358929" cy="215444"/>
          </a:xfrm>
          <a:prstGeom prst="rect">
            <a:avLst/>
          </a:prstGeom>
        </p:spPr>
        <p:txBody>
          <a:bodyPr wrap="square">
            <a:spAutoFit/>
          </a:bodyPr>
          <a:lstStyle/>
          <a:p>
            <a:pPr marL="0" marR="0" lvl="0" indent="0" algn="l" defTabSz="911589"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a:t>
            </a:r>
            <a:r>
              <a:rPr kumimoji="0" lang="en-US" sz="800" b="0" i="1" u="none" strike="noStrike" kern="1200" cap="none" spc="0" normalizeH="0" baseline="0" noProof="0" dirty="0" err="1">
                <a:ln>
                  <a:noFill/>
                </a:ln>
                <a:solidFill>
                  <a:prstClr val="black"/>
                </a:solidFill>
                <a:effectLst/>
                <a:uLnTx/>
                <a:uFillTx/>
                <a:latin typeface="Arial" pitchFamily="34" charset="0"/>
                <a:ea typeface="+mn-ea"/>
                <a:cs typeface="Arial" pitchFamily="34" charset="0"/>
              </a:rPr>
              <a:t>Faurschou</a:t>
            </a:r>
            <a:r>
              <a:rPr kumimoji="0" lang="en-US" sz="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(2018)</a:t>
            </a:r>
          </a:p>
        </p:txBody>
      </p:sp>
      <p:pic>
        <p:nvPicPr>
          <p:cNvPr id="26" name="Picture 25">
            <a:extLst>
              <a:ext uri="{FF2B5EF4-FFF2-40B4-BE49-F238E27FC236}">
                <a16:creationId xmlns:a16="http://schemas.microsoft.com/office/drawing/2014/main" id="{BB18F45C-A77C-48CD-BA75-BCECEF762664}"/>
              </a:ext>
            </a:extLst>
          </p:cNvPr>
          <p:cNvPicPr>
            <a:picLocks noChangeAspect="1"/>
          </p:cNvPicPr>
          <p:nvPr/>
        </p:nvPicPr>
        <p:blipFill>
          <a:blip r:embed="rId8"/>
          <a:stretch>
            <a:fillRect/>
          </a:stretch>
        </p:blipFill>
        <p:spPr>
          <a:xfrm>
            <a:off x="307893" y="682778"/>
            <a:ext cx="3588493" cy="2467089"/>
          </a:xfrm>
          <a:prstGeom prst="rect">
            <a:avLst/>
          </a:prstGeom>
        </p:spPr>
      </p:pic>
      <p:sp>
        <p:nvSpPr>
          <p:cNvPr id="27" name="Rectangle 26">
            <a:extLst>
              <a:ext uri="{FF2B5EF4-FFF2-40B4-BE49-F238E27FC236}">
                <a16:creationId xmlns:a16="http://schemas.microsoft.com/office/drawing/2014/main" id="{EB4AC3DE-F510-4CE5-AD51-63F803513459}"/>
              </a:ext>
            </a:extLst>
          </p:cNvPr>
          <p:cNvSpPr>
            <a:spLocks noChangeArrowheads="1"/>
          </p:cNvSpPr>
          <p:nvPr/>
        </p:nvSpPr>
        <p:spPr bwMode="auto">
          <a:xfrm>
            <a:off x="267023" y="73549"/>
            <a:ext cx="11276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8660" rtl="0" eaLnBrk="1" fontAlgn="base" latinLnBrk="0" hangingPunct="1">
              <a:lnSpc>
                <a:spcPct val="100000"/>
              </a:lnSpc>
              <a:spcBef>
                <a:spcPct val="0"/>
              </a:spcBef>
              <a:spcAft>
                <a:spcPct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Estimates of Childhood Exposure Effects</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665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11410"/>
            <a:ext cx="9448800" cy="4820726"/>
          </a:xfrm>
        </p:spPr>
        <p:txBody>
          <a:bodyPr>
            <a:normAutofit/>
          </a:bodyPr>
          <a:lstStyle/>
          <a:p>
            <a:pPr marL="457200" indent="-457200">
              <a:lnSpc>
                <a:spcPct val="100000"/>
              </a:lnSpc>
              <a:spcBef>
                <a:spcPts val="0"/>
              </a:spcBef>
              <a:buClr>
                <a:srgbClr val="1F497D"/>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Children’s prospects for upward income mobility vary substantially across neighborhoods</a:t>
            </a:r>
          </a:p>
          <a:p>
            <a:pPr marL="457200" indent="-457200" defTabSz="914400">
              <a:lnSpc>
                <a:spcPct val="100000"/>
              </a:lnSpc>
              <a:spcBef>
                <a:spcPts val="0"/>
              </a:spcBef>
              <a:buClr>
                <a:srgbClr val="1F497D"/>
              </a:buClr>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a:p>
            <a:pPr marL="457200" indent="-457200" defTabSz="914400">
              <a:lnSpc>
                <a:spcPct val="100000"/>
              </a:lnSpc>
              <a:spcBef>
                <a:spcPts val="0"/>
              </a:spcBef>
              <a:buClr>
                <a:srgbClr val="1F497D"/>
              </a:buClr>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0"/>
              </a:spcBef>
              <a:buClr>
                <a:srgbClr val="1F497D"/>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Moving to better neighborhoods earlier in childhood improves children’s outcomes in adulthood significantly</a:t>
            </a:r>
          </a:p>
          <a:p>
            <a:pPr marL="457200" indent="-457200">
              <a:lnSpc>
                <a:spcPct val="100000"/>
              </a:lnSpc>
              <a:spcBef>
                <a:spcPts val="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0"/>
              </a:spcBef>
              <a:buClr>
                <a:srgbClr val="1F497D"/>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Low-income families who receive housing vouchers predominantly live in low-opportunity neighborhoods</a:t>
            </a:r>
          </a:p>
          <a:p>
            <a:pPr marL="457200" indent="-457200">
              <a:lnSpc>
                <a:spcPct val="100000"/>
              </a:lnSpc>
              <a:spcBef>
                <a:spcPts val="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D688E6AF-3D85-4686-9BCD-BA202469022A}"/>
              </a:ext>
            </a:extLst>
          </p:cNvPr>
          <p:cNvSpPr txBox="1">
            <a:spLocks/>
          </p:cNvSpPr>
          <p:nvPr/>
        </p:nvSpPr>
        <p:spPr>
          <a:xfrm>
            <a:off x="0" y="228600"/>
            <a:ext cx="1219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Motivation: Four Facts on Neighborhoods and Economic Opportunity</a:t>
            </a:r>
          </a:p>
        </p:txBody>
      </p:sp>
    </p:spTree>
    <p:extLst>
      <p:ext uri="{BB962C8B-B14F-4D97-AF65-F5344CB8AC3E}">
        <p14:creationId xmlns:p14="http://schemas.microsoft.com/office/powerpoint/2010/main" val="386089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A7741-4145-463A-8861-96CDC165AA0F}"/>
              </a:ext>
            </a:extLst>
          </p:cNvPr>
          <p:cNvSpPr>
            <a:spLocks noChangeArrowheads="1"/>
          </p:cNvSpPr>
          <p:nvPr/>
        </p:nvSpPr>
        <p:spPr bwMode="auto">
          <a:xfrm>
            <a:off x="88192" y="150875"/>
            <a:ext cx="1227612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121695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3366"/>
                </a:solidFill>
                <a:effectLst/>
                <a:uLnTx/>
                <a:uFillTx/>
                <a:latin typeface="Arial" pitchFamily="34" charset="0"/>
                <a:ea typeface="+mn-ea"/>
                <a:cs typeface="Arial" pitchFamily="34" charset="0"/>
              </a:rPr>
              <a:t>Most Common Locations of Families Receiving Housing Vouchers</a:t>
            </a:r>
          </a:p>
        </p:txBody>
      </p:sp>
      <p:sp>
        <p:nvSpPr>
          <p:cNvPr id="19" name="TextBox 18">
            <a:extLst>
              <a:ext uri="{FF2B5EF4-FFF2-40B4-BE49-F238E27FC236}">
                <a16:creationId xmlns:a16="http://schemas.microsoft.com/office/drawing/2014/main" id="{CF0C3AF5-2CEE-49CF-8F57-0D8D320DE591}"/>
              </a:ext>
            </a:extLst>
          </p:cNvPr>
          <p:cNvSpPr txBox="1"/>
          <p:nvPr/>
        </p:nvSpPr>
        <p:spPr>
          <a:xfrm>
            <a:off x="9526876" y="910427"/>
            <a:ext cx="2528950" cy="1200329"/>
          </a:xfrm>
          <a:prstGeom prst="rect">
            <a:avLst/>
          </a:prstGeom>
          <a:noFill/>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 most common tracts where voucher holders lived before the CMTO experiment</a:t>
            </a:r>
          </a:p>
        </p:txBody>
      </p:sp>
      <p:sp>
        <p:nvSpPr>
          <p:cNvPr id="20" name="Oval 19">
            <a:extLst>
              <a:ext uri="{FF2B5EF4-FFF2-40B4-BE49-F238E27FC236}">
                <a16:creationId xmlns:a16="http://schemas.microsoft.com/office/drawing/2014/main" id="{1B0C5B0F-D0E5-4CFC-B397-09E2F38A85BF}"/>
              </a:ext>
            </a:extLst>
          </p:cNvPr>
          <p:cNvSpPr/>
          <p:nvPr/>
        </p:nvSpPr>
        <p:spPr>
          <a:xfrm>
            <a:off x="9279850" y="1032076"/>
            <a:ext cx="137160" cy="137160"/>
          </a:xfrm>
          <a:prstGeom prst="ellips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700" y="786581"/>
            <a:ext cx="6288147" cy="6056839"/>
          </a:xfrm>
          <a:prstGeom prst="rect">
            <a:avLst/>
          </a:prstGeom>
        </p:spPr>
      </p:pic>
      <p:pic>
        <p:nvPicPr>
          <p:cNvPr id="12" name="Picture 11">
            <a:extLst>
              <a:ext uri="{FF2B5EF4-FFF2-40B4-BE49-F238E27FC236}">
                <a16:creationId xmlns:a16="http://schemas.microsoft.com/office/drawing/2014/main" id="{53779709-30E0-4F3C-828D-C2036FD29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09087" y="2890975"/>
            <a:ext cx="414041" cy="3558656"/>
          </a:xfrm>
          <a:prstGeom prst="rect">
            <a:avLst/>
          </a:prstGeom>
        </p:spPr>
      </p:pic>
      <p:sp>
        <p:nvSpPr>
          <p:cNvPr id="13" name="TextBox 12">
            <a:extLst>
              <a:ext uri="{FF2B5EF4-FFF2-40B4-BE49-F238E27FC236}">
                <a16:creationId xmlns:a16="http://schemas.microsoft.com/office/drawing/2014/main" id="{FA70B348-DF5E-44F8-B554-0BB977C6DEBD}"/>
              </a:ext>
            </a:extLst>
          </p:cNvPr>
          <p:cNvSpPr txBox="1"/>
          <p:nvPr/>
        </p:nvSpPr>
        <p:spPr>
          <a:xfrm>
            <a:off x="10159582" y="2884551"/>
            <a:ext cx="2209800" cy="369312"/>
          </a:xfrm>
          <a:prstGeom prst="rect">
            <a:avLst/>
          </a:prstGeom>
          <a:noFill/>
        </p:spPr>
        <p:txBody>
          <a:bodyPr wrap="square" lIns="90868" tIns="45710" rIns="90868" bIns="45710" rtlCol="0">
            <a:spAutoFit/>
          </a:bodyPr>
          <a:lstStyle/>
          <a:p>
            <a:pPr marL="0" marR="0" lvl="0" indent="0" algn="l" defTabSz="121563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Lato" panose="020F0502020204030203" pitchFamily="34" charset="0"/>
                <a:cs typeface="Arial" pitchFamily="34" charset="0"/>
              </a:rPr>
              <a:t>&gt; 60 ($55k)</a:t>
            </a:r>
          </a:p>
        </p:txBody>
      </p:sp>
      <p:sp>
        <p:nvSpPr>
          <p:cNvPr id="21" name="TextBox 20">
            <a:extLst>
              <a:ext uri="{FF2B5EF4-FFF2-40B4-BE49-F238E27FC236}">
                <a16:creationId xmlns:a16="http://schemas.microsoft.com/office/drawing/2014/main" id="{546289AE-DC12-4AAD-ABFB-D77BE12D93DD}"/>
              </a:ext>
            </a:extLst>
          </p:cNvPr>
          <p:cNvSpPr txBox="1"/>
          <p:nvPr/>
        </p:nvSpPr>
        <p:spPr>
          <a:xfrm>
            <a:off x="10191355" y="4490191"/>
            <a:ext cx="2209800" cy="369312"/>
          </a:xfrm>
          <a:prstGeom prst="rect">
            <a:avLst/>
          </a:prstGeom>
          <a:noFill/>
        </p:spPr>
        <p:txBody>
          <a:bodyPr wrap="square" lIns="90868" tIns="45710" rIns="90868" bIns="45710" rtlCol="0">
            <a:spAutoFit/>
          </a:bodyPr>
          <a:lstStyle/>
          <a:p>
            <a:pPr marL="0" marR="0" lvl="0" indent="0" algn="l" defTabSz="121563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Lato" panose="020F0502020204030203" pitchFamily="34" charset="0"/>
                <a:cs typeface="Arial" pitchFamily="34" charset="0"/>
              </a:rPr>
              <a:t>48 ($39k)</a:t>
            </a:r>
          </a:p>
        </p:txBody>
      </p:sp>
      <p:sp>
        <p:nvSpPr>
          <p:cNvPr id="22" name="TextBox 21">
            <a:extLst>
              <a:ext uri="{FF2B5EF4-FFF2-40B4-BE49-F238E27FC236}">
                <a16:creationId xmlns:a16="http://schemas.microsoft.com/office/drawing/2014/main" id="{0FC0E4E3-6311-437A-B34D-80039F53236F}"/>
              </a:ext>
            </a:extLst>
          </p:cNvPr>
          <p:cNvSpPr txBox="1"/>
          <p:nvPr/>
        </p:nvSpPr>
        <p:spPr>
          <a:xfrm>
            <a:off x="10159582" y="6053557"/>
            <a:ext cx="2209800" cy="369312"/>
          </a:xfrm>
          <a:prstGeom prst="rect">
            <a:avLst/>
          </a:prstGeom>
          <a:noFill/>
        </p:spPr>
        <p:txBody>
          <a:bodyPr wrap="square" lIns="90868" tIns="45710" rIns="90868" bIns="45710" rtlCol="0">
            <a:spAutoFit/>
          </a:bodyPr>
          <a:lstStyle/>
          <a:p>
            <a:pPr marL="0" marR="0" lvl="0" indent="0" algn="l" defTabSz="121563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Lato" panose="020F0502020204030203" pitchFamily="34" charset="0"/>
                <a:cs typeface="Arial" pitchFamily="34" charset="0"/>
              </a:rPr>
              <a:t>&lt; 30 ($20k)</a:t>
            </a:r>
          </a:p>
        </p:txBody>
      </p:sp>
      <p:sp>
        <p:nvSpPr>
          <p:cNvPr id="23" name="TextBox 22"/>
          <p:cNvSpPr txBox="1"/>
          <p:nvPr/>
        </p:nvSpPr>
        <p:spPr>
          <a:xfrm>
            <a:off x="9751864" y="2257109"/>
            <a:ext cx="1953459"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Percentile Rank in Adulthood</a:t>
            </a:r>
          </a:p>
        </p:txBody>
      </p:sp>
    </p:spTree>
    <p:extLst>
      <p:ext uri="{BB962C8B-B14F-4D97-AF65-F5344CB8AC3E}">
        <p14:creationId xmlns:p14="http://schemas.microsoft.com/office/powerpoint/2010/main" val="325599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11410"/>
            <a:ext cx="9448800" cy="4820726"/>
          </a:xfrm>
        </p:spPr>
        <p:txBody>
          <a:bodyPr>
            <a:normAutofit lnSpcReduction="10000"/>
          </a:bodyPr>
          <a:lstStyle/>
          <a:p>
            <a:pPr marL="457200" indent="-457200">
              <a:lnSpc>
                <a:spcPct val="100000"/>
              </a:lnSpc>
              <a:spcBef>
                <a:spcPts val="0"/>
              </a:spcBef>
              <a:buClr>
                <a:srgbClr val="1F497D"/>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Children’s prospects for upward income mobility vary substantially across neighborhoods</a:t>
            </a:r>
          </a:p>
          <a:p>
            <a:pPr marL="457200" indent="-457200" defTabSz="914400">
              <a:lnSpc>
                <a:spcPct val="100000"/>
              </a:lnSpc>
              <a:spcBef>
                <a:spcPts val="0"/>
              </a:spcBef>
              <a:buClr>
                <a:srgbClr val="1F497D"/>
              </a:buClr>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a:p>
            <a:pPr marL="457200" indent="-457200" defTabSz="914400">
              <a:lnSpc>
                <a:spcPct val="100000"/>
              </a:lnSpc>
              <a:spcBef>
                <a:spcPts val="0"/>
              </a:spcBef>
              <a:buClr>
                <a:srgbClr val="1F497D"/>
              </a:buClr>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0"/>
              </a:spcBef>
              <a:buClr>
                <a:srgbClr val="1F497D"/>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Moving to better neighborhoods earlier in childhood improves children’s outcomes in adulthood significantly</a:t>
            </a:r>
          </a:p>
          <a:p>
            <a:pPr marL="457200" indent="-457200">
              <a:lnSpc>
                <a:spcPct val="100000"/>
              </a:lnSpc>
              <a:spcBef>
                <a:spcPts val="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0"/>
              </a:spcBef>
              <a:buClr>
                <a:srgbClr val="1F497D"/>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Low-income families who receive housing vouchers currently live predominantly in low-opportunity neighborhoods</a:t>
            </a:r>
          </a:p>
          <a:p>
            <a:pPr marL="457200" indent="-457200">
              <a:lnSpc>
                <a:spcPct val="100000"/>
              </a:lnSpc>
              <a:spcBef>
                <a:spcPts val="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0"/>
              </a:spcBef>
              <a:buClr>
                <a:srgbClr val="1F497D"/>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Differences in rent only partially explain why low-income families live in low-opportunity areas</a:t>
            </a:r>
          </a:p>
          <a:p>
            <a:pPr marL="457200" indent="-457200">
              <a:lnSpc>
                <a:spcPct val="100000"/>
              </a:lnSpc>
              <a:spcBef>
                <a:spcPts val="0"/>
              </a:spcBef>
              <a:buClr>
                <a:srgbClr val="1F497D"/>
              </a:buClr>
              <a:buFont typeface="+mj-lt"/>
              <a:buAutoNum type="arabicPeriod"/>
            </a:pPr>
            <a:endParaRPr lang="en-US" sz="2200" dirty="0">
              <a:solidFill>
                <a:srgbClr val="00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D688E6AF-3D85-4686-9BCD-BA202469022A}"/>
              </a:ext>
            </a:extLst>
          </p:cNvPr>
          <p:cNvSpPr txBox="1">
            <a:spLocks/>
          </p:cNvSpPr>
          <p:nvPr/>
        </p:nvSpPr>
        <p:spPr>
          <a:xfrm>
            <a:off x="0" y="228600"/>
            <a:ext cx="12192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cmss10"/>
                <a:ea typeface="+mj-ea"/>
                <a:cs typeface="+mj-cs"/>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j-ea"/>
                <a:cs typeface="Arial"/>
              </a:rPr>
              <a:t>Motivation: Four Facts on Neighborhoods and Economic Opportunity</a:t>
            </a:r>
          </a:p>
        </p:txBody>
      </p:sp>
    </p:spTree>
    <p:extLst>
      <p:ext uri="{BB962C8B-B14F-4D97-AF65-F5344CB8AC3E}">
        <p14:creationId xmlns:p14="http://schemas.microsoft.com/office/powerpoint/2010/main" val="557857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Taf7XEGTYm9lpgzqvM6ZQ"/>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EOP - preliminary colors">
      <a:dk1>
        <a:srgbClr val="FFFFFF"/>
      </a:dk1>
      <a:lt1>
        <a:srgbClr val="262626"/>
      </a:lt1>
      <a:dk2>
        <a:srgbClr val="29B6A4"/>
      </a:dk2>
      <a:lt2>
        <a:srgbClr val="2B8F43"/>
      </a:lt2>
      <a:accent1>
        <a:srgbClr val="6BBD43"/>
      </a:accent1>
      <a:accent2>
        <a:srgbClr val="015B59"/>
      </a:accent2>
      <a:accent3>
        <a:srgbClr val="7BCDCE"/>
      </a:accent3>
      <a:accent4>
        <a:srgbClr val="0073A2"/>
      </a:accent4>
      <a:accent5>
        <a:srgbClr val="7F4892"/>
      </a:accent5>
      <a:accent6>
        <a:srgbClr val="E54060"/>
      </a:accent6>
      <a:hlink>
        <a:srgbClr val="FAA523"/>
      </a:hlink>
      <a:folHlink>
        <a:srgbClr val="FFD400"/>
      </a:folHlink>
    </a:clrScheme>
    <a:fontScheme name="OppHub">
      <a:majorFont>
        <a:latin typeface="Lucida Sans Typewriter"/>
        <a:ea typeface=""/>
        <a:cs typeface=""/>
      </a:majorFont>
      <a:minorFont>
        <a:latin typeface="Lucid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1_Office Theme">
  <a:themeElements>
    <a:clrScheme name="J-PAL Color Palette">
      <a:dk1>
        <a:srgbClr val="000000"/>
      </a:dk1>
      <a:lt1>
        <a:srgbClr val="FFFFFF"/>
      </a:lt1>
      <a:dk2>
        <a:srgbClr val="919191"/>
      </a:dk2>
      <a:lt2>
        <a:srgbClr val="CACACA"/>
      </a:lt2>
      <a:accent1>
        <a:srgbClr val="E35925"/>
      </a:accent1>
      <a:accent2>
        <a:srgbClr val="2FAA9F"/>
      </a:accent2>
      <a:accent3>
        <a:srgbClr val="F4C300"/>
      </a:accent3>
      <a:accent4>
        <a:srgbClr val="4A9C65"/>
      </a:accent4>
      <a:accent5>
        <a:srgbClr val="2D616E"/>
      </a:accent5>
      <a:accent6>
        <a:srgbClr val="646464"/>
      </a:accent6>
      <a:hlink>
        <a:srgbClr val="2FAA9F"/>
      </a:hlink>
      <a:folHlink>
        <a:srgbClr val="E3591B"/>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smtClean="0"/>
        </a:defPPr>
      </a:lstStyle>
      <a:style>
        <a:lnRef idx="1">
          <a:schemeClr val="accent1"/>
        </a:lnRef>
        <a:fillRef idx="3">
          <a:schemeClr val="accent1"/>
        </a:fillRef>
        <a:effectRef idx="2">
          <a:schemeClr val="accent1"/>
        </a:effectRef>
        <a:fontRef idx="minor">
          <a:schemeClr val="lt1"/>
        </a:fontRef>
      </a:style>
    </a:spDef>
    <a:lnDef>
      <a:spPr>
        <a:ln w="3175">
          <a:solidFill>
            <a:schemeClr val="accent1"/>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EOP - preliminary colors">
      <a:dk1>
        <a:srgbClr val="FFFFFF"/>
      </a:dk1>
      <a:lt1>
        <a:srgbClr val="262626"/>
      </a:lt1>
      <a:dk2>
        <a:srgbClr val="29B6A4"/>
      </a:dk2>
      <a:lt2>
        <a:srgbClr val="2B8F43"/>
      </a:lt2>
      <a:accent1>
        <a:srgbClr val="6BBD43"/>
      </a:accent1>
      <a:accent2>
        <a:srgbClr val="015B59"/>
      </a:accent2>
      <a:accent3>
        <a:srgbClr val="7BCDCE"/>
      </a:accent3>
      <a:accent4>
        <a:srgbClr val="0073A2"/>
      </a:accent4>
      <a:accent5>
        <a:srgbClr val="7F4892"/>
      </a:accent5>
      <a:accent6>
        <a:srgbClr val="E54060"/>
      </a:accent6>
      <a:hlink>
        <a:srgbClr val="FAA523"/>
      </a:hlink>
      <a:folHlink>
        <a:srgbClr val="FFD400"/>
      </a:folHlink>
    </a:clrScheme>
    <a:fontScheme name="OppHub">
      <a:majorFont>
        <a:latin typeface="Lucida Sans Typewriter"/>
        <a:ea typeface=""/>
        <a:cs typeface=""/>
      </a:majorFont>
      <a:minorFont>
        <a:latin typeface="Lucid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AB978EB35B564A981ED65C2213F076" ma:contentTypeVersion="922" ma:contentTypeDescription="Create a new document." ma:contentTypeScope="" ma:versionID="36e8ad44e04c6da4fe4b753a24356db3">
  <xsd:schema xmlns:xsd="http://www.w3.org/2001/XMLSchema" xmlns:xs="http://www.w3.org/2001/XMLSchema" xmlns:p="http://schemas.microsoft.com/office/2006/metadata/properties" xmlns:ns2="8abd758e-3bfe-4f5f-95ae-bcd60c09f201" xmlns:ns3="4b6953c2-448e-43e7-8cd9-822e92508892" targetNamespace="http://schemas.microsoft.com/office/2006/metadata/properties" ma:root="true" ma:fieldsID="a7a3aa52a5861f7a63143a4c0d402919" ns2:_="" ns3:_="">
    <xsd:import namespace="8abd758e-3bfe-4f5f-95ae-bcd60c09f201"/>
    <xsd:import namespace="4b6953c2-448e-43e7-8cd9-822e9250889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Ab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d758e-3bfe-4f5f-95ae-bcd60c09f20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6953c2-448e-43e7-8cd9-822e9250889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About" ma:index="19" nillable="true" ma:displayName="About" ma:description="quick description of purpose of document" ma:format="Dropdown" ma:internalName="Abou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bout xmlns="4b6953c2-448e-43e7-8cd9-822e92508892" xsi:nil="true"/>
    <SharedWithUsers xmlns="8abd758e-3bfe-4f5f-95ae-bcd60c09f201">
      <UserInfo>
        <DisplayName>Lazaga, Andria L.</DisplayName>
        <AccountId>448</AccountId>
        <AccountType/>
      </UserInfo>
    </SharedWithUsers>
  </documentManagement>
</p:properties>
</file>

<file path=customXml/itemProps1.xml><?xml version="1.0" encoding="utf-8"?>
<ds:datastoreItem xmlns:ds="http://schemas.openxmlformats.org/officeDocument/2006/customXml" ds:itemID="{EAB64AE8-F395-4489-9907-79ED1BF36566}">
  <ds:schemaRefs>
    <ds:schemaRef ds:uri="http://schemas.microsoft.com/sharepoint/events"/>
  </ds:schemaRefs>
</ds:datastoreItem>
</file>

<file path=customXml/itemProps2.xml><?xml version="1.0" encoding="utf-8"?>
<ds:datastoreItem xmlns:ds="http://schemas.openxmlformats.org/officeDocument/2006/customXml" ds:itemID="{1322EF59-CA01-42AC-885A-1D2E50E9700C}">
  <ds:schemaRefs>
    <ds:schemaRef ds:uri="http://schemas.microsoft.com/sharepoint/v3/contenttype/forms"/>
  </ds:schemaRefs>
</ds:datastoreItem>
</file>

<file path=customXml/itemProps3.xml><?xml version="1.0" encoding="utf-8"?>
<ds:datastoreItem xmlns:ds="http://schemas.openxmlformats.org/officeDocument/2006/customXml" ds:itemID="{89020BFC-B79D-4531-B9BD-E640BDC00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d758e-3bfe-4f5f-95ae-bcd60c09f201"/>
    <ds:schemaRef ds:uri="4b6953c2-448e-43e7-8cd9-822e92508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43A3821-BF7B-489C-B073-B0287660D898}">
  <ds:schemaRefs>
    <ds:schemaRef ds:uri="http://schemas.microsoft.com/office/infopath/2007/PartnerControls"/>
    <ds:schemaRef ds:uri="http://purl.org/dc/terms/"/>
    <ds:schemaRef ds:uri="4b6953c2-448e-43e7-8cd9-822e92508892"/>
    <ds:schemaRef ds:uri="http://schemas.microsoft.com/office/2006/documentManagement/types"/>
    <ds:schemaRef ds:uri="8abd758e-3bfe-4f5f-95ae-bcd60c09f201"/>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28186</TotalTime>
  <Words>3419</Words>
  <Application>Microsoft Macintosh PowerPoint</Application>
  <PresentationFormat>Widescreen</PresentationFormat>
  <Paragraphs>891</Paragraphs>
  <Slides>47</Slides>
  <Notes>44</Notes>
  <HiddenSlides>0</HiddenSlides>
  <MMClips>0</MMClips>
  <ScaleCrop>false</ScaleCrop>
  <HeadingPairs>
    <vt:vector size="8" baseType="variant">
      <vt:variant>
        <vt:lpstr>Fonts Used</vt:lpstr>
      </vt:variant>
      <vt:variant>
        <vt:i4>11</vt:i4>
      </vt:variant>
      <vt:variant>
        <vt:lpstr>Theme</vt:lpstr>
      </vt:variant>
      <vt:variant>
        <vt:i4>9</vt:i4>
      </vt:variant>
      <vt:variant>
        <vt:lpstr>Embedded OLE Servers</vt:lpstr>
      </vt:variant>
      <vt:variant>
        <vt:i4>1</vt:i4>
      </vt:variant>
      <vt:variant>
        <vt:lpstr>Slide Titles</vt:lpstr>
      </vt:variant>
      <vt:variant>
        <vt:i4>47</vt:i4>
      </vt:variant>
    </vt:vector>
  </HeadingPairs>
  <TitlesOfParts>
    <vt:vector size="68" baseType="lpstr">
      <vt:lpstr>Arial</vt:lpstr>
      <vt:lpstr>Arial Rounded MT Bold</vt:lpstr>
      <vt:lpstr>Calibri</vt:lpstr>
      <vt:lpstr>Calibri Light</vt:lpstr>
      <vt:lpstr>Century Gothic</vt:lpstr>
      <vt:lpstr>Chalkboard</vt:lpstr>
      <vt:lpstr>Courier New</vt:lpstr>
      <vt:lpstr>Lucida Roman</vt:lpstr>
      <vt:lpstr>Lucida Sans</vt:lpstr>
      <vt:lpstr>Lucida Sans Typewriter</vt:lpstr>
      <vt:lpstr>Wingdings</vt:lpstr>
      <vt:lpstr>2_Office Theme</vt:lpstr>
      <vt:lpstr>15_Office Theme</vt:lpstr>
      <vt:lpstr>6_Office Theme</vt:lpstr>
      <vt:lpstr>10_Office Theme</vt:lpstr>
      <vt:lpstr>8_Office Theme</vt:lpstr>
      <vt:lpstr>1_Office Theme</vt:lpstr>
      <vt:lpstr>16_Office Theme</vt:lpstr>
      <vt:lpstr>7_Office Theme</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Fraction Who Has Leased Any Unit within Six Months of Voucher Issuance</vt:lpstr>
      <vt:lpstr>PowerPoint Presentation</vt:lpstr>
      <vt:lpstr>Treatment Effects By Race and Ethnicity</vt:lpstr>
      <vt:lpstr>PowerPoint Presentation</vt:lpstr>
      <vt:lpstr>PowerPoint Presentation</vt:lpstr>
      <vt:lpstr>PowerPoint Presentation</vt:lpstr>
      <vt:lpstr>PowerPoint Presentation</vt:lpstr>
      <vt:lpstr>PowerPoint Presentation</vt:lpstr>
      <vt:lpstr>Appendix Tables and Figures</vt:lpstr>
      <vt:lpstr>PowerPoint Presentation</vt:lpstr>
      <vt:lpstr>PowerPoint Presentation</vt:lpstr>
      <vt:lpstr>PowerPoint Presentation</vt:lpstr>
      <vt:lpstr>PowerPoint Presentation</vt:lpstr>
      <vt:lpstr>PowerPoint Presentation</vt:lpstr>
      <vt:lpstr>Distribution of Upward Mobility in Destination Tracts Families Issued Vouchers by King County Housing Authority</vt:lpstr>
      <vt:lpstr>Distribution of Upward Mobility in Destination Tracts Families Issued Vouchers by Seattle Housing Authority</vt:lpstr>
      <vt:lpstr>Total Rent Paid to Owner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Statistics for Experimental Sample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MOVES TO OPPORTUNITY     Peter Bergman, Raj Chetty, Stefanie DeLuca, Nathaniel Hendren, Lawrence Katz, and Christopher Palmer</dc:title>
  <dc:creator>Chetty, Raj</dc:creator>
  <cp:lastModifiedBy>Hendren, Nathaniel</cp:lastModifiedBy>
  <cp:revision>871</cp:revision>
  <cp:lastPrinted>2019-08-03T16:20:39Z</cp:lastPrinted>
  <dcterms:created xsi:type="dcterms:W3CDTF">2019-02-12T13:13:13Z</dcterms:created>
  <dcterms:modified xsi:type="dcterms:W3CDTF">2019-09-19T02:59:58Z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0x01010003AB978EB35B564A981ED65C2213F076</vt:lpwstr>
  </property>
  <property fmtid="{D5CDD505-2E9C-101B-9397-08002B2CF9AE}" pid="3" name="AuthorIds_UIVersion_512">
    <vt:lpwstr>169</vt:lpwstr>
  </property>
</Properties>
</file>