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732" r:id="rId3"/>
    <p:sldMasterId id="2147483744" r:id="rId4"/>
  </p:sldMasterIdLst>
  <p:notesMasterIdLst>
    <p:notesMasterId r:id="rId25"/>
  </p:notesMasterIdLst>
  <p:handoutMasterIdLst>
    <p:handoutMasterId r:id="rId26"/>
  </p:handoutMasterIdLst>
  <p:sldIdLst>
    <p:sldId id="457" r:id="rId5"/>
    <p:sldId id="475" r:id="rId6"/>
    <p:sldId id="476" r:id="rId7"/>
    <p:sldId id="405" r:id="rId8"/>
    <p:sldId id="346" r:id="rId9"/>
    <p:sldId id="349" r:id="rId10"/>
    <p:sldId id="311" r:id="rId11"/>
    <p:sldId id="356" r:id="rId12"/>
    <p:sldId id="438" r:id="rId13"/>
    <p:sldId id="439" r:id="rId14"/>
    <p:sldId id="468" r:id="rId15"/>
    <p:sldId id="469" r:id="rId16"/>
    <p:sldId id="450" r:id="rId17"/>
    <p:sldId id="470" r:id="rId18"/>
    <p:sldId id="451" r:id="rId19"/>
    <p:sldId id="471" r:id="rId20"/>
    <p:sldId id="453" r:id="rId21"/>
    <p:sldId id="472" r:id="rId22"/>
    <p:sldId id="474" r:id="rId23"/>
    <p:sldId id="473" r:id="rId24"/>
  </p:sldIdLst>
  <p:sldSz cx="12192000" cy="6858000"/>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62699"/>
    <a:srgbClr val="2672C4"/>
    <a:srgbClr val="000000"/>
    <a:srgbClr val="DAFE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96" autoAdjust="0"/>
    <p:restoredTop sz="81586" autoAdjust="0"/>
  </p:normalViewPr>
  <p:slideViewPr>
    <p:cSldViewPr>
      <p:cViewPr varScale="1">
        <p:scale>
          <a:sx n="56" d="100"/>
          <a:sy n="56" d="100"/>
        </p:scale>
        <p:origin x="700"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54"/>
    </p:cViewPr>
  </p:sorterViewPr>
  <p:notesViewPr>
    <p:cSldViewPr>
      <p:cViewPr varScale="1">
        <p:scale>
          <a:sx n="68" d="100"/>
          <a:sy n="68" d="100"/>
        </p:scale>
        <p:origin x="-2778" y="-108"/>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file:///C:\MTOStudy_folders\mto_10year\HUD_final_report\volume_one\final_for_hud_20110718\color_graph_only_mto_chap5_using_20110718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2800" dirty="0">
                <a:solidFill>
                  <a:srgbClr val="FFFFFF"/>
                </a:solidFill>
              </a:rPr>
              <a:t>Sizable impacts on adult physical &amp; mental health</a:t>
            </a:r>
          </a:p>
        </c:rich>
      </c:tx>
      <c:layout>
        <c:manualLayout>
          <c:xMode val="edge"/>
          <c:yMode val="edge"/>
          <c:x val="0.15542813455657492"/>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Sheet1!$A$7</c:f>
              <c:strCache>
                <c:ptCount val="1"/>
                <c:pt idx="0">
                  <c:v>Control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tx>
                <c:rich>
                  <a:bodyPr/>
                  <a:lstStyle/>
                  <a:p>
                    <a:fld id="{76724578-7298-49E9-9A5A-C0C35734AC7D}" type="VALUE">
                      <a:rPr lang="en-US">
                        <a:solidFill>
                          <a:schemeClr val="tx1"/>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0D5-410C-9115-FCAC2BFA4F2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Sheet1!$B$6:$C$6</c:f>
              <c:strCache>
                <c:ptCount val="2"/>
                <c:pt idx="0">
                  <c:v>Depression</c:v>
                </c:pt>
                <c:pt idx="1">
                  <c:v>Diabetes</c:v>
                </c:pt>
              </c:strCache>
            </c:strRef>
          </c:cat>
          <c:val>
            <c:numRef>
              <c:f>Sheet1!$B$7:$C$7</c:f>
              <c:numCache>
                <c:formatCode>General</c:formatCode>
                <c:ptCount val="2"/>
                <c:pt idx="0">
                  <c:v>0.20300000000000001</c:v>
                </c:pt>
                <c:pt idx="1">
                  <c:v>0.20399999999999999</c:v>
                </c:pt>
              </c:numCache>
            </c:numRef>
          </c:val>
          <c:extLst>
            <c:ext xmlns:c16="http://schemas.microsoft.com/office/drawing/2014/chart" uri="{C3380CC4-5D6E-409C-BE32-E72D297353CC}">
              <c16:uniqueId val="{00000000-0B1C-483D-9121-D9789A95FE95}"/>
            </c:ext>
          </c:extLst>
        </c:ser>
        <c:ser>
          <c:idx val="1"/>
          <c:order val="1"/>
          <c:tx>
            <c:strRef>
              <c:f>Sheet1!$A$8</c:f>
              <c:strCache>
                <c:ptCount val="1"/>
                <c:pt idx="0">
                  <c:v>Low-poverty voucher</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Sheet1!$B$6:$C$6</c:f>
              <c:strCache>
                <c:ptCount val="2"/>
                <c:pt idx="0">
                  <c:v>Depression</c:v>
                </c:pt>
                <c:pt idx="1">
                  <c:v>Diabetes</c:v>
                </c:pt>
              </c:strCache>
            </c:strRef>
          </c:cat>
          <c:val>
            <c:numRef>
              <c:f>Sheet1!$B$8:$C$8</c:f>
              <c:numCache>
                <c:formatCode>General</c:formatCode>
                <c:ptCount val="2"/>
                <c:pt idx="0">
                  <c:v>0.17100000000000001</c:v>
                </c:pt>
                <c:pt idx="1">
                  <c:v>0.152</c:v>
                </c:pt>
              </c:numCache>
            </c:numRef>
          </c:val>
          <c:extLst>
            <c:ext xmlns:c16="http://schemas.microsoft.com/office/drawing/2014/chart" uri="{C3380CC4-5D6E-409C-BE32-E72D297353CC}">
              <c16:uniqueId val="{00000001-0B1C-483D-9121-D9789A95FE95}"/>
            </c:ext>
          </c:extLst>
        </c:ser>
        <c:dLbls>
          <c:dLblPos val="outEnd"/>
          <c:showLegendKey val="0"/>
          <c:showVal val="1"/>
          <c:showCatName val="0"/>
          <c:showSerName val="0"/>
          <c:showPercent val="0"/>
          <c:showBubbleSize val="0"/>
        </c:dLbls>
        <c:gapWidth val="100"/>
        <c:overlap val="-24"/>
        <c:axId val="397532104"/>
        <c:axId val="397539320"/>
      </c:barChart>
      <c:catAx>
        <c:axId val="397532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2"/>
                </a:solidFill>
                <a:latin typeface="+mn-lt"/>
                <a:ea typeface="+mn-ea"/>
                <a:cs typeface="+mn-cs"/>
              </a:defRPr>
            </a:pPr>
            <a:endParaRPr lang="en-US"/>
          </a:p>
        </c:txPr>
        <c:crossAx val="397539320"/>
        <c:crosses val="autoZero"/>
        <c:auto val="1"/>
        <c:lblAlgn val="ctr"/>
        <c:lblOffset val="100"/>
        <c:noMultiLvlLbl val="0"/>
      </c:catAx>
      <c:valAx>
        <c:axId val="397539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2"/>
                </a:solidFill>
                <a:latin typeface="+mn-lt"/>
                <a:ea typeface="+mn-ea"/>
                <a:cs typeface="+mn-cs"/>
              </a:defRPr>
            </a:pPr>
            <a:endParaRPr lang="en-US"/>
          </a:p>
        </c:txPr>
        <c:crossAx val="3975321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bg2"/>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600" b="0"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03275134086548"/>
          <c:y val="0.12639568702560827"/>
          <c:w val="0.77342599566359016"/>
          <c:h val="0.72032219530251029"/>
        </c:manualLayout>
      </c:layout>
      <c:lineChart>
        <c:grouping val="standard"/>
        <c:varyColors val="0"/>
        <c:ser>
          <c:idx val="0"/>
          <c:order val="0"/>
          <c:tx>
            <c:strRef>
              <c:f>'5.4_raw'!$B$1</c:f>
              <c:strCache>
                <c:ptCount val="1"/>
                <c:pt idx="0">
                  <c:v>Experimental group mean</c:v>
                </c:pt>
              </c:strCache>
            </c:strRef>
          </c:tx>
          <c:spPr>
            <a:ln w="44450">
              <a:solidFill>
                <a:srgbClr val="FFFF00"/>
              </a:solidFill>
              <a:prstDash val="lgDash"/>
            </a:ln>
          </c:spPr>
          <c:marker>
            <c:symbol val="none"/>
          </c:marker>
          <c:val>
            <c:numRef>
              <c:f>'5.4_raw'!$B$2:$B$44</c:f>
              <c:numCache>
                <c:formatCode>General</c:formatCode>
                <c:ptCount val="43"/>
                <c:pt idx="0">
                  <c:v>30.812999999999999</c:v>
                </c:pt>
                <c:pt idx="1">
                  <c:v>32.269000000000013</c:v>
                </c:pt>
                <c:pt idx="2">
                  <c:v>33.681000000000004</c:v>
                </c:pt>
                <c:pt idx="3">
                  <c:v>35.183</c:v>
                </c:pt>
                <c:pt idx="4">
                  <c:v>36.735000000000063</c:v>
                </c:pt>
                <c:pt idx="5">
                  <c:v>38.349000000000004</c:v>
                </c:pt>
                <c:pt idx="6">
                  <c:v>41.274000000000001</c:v>
                </c:pt>
                <c:pt idx="7">
                  <c:v>43.152000000000001</c:v>
                </c:pt>
                <c:pt idx="8">
                  <c:v>42.79500000000025</c:v>
                </c:pt>
                <c:pt idx="9">
                  <c:v>43.052</c:v>
                </c:pt>
                <c:pt idx="10">
                  <c:v>46.171000000000006</c:v>
                </c:pt>
                <c:pt idx="11">
                  <c:v>46.568000000000012</c:v>
                </c:pt>
                <c:pt idx="12">
                  <c:v>46.534000000000006</c:v>
                </c:pt>
                <c:pt idx="13">
                  <c:v>48.706000000000003</c:v>
                </c:pt>
                <c:pt idx="14">
                  <c:v>48.032000000000011</c:v>
                </c:pt>
                <c:pt idx="15">
                  <c:v>50.083999999999996</c:v>
                </c:pt>
                <c:pt idx="16">
                  <c:v>49.965000000000003</c:v>
                </c:pt>
                <c:pt idx="17">
                  <c:v>51.643000000000001</c:v>
                </c:pt>
                <c:pt idx="18">
                  <c:v>51.286000000000001</c:v>
                </c:pt>
                <c:pt idx="19">
                  <c:v>50.544000000000004</c:v>
                </c:pt>
                <c:pt idx="20">
                  <c:v>51.024000000000001</c:v>
                </c:pt>
                <c:pt idx="21">
                  <c:v>50.268000000000221</c:v>
                </c:pt>
                <c:pt idx="22">
                  <c:v>50.182000000000002</c:v>
                </c:pt>
                <c:pt idx="23">
                  <c:v>50.24</c:v>
                </c:pt>
                <c:pt idx="24">
                  <c:v>48.002000000000002</c:v>
                </c:pt>
                <c:pt idx="25">
                  <c:v>48.592000000000013</c:v>
                </c:pt>
                <c:pt idx="26">
                  <c:v>49.074000000000005</c:v>
                </c:pt>
                <c:pt idx="27">
                  <c:v>46.937000000000005</c:v>
                </c:pt>
                <c:pt idx="28">
                  <c:v>46.86</c:v>
                </c:pt>
                <c:pt idx="29">
                  <c:v>47.973000000000006</c:v>
                </c:pt>
                <c:pt idx="30">
                  <c:v>49.231000000000002</c:v>
                </c:pt>
                <c:pt idx="31">
                  <c:v>48.04</c:v>
                </c:pt>
                <c:pt idx="32">
                  <c:v>46.839000000000006</c:v>
                </c:pt>
                <c:pt idx="33">
                  <c:v>46.566000000000003</c:v>
                </c:pt>
                <c:pt idx="34">
                  <c:v>47.237000000000002</c:v>
                </c:pt>
                <c:pt idx="35">
                  <c:v>46.986000000000004</c:v>
                </c:pt>
                <c:pt idx="36">
                  <c:v>45.125000000000163</c:v>
                </c:pt>
                <c:pt idx="37">
                  <c:v>45.986000000000004</c:v>
                </c:pt>
                <c:pt idx="38">
                  <c:v>45.549000000000007</c:v>
                </c:pt>
                <c:pt idx="39">
                  <c:v>46.836999999999996</c:v>
                </c:pt>
                <c:pt idx="40">
                  <c:v>46.648000000000003</c:v>
                </c:pt>
                <c:pt idx="41">
                  <c:v>46.669000000000011</c:v>
                </c:pt>
                <c:pt idx="42">
                  <c:v>46.542000000000002</c:v>
                </c:pt>
              </c:numCache>
            </c:numRef>
          </c:val>
          <c:smooth val="0"/>
          <c:extLst>
            <c:ext xmlns:c16="http://schemas.microsoft.com/office/drawing/2014/chart" uri="{C3380CC4-5D6E-409C-BE32-E72D297353CC}">
              <c16:uniqueId val="{00000000-92EF-49E0-91EC-88C4BD0DFFA5}"/>
            </c:ext>
          </c:extLst>
        </c:ser>
        <c:ser>
          <c:idx val="1"/>
          <c:order val="1"/>
          <c:tx>
            <c:strRef>
              <c:f>'5.4_raw'!$C$1</c:f>
              <c:strCache>
                <c:ptCount val="1"/>
                <c:pt idx="0">
                  <c:v>Section 8 group mean</c:v>
                </c:pt>
              </c:strCache>
            </c:strRef>
          </c:tx>
          <c:spPr>
            <a:ln w="44450">
              <a:solidFill>
                <a:srgbClr val="92D050"/>
              </a:solidFill>
              <a:prstDash val="sysDash"/>
            </a:ln>
          </c:spPr>
          <c:marker>
            <c:symbol val="none"/>
          </c:marker>
          <c:val>
            <c:numRef>
              <c:f>'5.4_raw'!$C$2:$C$44</c:f>
              <c:numCache>
                <c:formatCode>General</c:formatCode>
                <c:ptCount val="43"/>
                <c:pt idx="0">
                  <c:v>31.907</c:v>
                </c:pt>
                <c:pt idx="1">
                  <c:v>32.349000000000004</c:v>
                </c:pt>
                <c:pt idx="2">
                  <c:v>33.849000000000004</c:v>
                </c:pt>
                <c:pt idx="3">
                  <c:v>34.508000000000003</c:v>
                </c:pt>
                <c:pt idx="4">
                  <c:v>39.386999999999993</c:v>
                </c:pt>
                <c:pt idx="5">
                  <c:v>40.166000000000011</c:v>
                </c:pt>
                <c:pt idx="6">
                  <c:v>42.625000000000163</c:v>
                </c:pt>
                <c:pt idx="7">
                  <c:v>43.611000000000004</c:v>
                </c:pt>
                <c:pt idx="8">
                  <c:v>43.701000000000001</c:v>
                </c:pt>
                <c:pt idx="9">
                  <c:v>44.989000000000004</c:v>
                </c:pt>
                <c:pt idx="10">
                  <c:v>45.262000000000221</c:v>
                </c:pt>
                <c:pt idx="11">
                  <c:v>47.147000000000006</c:v>
                </c:pt>
                <c:pt idx="12">
                  <c:v>48.86</c:v>
                </c:pt>
                <c:pt idx="13">
                  <c:v>50.044000000000004</c:v>
                </c:pt>
                <c:pt idx="14">
                  <c:v>50.3</c:v>
                </c:pt>
                <c:pt idx="15">
                  <c:v>50.747</c:v>
                </c:pt>
                <c:pt idx="16">
                  <c:v>50.927</c:v>
                </c:pt>
                <c:pt idx="17">
                  <c:v>51.521000000000001</c:v>
                </c:pt>
                <c:pt idx="18">
                  <c:v>52.109000000000002</c:v>
                </c:pt>
                <c:pt idx="19">
                  <c:v>51.282000000000011</c:v>
                </c:pt>
                <c:pt idx="20">
                  <c:v>52.975000000000001</c:v>
                </c:pt>
                <c:pt idx="21">
                  <c:v>50.452999999999996</c:v>
                </c:pt>
                <c:pt idx="22">
                  <c:v>51.544000000000004</c:v>
                </c:pt>
                <c:pt idx="23">
                  <c:v>50.972000000000001</c:v>
                </c:pt>
                <c:pt idx="24">
                  <c:v>50.926000000000002</c:v>
                </c:pt>
                <c:pt idx="25">
                  <c:v>50.109000000000002</c:v>
                </c:pt>
                <c:pt idx="26">
                  <c:v>50.04</c:v>
                </c:pt>
                <c:pt idx="27">
                  <c:v>49.273000000000003</c:v>
                </c:pt>
                <c:pt idx="28">
                  <c:v>48.7</c:v>
                </c:pt>
                <c:pt idx="29">
                  <c:v>49.341999999999999</c:v>
                </c:pt>
                <c:pt idx="30">
                  <c:v>47.846000000000004</c:v>
                </c:pt>
                <c:pt idx="31">
                  <c:v>47.756</c:v>
                </c:pt>
                <c:pt idx="32">
                  <c:v>47.749000000000002</c:v>
                </c:pt>
                <c:pt idx="33">
                  <c:v>46.594000000000001</c:v>
                </c:pt>
                <c:pt idx="34">
                  <c:v>48.642000000000003</c:v>
                </c:pt>
                <c:pt idx="35">
                  <c:v>48.016000000000005</c:v>
                </c:pt>
                <c:pt idx="36">
                  <c:v>47.439</c:v>
                </c:pt>
                <c:pt idx="37">
                  <c:v>46.588000000000001</c:v>
                </c:pt>
                <c:pt idx="38">
                  <c:v>46.18</c:v>
                </c:pt>
                <c:pt idx="39">
                  <c:v>47.664000000000001</c:v>
                </c:pt>
                <c:pt idx="40">
                  <c:v>47.122000000000163</c:v>
                </c:pt>
                <c:pt idx="41">
                  <c:v>46.344999999999999</c:v>
                </c:pt>
                <c:pt idx="42">
                  <c:v>45.678000000000011</c:v>
                </c:pt>
              </c:numCache>
            </c:numRef>
          </c:val>
          <c:smooth val="0"/>
          <c:extLst>
            <c:ext xmlns:c16="http://schemas.microsoft.com/office/drawing/2014/chart" uri="{C3380CC4-5D6E-409C-BE32-E72D297353CC}">
              <c16:uniqueId val="{00000001-92EF-49E0-91EC-88C4BD0DFFA5}"/>
            </c:ext>
          </c:extLst>
        </c:ser>
        <c:ser>
          <c:idx val="2"/>
          <c:order val="2"/>
          <c:tx>
            <c:strRef>
              <c:f>'5.4_raw'!$D$1</c:f>
              <c:strCache>
                <c:ptCount val="1"/>
                <c:pt idx="0">
                  <c:v>Control group mean</c:v>
                </c:pt>
              </c:strCache>
            </c:strRef>
          </c:tx>
          <c:spPr>
            <a:ln w="44450">
              <a:solidFill>
                <a:srgbClr val="FF0000"/>
              </a:solidFill>
              <a:prstDash val="solid"/>
            </a:ln>
          </c:spPr>
          <c:marker>
            <c:symbol val="none"/>
          </c:marker>
          <c:val>
            <c:numRef>
              <c:f>'5.4_raw'!$D$2:$D$44</c:f>
              <c:numCache>
                <c:formatCode>General</c:formatCode>
                <c:ptCount val="43"/>
                <c:pt idx="0">
                  <c:v>31.067999999999987</c:v>
                </c:pt>
                <c:pt idx="1">
                  <c:v>33.002000000000002</c:v>
                </c:pt>
                <c:pt idx="2">
                  <c:v>34.972000000000001</c:v>
                </c:pt>
                <c:pt idx="3">
                  <c:v>36.597000000000001</c:v>
                </c:pt>
                <c:pt idx="4">
                  <c:v>38.932000000000002</c:v>
                </c:pt>
                <c:pt idx="5">
                  <c:v>40.790000000000013</c:v>
                </c:pt>
                <c:pt idx="6">
                  <c:v>41.509</c:v>
                </c:pt>
                <c:pt idx="7">
                  <c:v>43.373999999999995</c:v>
                </c:pt>
                <c:pt idx="8">
                  <c:v>43.376000000000005</c:v>
                </c:pt>
                <c:pt idx="9">
                  <c:v>45.086999999999996</c:v>
                </c:pt>
                <c:pt idx="10">
                  <c:v>46.09</c:v>
                </c:pt>
                <c:pt idx="11">
                  <c:v>46.306000000000004</c:v>
                </c:pt>
                <c:pt idx="12">
                  <c:v>46.574000000000005</c:v>
                </c:pt>
                <c:pt idx="13">
                  <c:v>48.979000000000006</c:v>
                </c:pt>
                <c:pt idx="14">
                  <c:v>48.6</c:v>
                </c:pt>
                <c:pt idx="15">
                  <c:v>49.832000000000001</c:v>
                </c:pt>
                <c:pt idx="16">
                  <c:v>48.216000000000001</c:v>
                </c:pt>
                <c:pt idx="17">
                  <c:v>50.118000000000002</c:v>
                </c:pt>
                <c:pt idx="18">
                  <c:v>51.616</c:v>
                </c:pt>
                <c:pt idx="19">
                  <c:v>51.961000000000006</c:v>
                </c:pt>
                <c:pt idx="20">
                  <c:v>50.527000000000001</c:v>
                </c:pt>
                <c:pt idx="21">
                  <c:v>50.252000000000002</c:v>
                </c:pt>
                <c:pt idx="22">
                  <c:v>51.571000000000005</c:v>
                </c:pt>
                <c:pt idx="23">
                  <c:v>50.197000000000003</c:v>
                </c:pt>
                <c:pt idx="24">
                  <c:v>50.115000000000002</c:v>
                </c:pt>
                <c:pt idx="25">
                  <c:v>49.492000000000012</c:v>
                </c:pt>
                <c:pt idx="26">
                  <c:v>48.968000000000011</c:v>
                </c:pt>
                <c:pt idx="27">
                  <c:v>49.026000000000003</c:v>
                </c:pt>
                <c:pt idx="28">
                  <c:v>47.078000000000003</c:v>
                </c:pt>
                <c:pt idx="29">
                  <c:v>46.287000000000006</c:v>
                </c:pt>
                <c:pt idx="30">
                  <c:v>47.196000000000012</c:v>
                </c:pt>
                <c:pt idx="31">
                  <c:v>47.668000000000013</c:v>
                </c:pt>
                <c:pt idx="32">
                  <c:v>46.503</c:v>
                </c:pt>
                <c:pt idx="33">
                  <c:v>47.209000000000003</c:v>
                </c:pt>
                <c:pt idx="34">
                  <c:v>46.686</c:v>
                </c:pt>
                <c:pt idx="35">
                  <c:v>46.913999999999994</c:v>
                </c:pt>
                <c:pt idx="36">
                  <c:v>45.706000000000003</c:v>
                </c:pt>
                <c:pt idx="37">
                  <c:v>45.956999999999994</c:v>
                </c:pt>
                <c:pt idx="38">
                  <c:v>46.278000000000013</c:v>
                </c:pt>
                <c:pt idx="39">
                  <c:v>47.086999999999996</c:v>
                </c:pt>
                <c:pt idx="40">
                  <c:v>46.306000000000004</c:v>
                </c:pt>
                <c:pt idx="41">
                  <c:v>46.832000000000001</c:v>
                </c:pt>
                <c:pt idx="42">
                  <c:v>46.742000000000012</c:v>
                </c:pt>
              </c:numCache>
            </c:numRef>
          </c:val>
          <c:smooth val="0"/>
          <c:extLst>
            <c:ext xmlns:c16="http://schemas.microsoft.com/office/drawing/2014/chart" uri="{C3380CC4-5D6E-409C-BE32-E72D297353CC}">
              <c16:uniqueId val="{00000002-92EF-49E0-91EC-88C4BD0DFFA5}"/>
            </c:ext>
          </c:extLst>
        </c:ser>
        <c:dLbls>
          <c:showLegendKey val="0"/>
          <c:showVal val="0"/>
          <c:showCatName val="0"/>
          <c:showSerName val="0"/>
          <c:showPercent val="0"/>
          <c:showBubbleSize val="0"/>
        </c:dLbls>
        <c:smooth val="0"/>
        <c:axId val="43158144"/>
        <c:axId val="57440128"/>
      </c:lineChart>
      <c:catAx>
        <c:axId val="43158144"/>
        <c:scaling>
          <c:orientation val="minMax"/>
        </c:scaling>
        <c:delete val="0"/>
        <c:axPos val="b"/>
        <c:title>
          <c:tx>
            <c:rich>
              <a:bodyPr/>
              <a:lstStyle/>
              <a:p>
                <a:pPr>
                  <a:defRPr sz="2400">
                    <a:solidFill>
                      <a:schemeClr val="tx1"/>
                    </a:solidFill>
                    <a:latin typeface="+mj-lt"/>
                  </a:defRPr>
                </a:pPr>
                <a:r>
                  <a:rPr lang="en-US" sz="2400">
                    <a:solidFill>
                      <a:schemeClr val="tx1"/>
                    </a:solidFill>
                    <a:latin typeface="+mj-lt"/>
                  </a:rPr>
                  <a:t>Number of Quarters Since Random Assignment</a:t>
                </a:r>
              </a:p>
            </c:rich>
          </c:tx>
          <c:overlay val="0"/>
          <c:spPr>
            <a:noFill/>
            <a:ln w="25400">
              <a:noFill/>
            </a:ln>
          </c:spPr>
        </c:title>
        <c:numFmt formatCode="General" sourceLinked="1"/>
        <c:majorTickMark val="none"/>
        <c:minorTickMark val="none"/>
        <c:tickLblPos val="nextTo"/>
        <c:spPr>
          <a:ln w="3175">
            <a:solidFill>
              <a:srgbClr val="808080"/>
            </a:solidFill>
            <a:prstDash val="solid"/>
          </a:ln>
        </c:spPr>
        <c:txPr>
          <a:bodyPr rot="-2700000"/>
          <a:lstStyle/>
          <a:p>
            <a:pPr>
              <a:defRPr sz="1600">
                <a:solidFill>
                  <a:schemeClr val="tx1"/>
                </a:solidFill>
                <a:latin typeface="+mj-lt"/>
              </a:defRPr>
            </a:pPr>
            <a:endParaRPr lang="en-US"/>
          </a:p>
        </c:txPr>
        <c:crossAx val="57440128"/>
        <c:crosses val="autoZero"/>
        <c:auto val="1"/>
        <c:lblAlgn val="ctr"/>
        <c:lblOffset val="100"/>
        <c:noMultiLvlLbl val="0"/>
      </c:catAx>
      <c:valAx>
        <c:axId val="57440128"/>
        <c:scaling>
          <c:orientation val="minMax"/>
        </c:scaling>
        <c:delete val="0"/>
        <c:axPos val="l"/>
        <c:majorGridlines>
          <c:spPr>
            <a:ln w="3175">
              <a:solidFill>
                <a:srgbClr val="808080"/>
              </a:solidFill>
              <a:prstDash val="solid"/>
            </a:ln>
          </c:spPr>
        </c:majorGridlines>
        <c:title>
          <c:tx>
            <c:rich>
              <a:bodyPr/>
              <a:lstStyle/>
              <a:p>
                <a:pPr>
                  <a:defRPr sz="2200">
                    <a:solidFill>
                      <a:schemeClr val="tx1"/>
                    </a:solidFill>
                    <a:latin typeface="+mj-lt"/>
                  </a:defRPr>
                </a:pPr>
                <a:r>
                  <a:rPr lang="en-US" sz="2200">
                    <a:solidFill>
                      <a:schemeClr val="tx1"/>
                    </a:solidFill>
                    <a:latin typeface="+mj-lt"/>
                  </a:rPr>
                  <a:t>Percent Employed</a:t>
                </a:r>
              </a:p>
            </c:rich>
          </c:tx>
          <c:overlay val="0"/>
          <c:spPr>
            <a:noFill/>
            <a:ln w="25400">
              <a:noFill/>
            </a:ln>
          </c:spPr>
        </c:title>
        <c:numFmt formatCode="General" sourceLinked="1"/>
        <c:majorTickMark val="none"/>
        <c:minorTickMark val="none"/>
        <c:tickLblPos val="nextTo"/>
        <c:spPr>
          <a:ln w="3175">
            <a:solidFill>
              <a:srgbClr val="808080"/>
            </a:solidFill>
            <a:prstDash val="solid"/>
          </a:ln>
        </c:spPr>
        <c:txPr>
          <a:bodyPr/>
          <a:lstStyle/>
          <a:p>
            <a:pPr>
              <a:defRPr sz="1600">
                <a:solidFill>
                  <a:schemeClr val="tx1"/>
                </a:solidFill>
                <a:latin typeface="+mj-lt"/>
              </a:defRPr>
            </a:pPr>
            <a:endParaRPr lang="en-US"/>
          </a:p>
        </c:txPr>
        <c:crossAx val="43158144"/>
        <c:crosses val="autoZero"/>
        <c:crossBetween val="between"/>
      </c:valAx>
      <c:spPr>
        <a:solidFill>
          <a:schemeClr val="bg1">
            <a:lumMod val="75000"/>
          </a:schemeClr>
        </a:solidFill>
        <a:ln w="25400">
          <a:noFill/>
        </a:ln>
      </c:spPr>
    </c:plotArea>
    <c:legend>
      <c:legendPos val="r"/>
      <c:layout>
        <c:manualLayout>
          <c:xMode val="edge"/>
          <c:yMode val="edge"/>
          <c:x val="0.53387542017774092"/>
          <c:y val="0.51140989777593548"/>
          <c:w val="0.34167058065110451"/>
          <c:h val="0.23547520375742695"/>
        </c:manualLayout>
      </c:layout>
      <c:overlay val="0"/>
      <c:spPr>
        <a:solidFill>
          <a:schemeClr val="bg1">
            <a:lumMod val="75000"/>
          </a:schemeClr>
        </a:solidFill>
        <a:ln w="25400">
          <a:solidFill>
            <a:schemeClr val="tx1"/>
          </a:solidFill>
        </a:ln>
      </c:spPr>
      <c:txPr>
        <a:bodyPr/>
        <a:lstStyle/>
        <a:p>
          <a:pPr>
            <a:defRPr sz="1800">
              <a:solidFill>
                <a:schemeClr val="tx1"/>
              </a:solidFill>
              <a:latin typeface="+mj-lt"/>
            </a:defRPr>
          </a:pPr>
          <a:endParaRPr lang="en-US"/>
        </a:p>
      </c:txPr>
    </c:legend>
    <c:plotVisOnly val="1"/>
    <c:dispBlanksAs val="gap"/>
    <c:showDLblsOverMax val="0"/>
  </c:chart>
  <c:spPr>
    <a:solidFill>
      <a:schemeClr val="bg1">
        <a:lumMod val="75000"/>
      </a:schemeClr>
    </a:solidFill>
    <a:ln w="3175">
      <a:no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0"/>
            <a:ext cx="3037628" cy="464184"/>
          </a:xfrm>
          <a:prstGeom prst="rect">
            <a:avLst/>
          </a:prstGeom>
          <a:noFill/>
          <a:ln w="9525">
            <a:noFill/>
            <a:miter lim="800000"/>
            <a:headEnd/>
            <a:tailEnd/>
          </a:ln>
          <a:effectLst/>
        </p:spPr>
        <p:txBody>
          <a:bodyPr vert="horz" wrap="square" lIns="92288" tIns="46143" rIns="92288" bIns="46143" numCol="1" anchor="t" anchorCtr="0" compatLnSpc="1">
            <a:prstTxWarp prst="textNoShape">
              <a:avLst/>
            </a:prstTxWarp>
          </a:bodyPr>
          <a:lstStyle>
            <a:lvl1pPr defTabSz="922131">
              <a:defRPr sz="1300">
                <a:cs typeface="+mn-cs"/>
              </a:defRPr>
            </a:lvl1pPr>
          </a:lstStyle>
          <a:p>
            <a:pPr>
              <a:defRPr/>
            </a:pPr>
            <a:endParaRPr lang="en-US"/>
          </a:p>
        </p:txBody>
      </p:sp>
      <p:sp>
        <p:nvSpPr>
          <p:cNvPr id="12291" name="Rectangle 3"/>
          <p:cNvSpPr>
            <a:spLocks noGrp="1" noChangeArrowheads="1"/>
          </p:cNvSpPr>
          <p:nvPr>
            <p:ph type="dt" sz="quarter" idx="1"/>
          </p:nvPr>
        </p:nvSpPr>
        <p:spPr bwMode="auto">
          <a:xfrm>
            <a:off x="3972773" y="0"/>
            <a:ext cx="3037628" cy="464184"/>
          </a:xfrm>
          <a:prstGeom prst="rect">
            <a:avLst/>
          </a:prstGeom>
          <a:noFill/>
          <a:ln w="9525">
            <a:noFill/>
            <a:miter lim="800000"/>
            <a:headEnd/>
            <a:tailEnd/>
          </a:ln>
          <a:effectLst/>
        </p:spPr>
        <p:txBody>
          <a:bodyPr vert="horz" wrap="square" lIns="92288" tIns="46143" rIns="92288" bIns="46143" numCol="1" anchor="t" anchorCtr="0" compatLnSpc="1">
            <a:prstTxWarp prst="textNoShape">
              <a:avLst/>
            </a:prstTxWarp>
          </a:bodyPr>
          <a:lstStyle>
            <a:lvl1pPr algn="r" defTabSz="922131">
              <a:defRPr sz="1300">
                <a:cs typeface="+mn-cs"/>
              </a:defRPr>
            </a:lvl1pPr>
          </a:lstStyle>
          <a:p>
            <a:pPr>
              <a:defRPr/>
            </a:pPr>
            <a:endParaRPr lang="en-US"/>
          </a:p>
        </p:txBody>
      </p:sp>
      <p:sp>
        <p:nvSpPr>
          <p:cNvPr id="12292" name="Rectangle 4"/>
          <p:cNvSpPr>
            <a:spLocks noGrp="1" noChangeArrowheads="1"/>
          </p:cNvSpPr>
          <p:nvPr>
            <p:ph type="ftr" sz="quarter" idx="2"/>
          </p:nvPr>
        </p:nvSpPr>
        <p:spPr bwMode="auto">
          <a:xfrm>
            <a:off x="1" y="8832216"/>
            <a:ext cx="3037628" cy="464184"/>
          </a:xfrm>
          <a:prstGeom prst="rect">
            <a:avLst/>
          </a:prstGeom>
          <a:noFill/>
          <a:ln w="9525">
            <a:noFill/>
            <a:miter lim="800000"/>
            <a:headEnd/>
            <a:tailEnd/>
          </a:ln>
          <a:effectLst/>
        </p:spPr>
        <p:txBody>
          <a:bodyPr vert="horz" wrap="square" lIns="92288" tIns="46143" rIns="92288" bIns="46143" numCol="1" anchor="b" anchorCtr="0" compatLnSpc="1">
            <a:prstTxWarp prst="textNoShape">
              <a:avLst/>
            </a:prstTxWarp>
          </a:bodyPr>
          <a:lstStyle>
            <a:lvl1pPr defTabSz="922131">
              <a:defRPr sz="1300">
                <a:cs typeface="+mn-cs"/>
              </a:defRPr>
            </a:lvl1pPr>
          </a:lstStyle>
          <a:p>
            <a:pPr>
              <a:defRPr/>
            </a:pPr>
            <a:endParaRPr lang="en-US"/>
          </a:p>
        </p:txBody>
      </p:sp>
      <p:sp>
        <p:nvSpPr>
          <p:cNvPr id="12293" name="Rectangle 5"/>
          <p:cNvSpPr>
            <a:spLocks noGrp="1" noChangeArrowheads="1"/>
          </p:cNvSpPr>
          <p:nvPr>
            <p:ph type="sldNum" sz="quarter" idx="3"/>
          </p:nvPr>
        </p:nvSpPr>
        <p:spPr bwMode="auto">
          <a:xfrm>
            <a:off x="3972773" y="8832216"/>
            <a:ext cx="3037628" cy="464184"/>
          </a:xfrm>
          <a:prstGeom prst="rect">
            <a:avLst/>
          </a:prstGeom>
          <a:noFill/>
          <a:ln w="9525">
            <a:noFill/>
            <a:miter lim="800000"/>
            <a:headEnd/>
            <a:tailEnd/>
          </a:ln>
          <a:effectLst/>
        </p:spPr>
        <p:txBody>
          <a:bodyPr vert="horz" wrap="square" lIns="92288" tIns="46143" rIns="92288" bIns="46143" numCol="1" anchor="b" anchorCtr="0" compatLnSpc="1">
            <a:prstTxWarp prst="textNoShape">
              <a:avLst/>
            </a:prstTxWarp>
          </a:bodyPr>
          <a:lstStyle>
            <a:lvl1pPr algn="r" defTabSz="922131">
              <a:defRPr sz="1300">
                <a:cs typeface="+mn-cs"/>
              </a:defRPr>
            </a:lvl1pPr>
          </a:lstStyle>
          <a:p>
            <a:pPr>
              <a:defRPr/>
            </a:pPr>
            <a:fld id="{7755FB5F-AF5F-4A63-9A2C-A7D4A2D305DD}" type="slidenum">
              <a:rPr lang="en-US"/>
              <a:pPr>
                <a:defRPr/>
              </a:pPr>
              <a:t>‹#›</a:t>
            </a:fld>
            <a:endParaRPr lang="en-US"/>
          </a:p>
        </p:txBody>
      </p:sp>
    </p:spTree>
    <p:extLst>
      <p:ext uri="{BB962C8B-B14F-4D97-AF65-F5344CB8AC3E}">
        <p14:creationId xmlns:p14="http://schemas.microsoft.com/office/powerpoint/2010/main" val="815297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628" cy="464184"/>
          </a:xfrm>
          <a:prstGeom prst="rect">
            <a:avLst/>
          </a:prstGeom>
        </p:spPr>
        <p:txBody>
          <a:bodyPr vert="horz" lIns="91577" tIns="45789" rIns="91577" bIns="45789"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971183" y="0"/>
            <a:ext cx="3037628" cy="464184"/>
          </a:xfrm>
          <a:prstGeom prst="rect">
            <a:avLst/>
          </a:prstGeom>
        </p:spPr>
        <p:txBody>
          <a:bodyPr vert="horz" lIns="91577" tIns="45789" rIns="91577" bIns="45789" rtlCol="0"/>
          <a:lstStyle>
            <a:lvl1pPr algn="r">
              <a:defRPr sz="1200" smtClean="0">
                <a:cs typeface="+mn-cs"/>
              </a:defRPr>
            </a:lvl1pPr>
          </a:lstStyle>
          <a:p>
            <a:pPr>
              <a:defRPr/>
            </a:pPr>
            <a:fld id="{C84E0B43-B96C-45F8-865E-0F0334C8128F}" type="datetimeFigureOut">
              <a:rPr lang="en-US"/>
              <a:pPr>
                <a:defRPr/>
              </a:pPr>
              <a:t>9/18/2019</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1577" tIns="45789" rIns="91577" bIns="45789" rtlCol="0" anchor="ctr"/>
          <a:lstStyle/>
          <a:p>
            <a:pPr lvl="0"/>
            <a:endParaRPr lang="en-US" noProof="0"/>
          </a:p>
        </p:txBody>
      </p:sp>
      <p:sp>
        <p:nvSpPr>
          <p:cNvPr id="5" name="Notes Placeholder 4"/>
          <p:cNvSpPr>
            <a:spLocks noGrp="1"/>
          </p:cNvSpPr>
          <p:nvPr>
            <p:ph type="body" sz="quarter" idx="3"/>
          </p:nvPr>
        </p:nvSpPr>
        <p:spPr>
          <a:xfrm>
            <a:off x="701359" y="4416110"/>
            <a:ext cx="5607684" cy="4182427"/>
          </a:xfrm>
          <a:prstGeom prst="rect">
            <a:avLst/>
          </a:prstGeom>
        </p:spPr>
        <p:txBody>
          <a:bodyPr vert="horz" lIns="91577" tIns="45789" rIns="91577" bIns="457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30627"/>
            <a:ext cx="3037628" cy="464184"/>
          </a:xfrm>
          <a:prstGeom prst="rect">
            <a:avLst/>
          </a:prstGeom>
        </p:spPr>
        <p:txBody>
          <a:bodyPr vert="horz" lIns="91577" tIns="45789" rIns="91577" bIns="45789"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971183" y="8830627"/>
            <a:ext cx="3037628" cy="464184"/>
          </a:xfrm>
          <a:prstGeom prst="rect">
            <a:avLst/>
          </a:prstGeom>
        </p:spPr>
        <p:txBody>
          <a:bodyPr vert="horz" lIns="91577" tIns="45789" rIns="91577" bIns="45789" rtlCol="0" anchor="b"/>
          <a:lstStyle>
            <a:lvl1pPr algn="r">
              <a:defRPr sz="1200" smtClean="0">
                <a:cs typeface="+mn-cs"/>
              </a:defRPr>
            </a:lvl1pPr>
          </a:lstStyle>
          <a:p>
            <a:pPr>
              <a:defRPr/>
            </a:pPr>
            <a:fld id="{C74CEED6-1147-4AE7-A6AB-A6ACA6EC3351}" type="slidenum">
              <a:rPr lang="en-US"/>
              <a:pPr>
                <a:defRPr/>
              </a:pPr>
              <a:t>‹#›</a:t>
            </a:fld>
            <a:endParaRPr lang="en-US"/>
          </a:p>
        </p:txBody>
      </p:sp>
    </p:spTree>
    <p:extLst>
      <p:ext uri="{BB962C8B-B14F-4D97-AF65-F5344CB8AC3E}">
        <p14:creationId xmlns:p14="http://schemas.microsoft.com/office/powerpoint/2010/main" val="22846118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74CEED6-1147-4AE7-A6AB-A6ACA6EC3351}" type="slidenum">
              <a:rPr lang="en-US" smtClean="0"/>
              <a:pPr>
                <a:defRPr/>
              </a:pPr>
              <a:t>1</a:t>
            </a:fld>
            <a:endParaRPr lang="en-US"/>
          </a:p>
        </p:txBody>
      </p:sp>
    </p:spTree>
    <p:extLst>
      <p:ext uri="{BB962C8B-B14F-4D97-AF65-F5344CB8AC3E}">
        <p14:creationId xmlns:p14="http://schemas.microsoft.com/office/powerpoint/2010/main" val="3000239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bwMode="auto">
          <a:xfrm>
            <a:off x="406400" y="698500"/>
            <a:ext cx="6197600" cy="3486150"/>
          </a:xfrm>
          <a:noFill/>
          <a:ln>
            <a:solidFill>
              <a:srgbClr val="000000"/>
            </a:solidFill>
            <a:miter lim="800000"/>
            <a:headEnd/>
            <a:tailEnd/>
          </a:ln>
        </p:spPr>
      </p:sp>
      <p:sp>
        <p:nvSpPr>
          <p:cNvPr id="145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We see smaller changes in neighborhood poverty rates for the families who got a standard housing voucher that DIDN’T require them to move to a low-poverty neighborhood and include extra mobility assistance</a:t>
            </a:r>
          </a:p>
          <a:p>
            <a:pPr>
              <a:spcBef>
                <a:spcPct val="0"/>
              </a:spcBef>
            </a:pPr>
            <a:r>
              <a:rPr lang="en-US" dirty="0"/>
              <a:t>   ** For both voucher groups we also saw much smaller changes in neighborhood racial segregation than economic segregation </a:t>
            </a:r>
          </a:p>
        </p:txBody>
      </p:sp>
      <p:sp>
        <p:nvSpPr>
          <p:cNvPr id="145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FD95609-9C21-4678-A5C4-682649152CB9}"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74CEED6-1147-4AE7-A6AB-A6ACA6EC3351}" type="slidenum">
              <a:rPr lang="en-US" smtClean="0"/>
              <a:pPr>
                <a:defRPr/>
              </a:pPr>
              <a:t>11</a:t>
            </a:fld>
            <a:endParaRPr lang="en-US"/>
          </a:p>
        </p:txBody>
      </p:sp>
    </p:spTree>
    <p:extLst>
      <p:ext uri="{BB962C8B-B14F-4D97-AF65-F5344CB8AC3E}">
        <p14:creationId xmlns:p14="http://schemas.microsoft.com/office/powerpoint/2010/main" val="2073720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74CEED6-1147-4AE7-A6AB-A6ACA6EC3351}" type="slidenum">
              <a:rPr lang="en-US" smtClean="0"/>
              <a:pPr>
                <a:defRPr/>
              </a:pPr>
              <a:t>12</a:t>
            </a:fld>
            <a:endParaRPr lang="en-US"/>
          </a:p>
        </p:txBody>
      </p:sp>
    </p:spTree>
    <p:extLst>
      <p:ext uri="{BB962C8B-B14F-4D97-AF65-F5344CB8AC3E}">
        <p14:creationId xmlns:p14="http://schemas.microsoft.com/office/powerpoint/2010/main" val="1329755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p:cNvSpPr>
          <p:nvPr>
            <p:ph type="sldImg"/>
          </p:nvPr>
        </p:nvSpPr>
        <p:spPr bwMode="auto">
          <a:xfrm>
            <a:off x="406400" y="698500"/>
            <a:ext cx="6197600" cy="3486150"/>
          </a:xfrm>
          <a:noFill/>
          <a:ln>
            <a:solidFill>
              <a:srgbClr val="000000"/>
            </a:solidFill>
            <a:miter lim="800000"/>
            <a:headEnd/>
            <a:tailEnd/>
          </a:ln>
        </p:spPr>
      </p:sp>
      <p:sp>
        <p:nvSpPr>
          <p:cNvPr id="178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78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A0C287-D506-4B45-831E-3A0F17FDB9D8}"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74CEED6-1147-4AE7-A6AB-A6ACA6EC3351}" type="slidenum">
              <a:rPr lang="en-US" smtClean="0"/>
              <a:pPr>
                <a:defRPr/>
              </a:pPr>
              <a:t>14</a:t>
            </a:fld>
            <a:endParaRPr lang="en-US"/>
          </a:p>
        </p:txBody>
      </p:sp>
    </p:spTree>
    <p:extLst>
      <p:ext uri="{BB962C8B-B14F-4D97-AF65-F5344CB8AC3E}">
        <p14:creationId xmlns:p14="http://schemas.microsoft.com/office/powerpoint/2010/main" val="3954829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74CEED6-1147-4AE7-A6AB-A6ACA6EC3351}" type="slidenum">
              <a:rPr lang="en-US" smtClean="0"/>
              <a:pPr>
                <a:defRPr/>
              </a:pPr>
              <a:t>15</a:t>
            </a:fld>
            <a:endParaRPr lang="en-US"/>
          </a:p>
        </p:txBody>
      </p:sp>
    </p:spTree>
    <p:extLst>
      <p:ext uri="{BB962C8B-B14F-4D97-AF65-F5344CB8AC3E}">
        <p14:creationId xmlns:p14="http://schemas.microsoft.com/office/powerpoint/2010/main" val="1713062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74CEED6-1147-4AE7-A6AB-A6ACA6EC3351}" type="slidenum">
              <a:rPr lang="en-US" smtClean="0"/>
              <a:pPr>
                <a:defRPr/>
              </a:pPr>
              <a:t>16</a:t>
            </a:fld>
            <a:endParaRPr lang="en-US"/>
          </a:p>
        </p:txBody>
      </p:sp>
    </p:spTree>
    <p:extLst>
      <p:ext uri="{BB962C8B-B14F-4D97-AF65-F5344CB8AC3E}">
        <p14:creationId xmlns:p14="http://schemas.microsoft.com/office/powerpoint/2010/main" val="85384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74CEED6-1147-4AE7-A6AB-A6ACA6EC3351}" type="slidenum">
              <a:rPr lang="en-US" smtClean="0"/>
              <a:pPr>
                <a:defRPr/>
              </a:pPr>
              <a:t>17</a:t>
            </a:fld>
            <a:endParaRPr lang="en-US"/>
          </a:p>
        </p:txBody>
      </p:sp>
    </p:spTree>
    <p:extLst>
      <p:ext uri="{BB962C8B-B14F-4D97-AF65-F5344CB8AC3E}">
        <p14:creationId xmlns:p14="http://schemas.microsoft.com/office/powerpoint/2010/main" val="1891758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74CEED6-1147-4AE7-A6AB-A6ACA6EC3351}" type="slidenum">
              <a:rPr lang="en-US" smtClean="0"/>
              <a:pPr>
                <a:defRPr/>
              </a:pPr>
              <a:t>18</a:t>
            </a:fld>
            <a:endParaRPr lang="en-US"/>
          </a:p>
        </p:txBody>
      </p:sp>
    </p:spTree>
    <p:extLst>
      <p:ext uri="{BB962C8B-B14F-4D97-AF65-F5344CB8AC3E}">
        <p14:creationId xmlns:p14="http://schemas.microsoft.com/office/powerpoint/2010/main" val="3606213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74CEED6-1147-4AE7-A6AB-A6ACA6EC3351}" type="slidenum">
              <a:rPr lang="en-US" smtClean="0"/>
              <a:pPr>
                <a:defRPr/>
              </a:pPr>
              <a:t>19</a:t>
            </a:fld>
            <a:endParaRPr lang="en-US"/>
          </a:p>
        </p:txBody>
      </p:sp>
    </p:spTree>
    <p:extLst>
      <p:ext uri="{BB962C8B-B14F-4D97-AF65-F5344CB8AC3E}">
        <p14:creationId xmlns:p14="http://schemas.microsoft.com/office/powerpoint/2010/main" val="235809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fontScale="92500" lnSpcReduction="10000"/>
          </a:bodyPr>
          <a:lstStyle/>
          <a:p>
            <a:r>
              <a:rPr lang="en-US" dirty="0"/>
              <a:t>One of the most striking features of poverty and disadvantage in modern America is how spatially patterned it is – in cities like Chicago, where I live on the south side, people’s life outcomes are dramatically different even across neighborhoods that are very close to one another.</a:t>
            </a:r>
          </a:p>
          <a:p>
            <a:pPr marL="171450" indent="-171450">
              <a:buFont typeface="Arial" panose="020B0604020202020204" pitchFamily="34" charset="0"/>
              <a:buChar char="•"/>
            </a:pPr>
            <a:r>
              <a:rPr lang="en-US" dirty="0"/>
              <a:t>For example in the 1940s the city of Chicago began to build high rise public housing projects all along the state street corridor leading south from downtown (in what had been the city’s racially segregated so-called “black belt”), one of the best known nationally was the Robert Taylor Homes located in the Washington Park neighborhood</a:t>
            </a:r>
          </a:p>
          <a:p>
            <a:pPr marL="171450" indent="-171450">
              <a:buFont typeface="Arial" panose="020B0604020202020204" pitchFamily="34" charset="0"/>
              <a:buChar char="•"/>
            </a:pPr>
            <a:r>
              <a:rPr lang="en-US" dirty="0"/>
              <a:t>Literally on the other side of the street (Cottage Grove) is the economically and racially integrated neighborhood of Hyde Park where the U of C is located and I live</a:t>
            </a:r>
          </a:p>
          <a:p>
            <a:pPr marL="171450" indent="-171450">
              <a:buFont typeface="Arial" panose="020B0604020202020204" pitchFamily="34" charset="0"/>
              <a:buChar char="•"/>
            </a:pPr>
            <a:r>
              <a:rPr lang="en-US" dirty="0"/>
              <a:t>U of c sociologists noticed these massive disparities in people’s life outcomes 100 years ago</a:t>
            </a:r>
          </a:p>
          <a:p>
            <a:pPr marL="628650" lvl="1" indent="-171450">
              <a:buFont typeface="Arial" panose="020B0604020202020204" pitchFamily="34" charset="0"/>
              <a:buChar char="•"/>
            </a:pPr>
            <a:r>
              <a:rPr lang="en-US" dirty="0"/>
              <a:t>Depending on what exact year you looked at the data, the child poverty rate was 5+ times as high in Washington Park as </a:t>
            </a:r>
            <a:r>
              <a:rPr lang="en-US" dirty="0" err="1"/>
              <a:t>hyde</a:t>
            </a:r>
            <a:r>
              <a:rPr lang="en-US" dirty="0"/>
              <a:t> park, homicide rate was up to 7 times as high in Washington Park, rate at which people died of heart disease was 3 times as high, high school dropout rate X times as high </a:t>
            </a:r>
          </a:p>
          <a:p>
            <a:pPr marL="628650" lvl="1" indent="-171450">
              <a:buFont typeface="Arial" panose="020B0604020202020204" pitchFamily="34" charset="0"/>
              <a:buChar char="•"/>
            </a:pPr>
            <a:r>
              <a:rPr lang="en-US" dirty="0"/>
              <a:t>Raised the natural question of whether something about the neighborhood environments themselves are influencing how people’s lives turn out?</a:t>
            </a:r>
          </a:p>
          <a:p>
            <a:pPr marL="1085850" lvl="2" indent="-171450">
              <a:buFont typeface="Arial" panose="020B0604020202020204" pitchFamily="34" charset="0"/>
              <a:buChar char="•"/>
            </a:pPr>
            <a:r>
              <a:rPr lang="en-US" dirty="0"/>
              <a:t>Differential access to resources like high-quality schools or job opportunities</a:t>
            </a:r>
          </a:p>
          <a:p>
            <a:pPr marL="1085850" lvl="2" indent="-171450">
              <a:buFont typeface="Arial" panose="020B0604020202020204" pitchFamily="34" charset="0"/>
              <a:buChar char="•"/>
            </a:pPr>
            <a:r>
              <a:rPr lang="en-US" dirty="0"/>
              <a:t>Differential exposure to middle-class families that might serve as role models or job referrals or sources of informal support  </a:t>
            </a:r>
          </a:p>
          <a:p>
            <a:pPr marL="628650" lvl="1" indent="-171450">
              <a:buFont typeface="Arial" panose="020B0604020202020204" pitchFamily="34" charset="0"/>
              <a:buChar char="•"/>
            </a:pPr>
            <a:r>
              <a:rPr lang="en-US" dirty="0"/>
              <a:t>But there’s also an alternative possibility, which is that these differences across neighborhoods just reflect the fact that different types of people whose outcomes would have been different anyway wind up living in different places?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49350-11AF-4C3D-A6D2-456E2EEDDE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3321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74CEED6-1147-4AE7-A6AB-A6ACA6EC3351}" type="slidenum">
              <a:rPr lang="en-US" smtClean="0"/>
              <a:pPr>
                <a:defRPr/>
              </a:pPr>
              <a:t>20</a:t>
            </a:fld>
            <a:endParaRPr lang="en-US"/>
          </a:p>
        </p:txBody>
      </p:sp>
    </p:spTree>
    <p:extLst>
      <p:ext uri="{BB962C8B-B14F-4D97-AF65-F5344CB8AC3E}">
        <p14:creationId xmlns:p14="http://schemas.microsoft.com/office/powerpoint/2010/main" val="541943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fontScale="92500" lnSpcReduction="10000"/>
          </a:bodyPr>
          <a:lstStyle/>
          <a:p>
            <a:r>
              <a:rPr lang="en-US" dirty="0"/>
              <a:t>One of the most striking features of poverty and disadvantage in modern America is how spatially patterned it is – in cities like Chicago, where I live on the south side, people’s life outcomes are dramatically different even across neighborhoods that are very close to one another.</a:t>
            </a:r>
          </a:p>
          <a:p>
            <a:pPr marL="171450" indent="-171450">
              <a:buFont typeface="Arial" panose="020B0604020202020204" pitchFamily="34" charset="0"/>
              <a:buChar char="•"/>
            </a:pPr>
            <a:r>
              <a:rPr lang="en-US" dirty="0"/>
              <a:t>For example in the 1940s the city of Chicago began to build high rise public housing projects all along the state street corridor leading south from downtown (in what had been the city’s racially segregated so-called “black belt”), one of the best known nationally was the Robert Taylor Homes located in the Washington Park neighborhood</a:t>
            </a:r>
          </a:p>
          <a:p>
            <a:pPr marL="171450" indent="-171450">
              <a:buFont typeface="Arial" panose="020B0604020202020204" pitchFamily="34" charset="0"/>
              <a:buChar char="•"/>
            </a:pPr>
            <a:r>
              <a:rPr lang="en-US" dirty="0"/>
              <a:t>Literally on the other side of the street (Cottage Grove) is the economically and racially integrated neighborhood of Hyde Park where the U of C is located and I live</a:t>
            </a:r>
          </a:p>
          <a:p>
            <a:pPr marL="171450" indent="-171450">
              <a:buFont typeface="Arial" panose="020B0604020202020204" pitchFamily="34" charset="0"/>
              <a:buChar char="•"/>
            </a:pPr>
            <a:r>
              <a:rPr lang="en-US" dirty="0"/>
              <a:t>U of c sociologists noticed these massive disparities in people’s life outcomes 100 years ago</a:t>
            </a:r>
          </a:p>
          <a:p>
            <a:pPr marL="628650" lvl="1" indent="-171450">
              <a:buFont typeface="Arial" panose="020B0604020202020204" pitchFamily="34" charset="0"/>
              <a:buChar char="•"/>
            </a:pPr>
            <a:r>
              <a:rPr lang="en-US" dirty="0"/>
              <a:t>Depending on what exact year you looked at the data, the child poverty rate was 5+ times as high in Washington Park as </a:t>
            </a:r>
            <a:r>
              <a:rPr lang="en-US" dirty="0" err="1"/>
              <a:t>hyde</a:t>
            </a:r>
            <a:r>
              <a:rPr lang="en-US" dirty="0"/>
              <a:t> park, homicide rate was up to 7 times as high in Washington Park, rate at which people died of heart disease was 3 times as high, high school dropout rate X times as high </a:t>
            </a:r>
          </a:p>
          <a:p>
            <a:pPr marL="628650" lvl="1" indent="-171450">
              <a:buFont typeface="Arial" panose="020B0604020202020204" pitchFamily="34" charset="0"/>
              <a:buChar char="•"/>
            </a:pPr>
            <a:r>
              <a:rPr lang="en-US" dirty="0"/>
              <a:t>Raised the natural question of whether something about the neighborhood environments themselves are influencing how people’s lives turn out?</a:t>
            </a:r>
          </a:p>
          <a:p>
            <a:pPr marL="1085850" lvl="2" indent="-171450">
              <a:buFont typeface="Arial" panose="020B0604020202020204" pitchFamily="34" charset="0"/>
              <a:buChar char="•"/>
            </a:pPr>
            <a:r>
              <a:rPr lang="en-US" dirty="0"/>
              <a:t>Differential access to resources like high-quality schools or job opportunities</a:t>
            </a:r>
          </a:p>
          <a:p>
            <a:pPr marL="1085850" lvl="2" indent="-171450">
              <a:buFont typeface="Arial" panose="020B0604020202020204" pitchFamily="34" charset="0"/>
              <a:buChar char="•"/>
            </a:pPr>
            <a:r>
              <a:rPr lang="en-US" dirty="0"/>
              <a:t>Differential exposure to middle-class families that might serve as role models or job referrals or sources of informal support  </a:t>
            </a:r>
          </a:p>
          <a:p>
            <a:pPr marL="628650" lvl="1" indent="-171450">
              <a:buFont typeface="Arial" panose="020B0604020202020204" pitchFamily="34" charset="0"/>
              <a:buChar char="•"/>
            </a:pPr>
            <a:r>
              <a:rPr lang="en-US" dirty="0"/>
              <a:t>But there’s also an alternative possibility, which is that these differences across neighborhoods just reflect the fact that different types of people whose outcomes would have been different anyway wind up living in different places?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49350-11AF-4C3D-A6D2-456E2EEDDE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0754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fontScale="92500" lnSpcReduction="10000"/>
          </a:bodyPr>
          <a:lstStyle/>
          <a:p>
            <a:r>
              <a:rPr lang="en-US" dirty="0"/>
              <a:t>One of the most striking features of poverty and disadvantage in modern America is how spatially patterned it is – in cities like Chicago, where I live on the south side, people’s life outcomes are dramatically different even across neighborhoods that are very close to one another.</a:t>
            </a:r>
          </a:p>
          <a:p>
            <a:pPr marL="171450" indent="-171450">
              <a:buFont typeface="Arial" panose="020B0604020202020204" pitchFamily="34" charset="0"/>
              <a:buChar char="•"/>
            </a:pPr>
            <a:r>
              <a:rPr lang="en-US" dirty="0"/>
              <a:t>For example in the 1940s the city of Chicago began to build high rise public housing projects all along the state street corridor leading south from downtown (in what had been the city’s racially segregated so-called “black belt”), one of the best known nationally was the Robert Taylor Homes located in the Washington Park neighborhood</a:t>
            </a:r>
          </a:p>
          <a:p>
            <a:pPr marL="171450" indent="-171450">
              <a:buFont typeface="Arial" panose="020B0604020202020204" pitchFamily="34" charset="0"/>
              <a:buChar char="•"/>
            </a:pPr>
            <a:r>
              <a:rPr lang="en-US" dirty="0"/>
              <a:t>Literally on the other side of the street (Cottage Grove) is the economically and racially integrated neighborhood of Hyde Park where the U of C is located and I live</a:t>
            </a:r>
          </a:p>
          <a:p>
            <a:pPr marL="171450" indent="-171450">
              <a:buFont typeface="Arial" panose="020B0604020202020204" pitchFamily="34" charset="0"/>
              <a:buChar char="•"/>
            </a:pPr>
            <a:r>
              <a:rPr lang="en-US" dirty="0"/>
              <a:t>U of c sociologists noticed these massive disparities in people’s life outcomes 100 years ago</a:t>
            </a:r>
          </a:p>
          <a:p>
            <a:pPr marL="628650" lvl="1" indent="-171450">
              <a:buFont typeface="Arial" panose="020B0604020202020204" pitchFamily="34" charset="0"/>
              <a:buChar char="•"/>
            </a:pPr>
            <a:r>
              <a:rPr lang="en-US" dirty="0"/>
              <a:t>Depending on what exact year you looked at the data, the child poverty rate was 5+ times as high in Washington Park as </a:t>
            </a:r>
            <a:r>
              <a:rPr lang="en-US" dirty="0" err="1"/>
              <a:t>hyde</a:t>
            </a:r>
            <a:r>
              <a:rPr lang="en-US" dirty="0"/>
              <a:t> park, homicide rate was up to 7 times as high in Washington Park, rate at which people died of heart disease was 3 times as high, high school dropout rate X times as high </a:t>
            </a:r>
          </a:p>
          <a:p>
            <a:pPr marL="628650" lvl="1" indent="-171450">
              <a:buFont typeface="Arial" panose="020B0604020202020204" pitchFamily="34" charset="0"/>
              <a:buChar char="•"/>
            </a:pPr>
            <a:r>
              <a:rPr lang="en-US" dirty="0"/>
              <a:t>Raised the natural question of whether something about the neighborhood environments themselves are influencing how people’s lives turn out?</a:t>
            </a:r>
          </a:p>
          <a:p>
            <a:pPr marL="1085850" lvl="2" indent="-171450">
              <a:buFont typeface="Arial" panose="020B0604020202020204" pitchFamily="34" charset="0"/>
              <a:buChar char="•"/>
            </a:pPr>
            <a:r>
              <a:rPr lang="en-US" dirty="0"/>
              <a:t>Differential access to resources like high-quality schools or job opportunities</a:t>
            </a:r>
          </a:p>
          <a:p>
            <a:pPr marL="1085850" lvl="2" indent="-171450">
              <a:buFont typeface="Arial" panose="020B0604020202020204" pitchFamily="34" charset="0"/>
              <a:buChar char="•"/>
            </a:pPr>
            <a:r>
              <a:rPr lang="en-US" dirty="0"/>
              <a:t>Differential exposure to middle-class families that might serve as role models or job referrals or sources of informal support  </a:t>
            </a:r>
          </a:p>
          <a:p>
            <a:pPr marL="628650" lvl="1" indent="-171450">
              <a:buFont typeface="Arial" panose="020B0604020202020204" pitchFamily="34" charset="0"/>
              <a:buChar char="•"/>
            </a:pPr>
            <a:r>
              <a:rPr lang="en-US" dirty="0"/>
              <a:t>But there’s also an alternative possibility, which is that these differences across neighborhoods just reflect the fact that different types of people whose outcomes would have been different anyway wind up living in different places?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49350-11AF-4C3D-A6D2-456E2EEDDE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4373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ECAFD4-74FD-4A0D-B7FF-11D32F25EED1}"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60418" name="Rectangle 2"/>
          <p:cNvSpPr>
            <a:spLocks noGrp="1" noRot="1" noChangeAspect="1" noChangeArrowheads="1" noTextEdit="1"/>
          </p:cNvSpPr>
          <p:nvPr>
            <p:ph type="sldImg"/>
          </p:nvPr>
        </p:nvSpPr>
        <p:spPr bwMode="auto">
          <a:xfrm>
            <a:off x="406400" y="698500"/>
            <a:ext cx="6197600" cy="3486150"/>
          </a:xfrm>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xfrm>
            <a:off x="406400" y="698500"/>
            <a:ext cx="6197600" cy="3486150"/>
          </a:xfrm>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The racial segregation and disadvantage of these housing developments is reflected in the background characteristics of the MTO participants:</a:t>
            </a:r>
          </a:p>
          <a:p>
            <a:pPr>
              <a:spcBef>
                <a:spcPct val="0"/>
              </a:spcBef>
            </a:pPr>
            <a:r>
              <a:rPr lang="en-US" dirty="0"/>
              <a:t>60% African American</a:t>
            </a:r>
          </a:p>
          <a:p>
            <a:pPr>
              <a:spcBef>
                <a:spcPct val="0"/>
              </a:spcBef>
            </a:pPr>
            <a:r>
              <a:rPr lang="en-US" dirty="0"/>
              <a:t>30% Hispanic </a:t>
            </a:r>
          </a:p>
          <a:p>
            <a:pPr>
              <a:spcBef>
                <a:spcPct val="0"/>
              </a:spcBef>
            </a:pPr>
            <a:r>
              <a:rPr lang="en-US" dirty="0"/>
              <a:t>most of these MTO households are headed by a female in her early 30s</a:t>
            </a:r>
          </a:p>
          <a:p>
            <a:pPr>
              <a:spcBef>
                <a:spcPct val="0"/>
              </a:spcBef>
            </a:pPr>
            <a:r>
              <a:rPr lang="en-US" dirty="0"/>
              <a:t>A quarter were working and just over a third had a high school diploma </a:t>
            </a:r>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733AB0-677F-4542-A4A6-4B358DE638EE}"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8B75B3-FC85-482E-97AF-0D1D332A9C6F}"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64514" name="Rectangle 2"/>
          <p:cNvSpPr>
            <a:spLocks noGrp="1" noRot="1" noChangeAspect="1" noChangeArrowheads="1" noTextEdit="1"/>
          </p:cNvSpPr>
          <p:nvPr>
            <p:ph type="sldImg"/>
          </p:nvPr>
        </p:nvSpPr>
        <p:spPr bwMode="auto">
          <a:xfrm>
            <a:off x="406400" y="698500"/>
            <a:ext cx="6197600" cy="3486150"/>
          </a:xfrm>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Given random assignment we wind up with three groups of families that are very similar on average in almost every way EXCEPT for the fact that two of these groups get some assistance to move out of the initial housing developments, </a:t>
            </a:r>
          </a:p>
          <a:p>
            <a:pPr>
              <a:spcBef>
                <a:spcPct val="0"/>
              </a:spcBef>
            </a:pPr>
            <a:r>
              <a:rPr lang="en-US" dirty="0"/>
              <a:t>we can then follow up to track their life outcomes, that let’s us attribute any difference in average outcomes to differences in where families live rather than to differences in the characteristics of the families themselves</a:t>
            </a:r>
          </a:p>
          <a:p>
            <a:pPr>
              <a:spcBef>
                <a:spcPct val="0"/>
              </a:spcBef>
            </a:pPr>
            <a:r>
              <a:rPr lang="en-US" dirty="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xfrm>
            <a:off x="406400" y="698500"/>
            <a:ext cx="6197600" cy="3486150"/>
          </a:xfrm>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860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328353-3B82-4FC0-904F-B6D3C9B12C96}"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p:cNvSpPr>
          <p:nvPr>
            <p:ph type="sldImg"/>
          </p:nvPr>
        </p:nvSpPr>
        <p:spPr bwMode="auto">
          <a:xfrm>
            <a:off x="406400" y="698500"/>
            <a:ext cx="6197600" cy="3486150"/>
          </a:xfrm>
          <a:noFill/>
          <a:ln>
            <a:solidFill>
              <a:srgbClr val="000000"/>
            </a:solidFill>
            <a:miter lim="800000"/>
            <a:headEnd/>
            <a:tailEnd/>
          </a:ln>
        </p:spPr>
      </p:sp>
      <p:sp>
        <p:nvSpPr>
          <p:cNvPr id="143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Lots more families with low-poverty vouchers winding up in low-poverty neighborhoods </a:t>
            </a:r>
          </a:p>
          <a:p>
            <a:pPr>
              <a:spcBef>
                <a:spcPct val="0"/>
              </a:spcBef>
            </a:pPr>
            <a:r>
              <a:rPr lang="en-US" dirty="0"/>
              <a:t>   (but notice some control group families do as well, that’s partly b/c some of the housing developments got torn down over time and families relocated b/c of that and partly b/c some control group families just moved on their own)</a:t>
            </a:r>
          </a:p>
        </p:txBody>
      </p:sp>
      <p:sp>
        <p:nvSpPr>
          <p:cNvPr id="143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A6CDE9-059E-4304-8C0A-819AE079A2B0}"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352947-EA46-49D6-A5BF-38E2DB9DDC5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30932C-304B-45FB-BF71-97C3A2491F4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A7022D-771A-4406-B9B0-74EB08273AA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1E73B4-4C80-4BA1-84DF-2E58D441510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BCE962-21E0-48B3-B1EF-1E3A06BA736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58DD18-1D0E-447B-A31A-D6285307980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7E9BD1-35D7-42BD-ADC2-4294BAD517A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0F83ADB-12F2-4552-9F58-4545EA78199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DDFBB36-0156-4252-A6EA-A7DC012CC780}"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1A3E707-1652-4E43-B45D-071C9C62DF9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730E34-3D89-4DEA-BF50-E524AE6CBE3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76B7B2-2114-434B-AC92-663096894FD0}"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775C77-39D3-4F68-8C3A-C4EA522C36B6}"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79EB28-90C3-4F5D-8979-F4EC66DA194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6723F7-FE9F-4D8C-9151-58E5685E7A9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0BA314-8C9E-481E-836E-88883E0CCF88}" type="slidenum">
              <a:rPr lang="en-US"/>
              <a:pPr>
                <a:defRPr/>
              </a:pPr>
              <a:t>‹#›</a:t>
            </a:fld>
            <a:endParaRPr lang="en-US"/>
          </a:p>
        </p:txBody>
      </p:sp>
    </p:spTree>
    <p:extLst>
      <p:ext uri="{BB962C8B-B14F-4D97-AF65-F5344CB8AC3E}">
        <p14:creationId xmlns:p14="http://schemas.microsoft.com/office/powerpoint/2010/main" val="3105092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FF9173-E38F-4A55-B709-4FB7EC85FA04}" type="slidenum">
              <a:rPr lang="en-US"/>
              <a:pPr>
                <a:defRPr/>
              </a:pPr>
              <a:t>‹#›</a:t>
            </a:fld>
            <a:endParaRPr lang="en-US"/>
          </a:p>
        </p:txBody>
      </p:sp>
    </p:spTree>
    <p:extLst>
      <p:ext uri="{BB962C8B-B14F-4D97-AF65-F5344CB8AC3E}">
        <p14:creationId xmlns:p14="http://schemas.microsoft.com/office/powerpoint/2010/main" val="209564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5897B6-7816-4F65-8D94-D08FFAA41931}" type="slidenum">
              <a:rPr lang="en-US"/>
              <a:pPr>
                <a:defRPr/>
              </a:pPr>
              <a:t>‹#›</a:t>
            </a:fld>
            <a:endParaRPr lang="en-US"/>
          </a:p>
        </p:txBody>
      </p:sp>
    </p:spTree>
    <p:extLst>
      <p:ext uri="{BB962C8B-B14F-4D97-AF65-F5344CB8AC3E}">
        <p14:creationId xmlns:p14="http://schemas.microsoft.com/office/powerpoint/2010/main" val="19381395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D77CB6-6EA1-46B7-81CB-A386DD214F90}" type="slidenum">
              <a:rPr lang="en-US"/>
              <a:pPr>
                <a:defRPr/>
              </a:pPr>
              <a:t>‹#›</a:t>
            </a:fld>
            <a:endParaRPr lang="en-US"/>
          </a:p>
        </p:txBody>
      </p:sp>
    </p:spTree>
    <p:extLst>
      <p:ext uri="{BB962C8B-B14F-4D97-AF65-F5344CB8AC3E}">
        <p14:creationId xmlns:p14="http://schemas.microsoft.com/office/powerpoint/2010/main" val="2572716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C3A0A6A-2246-40DA-8E85-FEDBA0761BC8}" type="slidenum">
              <a:rPr lang="en-US"/>
              <a:pPr>
                <a:defRPr/>
              </a:pPr>
              <a:t>‹#›</a:t>
            </a:fld>
            <a:endParaRPr lang="en-US"/>
          </a:p>
        </p:txBody>
      </p:sp>
    </p:spTree>
    <p:extLst>
      <p:ext uri="{BB962C8B-B14F-4D97-AF65-F5344CB8AC3E}">
        <p14:creationId xmlns:p14="http://schemas.microsoft.com/office/powerpoint/2010/main" val="38703936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F736934-2D3F-4324-9292-FF40E03AB67E}" type="slidenum">
              <a:rPr lang="en-US"/>
              <a:pPr>
                <a:defRPr/>
              </a:pPr>
              <a:t>‹#›</a:t>
            </a:fld>
            <a:endParaRPr lang="en-US"/>
          </a:p>
        </p:txBody>
      </p:sp>
    </p:spTree>
    <p:extLst>
      <p:ext uri="{BB962C8B-B14F-4D97-AF65-F5344CB8AC3E}">
        <p14:creationId xmlns:p14="http://schemas.microsoft.com/office/powerpoint/2010/main" val="3102915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787CA58-3A43-4941-B78C-8E814C7076AE}" type="slidenum">
              <a:rPr lang="en-US"/>
              <a:pPr>
                <a:defRPr/>
              </a:pPr>
              <a:t>‹#›</a:t>
            </a:fld>
            <a:endParaRPr lang="en-US"/>
          </a:p>
        </p:txBody>
      </p:sp>
    </p:spTree>
    <p:extLst>
      <p:ext uri="{BB962C8B-B14F-4D97-AF65-F5344CB8AC3E}">
        <p14:creationId xmlns:p14="http://schemas.microsoft.com/office/powerpoint/2010/main" val="3920825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6EC294-5809-423C-BD41-9430232CE34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C346A5-9D89-462A-A03A-0F7DEE3B2C04}" type="slidenum">
              <a:rPr lang="en-US"/>
              <a:pPr>
                <a:defRPr/>
              </a:pPr>
              <a:t>‹#›</a:t>
            </a:fld>
            <a:endParaRPr lang="en-US"/>
          </a:p>
        </p:txBody>
      </p:sp>
    </p:spTree>
    <p:extLst>
      <p:ext uri="{BB962C8B-B14F-4D97-AF65-F5344CB8AC3E}">
        <p14:creationId xmlns:p14="http://schemas.microsoft.com/office/powerpoint/2010/main" val="3643046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BDD90A-73AA-488A-B1ED-0347682E1EAE}" type="slidenum">
              <a:rPr lang="en-US"/>
              <a:pPr>
                <a:defRPr/>
              </a:pPr>
              <a:t>‹#›</a:t>
            </a:fld>
            <a:endParaRPr lang="en-US"/>
          </a:p>
        </p:txBody>
      </p:sp>
    </p:spTree>
    <p:extLst>
      <p:ext uri="{BB962C8B-B14F-4D97-AF65-F5344CB8AC3E}">
        <p14:creationId xmlns:p14="http://schemas.microsoft.com/office/powerpoint/2010/main" val="38655757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6C876C-F23C-48E9-B331-9240FE8B615A}" type="slidenum">
              <a:rPr lang="en-US"/>
              <a:pPr>
                <a:defRPr/>
              </a:pPr>
              <a:t>‹#›</a:t>
            </a:fld>
            <a:endParaRPr lang="en-US"/>
          </a:p>
        </p:txBody>
      </p:sp>
    </p:spTree>
    <p:extLst>
      <p:ext uri="{BB962C8B-B14F-4D97-AF65-F5344CB8AC3E}">
        <p14:creationId xmlns:p14="http://schemas.microsoft.com/office/powerpoint/2010/main" val="734863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507954-3B70-4AFE-8F2A-2441AE41F0BE}" type="slidenum">
              <a:rPr lang="en-US"/>
              <a:pPr>
                <a:defRPr/>
              </a:pPr>
              <a:t>‹#›</a:t>
            </a:fld>
            <a:endParaRPr lang="en-US"/>
          </a:p>
        </p:txBody>
      </p:sp>
    </p:spTree>
    <p:extLst>
      <p:ext uri="{BB962C8B-B14F-4D97-AF65-F5344CB8AC3E}">
        <p14:creationId xmlns:p14="http://schemas.microsoft.com/office/powerpoint/2010/main" val="2120760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D85E1B-0B56-4A47-88DE-22DD3BBCBD68}"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58C12-FE2F-4B17-A9C0-B422CBDE7F2E}" type="slidenum">
              <a:rPr lang="en-US" smtClean="0"/>
              <a:t>‹#›</a:t>
            </a:fld>
            <a:endParaRPr lang="en-US"/>
          </a:p>
        </p:txBody>
      </p:sp>
    </p:spTree>
    <p:extLst>
      <p:ext uri="{BB962C8B-B14F-4D97-AF65-F5344CB8AC3E}">
        <p14:creationId xmlns:p14="http://schemas.microsoft.com/office/powerpoint/2010/main" val="31407223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D85E1B-0B56-4A47-88DE-22DD3BBCBD68}"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58C12-FE2F-4B17-A9C0-B422CBDE7F2E}" type="slidenum">
              <a:rPr lang="en-US" smtClean="0"/>
              <a:t>‹#›</a:t>
            </a:fld>
            <a:endParaRPr lang="en-US"/>
          </a:p>
        </p:txBody>
      </p:sp>
    </p:spTree>
    <p:extLst>
      <p:ext uri="{BB962C8B-B14F-4D97-AF65-F5344CB8AC3E}">
        <p14:creationId xmlns:p14="http://schemas.microsoft.com/office/powerpoint/2010/main" val="24713610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D85E1B-0B56-4A47-88DE-22DD3BBCBD68}"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58C12-FE2F-4B17-A9C0-B422CBDE7F2E}" type="slidenum">
              <a:rPr lang="en-US" smtClean="0"/>
              <a:t>‹#›</a:t>
            </a:fld>
            <a:endParaRPr lang="en-US"/>
          </a:p>
        </p:txBody>
      </p:sp>
    </p:spTree>
    <p:extLst>
      <p:ext uri="{BB962C8B-B14F-4D97-AF65-F5344CB8AC3E}">
        <p14:creationId xmlns:p14="http://schemas.microsoft.com/office/powerpoint/2010/main" val="3560533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D85E1B-0B56-4A47-88DE-22DD3BBCBD68}"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58C12-FE2F-4B17-A9C0-B422CBDE7F2E}" type="slidenum">
              <a:rPr lang="en-US" smtClean="0"/>
              <a:t>‹#›</a:t>
            </a:fld>
            <a:endParaRPr lang="en-US"/>
          </a:p>
        </p:txBody>
      </p:sp>
    </p:spTree>
    <p:extLst>
      <p:ext uri="{BB962C8B-B14F-4D97-AF65-F5344CB8AC3E}">
        <p14:creationId xmlns:p14="http://schemas.microsoft.com/office/powerpoint/2010/main" val="41306486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D85E1B-0B56-4A47-88DE-22DD3BBCBD68}" type="datetimeFigureOut">
              <a:rPr lang="en-US" smtClean="0"/>
              <a:t>9/18/2019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C58C12-FE2F-4B17-A9C0-B422CBDE7F2E}" type="slidenum">
              <a:rPr lang="en-US" smtClean="0"/>
              <a:t>‹#›</a:t>
            </a:fld>
            <a:endParaRPr lang="en-US"/>
          </a:p>
        </p:txBody>
      </p:sp>
    </p:spTree>
    <p:extLst>
      <p:ext uri="{BB962C8B-B14F-4D97-AF65-F5344CB8AC3E}">
        <p14:creationId xmlns:p14="http://schemas.microsoft.com/office/powerpoint/2010/main" val="39764008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D85E1B-0B56-4A47-88DE-22DD3BBCBD68}" type="datetimeFigureOut">
              <a:rPr lang="en-US" smtClean="0"/>
              <a:t>9/18/2019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C58C12-FE2F-4B17-A9C0-B422CBDE7F2E}" type="slidenum">
              <a:rPr lang="en-US" smtClean="0"/>
              <a:t>‹#›</a:t>
            </a:fld>
            <a:endParaRPr lang="en-US"/>
          </a:p>
        </p:txBody>
      </p:sp>
    </p:spTree>
    <p:extLst>
      <p:ext uri="{BB962C8B-B14F-4D97-AF65-F5344CB8AC3E}">
        <p14:creationId xmlns:p14="http://schemas.microsoft.com/office/powerpoint/2010/main" val="183007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C47541-DDD8-446E-8B78-68BE658CC8A6}"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D85E1B-0B56-4A47-88DE-22DD3BBCBD68}" type="datetimeFigureOut">
              <a:rPr lang="en-US" smtClean="0"/>
              <a:t>9/18/2019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C58C12-FE2F-4B17-A9C0-B422CBDE7F2E}" type="slidenum">
              <a:rPr lang="en-US" smtClean="0"/>
              <a:t>‹#›</a:t>
            </a:fld>
            <a:endParaRPr lang="en-US"/>
          </a:p>
        </p:txBody>
      </p:sp>
    </p:spTree>
    <p:extLst>
      <p:ext uri="{BB962C8B-B14F-4D97-AF65-F5344CB8AC3E}">
        <p14:creationId xmlns:p14="http://schemas.microsoft.com/office/powerpoint/2010/main" val="21425615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D85E1B-0B56-4A47-88DE-22DD3BBCBD68}"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58C12-FE2F-4B17-A9C0-B422CBDE7F2E}" type="slidenum">
              <a:rPr lang="en-US" smtClean="0"/>
              <a:t>‹#›</a:t>
            </a:fld>
            <a:endParaRPr lang="en-US"/>
          </a:p>
        </p:txBody>
      </p:sp>
    </p:spTree>
    <p:extLst>
      <p:ext uri="{BB962C8B-B14F-4D97-AF65-F5344CB8AC3E}">
        <p14:creationId xmlns:p14="http://schemas.microsoft.com/office/powerpoint/2010/main" val="35019055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D85E1B-0B56-4A47-88DE-22DD3BBCBD68}"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58C12-FE2F-4B17-A9C0-B422CBDE7F2E}" type="slidenum">
              <a:rPr lang="en-US" smtClean="0"/>
              <a:t>‹#›</a:t>
            </a:fld>
            <a:endParaRPr lang="en-US"/>
          </a:p>
        </p:txBody>
      </p:sp>
    </p:spTree>
    <p:extLst>
      <p:ext uri="{BB962C8B-B14F-4D97-AF65-F5344CB8AC3E}">
        <p14:creationId xmlns:p14="http://schemas.microsoft.com/office/powerpoint/2010/main" val="29926543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D85E1B-0B56-4A47-88DE-22DD3BBCBD68}"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58C12-FE2F-4B17-A9C0-B422CBDE7F2E}" type="slidenum">
              <a:rPr lang="en-US" smtClean="0"/>
              <a:t>‹#›</a:t>
            </a:fld>
            <a:endParaRPr lang="en-US"/>
          </a:p>
        </p:txBody>
      </p:sp>
    </p:spTree>
    <p:extLst>
      <p:ext uri="{BB962C8B-B14F-4D97-AF65-F5344CB8AC3E}">
        <p14:creationId xmlns:p14="http://schemas.microsoft.com/office/powerpoint/2010/main" val="16244558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D85E1B-0B56-4A47-88DE-22DD3BBCBD68}"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58C12-FE2F-4B17-A9C0-B422CBDE7F2E}" type="slidenum">
              <a:rPr lang="en-US" smtClean="0"/>
              <a:t>‹#›</a:t>
            </a:fld>
            <a:endParaRPr lang="en-US"/>
          </a:p>
        </p:txBody>
      </p:sp>
    </p:spTree>
    <p:extLst>
      <p:ext uri="{BB962C8B-B14F-4D97-AF65-F5344CB8AC3E}">
        <p14:creationId xmlns:p14="http://schemas.microsoft.com/office/powerpoint/2010/main" val="1014781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A23EECE-22F2-4705-8E53-1042F23BADD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07D6402-A555-4BA6-90FE-623801A3C94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68D4FEC-D49C-42C2-B8DC-66CEB221734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FB2B7F-9EF5-4D51-A912-EC945205400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E2CAA2-7991-45D3-BA5E-547050C46F4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2ABC58AE-7FCE-4845-AD68-130E6455CE1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08" r:id="rId1"/>
    <p:sldLayoutId id="2147483707" r:id="rId2"/>
    <p:sldLayoutId id="2147483706" r:id="rId3"/>
    <p:sldLayoutId id="2147483705" r:id="rId4"/>
    <p:sldLayoutId id="2147483704" r:id="rId5"/>
    <p:sldLayoutId id="2147483703" r:id="rId6"/>
    <p:sldLayoutId id="2147483702" r:id="rId7"/>
    <p:sldLayoutId id="2147483701" r:id="rId8"/>
    <p:sldLayoutId id="2147483700" r:id="rId9"/>
    <p:sldLayoutId id="2147483699" r:id="rId10"/>
    <p:sldLayoutId id="214748369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cs typeface="+mn-cs"/>
              </a:defRPr>
            </a:lvl1pPr>
          </a:lstStyle>
          <a:p>
            <a:pPr>
              <a:defRPr/>
            </a:pPr>
            <a:fld id="{AF7B03FA-55E6-4F8A-990C-BEC50301BA8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19" r:id="rId1"/>
    <p:sldLayoutId id="2147483718" r:id="rId2"/>
    <p:sldLayoutId id="2147483717" r:id="rId3"/>
    <p:sldLayoutId id="2147483716" r:id="rId4"/>
    <p:sldLayoutId id="2147483715" r:id="rId5"/>
    <p:sldLayoutId id="2147483714" r:id="rId6"/>
    <p:sldLayoutId id="2147483713" r:id="rId7"/>
    <p:sldLayoutId id="2147483712" r:id="rId8"/>
    <p:sldLayoutId id="2147483711" r:id="rId9"/>
    <p:sldLayoutId id="2147483710" r:id="rId10"/>
    <p:sldLayoutId id="214748370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cs typeface="+mn-cs"/>
              </a:defRPr>
            </a:lvl1pPr>
          </a:lstStyle>
          <a:p>
            <a:pPr>
              <a:defRPr/>
            </a:pPr>
            <a:fld id="{85AD018F-6A4D-45D0-9FA9-45EC2AF8E781}" type="slidenum">
              <a:rPr lang="en-US"/>
              <a:pPr>
                <a:defRPr/>
              </a:pPr>
              <a:t>‹#›</a:t>
            </a:fld>
            <a:endParaRPr lang="en-US"/>
          </a:p>
        </p:txBody>
      </p:sp>
    </p:spTree>
    <p:extLst>
      <p:ext uri="{BB962C8B-B14F-4D97-AF65-F5344CB8AC3E}">
        <p14:creationId xmlns:p14="http://schemas.microsoft.com/office/powerpoint/2010/main" val="2392893470"/>
      </p:ext>
    </p:extLst>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ABC58AE-7FCE-4845-AD68-130E6455CE18}" type="slidenum">
              <a:rPr lang="en-US" smtClean="0"/>
              <a:pPr>
                <a:defRPr/>
              </a:pPr>
              <a:t>‹#›</a:t>
            </a:fld>
            <a:endParaRPr lang="en-US"/>
          </a:p>
        </p:txBody>
      </p:sp>
    </p:spTree>
    <p:extLst>
      <p:ext uri="{BB962C8B-B14F-4D97-AF65-F5344CB8AC3E}">
        <p14:creationId xmlns:p14="http://schemas.microsoft.com/office/powerpoint/2010/main" val="259514940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0.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0.xml"/><Relationship Id="rId5" Type="http://schemas.openxmlformats.org/officeDocument/2006/relationships/image" Target="../media/image3.jpe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96FCA-857C-4844-944B-CFB412BFDE38}"/>
              </a:ext>
            </a:extLst>
          </p:cNvPr>
          <p:cNvSpPr>
            <a:spLocks noGrp="1"/>
          </p:cNvSpPr>
          <p:nvPr>
            <p:ph type="ctrTitle"/>
          </p:nvPr>
        </p:nvSpPr>
        <p:spPr>
          <a:xfrm>
            <a:off x="2238375" y="685801"/>
            <a:ext cx="7772400" cy="1470025"/>
          </a:xfrm>
        </p:spPr>
        <p:txBody>
          <a:bodyPr/>
          <a:lstStyle/>
          <a:p>
            <a:r>
              <a:rPr lang="en-US" dirty="0">
                <a:solidFill>
                  <a:srgbClr val="FFC000"/>
                </a:solidFill>
              </a:rPr>
              <a:t>Moving to Opportunity:</a:t>
            </a:r>
            <a:br>
              <a:rPr lang="en-US" dirty="0">
                <a:solidFill>
                  <a:srgbClr val="FFC000"/>
                </a:solidFill>
              </a:rPr>
            </a:br>
            <a:r>
              <a:rPr lang="en-US" dirty="0">
                <a:solidFill>
                  <a:srgbClr val="FFC000"/>
                </a:solidFill>
              </a:rPr>
              <a:t>What’s Next?</a:t>
            </a:r>
          </a:p>
        </p:txBody>
      </p:sp>
      <p:sp>
        <p:nvSpPr>
          <p:cNvPr id="3" name="Subtitle 2">
            <a:extLst>
              <a:ext uri="{FF2B5EF4-FFF2-40B4-BE49-F238E27FC236}">
                <a16:creationId xmlns:a16="http://schemas.microsoft.com/office/drawing/2014/main" id="{5DBC9C20-936E-4846-86EE-518035692D50}"/>
              </a:ext>
            </a:extLst>
          </p:cNvPr>
          <p:cNvSpPr>
            <a:spLocks noGrp="1"/>
          </p:cNvSpPr>
          <p:nvPr>
            <p:ph type="subTitle" idx="1"/>
          </p:nvPr>
        </p:nvSpPr>
        <p:spPr>
          <a:xfrm>
            <a:off x="2743200" y="2819400"/>
            <a:ext cx="6400800" cy="1752600"/>
          </a:xfrm>
        </p:spPr>
        <p:txBody>
          <a:bodyPr/>
          <a:lstStyle/>
          <a:p>
            <a:r>
              <a:rPr lang="en-US" dirty="0"/>
              <a:t>Jens Ludwig</a:t>
            </a:r>
          </a:p>
          <a:p>
            <a:r>
              <a:rPr lang="en-US" dirty="0"/>
              <a:t>University of Chicago, NBER &amp; Brookings Institution</a:t>
            </a:r>
          </a:p>
        </p:txBody>
      </p:sp>
      <p:sp>
        <p:nvSpPr>
          <p:cNvPr id="4" name="Slide Number Placeholder 3">
            <a:extLst>
              <a:ext uri="{FF2B5EF4-FFF2-40B4-BE49-F238E27FC236}">
                <a16:creationId xmlns:a16="http://schemas.microsoft.com/office/drawing/2014/main" id="{C59FDF09-0920-4B4F-A4FC-D12A3DA73A65}"/>
              </a:ext>
            </a:extLst>
          </p:cNvPr>
          <p:cNvSpPr>
            <a:spLocks noGrp="1"/>
          </p:cNvSpPr>
          <p:nvPr>
            <p:ph type="sldNum" sz="quarter" idx="12"/>
          </p:nvPr>
        </p:nvSpPr>
        <p:spPr/>
        <p:txBody>
          <a:bodyPr/>
          <a:lstStyle/>
          <a:p>
            <a:pPr>
              <a:defRPr/>
            </a:pPr>
            <a:fld id="{04352947-EA46-49D6-A5BF-38E2DB9DDC5F}" type="slidenum">
              <a:rPr lang="en-US" smtClean="0"/>
              <a:pPr>
                <a:defRPr/>
              </a:pPr>
              <a:t>1</a:t>
            </a:fld>
            <a:endParaRPr lang="en-US"/>
          </a:p>
        </p:txBody>
      </p:sp>
      <p:sp>
        <p:nvSpPr>
          <p:cNvPr id="5" name="TextBox 4">
            <a:extLst>
              <a:ext uri="{FF2B5EF4-FFF2-40B4-BE49-F238E27FC236}">
                <a16:creationId xmlns:a16="http://schemas.microsoft.com/office/drawing/2014/main" id="{E7C5650E-0B21-406D-9ACA-32F717874B3F}"/>
              </a:ext>
            </a:extLst>
          </p:cNvPr>
          <p:cNvSpPr txBox="1"/>
          <p:nvPr/>
        </p:nvSpPr>
        <p:spPr>
          <a:xfrm>
            <a:off x="198120" y="5505271"/>
            <a:ext cx="11308080" cy="1200329"/>
          </a:xfrm>
          <a:prstGeom prst="rect">
            <a:avLst/>
          </a:prstGeom>
          <a:noFill/>
        </p:spPr>
        <p:txBody>
          <a:bodyPr wrap="square" rtlCol="0">
            <a:spAutoFit/>
          </a:bodyPr>
          <a:lstStyle/>
          <a:p>
            <a:r>
              <a:rPr lang="en-US" dirty="0"/>
              <a:t>Summarizing work by the larger MTO research team: Lawrence Katz, Lisa Sanbonmatsu, Jeffrey Kling, Greg Duncan, Lisa Gennetian, Ronald Kessler, Emma Adam, Tom McDade, Stacy Tessler Lindau, Robert Whitaker, Raj Chetty,  and Nathan Hendren</a:t>
            </a:r>
          </a:p>
        </p:txBody>
      </p:sp>
    </p:spTree>
    <p:extLst>
      <p:ext uri="{BB962C8B-B14F-4D97-AF65-F5344CB8AC3E}">
        <p14:creationId xmlns:p14="http://schemas.microsoft.com/office/powerpoint/2010/main" val="838896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71600" y="228600"/>
            <a:ext cx="9296400" cy="762000"/>
          </a:xfrm>
        </p:spPr>
        <p:txBody>
          <a:bodyPr/>
          <a:lstStyle/>
          <a:p>
            <a:pPr eaLnBrk="1" hangingPunct="1">
              <a:defRPr/>
            </a:pPr>
            <a:r>
              <a:rPr lang="en-US" sz="3200" b="1" dirty="0">
                <a:solidFill>
                  <a:srgbClr val="FFC000"/>
                </a:solidFill>
                <a:latin typeface="+mn-lt"/>
                <a:cs typeface="Arial" charset="0"/>
              </a:rPr>
              <a:t>Neighborhood Poverty Distribution</a:t>
            </a:r>
            <a:br>
              <a:rPr lang="en-US" sz="3200" b="1" dirty="0">
                <a:solidFill>
                  <a:srgbClr val="FFC000"/>
                </a:solidFill>
                <a:latin typeface="+mn-lt"/>
                <a:cs typeface="Arial" charset="0"/>
              </a:rPr>
            </a:br>
            <a:r>
              <a:rPr lang="en-US" sz="2400" b="1" dirty="0">
                <a:solidFill>
                  <a:srgbClr val="FFC000"/>
                </a:solidFill>
                <a:latin typeface="+mn-lt"/>
                <a:cs typeface="Arial" charset="0"/>
              </a:rPr>
              <a:t>(Weighted by time spent in each neighborhood during study period)</a:t>
            </a:r>
            <a:endParaRPr lang="en-US" sz="3200" b="1" dirty="0">
              <a:solidFill>
                <a:srgbClr val="FFC000"/>
              </a:solidFill>
              <a:latin typeface="+mn-lt"/>
            </a:endParaRPr>
          </a:p>
        </p:txBody>
      </p:sp>
      <p:sp>
        <p:nvSpPr>
          <p:cNvPr id="144386" name="Slide Number Placeholder 1"/>
          <p:cNvSpPr>
            <a:spLocks noGrp="1"/>
          </p:cNvSpPr>
          <p:nvPr>
            <p:ph type="sldNum" sz="quarter" idx="12"/>
          </p:nvPr>
        </p:nvSpPr>
        <p:spPr>
          <a:noFill/>
        </p:spPr>
        <p:txBody>
          <a:bodyPr/>
          <a:lstStyle/>
          <a:p>
            <a:pPr>
              <a:defRPr/>
            </a:pPr>
            <a:fld id="{535BAFBB-876A-4735-AD31-841529897F13}" type="slidenum">
              <a:rPr lang="en-US">
                <a:cs typeface="Arial" charset="0"/>
              </a:rPr>
              <a:pPr>
                <a:defRPr/>
              </a:pPr>
              <a:t>10</a:t>
            </a:fld>
            <a:endParaRPr lang="en-US">
              <a:cs typeface="Arial" charset="0"/>
            </a:endParaRPr>
          </a:p>
        </p:txBody>
      </p:sp>
      <p:pic>
        <p:nvPicPr>
          <p:cNvPr id="144387" name="Picture 3"/>
          <p:cNvPicPr>
            <a:picLocks noChangeAspect="1" noChangeArrowheads="1"/>
          </p:cNvPicPr>
          <p:nvPr/>
        </p:nvPicPr>
        <p:blipFill>
          <a:blip r:embed="rId3" cstate="print"/>
          <a:srcRect t="2084" r="1836" b="1886"/>
          <a:stretch>
            <a:fillRect/>
          </a:stretch>
        </p:blipFill>
        <p:spPr bwMode="auto">
          <a:xfrm>
            <a:off x="1905000" y="1219200"/>
            <a:ext cx="8153400" cy="4572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C080E-2595-424D-98FB-35273EABB361}"/>
              </a:ext>
            </a:extLst>
          </p:cNvPr>
          <p:cNvSpPr>
            <a:spLocks noGrp="1"/>
          </p:cNvSpPr>
          <p:nvPr>
            <p:ph type="title"/>
          </p:nvPr>
        </p:nvSpPr>
        <p:spPr>
          <a:xfrm>
            <a:off x="2213758" y="2286000"/>
            <a:ext cx="7772400" cy="1143000"/>
          </a:xfrm>
        </p:spPr>
        <p:txBody>
          <a:bodyPr/>
          <a:lstStyle/>
          <a:p>
            <a:r>
              <a:rPr lang="en-US" dirty="0"/>
              <a:t>Impacts on MTO adults</a:t>
            </a:r>
          </a:p>
        </p:txBody>
      </p:sp>
      <p:sp>
        <p:nvSpPr>
          <p:cNvPr id="3" name="Slide Number Placeholder 2">
            <a:extLst>
              <a:ext uri="{FF2B5EF4-FFF2-40B4-BE49-F238E27FC236}">
                <a16:creationId xmlns:a16="http://schemas.microsoft.com/office/drawing/2014/main" id="{192FB89F-14F4-4022-8955-3D8DF56060CD}"/>
              </a:ext>
            </a:extLst>
          </p:cNvPr>
          <p:cNvSpPr>
            <a:spLocks noGrp="1"/>
          </p:cNvSpPr>
          <p:nvPr>
            <p:ph type="sldNum" sz="quarter" idx="12"/>
          </p:nvPr>
        </p:nvSpPr>
        <p:spPr/>
        <p:txBody>
          <a:bodyPr/>
          <a:lstStyle/>
          <a:p>
            <a:pPr>
              <a:defRPr/>
            </a:pPr>
            <a:fld id="{4DDFBB36-0156-4252-A6EA-A7DC012CC780}" type="slidenum">
              <a:rPr lang="en-US" smtClean="0"/>
              <a:pPr>
                <a:defRPr/>
              </a:pPr>
              <a:t>11</a:t>
            </a:fld>
            <a:endParaRPr lang="en-US"/>
          </a:p>
        </p:txBody>
      </p:sp>
    </p:spTree>
    <p:extLst>
      <p:ext uri="{BB962C8B-B14F-4D97-AF65-F5344CB8AC3E}">
        <p14:creationId xmlns:p14="http://schemas.microsoft.com/office/powerpoint/2010/main" val="2339538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FA34DE-1EA3-4A26-B625-EAB419502931}"/>
              </a:ext>
            </a:extLst>
          </p:cNvPr>
          <p:cNvSpPr>
            <a:spLocks noGrp="1"/>
          </p:cNvSpPr>
          <p:nvPr>
            <p:ph type="sldNum" sz="quarter" idx="12"/>
          </p:nvPr>
        </p:nvSpPr>
        <p:spPr/>
        <p:txBody>
          <a:bodyPr/>
          <a:lstStyle/>
          <a:p>
            <a:pPr>
              <a:defRPr/>
            </a:pPr>
            <a:fld id="{31A3E707-1652-4E43-B45D-071C9C62DF94}" type="slidenum">
              <a:rPr lang="en-US" smtClean="0"/>
              <a:pPr>
                <a:defRPr/>
              </a:pPr>
              <a:t>12</a:t>
            </a:fld>
            <a:endParaRPr lang="en-US"/>
          </a:p>
        </p:txBody>
      </p:sp>
      <p:graphicFrame>
        <p:nvGraphicFramePr>
          <p:cNvPr id="3" name="Chart 2">
            <a:extLst>
              <a:ext uri="{FF2B5EF4-FFF2-40B4-BE49-F238E27FC236}">
                <a16:creationId xmlns:a16="http://schemas.microsoft.com/office/drawing/2014/main" id="{DFB558CF-22C8-48FC-9418-7A3B284FD484}"/>
              </a:ext>
            </a:extLst>
          </p:cNvPr>
          <p:cNvGraphicFramePr>
            <a:graphicFrameLocks/>
          </p:cNvGraphicFramePr>
          <p:nvPr>
            <p:extLst>
              <p:ext uri="{D42A27DB-BD31-4B8C-83A1-F6EECF244321}">
                <p14:modId xmlns:p14="http://schemas.microsoft.com/office/powerpoint/2010/main" val="1862309896"/>
              </p:ext>
            </p:extLst>
          </p:nvPr>
        </p:nvGraphicFramePr>
        <p:xfrm>
          <a:off x="1981200" y="228600"/>
          <a:ext cx="8305800" cy="601533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A943C76-B8E4-4974-9E14-CED5C8F952A3}"/>
              </a:ext>
            </a:extLst>
          </p:cNvPr>
          <p:cNvSpPr txBox="1"/>
          <p:nvPr/>
        </p:nvSpPr>
        <p:spPr>
          <a:xfrm>
            <a:off x="1828800" y="6248401"/>
            <a:ext cx="7447488" cy="461665"/>
          </a:xfrm>
          <a:prstGeom prst="rect">
            <a:avLst/>
          </a:prstGeom>
          <a:noFill/>
        </p:spPr>
        <p:txBody>
          <a:bodyPr wrap="none" rtlCol="0">
            <a:spAutoFit/>
          </a:bodyPr>
          <a:lstStyle/>
          <a:p>
            <a:r>
              <a:rPr lang="en-US" dirty="0"/>
              <a:t>Source: Sanbonmatsu et al. 2011, Ludwig et al. 2011, 2012</a:t>
            </a:r>
          </a:p>
        </p:txBody>
      </p:sp>
    </p:spTree>
    <p:extLst>
      <p:ext uri="{BB962C8B-B14F-4D97-AF65-F5344CB8AC3E}">
        <p14:creationId xmlns:p14="http://schemas.microsoft.com/office/powerpoint/2010/main" val="2162437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nvGraphicFramePr>
        <p:xfrm>
          <a:off x="1676400" y="609600"/>
          <a:ext cx="8763000"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177154" name="Title 1"/>
          <p:cNvSpPr>
            <a:spLocks noGrp="1"/>
          </p:cNvSpPr>
          <p:nvPr>
            <p:ph type="title"/>
          </p:nvPr>
        </p:nvSpPr>
        <p:spPr>
          <a:xfrm>
            <a:off x="2227263" y="327025"/>
            <a:ext cx="7772400" cy="1143000"/>
          </a:xfrm>
        </p:spPr>
        <p:txBody>
          <a:bodyPr/>
          <a:lstStyle/>
          <a:p>
            <a:r>
              <a:rPr lang="en-US" sz="3200" b="1" dirty="0">
                <a:solidFill>
                  <a:srgbClr val="FFC000"/>
                </a:solidFill>
              </a:rPr>
              <a:t>No Detectable Impacts on Adult Employment or Other Economic Outcomes</a:t>
            </a:r>
            <a:br>
              <a:rPr lang="en-US" sz="3200" b="1" dirty="0">
                <a:solidFill>
                  <a:srgbClr val="FFC000"/>
                </a:solidFill>
              </a:rPr>
            </a:br>
            <a:endParaRPr lang="en-US" sz="3200" b="1" dirty="0">
              <a:solidFill>
                <a:srgbClr val="FFC000"/>
              </a:solidFill>
            </a:endParaRPr>
          </a:p>
        </p:txBody>
      </p:sp>
      <p:sp>
        <p:nvSpPr>
          <p:cNvPr id="177155" name="Slide Number Placeholder 2"/>
          <p:cNvSpPr>
            <a:spLocks noGrp="1"/>
          </p:cNvSpPr>
          <p:nvPr>
            <p:ph type="sldNum" sz="quarter" idx="12"/>
          </p:nvPr>
        </p:nvSpPr>
        <p:spPr>
          <a:noFill/>
        </p:spPr>
        <p:txBody>
          <a:bodyPr/>
          <a:lstStyle/>
          <a:p>
            <a:pPr>
              <a:defRPr/>
            </a:pPr>
            <a:fld id="{717FE83F-4593-45C9-A257-179AE51F1E6D}" type="slidenum">
              <a:rPr lang="en-US">
                <a:cs typeface="Arial" charset="0"/>
              </a:rPr>
              <a:pPr>
                <a:defRPr/>
              </a:pPr>
              <a:t>13</a:t>
            </a:fld>
            <a:endParaRPr lang="en-US">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B253B4-47FC-46BA-8E92-32DFD56840B5}"/>
              </a:ext>
            </a:extLst>
          </p:cNvPr>
          <p:cNvSpPr>
            <a:spLocks noGrp="1"/>
          </p:cNvSpPr>
          <p:nvPr>
            <p:ph type="title"/>
          </p:nvPr>
        </p:nvSpPr>
        <p:spPr>
          <a:xfrm>
            <a:off x="1524000" y="152400"/>
            <a:ext cx="9067800" cy="1143000"/>
          </a:xfrm>
        </p:spPr>
        <p:txBody>
          <a:bodyPr/>
          <a:lstStyle/>
          <a:p>
            <a:r>
              <a:rPr lang="en-US" sz="3600" dirty="0">
                <a:solidFill>
                  <a:srgbClr val="FFC000"/>
                </a:solidFill>
              </a:rPr>
              <a:t>How do we reconcile lack of economic gains for MTO adults with previous research?</a:t>
            </a:r>
          </a:p>
        </p:txBody>
      </p:sp>
      <p:sp>
        <p:nvSpPr>
          <p:cNvPr id="6" name="Content Placeholder 5">
            <a:extLst>
              <a:ext uri="{FF2B5EF4-FFF2-40B4-BE49-F238E27FC236}">
                <a16:creationId xmlns:a16="http://schemas.microsoft.com/office/drawing/2014/main" id="{C45F30F2-4391-4ABB-A2E0-9E91DA30EBFD}"/>
              </a:ext>
            </a:extLst>
          </p:cNvPr>
          <p:cNvSpPr>
            <a:spLocks noGrp="1"/>
          </p:cNvSpPr>
          <p:nvPr>
            <p:ph idx="1"/>
          </p:nvPr>
        </p:nvSpPr>
        <p:spPr>
          <a:xfrm>
            <a:off x="1600200" y="1295400"/>
            <a:ext cx="8991600" cy="4114800"/>
          </a:xfrm>
        </p:spPr>
        <p:txBody>
          <a:bodyPr/>
          <a:lstStyle/>
          <a:p>
            <a:r>
              <a:rPr lang="en-US" dirty="0"/>
              <a:t>We think we can rule out:</a:t>
            </a:r>
          </a:p>
          <a:p>
            <a:pPr lvl="1"/>
            <a:r>
              <a:rPr lang="en-US" dirty="0"/>
              <a:t>Possibility that </a:t>
            </a:r>
            <a:r>
              <a:rPr lang="en-US" u="sng" dirty="0"/>
              <a:t>MTO families systematically different </a:t>
            </a:r>
            <a:r>
              <a:rPr lang="en-US" dirty="0"/>
              <a:t>from other families</a:t>
            </a:r>
          </a:p>
          <a:p>
            <a:pPr lvl="1"/>
            <a:r>
              <a:rPr lang="en-US" dirty="0"/>
              <a:t>Possibility that </a:t>
            </a:r>
            <a:r>
              <a:rPr lang="en-US" u="sng" dirty="0"/>
              <a:t>MTO neighborhood changes “too small” </a:t>
            </a:r>
            <a:r>
              <a:rPr lang="en-US" dirty="0" err="1"/>
              <a:t>wrt</a:t>
            </a:r>
            <a:r>
              <a:rPr lang="en-US" dirty="0"/>
              <a:t> either time in low-poverty areas or racial integration</a:t>
            </a:r>
          </a:p>
          <a:p>
            <a:endParaRPr lang="en-US" dirty="0"/>
          </a:p>
          <a:p>
            <a:r>
              <a:rPr lang="en-US" b="1" dirty="0"/>
              <a:t>More likely explanation</a:t>
            </a:r>
            <a:r>
              <a:rPr lang="en-US" dirty="0"/>
              <a:t>: </a:t>
            </a:r>
          </a:p>
          <a:p>
            <a:pPr lvl="1"/>
            <a:r>
              <a:rPr lang="en-US" dirty="0"/>
              <a:t>Adults who chose on their own to live in low-poverty areas different from other adults (</a:t>
            </a:r>
            <a:r>
              <a:rPr lang="en-US" u="sng" dirty="0"/>
              <a:t>selection bias</a:t>
            </a:r>
            <a:r>
              <a:rPr lang="en-US" dirty="0"/>
              <a:t>)</a:t>
            </a:r>
          </a:p>
        </p:txBody>
      </p:sp>
      <p:sp>
        <p:nvSpPr>
          <p:cNvPr id="4" name="Slide Number Placeholder 3">
            <a:extLst>
              <a:ext uri="{FF2B5EF4-FFF2-40B4-BE49-F238E27FC236}">
                <a16:creationId xmlns:a16="http://schemas.microsoft.com/office/drawing/2014/main" id="{50ECB257-D4F0-4B01-8BDD-AC877CBD4B07}"/>
              </a:ext>
            </a:extLst>
          </p:cNvPr>
          <p:cNvSpPr>
            <a:spLocks noGrp="1"/>
          </p:cNvSpPr>
          <p:nvPr>
            <p:ph type="sldNum" sz="quarter" idx="12"/>
          </p:nvPr>
        </p:nvSpPr>
        <p:spPr/>
        <p:txBody>
          <a:bodyPr/>
          <a:lstStyle/>
          <a:p>
            <a:pPr>
              <a:defRPr/>
            </a:pPr>
            <a:fld id="{F51E73B4-4C80-4BA1-84DF-2E58D441510C}" type="slidenum">
              <a:rPr lang="en-US" smtClean="0"/>
              <a:pPr>
                <a:defRPr/>
              </a:pPr>
              <a:t>14</a:t>
            </a:fld>
            <a:endParaRPr lang="en-US"/>
          </a:p>
        </p:txBody>
      </p:sp>
      <p:sp>
        <p:nvSpPr>
          <p:cNvPr id="7" name="TextBox 6">
            <a:extLst>
              <a:ext uri="{FF2B5EF4-FFF2-40B4-BE49-F238E27FC236}">
                <a16:creationId xmlns:a16="http://schemas.microsoft.com/office/drawing/2014/main" id="{ED19DF55-F487-48E4-820D-2AE7F08996FA}"/>
              </a:ext>
            </a:extLst>
          </p:cNvPr>
          <p:cNvSpPr txBox="1"/>
          <p:nvPr/>
        </p:nvSpPr>
        <p:spPr>
          <a:xfrm>
            <a:off x="1676401" y="6248401"/>
            <a:ext cx="8047011" cy="461665"/>
          </a:xfrm>
          <a:prstGeom prst="rect">
            <a:avLst/>
          </a:prstGeom>
          <a:noFill/>
        </p:spPr>
        <p:txBody>
          <a:bodyPr wrap="none" rtlCol="0">
            <a:spAutoFit/>
          </a:bodyPr>
          <a:lstStyle/>
          <a:p>
            <a:r>
              <a:rPr lang="en-US" dirty="0"/>
              <a:t>Source: David Harding et al., 2019 UC-Berkeley working paper</a:t>
            </a:r>
          </a:p>
        </p:txBody>
      </p:sp>
    </p:spTree>
    <p:extLst>
      <p:ext uri="{BB962C8B-B14F-4D97-AF65-F5344CB8AC3E}">
        <p14:creationId xmlns:p14="http://schemas.microsoft.com/office/powerpoint/2010/main" val="103998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ACA4-6C1C-4FC9-81F0-4BFEC856B107}"/>
              </a:ext>
            </a:extLst>
          </p:cNvPr>
          <p:cNvSpPr>
            <a:spLocks noGrp="1"/>
          </p:cNvSpPr>
          <p:nvPr>
            <p:ph type="title"/>
          </p:nvPr>
        </p:nvSpPr>
        <p:spPr>
          <a:xfrm>
            <a:off x="2209800" y="2667000"/>
            <a:ext cx="7772400" cy="1143000"/>
          </a:xfrm>
        </p:spPr>
        <p:txBody>
          <a:bodyPr/>
          <a:lstStyle/>
          <a:p>
            <a:r>
              <a:rPr lang="en-US" dirty="0"/>
              <a:t> Results for MTO children </a:t>
            </a:r>
          </a:p>
        </p:txBody>
      </p:sp>
      <p:sp>
        <p:nvSpPr>
          <p:cNvPr id="3" name="Slide Number Placeholder 2">
            <a:extLst>
              <a:ext uri="{FF2B5EF4-FFF2-40B4-BE49-F238E27FC236}">
                <a16:creationId xmlns:a16="http://schemas.microsoft.com/office/drawing/2014/main" id="{2486947E-C99E-4C3D-AB40-FA9AB13A6D9C}"/>
              </a:ext>
            </a:extLst>
          </p:cNvPr>
          <p:cNvSpPr>
            <a:spLocks noGrp="1"/>
          </p:cNvSpPr>
          <p:nvPr>
            <p:ph type="sldNum" sz="quarter" idx="12"/>
          </p:nvPr>
        </p:nvSpPr>
        <p:spPr/>
        <p:txBody>
          <a:bodyPr/>
          <a:lstStyle/>
          <a:p>
            <a:pPr>
              <a:defRPr/>
            </a:pPr>
            <a:fld id="{807D6402-A555-4BA6-90FE-623801A3C94E}" type="slidenum">
              <a:rPr lang="en-US" smtClean="0"/>
              <a:pPr>
                <a:defRPr/>
              </a:pPr>
              <a:t>15</a:t>
            </a:fld>
            <a:endParaRPr lang="en-US"/>
          </a:p>
        </p:txBody>
      </p:sp>
    </p:spTree>
    <p:extLst>
      <p:ext uri="{BB962C8B-B14F-4D97-AF65-F5344CB8AC3E}">
        <p14:creationId xmlns:p14="http://schemas.microsoft.com/office/powerpoint/2010/main" val="1966888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D8C6E-4BC5-4418-9D3D-7A8C24A412DF}"/>
              </a:ext>
            </a:extLst>
          </p:cNvPr>
          <p:cNvSpPr>
            <a:spLocks noGrp="1"/>
          </p:cNvSpPr>
          <p:nvPr>
            <p:ph type="title"/>
          </p:nvPr>
        </p:nvSpPr>
        <p:spPr>
          <a:xfrm>
            <a:off x="1676400" y="609600"/>
            <a:ext cx="8991600" cy="1143000"/>
          </a:xfrm>
        </p:spPr>
        <p:txBody>
          <a:bodyPr/>
          <a:lstStyle/>
          <a:p>
            <a:r>
              <a:rPr lang="en-US" dirty="0">
                <a:solidFill>
                  <a:srgbClr val="FFC000"/>
                </a:solidFill>
              </a:rPr>
              <a:t>Impacts on MTO children through 10-15 years after baseline</a:t>
            </a:r>
          </a:p>
        </p:txBody>
      </p:sp>
      <p:sp>
        <p:nvSpPr>
          <p:cNvPr id="3" name="Content Placeholder 2">
            <a:extLst>
              <a:ext uri="{FF2B5EF4-FFF2-40B4-BE49-F238E27FC236}">
                <a16:creationId xmlns:a16="http://schemas.microsoft.com/office/drawing/2014/main" id="{B326CB7B-8F9D-4FFA-8646-82B6615CB206}"/>
              </a:ext>
            </a:extLst>
          </p:cNvPr>
          <p:cNvSpPr>
            <a:spLocks noGrp="1"/>
          </p:cNvSpPr>
          <p:nvPr>
            <p:ph idx="1"/>
          </p:nvPr>
        </p:nvSpPr>
        <p:spPr>
          <a:xfrm>
            <a:off x="1751610" y="2362200"/>
            <a:ext cx="8763990" cy="4114800"/>
          </a:xfrm>
        </p:spPr>
        <p:txBody>
          <a:bodyPr/>
          <a:lstStyle/>
          <a:p>
            <a:r>
              <a:rPr lang="en-US" dirty="0"/>
              <a:t>Remarkably limited through 10-15 years</a:t>
            </a:r>
          </a:p>
          <a:p>
            <a:r>
              <a:rPr lang="en-US" dirty="0"/>
              <a:t>Some improvements in health &amp; behavior for girls</a:t>
            </a:r>
          </a:p>
          <a:p>
            <a:r>
              <a:rPr lang="en-US" dirty="0"/>
              <a:t>No signs of improved academic outcomes</a:t>
            </a:r>
          </a:p>
          <a:p>
            <a:pPr lvl="1"/>
            <a:r>
              <a:rPr lang="en-US" dirty="0"/>
              <a:t>For either boys or girls</a:t>
            </a:r>
          </a:p>
          <a:p>
            <a:pPr lvl="1"/>
            <a:r>
              <a:rPr lang="en-US" dirty="0"/>
              <a:t>Regardless of age at baseline </a:t>
            </a:r>
          </a:p>
        </p:txBody>
      </p:sp>
      <p:sp>
        <p:nvSpPr>
          <p:cNvPr id="4" name="Slide Number Placeholder 3">
            <a:extLst>
              <a:ext uri="{FF2B5EF4-FFF2-40B4-BE49-F238E27FC236}">
                <a16:creationId xmlns:a16="http://schemas.microsoft.com/office/drawing/2014/main" id="{6EE94FD9-31DE-49A2-89AF-B34E0AF92551}"/>
              </a:ext>
            </a:extLst>
          </p:cNvPr>
          <p:cNvSpPr>
            <a:spLocks noGrp="1"/>
          </p:cNvSpPr>
          <p:nvPr>
            <p:ph type="sldNum" sz="quarter" idx="12"/>
          </p:nvPr>
        </p:nvSpPr>
        <p:spPr/>
        <p:txBody>
          <a:bodyPr/>
          <a:lstStyle/>
          <a:p>
            <a:pPr>
              <a:defRPr/>
            </a:pPr>
            <a:fld id="{2F76B7B2-2114-434B-AC92-663096894FD0}" type="slidenum">
              <a:rPr lang="en-US" smtClean="0"/>
              <a:pPr>
                <a:defRPr/>
              </a:pPr>
              <a:t>16</a:t>
            </a:fld>
            <a:endParaRPr lang="en-US"/>
          </a:p>
        </p:txBody>
      </p:sp>
    </p:spTree>
    <p:extLst>
      <p:ext uri="{BB962C8B-B14F-4D97-AF65-F5344CB8AC3E}">
        <p14:creationId xmlns:p14="http://schemas.microsoft.com/office/powerpoint/2010/main" val="214279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1D46458-8EE3-4D4B-A0ED-D957364E125A}"/>
              </a:ext>
            </a:extLst>
          </p:cNvPr>
          <p:cNvSpPr>
            <a:spLocks noGrp="1"/>
          </p:cNvSpPr>
          <p:nvPr>
            <p:ph type="sldNum" sz="quarter" idx="12"/>
          </p:nvPr>
        </p:nvSpPr>
        <p:spPr/>
        <p:txBody>
          <a:bodyPr/>
          <a:lstStyle/>
          <a:p>
            <a:pPr>
              <a:defRPr/>
            </a:pPr>
            <a:fld id="{A0F83ADB-12F2-4552-9F58-4545EA78199E}" type="slidenum">
              <a:rPr lang="en-US" smtClean="0"/>
              <a:pPr>
                <a:defRPr/>
              </a:pPr>
              <a:t>17</a:t>
            </a:fld>
            <a:endParaRPr lang="en-US"/>
          </a:p>
        </p:txBody>
      </p:sp>
      <p:pic>
        <p:nvPicPr>
          <p:cNvPr id="8" name="Picture 7">
            <a:extLst>
              <a:ext uri="{FF2B5EF4-FFF2-40B4-BE49-F238E27FC236}">
                <a16:creationId xmlns:a16="http://schemas.microsoft.com/office/drawing/2014/main" id="{082359CF-52DD-4740-B52E-8B5349382F55}"/>
              </a:ext>
            </a:extLst>
          </p:cNvPr>
          <p:cNvPicPr>
            <a:picLocks noChangeAspect="1"/>
          </p:cNvPicPr>
          <p:nvPr/>
        </p:nvPicPr>
        <p:blipFill>
          <a:blip r:embed="rId3"/>
          <a:stretch>
            <a:fillRect/>
          </a:stretch>
        </p:blipFill>
        <p:spPr>
          <a:xfrm>
            <a:off x="1524000" y="609601"/>
            <a:ext cx="9144000" cy="5938887"/>
          </a:xfrm>
          <a:prstGeom prst="rect">
            <a:avLst/>
          </a:prstGeom>
        </p:spPr>
      </p:pic>
      <p:sp>
        <p:nvSpPr>
          <p:cNvPr id="10" name="TextBox 9">
            <a:extLst>
              <a:ext uri="{FF2B5EF4-FFF2-40B4-BE49-F238E27FC236}">
                <a16:creationId xmlns:a16="http://schemas.microsoft.com/office/drawing/2014/main" id="{5FC53393-B598-4C65-B0BE-FA58039A69BC}"/>
              </a:ext>
            </a:extLst>
          </p:cNvPr>
          <p:cNvSpPr txBox="1"/>
          <p:nvPr/>
        </p:nvSpPr>
        <p:spPr>
          <a:xfrm>
            <a:off x="1828800" y="6477001"/>
            <a:ext cx="5759782" cy="461665"/>
          </a:xfrm>
          <a:prstGeom prst="rect">
            <a:avLst/>
          </a:prstGeom>
          <a:noFill/>
        </p:spPr>
        <p:txBody>
          <a:bodyPr wrap="none" rtlCol="0">
            <a:spAutoFit/>
          </a:bodyPr>
          <a:lstStyle/>
          <a:p>
            <a:r>
              <a:rPr lang="en-US" dirty="0"/>
              <a:t>Source: Chetty, Hendren and Katz 2016 AER</a:t>
            </a:r>
          </a:p>
        </p:txBody>
      </p:sp>
      <p:sp>
        <p:nvSpPr>
          <p:cNvPr id="9" name="TextBox 8">
            <a:extLst>
              <a:ext uri="{FF2B5EF4-FFF2-40B4-BE49-F238E27FC236}">
                <a16:creationId xmlns:a16="http://schemas.microsoft.com/office/drawing/2014/main" id="{0B88F867-8F42-4DE5-A8ED-51AE123C8DEF}"/>
              </a:ext>
            </a:extLst>
          </p:cNvPr>
          <p:cNvSpPr txBox="1"/>
          <p:nvPr/>
        </p:nvSpPr>
        <p:spPr>
          <a:xfrm>
            <a:off x="1534886" y="78681"/>
            <a:ext cx="9128076" cy="461665"/>
          </a:xfrm>
          <a:prstGeom prst="rect">
            <a:avLst/>
          </a:prstGeom>
          <a:noFill/>
        </p:spPr>
        <p:txBody>
          <a:bodyPr wrap="none" rtlCol="0">
            <a:spAutoFit/>
          </a:bodyPr>
          <a:lstStyle/>
          <a:p>
            <a:r>
              <a:rPr lang="en-US" dirty="0">
                <a:solidFill>
                  <a:srgbClr val="FFC000"/>
                </a:solidFill>
              </a:rPr>
              <a:t>Longer-term follow up: Increased earnings for youngest kids at baseline </a:t>
            </a:r>
          </a:p>
        </p:txBody>
      </p:sp>
    </p:spTree>
    <p:extLst>
      <p:ext uri="{BB962C8B-B14F-4D97-AF65-F5344CB8AC3E}">
        <p14:creationId xmlns:p14="http://schemas.microsoft.com/office/powerpoint/2010/main" val="176172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8138D-7E1D-41FA-B93A-B9F642EA0B0B}"/>
              </a:ext>
            </a:extLst>
          </p:cNvPr>
          <p:cNvSpPr>
            <a:spLocks noGrp="1"/>
          </p:cNvSpPr>
          <p:nvPr>
            <p:ph type="title"/>
          </p:nvPr>
        </p:nvSpPr>
        <p:spPr/>
        <p:txBody>
          <a:bodyPr/>
          <a:lstStyle/>
          <a:p>
            <a:r>
              <a:rPr lang="en-US" dirty="0"/>
              <a:t>What does this all mean?</a:t>
            </a:r>
          </a:p>
        </p:txBody>
      </p:sp>
      <p:sp>
        <p:nvSpPr>
          <p:cNvPr id="3" name="Content Placeholder 2">
            <a:extLst>
              <a:ext uri="{FF2B5EF4-FFF2-40B4-BE49-F238E27FC236}">
                <a16:creationId xmlns:a16="http://schemas.microsoft.com/office/drawing/2014/main" id="{DE175A72-0067-486B-BAB5-009BE11C8865}"/>
              </a:ext>
            </a:extLst>
          </p:cNvPr>
          <p:cNvSpPr>
            <a:spLocks noGrp="1"/>
          </p:cNvSpPr>
          <p:nvPr>
            <p:ph idx="1"/>
          </p:nvPr>
        </p:nvSpPr>
        <p:spPr>
          <a:xfrm>
            <a:off x="1752600" y="1981200"/>
            <a:ext cx="8610600" cy="4648200"/>
          </a:xfrm>
        </p:spPr>
        <p:txBody>
          <a:bodyPr/>
          <a:lstStyle/>
          <a:p>
            <a:r>
              <a:rPr lang="en-US" dirty="0"/>
              <a:t>Seem to be long-term benefits to having very young children in lower-poverty areas</a:t>
            </a:r>
          </a:p>
          <a:p>
            <a:endParaRPr lang="en-US" dirty="0"/>
          </a:p>
          <a:p>
            <a:r>
              <a:rPr lang="en-US" dirty="0"/>
              <a:t>For adults it depends on what we care about</a:t>
            </a:r>
          </a:p>
          <a:p>
            <a:pPr lvl="1"/>
            <a:r>
              <a:rPr lang="en-US" dirty="0"/>
              <a:t>Not likely to be earnings gains for adults from moving (need other economic supports for adults)</a:t>
            </a:r>
          </a:p>
          <a:p>
            <a:pPr lvl="1"/>
            <a:r>
              <a:rPr lang="en-US" dirty="0"/>
              <a:t>Impacts are on health</a:t>
            </a:r>
          </a:p>
        </p:txBody>
      </p:sp>
      <p:sp>
        <p:nvSpPr>
          <p:cNvPr id="4" name="Slide Number Placeholder 3">
            <a:extLst>
              <a:ext uri="{FF2B5EF4-FFF2-40B4-BE49-F238E27FC236}">
                <a16:creationId xmlns:a16="http://schemas.microsoft.com/office/drawing/2014/main" id="{DDC9D8A1-3188-4264-AFF3-C7A9186E0EAD}"/>
              </a:ext>
            </a:extLst>
          </p:cNvPr>
          <p:cNvSpPr>
            <a:spLocks noGrp="1"/>
          </p:cNvSpPr>
          <p:nvPr>
            <p:ph type="sldNum" sz="quarter" idx="12"/>
          </p:nvPr>
        </p:nvSpPr>
        <p:spPr/>
        <p:txBody>
          <a:bodyPr/>
          <a:lstStyle/>
          <a:p>
            <a:pPr>
              <a:defRPr/>
            </a:pPr>
            <a:fld id="{C9BCE962-21E0-48B3-B1EF-1E3A06BA7360}" type="slidenum">
              <a:rPr lang="en-US"/>
              <a:pPr>
                <a:defRPr/>
              </a:pPr>
              <a:t>18</a:t>
            </a:fld>
            <a:endParaRPr lang="en-US"/>
          </a:p>
        </p:txBody>
      </p:sp>
    </p:spTree>
    <p:extLst>
      <p:ext uri="{BB962C8B-B14F-4D97-AF65-F5344CB8AC3E}">
        <p14:creationId xmlns:p14="http://schemas.microsoft.com/office/powerpoint/2010/main" val="362591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8138D-7E1D-41FA-B93A-B9F642EA0B0B}"/>
              </a:ext>
            </a:extLst>
          </p:cNvPr>
          <p:cNvSpPr>
            <a:spLocks noGrp="1"/>
          </p:cNvSpPr>
          <p:nvPr>
            <p:ph type="title"/>
          </p:nvPr>
        </p:nvSpPr>
        <p:spPr>
          <a:xfrm>
            <a:off x="933450" y="190499"/>
            <a:ext cx="10363200" cy="1143000"/>
          </a:xfrm>
        </p:spPr>
        <p:txBody>
          <a:bodyPr/>
          <a:lstStyle/>
          <a:p>
            <a:r>
              <a:rPr lang="en-US" dirty="0"/>
              <a:t>Catalog of Policy Options</a:t>
            </a:r>
          </a:p>
        </p:txBody>
      </p:sp>
      <p:sp>
        <p:nvSpPr>
          <p:cNvPr id="3" name="Content Placeholder 2">
            <a:extLst>
              <a:ext uri="{FF2B5EF4-FFF2-40B4-BE49-F238E27FC236}">
                <a16:creationId xmlns:a16="http://schemas.microsoft.com/office/drawing/2014/main" id="{DE175A72-0067-486B-BAB5-009BE11C8865}"/>
              </a:ext>
            </a:extLst>
          </p:cNvPr>
          <p:cNvSpPr>
            <a:spLocks noGrp="1"/>
          </p:cNvSpPr>
          <p:nvPr>
            <p:ph idx="1"/>
          </p:nvPr>
        </p:nvSpPr>
        <p:spPr>
          <a:xfrm>
            <a:off x="304800" y="1219200"/>
            <a:ext cx="10210800" cy="4648200"/>
          </a:xfrm>
        </p:spPr>
        <p:txBody>
          <a:bodyPr/>
          <a:lstStyle/>
          <a:p>
            <a:r>
              <a:rPr lang="en-US" dirty="0"/>
              <a:t>How do we make mobility programs more helpful?</a:t>
            </a:r>
          </a:p>
          <a:p>
            <a:pPr lvl="1"/>
            <a:r>
              <a:rPr lang="en-US" dirty="0"/>
              <a:t>Target families with young children</a:t>
            </a:r>
          </a:p>
          <a:p>
            <a:pPr lvl="1"/>
            <a:r>
              <a:rPr lang="en-US" dirty="0"/>
              <a:t>More / better housing counseling and search assistance for families with young children. </a:t>
            </a:r>
          </a:p>
          <a:p>
            <a:pPr lvl="1"/>
            <a:r>
              <a:rPr lang="en-US" dirty="0"/>
              <a:t>Allowing higher voucher rents in lower-poverty areas  </a:t>
            </a:r>
          </a:p>
          <a:p>
            <a:pPr lvl="1"/>
            <a:r>
              <a:rPr lang="en-US" dirty="0"/>
              <a:t>Expanding legal protections for voucher tenants.</a:t>
            </a:r>
          </a:p>
          <a:p>
            <a:pPr lvl="1"/>
            <a:r>
              <a:rPr lang="en-US" dirty="0"/>
              <a:t>Making vouchers more attractive to landlords.</a:t>
            </a:r>
          </a:p>
          <a:p>
            <a:pPr lvl="1"/>
            <a:r>
              <a:rPr lang="en-US" dirty="0"/>
              <a:t>Mobility incentives for housing authorities. </a:t>
            </a:r>
          </a:p>
        </p:txBody>
      </p:sp>
      <p:sp>
        <p:nvSpPr>
          <p:cNvPr id="4" name="Slide Number Placeholder 3">
            <a:extLst>
              <a:ext uri="{FF2B5EF4-FFF2-40B4-BE49-F238E27FC236}">
                <a16:creationId xmlns:a16="http://schemas.microsoft.com/office/drawing/2014/main" id="{DDC9D8A1-3188-4264-AFF3-C7A9186E0EA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9BCE962-21E0-48B3-B1EF-1E3A06BA7360}" type="slidenum">
              <a:rPr kumimoji="0" lang="en-US" sz="1400" b="0"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5" name="TextBox 4">
            <a:extLst>
              <a:ext uri="{FF2B5EF4-FFF2-40B4-BE49-F238E27FC236}">
                <a16:creationId xmlns:a16="http://schemas.microsoft.com/office/drawing/2014/main" id="{120FD32F-9DCA-4B76-BDEF-A8E3547B339B}"/>
              </a:ext>
            </a:extLst>
          </p:cNvPr>
          <p:cNvSpPr txBox="1"/>
          <p:nvPr/>
        </p:nvSpPr>
        <p:spPr>
          <a:xfrm>
            <a:off x="2243328" y="6205836"/>
            <a:ext cx="4532010"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Collison and Ludwig, forthcoming</a:t>
            </a:r>
          </a:p>
        </p:txBody>
      </p:sp>
    </p:spTree>
    <p:extLst>
      <p:ext uri="{BB962C8B-B14F-4D97-AF65-F5344CB8AC3E}">
        <p14:creationId xmlns:p14="http://schemas.microsoft.com/office/powerpoint/2010/main" val="414339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62699"/>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2D6248-AA38-481B-A2E5-D57245E7332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CDAB47-7844-4522-9DEF-F8D656476F4B}" type="slidenum">
              <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Arial" charset="0"/>
            </a:endParaRPr>
          </a:p>
        </p:txBody>
      </p:sp>
      <p:pic>
        <p:nvPicPr>
          <p:cNvPr id="8" name="Picture 7">
            <a:extLst>
              <a:ext uri="{FF2B5EF4-FFF2-40B4-BE49-F238E27FC236}">
                <a16:creationId xmlns:a16="http://schemas.microsoft.com/office/drawing/2014/main" id="{91312F06-F5A4-4545-B3E4-77C6F5A3AFDF}"/>
              </a:ext>
            </a:extLst>
          </p:cNvPr>
          <p:cNvPicPr>
            <a:picLocks noChangeAspect="1"/>
          </p:cNvPicPr>
          <p:nvPr/>
        </p:nvPicPr>
        <p:blipFill>
          <a:blip r:embed="rId3"/>
          <a:stretch>
            <a:fillRect/>
          </a:stretch>
        </p:blipFill>
        <p:spPr>
          <a:xfrm>
            <a:off x="0" y="370170"/>
            <a:ext cx="12192000" cy="6117660"/>
          </a:xfrm>
          <a:prstGeom prst="rect">
            <a:avLst/>
          </a:prstGeom>
        </p:spPr>
      </p:pic>
    </p:spTree>
    <p:extLst>
      <p:ext uri="{BB962C8B-B14F-4D97-AF65-F5344CB8AC3E}">
        <p14:creationId xmlns:p14="http://schemas.microsoft.com/office/powerpoint/2010/main" val="2361213845"/>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8138D-7E1D-41FA-B93A-B9F642EA0B0B}"/>
              </a:ext>
            </a:extLst>
          </p:cNvPr>
          <p:cNvSpPr>
            <a:spLocks noGrp="1"/>
          </p:cNvSpPr>
          <p:nvPr>
            <p:ph type="title"/>
          </p:nvPr>
        </p:nvSpPr>
        <p:spPr>
          <a:xfrm>
            <a:off x="914400" y="0"/>
            <a:ext cx="10363200" cy="1143000"/>
          </a:xfrm>
        </p:spPr>
        <p:txBody>
          <a:bodyPr/>
          <a:lstStyle/>
          <a:p>
            <a:r>
              <a:rPr lang="en-US" dirty="0"/>
              <a:t>Catalog of Policy Options, continued</a:t>
            </a:r>
          </a:p>
        </p:txBody>
      </p:sp>
      <p:sp>
        <p:nvSpPr>
          <p:cNvPr id="3" name="Content Placeholder 2">
            <a:extLst>
              <a:ext uri="{FF2B5EF4-FFF2-40B4-BE49-F238E27FC236}">
                <a16:creationId xmlns:a16="http://schemas.microsoft.com/office/drawing/2014/main" id="{DE175A72-0067-486B-BAB5-009BE11C8865}"/>
              </a:ext>
            </a:extLst>
          </p:cNvPr>
          <p:cNvSpPr>
            <a:spLocks noGrp="1"/>
          </p:cNvSpPr>
          <p:nvPr>
            <p:ph idx="1"/>
          </p:nvPr>
        </p:nvSpPr>
        <p:spPr>
          <a:xfrm>
            <a:off x="381000" y="1219200"/>
            <a:ext cx="10515600" cy="5257800"/>
          </a:xfrm>
        </p:spPr>
        <p:txBody>
          <a:bodyPr/>
          <a:lstStyle/>
          <a:p>
            <a:r>
              <a:rPr lang="en-US" dirty="0"/>
              <a:t>Additional supports beyond mobility needed to improve adult earnings </a:t>
            </a:r>
          </a:p>
          <a:p>
            <a:pPr lvl="1"/>
            <a:r>
              <a:rPr lang="en-US" dirty="0" err="1"/>
              <a:t>JobsPlus</a:t>
            </a:r>
            <a:endParaRPr lang="en-US" dirty="0"/>
          </a:p>
          <a:p>
            <a:pPr lvl="1"/>
            <a:r>
              <a:rPr lang="en-US" dirty="0"/>
              <a:t>Cash incentives</a:t>
            </a:r>
          </a:p>
          <a:p>
            <a:pPr marL="457200" lvl="1" indent="0">
              <a:buNone/>
            </a:pPr>
            <a:endParaRPr lang="en-US" dirty="0"/>
          </a:p>
          <a:p>
            <a:r>
              <a:rPr lang="en-US" dirty="0"/>
              <a:t>Improve neighborhoods directly </a:t>
            </a:r>
          </a:p>
          <a:p>
            <a:pPr lvl="1"/>
            <a:r>
              <a:rPr lang="en-US" dirty="0"/>
              <a:t>Key priority for families to participate in MTO was safety</a:t>
            </a:r>
          </a:p>
          <a:p>
            <a:pPr lvl="1"/>
            <a:r>
              <a:rPr lang="en-US" dirty="0"/>
              <a:t>Affects mental health, child schooling outcomes, job opportunities</a:t>
            </a:r>
          </a:p>
          <a:p>
            <a:pPr lvl="1"/>
            <a:r>
              <a:rPr lang="en-US" dirty="0"/>
              <a:t>Do more to make distressed neighborhoods safer</a:t>
            </a:r>
          </a:p>
        </p:txBody>
      </p:sp>
      <p:sp>
        <p:nvSpPr>
          <p:cNvPr id="4" name="Slide Number Placeholder 3">
            <a:extLst>
              <a:ext uri="{FF2B5EF4-FFF2-40B4-BE49-F238E27FC236}">
                <a16:creationId xmlns:a16="http://schemas.microsoft.com/office/drawing/2014/main" id="{DDC9D8A1-3188-4264-AFF3-C7A9186E0EAD}"/>
              </a:ext>
            </a:extLst>
          </p:cNvPr>
          <p:cNvSpPr>
            <a:spLocks noGrp="1"/>
          </p:cNvSpPr>
          <p:nvPr>
            <p:ph type="sldNum" sz="quarter" idx="12"/>
          </p:nvPr>
        </p:nvSpPr>
        <p:spPr/>
        <p:txBody>
          <a:bodyPr/>
          <a:lstStyle/>
          <a:p>
            <a:pPr>
              <a:defRPr/>
            </a:pPr>
            <a:fld id="{C9BCE962-21E0-48B3-B1EF-1E3A06BA7360}" type="slidenum">
              <a:rPr lang="en-US"/>
              <a:pPr>
                <a:defRPr/>
              </a:pPr>
              <a:t>20</a:t>
            </a:fld>
            <a:endParaRPr lang="en-US"/>
          </a:p>
        </p:txBody>
      </p:sp>
      <p:sp>
        <p:nvSpPr>
          <p:cNvPr id="5" name="TextBox 4">
            <a:extLst>
              <a:ext uri="{FF2B5EF4-FFF2-40B4-BE49-F238E27FC236}">
                <a16:creationId xmlns:a16="http://schemas.microsoft.com/office/drawing/2014/main" id="{120FD32F-9DCA-4B76-BDEF-A8E3547B339B}"/>
              </a:ext>
            </a:extLst>
          </p:cNvPr>
          <p:cNvSpPr txBox="1"/>
          <p:nvPr/>
        </p:nvSpPr>
        <p:spPr>
          <a:xfrm>
            <a:off x="2243328" y="6205836"/>
            <a:ext cx="4455066" cy="461665"/>
          </a:xfrm>
          <a:prstGeom prst="rect">
            <a:avLst/>
          </a:prstGeom>
          <a:noFill/>
        </p:spPr>
        <p:txBody>
          <a:bodyPr wrap="none" rtlCol="0">
            <a:spAutoFit/>
          </a:bodyPr>
          <a:lstStyle/>
          <a:p>
            <a:r>
              <a:rPr lang="en-US" dirty="0">
                <a:solidFill>
                  <a:srgbClr val="FFFFFF"/>
                </a:solidFill>
              </a:rPr>
              <a:t>Collison and Ludwig, forthcoming</a:t>
            </a:r>
          </a:p>
        </p:txBody>
      </p:sp>
    </p:spTree>
    <p:extLst>
      <p:ext uri="{BB962C8B-B14F-4D97-AF65-F5344CB8AC3E}">
        <p14:creationId xmlns:p14="http://schemas.microsoft.com/office/powerpoint/2010/main" val="147174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62699"/>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2D6248-AA38-481B-A2E5-D57245E7332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CDAB47-7844-4522-9DEF-F8D656476F4B}" type="slidenum">
              <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Arial" charset="0"/>
            </a:endParaRPr>
          </a:p>
        </p:txBody>
      </p:sp>
      <p:grpSp>
        <p:nvGrpSpPr>
          <p:cNvPr id="5" name="Group 4">
            <a:extLst>
              <a:ext uri="{FF2B5EF4-FFF2-40B4-BE49-F238E27FC236}">
                <a16:creationId xmlns:a16="http://schemas.microsoft.com/office/drawing/2014/main" id="{E500575E-5203-43AF-B056-5B2A2D6668A5}"/>
              </a:ext>
            </a:extLst>
          </p:cNvPr>
          <p:cNvGrpSpPr/>
          <p:nvPr/>
        </p:nvGrpSpPr>
        <p:grpSpPr>
          <a:xfrm>
            <a:off x="-1" y="370170"/>
            <a:ext cx="12192001" cy="6117660"/>
            <a:chOff x="-520701" y="857250"/>
            <a:chExt cx="11078309" cy="5143500"/>
          </a:xfrm>
        </p:grpSpPr>
        <p:pic>
          <p:nvPicPr>
            <p:cNvPr id="8" name="Picture 7">
              <a:extLst>
                <a:ext uri="{FF2B5EF4-FFF2-40B4-BE49-F238E27FC236}">
                  <a16:creationId xmlns:a16="http://schemas.microsoft.com/office/drawing/2014/main" id="{91312F06-F5A4-4545-B3E4-77C6F5A3AFDF}"/>
                </a:ext>
              </a:extLst>
            </p:cNvPr>
            <p:cNvPicPr>
              <a:picLocks noChangeAspect="1"/>
            </p:cNvPicPr>
            <p:nvPr/>
          </p:nvPicPr>
          <p:blipFill>
            <a:blip r:embed="rId3"/>
            <a:stretch>
              <a:fillRect/>
            </a:stretch>
          </p:blipFill>
          <p:spPr>
            <a:xfrm>
              <a:off x="-520700" y="857250"/>
              <a:ext cx="11078308" cy="5143500"/>
            </a:xfrm>
            <a:prstGeom prst="rect">
              <a:avLst/>
            </a:prstGeom>
          </p:spPr>
        </p:pic>
        <p:pic>
          <p:nvPicPr>
            <p:cNvPr id="10" name="Picture 9">
              <a:extLst>
                <a:ext uri="{FF2B5EF4-FFF2-40B4-BE49-F238E27FC236}">
                  <a16:creationId xmlns:a16="http://schemas.microsoft.com/office/drawing/2014/main" id="{23CD4920-EB6A-4A4D-83B8-EE6817AD76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701" y="994488"/>
              <a:ext cx="2953984" cy="2306380"/>
            </a:xfrm>
            <a:prstGeom prst="rect">
              <a:avLst/>
            </a:prstGeom>
          </p:spPr>
        </p:pic>
      </p:grpSp>
    </p:spTree>
    <p:extLst>
      <p:ext uri="{BB962C8B-B14F-4D97-AF65-F5344CB8AC3E}">
        <p14:creationId xmlns:p14="http://schemas.microsoft.com/office/powerpoint/2010/main" val="2859079373"/>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62699"/>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2D6248-AA38-481B-A2E5-D57245E73324}"/>
              </a:ext>
            </a:extLst>
          </p:cNvPr>
          <p:cNvSpPr>
            <a:spLocks noGrp="1"/>
          </p:cNvSpPr>
          <p:nvPr>
            <p:ph type="sldNum" sz="quarter" idx="12"/>
          </p:nvPr>
        </p:nvSpPr>
        <p:spPr/>
        <p:txBody>
          <a:bodyPr/>
          <a:lstStyle/>
          <a:p>
            <a:fld id="{25CDAB47-7844-4522-9DEF-F8D656476F4B}" type="slidenum">
              <a:rPr lang="en-US"/>
              <a:pPr/>
              <a:t>4</a:t>
            </a:fld>
            <a:endParaRPr lang="en-US"/>
          </a:p>
        </p:txBody>
      </p:sp>
      <p:grpSp>
        <p:nvGrpSpPr>
          <p:cNvPr id="5" name="Group 4">
            <a:extLst>
              <a:ext uri="{FF2B5EF4-FFF2-40B4-BE49-F238E27FC236}">
                <a16:creationId xmlns:a16="http://schemas.microsoft.com/office/drawing/2014/main" id="{E500575E-5203-43AF-B056-5B2A2D6668A5}"/>
              </a:ext>
            </a:extLst>
          </p:cNvPr>
          <p:cNvGrpSpPr/>
          <p:nvPr/>
        </p:nvGrpSpPr>
        <p:grpSpPr>
          <a:xfrm>
            <a:off x="-11430" y="370170"/>
            <a:ext cx="12203430" cy="6117660"/>
            <a:chOff x="-531086" y="857250"/>
            <a:chExt cx="11088694" cy="5143500"/>
          </a:xfrm>
        </p:grpSpPr>
        <p:pic>
          <p:nvPicPr>
            <p:cNvPr id="8" name="Picture 7">
              <a:extLst>
                <a:ext uri="{FF2B5EF4-FFF2-40B4-BE49-F238E27FC236}">
                  <a16:creationId xmlns:a16="http://schemas.microsoft.com/office/drawing/2014/main" id="{91312F06-F5A4-4545-B3E4-77C6F5A3AFDF}"/>
                </a:ext>
              </a:extLst>
            </p:cNvPr>
            <p:cNvPicPr>
              <a:picLocks noChangeAspect="1"/>
            </p:cNvPicPr>
            <p:nvPr/>
          </p:nvPicPr>
          <p:blipFill>
            <a:blip r:embed="rId3"/>
            <a:stretch>
              <a:fillRect/>
            </a:stretch>
          </p:blipFill>
          <p:spPr>
            <a:xfrm>
              <a:off x="-520700" y="857250"/>
              <a:ext cx="11078308" cy="5143500"/>
            </a:xfrm>
            <a:prstGeom prst="rect">
              <a:avLst/>
            </a:prstGeom>
          </p:spPr>
        </p:pic>
        <p:pic>
          <p:nvPicPr>
            <p:cNvPr id="10" name="Picture 9">
              <a:extLst>
                <a:ext uri="{FF2B5EF4-FFF2-40B4-BE49-F238E27FC236}">
                  <a16:creationId xmlns:a16="http://schemas.microsoft.com/office/drawing/2014/main" id="{23CD4920-EB6A-4A4D-83B8-EE6817AD76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086" y="994488"/>
              <a:ext cx="3118093" cy="2434512"/>
            </a:xfrm>
            <a:prstGeom prst="rect">
              <a:avLst/>
            </a:prstGeom>
          </p:spPr>
        </p:pic>
        <p:pic>
          <p:nvPicPr>
            <p:cNvPr id="15" name="Picture 14">
              <a:extLst>
                <a:ext uri="{FF2B5EF4-FFF2-40B4-BE49-F238E27FC236}">
                  <a16:creationId xmlns:a16="http://schemas.microsoft.com/office/drawing/2014/main" id="{AF586D48-8D62-447A-AB83-D83BCFD93A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0736" y="994488"/>
              <a:ext cx="3038512" cy="2278885"/>
            </a:xfrm>
            <a:prstGeom prst="rect">
              <a:avLst/>
            </a:prstGeom>
          </p:spPr>
        </p:pic>
      </p:grpSp>
    </p:spTree>
    <p:extLst>
      <p:ext uri="{BB962C8B-B14F-4D97-AF65-F5344CB8AC3E}">
        <p14:creationId xmlns:p14="http://schemas.microsoft.com/office/powerpoint/2010/main" val="2698898393"/>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2209800" y="228600"/>
            <a:ext cx="7772400" cy="1143000"/>
          </a:xfrm>
        </p:spPr>
        <p:txBody>
          <a:bodyPr/>
          <a:lstStyle/>
          <a:p>
            <a:pPr eaLnBrk="1" hangingPunct="1"/>
            <a:r>
              <a:rPr lang="en-US" sz="3200" b="1">
                <a:solidFill>
                  <a:srgbClr val="FFC000"/>
                </a:solidFill>
              </a:rPr>
              <a:t>The MTO Experiment</a:t>
            </a:r>
          </a:p>
        </p:txBody>
      </p:sp>
      <p:sp>
        <p:nvSpPr>
          <p:cNvPr id="59394" name="Text Box 3"/>
          <p:cNvSpPr txBox="1">
            <a:spLocks noChangeArrowheads="1"/>
          </p:cNvSpPr>
          <p:nvPr/>
        </p:nvSpPr>
        <p:spPr bwMode="auto">
          <a:xfrm>
            <a:off x="1295400" y="1143001"/>
            <a:ext cx="10134600" cy="4708981"/>
          </a:xfrm>
          <a:prstGeom prst="rect">
            <a:avLst/>
          </a:prstGeom>
          <a:noFill/>
          <a:ln w="9525">
            <a:noFill/>
            <a:miter lim="800000"/>
            <a:headEnd/>
            <a:tailEnd/>
          </a:ln>
        </p:spPr>
        <p:txBody>
          <a:bodyPr wrap="square">
            <a:spAutoFit/>
          </a:bodyPr>
          <a:lstStyle/>
          <a:p>
            <a:pPr lvl="1">
              <a:defRPr/>
            </a:pPr>
            <a:r>
              <a:rPr lang="en-US" dirty="0">
                <a:solidFill>
                  <a:srgbClr val="FFFFFF"/>
                </a:solidFill>
              </a:rPr>
              <a:t>  </a:t>
            </a:r>
          </a:p>
          <a:p>
            <a:pPr>
              <a:buFontTx/>
              <a:buChar char="•"/>
              <a:defRPr/>
            </a:pPr>
            <a:r>
              <a:rPr lang="en-US" dirty="0">
                <a:solidFill>
                  <a:srgbClr val="FFFFFF"/>
                </a:solidFill>
              </a:rPr>
              <a:t>   </a:t>
            </a:r>
            <a:r>
              <a:rPr lang="en-US" sz="2800" dirty="0">
                <a:solidFill>
                  <a:srgbClr val="FFFFFF"/>
                </a:solidFill>
              </a:rPr>
              <a:t>MTO demonstration authorized by U.S. Congress</a:t>
            </a:r>
          </a:p>
          <a:p>
            <a:pPr lvl="2">
              <a:defRPr/>
            </a:pPr>
            <a:r>
              <a:rPr lang="en-US" dirty="0">
                <a:solidFill>
                  <a:srgbClr val="FFFFFF"/>
                </a:solidFill>
              </a:rPr>
              <a:t>--  Housing and Community Development Act of 1992</a:t>
            </a:r>
          </a:p>
          <a:p>
            <a:pPr lvl="2">
              <a:defRPr/>
            </a:pPr>
            <a:r>
              <a:rPr lang="en-US" dirty="0">
                <a:solidFill>
                  <a:srgbClr val="FFFFFF"/>
                </a:solidFill>
              </a:rPr>
              <a:t>-- A randomized social experiment</a:t>
            </a:r>
          </a:p>
          <a:p>
            <a:pPr>
              <a:defRPr/>
            </a:pPr>
            <a:endParaRPr lang="en-US" dirty="0">
              <a:solidFill>
                <a:srgbClr val="FFFFFF"/>
              </a:solidFill>
            </a:endParaRPr>
          </a:p>
          <a:p>
            <a:pPr>
              <a:buFontTx/>
              <a:buChar char="•"/>
              <a:defRPr/>
            </a:pPr>
            <a:r>
              <a:rPr lang="en-US" dirty="0">
                <a:solidFill>
                  <a:srgbClr val="FFFFFF"/>
                </a:solidFill>
              </a:rPr>
              <a:t>   </a:t>
            </a:r>
            <a:r>
              <a:rPr lang="en-US" sz="2800" dirty="0">
                <a:solidFill>
                  <a:srgbClr val="FFFFFF"/>
                </a:solidFill>
              </a:rPr>
              <a:t>Open to families with children living in:</a:t>
            </a:r>
          </a:p>
          <a:p>
            <a:pPr>
              <a:defRPr/>
            </a:pPr>
            <a:r>
              <a:rPr lang="en-US" dirty="0">
                <a:solidFill>
                  <a:srgbClr val="FFFFFF"/>
                </a:solidFill>
              </a:rPr>
              <a:t>	--  public housing or in project-based assisted housing</a:t>
            </a:r>
          </a:p>
          <a:p>
            <a:pPr lvl="1">
              <a:defRPr/>
            </a:pPr>
            <a:r>
              <a:rPr lang="en-US" dirty="0">
                <a:solidFill>
                  <a:srgbClr val="FFFFFF"/>
                </a:solidFill>
              </a:rPr>
              <a:t>    	--  high-poverty neighborhoods (poverty rate &gt;= 40%)</a:t>
            </a:r>
          </a:p>
          <a:p>
            <a:pPr>
              <a:defRPr/>
            </a:pPr>
            <a:endParaRPr lang="en-US" dirty="0">
              <a:solidFill>
                <a:srgbClr val="FFFFFF"/>
              </a:solidFill>
            </a:endParaRPr>
          </a:p>
          <a:p>
            <a:pPr>
              <a:buFontTx/>
              <a:buChar char="•"/>
              <a:defRPr/>
            </a:pPr>
            <a:r>
              <a:rPr lang="en-US" dirty="0">
                <a:solidFill>
                  <a:srgbClr val="FFFFFF"/>
                </a:solidFill>
              </a:rPr>
              <a:t>  </a:t>
            </a:r>
            <a:r>
              <a:rPr lang="en-US" sz="2800" u="sng" dirty="0">
                <a:solidFill>
                  <a:srgbClr val="FFFFFF"/>
                </a:solidFill>
              </a:rPr>
              <a:t>5 Sites</a:t>
            </a:r>
            <a:r>
              <a:rPr lang="en-US" sz="2800" dirty="0">
                <a:solidFill>
                  <a:srgbClr val="FFFFFF"/>
                </a:solidFill>
              </a:rPr>
              <a:t>: Baltimore, Boston, Chicago, Los Angeles, and New York</a:t>
            </a:r>
          </a:p>
          <a:p>
            <a:pPr>
              <a:defRPr/>
            </a:pPr>
            <a:r>
              <a:rPr lang="en-US" dirty="0">
                <a:solidFill>
                  <a:srgbClr val="FFFFFF"/>
                </a:solidFill>
              </a:rPr>
              <a:t>	-- 4600 families enrolled from 1994 to 1998</a:t>
            </a:r>
          </a:p>
          <a:p>
            <a:pPr lvl="1">
              <a:defRPr/>
            </a:pPr>
            <a:endParaRPr lang="en-US" dirty="0">
              <a:solidFill>
                <a:srgbClr val="FFFFFF"/>
              </a:solidFill>
            </a:endParaRPr>
          </a:p>
        </p:txBody>
      </p:sp>
      <p:sp>
        <p:nvSpPr>
          <p:cNvPr id="59395" name="Slide Number Placeholder 2"/>
          <p:cNvSpPr>
            <a:spLocks noGrp="1"/>
          </p:cNvSpPr>
          <p:nvPr>
            <p:ph type="sldNum" sz="quarter" idx="12"/>
          </p:nvPr>
        </p:nvSpPr>
        <p:spPr>
          <a:noFill/>
        </p:spPr>
        <p:txBody>
          <a:bodyPr/>
          <a:lstStyle/>
          <a:p>
            <a:pPr>
              <a:defRPr/>
            </a:pPr>
            <a:fld id="{5DD587C5-A430-4F2C-8F91-BEA79257215B}" type="slidenum">
              <a:rPr lang="en-US">
                <a:solidFill>
                  <a:srgbClr val="FFFFFF"/>
                </a:solidFill>
                <a:cs typeface="Arial" charset="0"/>
              </a:rPr>
              <a:pPr>
                <a:defRPr/>
              </a:pPr>
              <a:t>5</a:t>
            </a:fld>
            <a:endParaRPr lang="en-US">
              <a:solidFill>
                <a:srgbClr val="FFFFFF"/>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1" name="Rectangle 4"/>
          <p:cNvSpPr>
            <a:spLocks noGrp="1" noChangeArrowheads="1"/>
          </p:cNvSpPr>
          <p:nvPr>
            <p:ph type="title"/>
          </p:nvPr>
        </p:nvSpPr>
        <p:spPr>
          <a:xfrm>
            <a:off x="2006070" y="4404567"/>
            <a:ext cx="8179506" cy="1115415"/>
          </a:xfrm>
        </p:spPr>
        <p:txBody>
          <a:bodyPr vert="horz" wrap="square" lIns="91440" tIns="45720" rIns="91440" bIns="45720" numCol="1" rtlCol="0" anchor="b" anchorCtr="0" compatLnSpc="1">
            <a:prstTxWarp prst="textNoShape">
              <a:avLst/>
            </a:prstTxWarp>
            <a:normAutofit/>
          </a:bodyPr>
          <a:lstStyle/>
          <a:p>
            <a:pPr eaLnBrk="1" hangingPunct="1">
              <a:lnSpc>
                <a:spcPct val="90000"/>
              </a:lnSpc>
            </a:pPr>
            <a:r>
              <a:rPr lang="en-US" sz="3300" b="1" kern="1200" dirty="0">
                <a:solidFill>
                  <a:schemeClr val="tx1"/>
                </a:solidFill>
              </a:rPr>
              <a:t>MTO Families Resided in Public Housing and Project-Based Housing at Baseline</a:t>
            </a:r>
          </a:p>
        </p:txBody>
      </p:sp>
      <p:pic>
        <p:nvPicPr>
          <p:cNvPr id="61442" name="Picture 3" descr="chicago slum2.jpg"/>
          <p:cNvPicPr>
            <a:picLocks noChangeAspect="1"/>
          </p:cNvPicPr>
          <p:nvPr/>
        </p:nvPicPr>
        <p:blipFill rotWithShape="1">
          <a:blip r:embed="rId3" cstate="print"/>
          <a:srcRect l="24554" r="26938" b="1"/>
          <a:stretch/>
        </p:blipFill>
        <p:spPr bwMode="auto">
          <a:xfrm>
            <a:off x="1765221" y="320511"/>
            <a:ext cx="2846070" cy="3930978"/>
          </a:xfrm>
          <a:prstGeom prst="rect">
            <a:avLst/>
          </a:prstGeom>
          <a:noFill/>
        </p:spPr>
      </p:pic>
      <p:pic>
        <p:nvPicPr>
          <p:cNvPr id="61443" name="Picture 5" descr="roberttaylor"/>
          <p:cNvPicPr>
            <a:picLocks noChangeAspect="1" noChangeArrowheads="1"/>
          </p:cNvPicPr>
          <p:nvPr/>
        </p:nvPicPr>
        <p:blipFill rotWithShape="1">
          <a:blip r:embed="rId4" cstate="print"/>
          <a:srcRect l="3248" r="24347" b="-5"/>
          <a:stretch/>
        </p:blipFill>
        <p:spPr bwMode="auto">
          <a:xfrm>
            <a:off x="4672788" y="320511"/>
            <a:ext cx="2846070" cy="3930978"/>
          </a:xfrm>
          <a:prstGeom prst="rect">
            <a:avLst/>
          </a:prstGeom>
          <a:noFill/>
        </p:spPr>
      </p:pic>
      <p:pic>
        <p:nvPicPr>
          <p:cNvPr id="4" name="Picture 3">
            <a:extLst>
              <a:ext uri="{FF2B5EF4-FFF2-40B4-BE49-F238E27FC236}">
                <a16:creationId xmlns:a16="http://schemas.microsoft.com/office/drawing/2014/main" id="{CECBEA24-A451-4F32-B147-3F8C4EE217B9}"/>
              </a:ext>
            </a:extLst>
          </p:cNvPr>
          <p:cNvPicPr>
            <a:picLocks noChangeAspect="1"/>
          </p:cNvPicPr>
          <p:nvPr/>
        </p:nvPicPr>
        <p:blipFill rotWithShape="1">
          <a:blip r:embed="rId5">
            <a:extLst>
              <a:ext uri="{28A0092B-C50C-407E-A947-70E740481C1C}">
                <a14:useLocalDpi xmlns:a14="http://schemas.microsoft.com/office/drawing/2010/main" val="0"/>
              </a:ext>
            </a:extLst>
          </a:blip>
          <a:srcRect l="30724" r="22398" b="3"/>
          <a:stretch/>
        </p:blipFill>
        <p:spPr>
          <a:xfrm>
            <a:off x="7580356" y="320511"/>
            <a:ext cx="2846070" cy="3930978"/>
          </a:xfrm>
          <a:prstGeom prst="rect">
            <a:avLst/>
          </a:prstGeom>
        </p:spPr>
      </p:pic>
      <p:cxnSp>
        <p:nvCxnSpPr>
          <p:cNvPr id="73" name="Straight Connector 72">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67000" y="5778706"/>
            <a:ext cx="6858000" cy="0"/>
          </a:xfrm>
          <a:prstGeom prst="line">
            <a:avLst/>
          </a:prstGeom>
          <a:ln w="19050">
            <a:solidFill>
              <a:srgbClr val="BA9D71"/>
            </a:solidFill>
          </a:ln>
        </p:spPr>
        <p:style>
          <a:lnRef idx="1">
            <a:schemeClr val="accent1"/>
          </a:lnRef>
          <a:fillRef idx="0">
            <a:schemeClr val="accent1"/>
          </a:fillRef>
          <a:effectRef idx="0">
            <a:schemeClr val="accent1"/>
          </a:effectRef>
          <a:fontRef idx="minor">
            <a:schemeClr val="tx1"/>
          </a:fontRef>
        </p:style>
      </p:cxnSp>
      <p:sp>
        <p:nvSpPr>
          <p:cNvPr id="61444" name="Slide Number Placeholder 2"/>
          <p:cNvSpPr>
            <a:spLocks noGrp="1"/>
          </p:cNvSpPr>
          <p:nvPr>
            <p:ph type="sldNum" sz="quarter" idx="12"/>
          </p:nvPr>
        </p:nvSpPr>
        <p:spPr>
          <a:xfrm>
            <a:off x="7981950" y="6356351"/>
            <a:ext cx="2057400" cy="365125"/>
          </a:xfrm>
        </p:spPr>
        <p:txBody>
          <a:bodyPr vert="horz" wrap="square" lIns="91440" tIns="45720" rIns="91440" bIns="45720" numCol="1" rtlCol="0" anchor="ctr" anchorCtr="0" compatLnSpc="1">
            <a:prstTxWarp prst="textNoShape">
              <a:avLst/>
            </a:prstTxWarp>
            <a:normAutofit/>
          </a:bodyPr>
          <a:lstStyle/>
          <a:p>
            <a:pPr>
              <a:spcAft>
                <a:spcPts val="600"/>
              </a:spcAft>
              <a:defRPr/>
            </a:pPr>
            <a:fld id="{990189A1-9D25-4F78-95E8-F8BF9DC27012}" type="slidenum">
              <a:rPr lang="en-US" sz="1200">
                <a:solidFill>
                  <a:schemeClr val="tx1">
                    <a:tint val="75000"/>
                  </a:schemeClr>
                </a:solidFill>
                <a:latin typeface="+mn-lt"/>
              </a:rPr>
              <a:pPr>
                <a:spcAft>
                  <a:spcPts val="600"/>
                </a:spcAft>
                <a:defRPr/>
              </a:pPr>
              <a:t>6</a:t>
            </a:fld>
            <a:endParaRPr lang="en-US" sz="1200">
              <a:solidFill>
                <a:schemeClr val="tx1">
                  <a:tint val="75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62699"/>
        </a:solidFill>
        <a:effectLst/>
      </p:bgPr>
    </p:bg>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2209800" y="-7620"/>
            <a:ext cx="7772400" cy="1143000"/>
          </a:xfrm>
        </p:spPr>
        <p:txBody>
          <a:bodyPr/>
          <a:lstStyle/>
          <a:p>
            <a:pPr eaLnBrk="1" hangingPunct="1"/>
            <a:r>
              <a:rPr lang="en-US" sz="3200" b="1" dirty="0">
                <a:solidFill>
                  <a:srgbClr val="FFC000"/>
                </a:solidFill>
              </a:rPr>
              <a:t>Random Assignment to 3 Groups</a:t>
            </a:r>
            <a:endParaRPr lang="en-US" sz="3600" b="1" dirty="0">
              <a:solidFill>
                <a:srgbClr val="FFC000"/>
              </a:solidFill>
            </a:endParaRPr>
          </a:p>
        </p:txBody>
      </p:sp>
      <p:sp>
        <p:nvSpPr>
          <p:cNvPr id="63490" name="Text Box 3"/>
          <p:cNvSpPr txBox="1">
            <a:spLocks noChangeArrowheads="1"/>
          </p:cNvSpPr>
          <p:nvPr/>
        </p:nvSpPr>
        <p:spPr bwMode="auto">
          <a:xfrm>
            <a:off x="609600" y="1383566"/>
            <a:ext cx="10972800" cy="5478423"/>
          </a:xfrm>
          <a:prstGeom prst="rect">
            <a:avLst/>
          </a:prstGeom>
          <a:noFill/>
          <a:ln w="9525">
            <a:noFill/>
            <a:miter lim="800000"/>
            <a:headEnd/>
            <a:tailEnd/>
          </a:ln>
        </p:spPr>
        <p:txBody>
          <a:bodyPr wrap="square">
            <a:spAutoFit/>
          </a:bodyPr>
          <a:lstStyle/>
          <a:p>
            <a:pPr>
              <a:defRPr/>
            </a:pPr>
            <a:r>
              <a:rPr lang="en-US" sz="2800" b="1" dirty="0">
                <a:solidFill>
                  <a:srgbClr val="FFC000"/>
                </a:solidFill>
              </a:rPr>
              <a:t>Control</a:t>
            </a:r>
            <a:r>
              <a:rPr lang="en-US" sz="2800" dirty="0">
                <a:solidFill>
                  <a:srgbClr val="FFFFFF"/>
                </a:solidFill>
              </a:rPr>
              <a:t>				No vouchers – remain eligible for current</a:t>
            </a:r>
          </a:p>
          <a:p>
            <a:pPr>
              <a:defRPr/>
            </a:pPr>
            <a:r>
              <a:rPr lang="en-US" sz="2800" dirty="0">
                <a:solidFill>
                  <a:srgbClr val="FFFFFF"/>
                </a:solidFill>
              </a:rPr>
              <a:t>					project-based housing assistance</a:t>
            </a:r>
          </a:p>
          <a:p>
            <a:pPr>
              <a:defRPr/>
            </a:pPr>
            <a:endParaRPr lang="en-US" sz="2800" dirty="0">
              <a:solidFill>
                <a:srgbClr val="FFFFFF"/>
              </a:solidFill>
            </a:endParaRPr>
          </a:p>
          <a:p>
            <a:pPr>
              <a:defRPr/>
            </a:pPr>
            <a:endParaRPr lang="en-US" sz="2800" dirty="0">
              <a:solidFill>
                <a:srgbClr val="FFFFFF"/>
              </a:solidFill>
            </a:endParaRPr>
          </a:p>
          <a:p>
            <a:pPr>
              <a:defRPr/>
            </a:pPr>
            <a:r>
              <a:rPr lang="en-US" sz="2800" b="1" dirty="0">
                <a:solidFill>
                  <a:srgbClr val="FFC000"/>
                </a:solidFill>
              </a:rPr>
              <a:t>Low poverty voucher (LPV)</a:t>
            </a:r>
            <a:r>
              <a:rPr lang="en-US" sz="2800" dirty="0">
                <a:solidFill>
                  <a:srgbClr val="FFFFFF"/>
                </a:solidFill>
              </a:rPr>
              <a:t>	Restricted Section 8 voucher </a:t>
            </a:r>
          </a:p>
          <a:p>
            <a:pPr>
              <a:defRPr/>
            </a:pPr>
            <a:r>
              <a:rPr lang="en-US" sz="2800" dirty="0">
                <a:solidFill>
                  <a:srgbClr val="FFFFFF"/>
                </a:solidFill>
              </a:rPr>
              <a:t>				 	(&lt;10% Poverty Census Tract)</a:t>
            </a:r>
          </a:p>
          <a:p>
            <a:pPr>
              <a:defRPr/>
            </a:pPr>
            <a:r>
              <a:rPr lang="en-US" sz="2800" dirty="0">
                <a:solidFill>
                  <a:srgbClr val="FFFFFF"/>
                </a:solidFill>
              </a:rPr>
              <a:t>				 	 	+</a:t>
            </a:r>
          </a:p>
          <a:p>
            <a:pPr>
              <a:defRPr/>
            </a:pPr>
            <a:r>
              <a:rPr lang="en-US" sz="2800" dirty="0">
                <a:solidFill>
                  <a:srgbClr val="FFFFFF"/>
                </a:solidFill>
              </a:rPr>
              <a:t>					Mobility Counseling</a:t>
            </a:r>
          </a:p>
          <a:p>
            <a:pPr>
              <a:defRPr/>
            </a:pPr>
            <a:endParaRPr lang="en-US" sz="2800" dirty="0">
              <a:solidFill>
                <a:srgbClr val="FFFFFF"/>
              </a:solidFill>
            </a:endParaRPr>
          </a:p>
          <a:p>
            <a:pPr>
              <a:defRPr/>
            </a:pPr>
            <a:endParaRPr lang="en-US" sz="2800" b="1" dirty="0">
              <a:solidFill>
                <a:srgbClr val="FFC000"/>
              </a:solidFill>
            </a:endParaRPr>
          </a:p>
          <a:p>
            <a:pPr>
              <a:defRPr/>
            </a:pPr>
            <a:r>
              <a:rPr lang="en-US" sz="2800" b="1" dirty="0">
                <a:solidFill>
                  <a:srgbClr val="FFC000"/>
                </a:solidFill>
              </a:rPr>
              <a:t>Traditional voucher (TRV)</a:t>
            </a:r>
            <a:r>
              <a:rPr lang="en-US" sz="2800" dirty="0">
                <a:solidFill>
                  <a:srgbClr val="FFFFFF"/>
                </a:solidFill>
              </a:rPr>
              <a:t>	Conventional Section 8 vouchers</a:t>
            </a:r>
          </a:p>
          <a:p>
            <a:pPr>
              <a:defRPr/>
            </a:pPr>
            <a:r>
              <a:rPr lang="en-US" sz="2200" dirty="0">
                <a:solidFill>
                  <a:srgbClr val="FFFFFF"/>
                </a:solidFill>
              </a:rPr>
              <a:t>			</a:t>
            </a:r>
          </a:p>
          <a:p>
            <a:pPr>
              <a:defRPr/>
            </a:pPr>
            <a:endParaRPr lang="en-US" sz="2000" dirty="0">
              <a:solidFill>
                <a:srgbClr val="FFFFFF"/>
              </a:solidFill>
            </a:endParaRPr>
          </a:p>
        </p:txBody>
      </p:sp>
      <p:sp>
        <p:nvSpPr>
          <p:cNvPr id="63491" name="Slide Number Placeholder 1"/>
          <p:cNvSpPr>
            <a:spLocks noGrp="1"/>
          </p:cNvSpPr>
          <p:nvPr>
            <p:ph type="sldNum" sz="quarter" idx="12"/>
          </p:nvPr>
        </p:nvSpPr>
        <p:spPr>
          <a:xfrm>
            <a:off x="9601200" y="6248400"/>
            <a:ext cx="381000" cy="457200"/>
          </a:xfrm>
          <a:noFill/>
        </p:spPr>
        <p:txBody>
          <a:bodyPr/>
          <a:lstStyle/>
          <a:p>
            <a:pPr>
              <a:defRPr/>
            </a:pPr>
            <a:fld id="{30DF45A6-B1F5-438E-B61B-AA463CB9570E}" type="slidenum">
              <a:rPr lang="en-US">
                <a:solidFill>
                  <a:srgbClr val="FFFFFF"/>
                </a:solidFill>
                <a:cs typeface="Arial" charset="0"/>
              </a:rPr>
              <a:pPr>
                <a:defRPr/>
              </a:pPr>
              <a:t>7</a:t>
            </a:fld>
            <a:endParaRPr lang="en-US">
              <a:solidFill>
                <a:srgbClr val="FFFFFF"/>
              </a:solidFill>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807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4"/>
          <p:cNvSpPr txBox="1">
            <a:spLocks noChangeArrowheads="1"/>
          </p:cNvSpPr>
          <p:nvPr/>
        </p:nvSpPr>
        <p:spPr>
          <a:xfrm>
            <a:off x="1919654" y="4756639"/>
            <a:ext cx="8354891" cy="930447"/>
          </a:xfrm>
          <a:prstGeom prst="rect">
            <a:avLst/>
          </a:prstGeom>
        </p:spPr>
        <p:txBody>
          <a:bodyPr vert="horz" lIns="91440" tIns="45720" rIns="91440" bIns="45720" rtlCol="0" anchor="b">
            <a:normAutofit/>
          </a:bodyPr>
          <a:lstStyle/>
          <a:p>
            <a:pPr algn="ctr">
              <a:lnSpc>
                <a:spcPct val="90000"/>
              </a:lnSpc>
              <a:spcAft>
                <a:spcPts val="600"/>
              </a:spcAft>
              <a:defRPr/>
            </a:pPr>
            <a:r>
              <a:rPr lang="en-US" sz="2900" b="1">
                <a:solidFill>
                  <a:srgbClr val="FFFFFF"/>
                </a:solidFill>
                <a:latin typeface="+mj-lt"/>
                <a:ea typeface="+mj-ea"/>
                <a:cs typeface="+mj-cs"/>
              </a:rPr>
              <a:t>Types of Neighborhoods to which MTO Experimental Families Moved</a:t>
            </a:r>
          </a:p>
        </p:txBody>
      </p:sp>
      <p:pic>
        <p:nvPicPr>
          <p:cNvPr id="84994" name="Picture 2" descr="H:\research\MTO_Final_Evaluation\photos\PastedGraphic-4.jpg"/>
          <p:cNvPicPr>
            <a:picLocks noChangeAspect="1" noChangeArrowheads="1"/>
          </p:cNvPicPr>
          <p:nvPr/>
        </p:nvPicPr>
        <p:blipFill>
          <a:blip r:embed="rId3" cstate="print"/>
          <a:stretch>
            <a:fillRect/>
          </a:stretch>
        </p:blipFill>
        <p:spPr bwMode="auto">
          <a:xfrm>
            <a:off x="1764031" y="721229"/>
            <a:ext cx="4091937" cy="3170643"/>
          </a:xfrm>
          <a:prstGeom prst="rect">
            <a:avLst/>
          </a:prstGeom>
          <a:noFill/>
        </p:spPr>
      </p:pic>
      <p:pic>
        <p:nvPicPr>
          <p:cNvPr id="84993" name="Picture 2" descr="H:\research\MTO_Final_Evaluation\photos\PastedGraphic-3.jpg"/>
          <p:cNvPicPr>
            <a:picLocks noChangeAspect="1" noChangeArrowheads="1"/>
          </p:cNvPicPr>
          <p:nvPr/>
        </p:nvPicPr>
        <p:blipFill>
          <a:blip r:embed="rId4" cstate="print"/>
          <a:stretch>
            <a:fillRect/>
          </a:stretch>
        </p:blipFill>
        <p:spPr bwMode="auto">
          <a:xfrm>
            <a:off x="6336032" y="721064"/>
            <a:ext cx="4091938" cy="3170970"/>
          </a:xfrm>
          <a:prstGeom prst="rect">
            <a:avLst/>
          </a:prstGeom>
          <a:noFill/>
        </p:spPr>
      </p:pic>
      <p:cxnSp>
        <p:nvCxnSpPr>
          <p:cNvPr id="77" name="Straight Connector 7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84996" name="Slide Number Placeholder 4"/>
          <p:cNvSpPr>
            <a:spLocks noGrp="1"/>
          </p:cNvSpPr>
          <p:nvPr>
            <p:ph type="sldNum" sz="quarter" idx="12"/>
          </p:nvPr>
        </p:nvSpPr>
        <p:spPr>
          <a:xfrm>
            <a:off x="7981950" y="6522430"/>
            <a:ext cx="2057400" cy="347472"/>
          </a:xfrm>
        </p:spPr>
        <p:txBody>
          <a:bodyPr vert="horz" wrap="square" lIns="91440" tIns="45720" rIns="91440" bIns="45720" numCol="1" rtlCol="0" anchor="ctr" anchorCtr="0" compatLnSpc="1">
            <a:prstTxWarp prst="textNoShape">
              <a:avLst/>
            </a:prstTxWarp>
            <a:normAutofit/>
          </a:bodyPr>
          <a:lstStyle/>
          <a:p>
            <a:pPr>
              <a:spcAft>
                <a:spcPts val="600"/>
              </a:spcAft>
              <a:defRPr/>
            </a:pPr>
            <a:fld id="{613919E5-96EF-436F-A1BE-6AB1626B0829}" type="slidenum">
              <a:rPr lang="en-US" sz="1200">
                <a:solidFill>
                  <a:srgbClr val="898989"/>
                </a:solidFill>
                <a:latin typeface="+mn-lt"/>
              </a:rPr>
              <a:pPr>
                <a:spcAft>
                  <a:spcPts val="600"/>
                </a:spcAft>
                <a:defRPr/>
              </a:pPr>
              <a:t>8</a:t>
            </a:fld>
            <a:endParaRPr lang="en-US" sz="1200">
              <a:solidFill>
                <a:srgbClr val="898989"/>
              </a:solidFill>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219200" y="228600"/>
            <a:ext cx="9525000" cy="762000"/>
          </a:xfrm>
        </p:spPr>
        <p:txBody>
          <a:bodyPr/>
          <a:lstStyle/>
          <a:p>
            <a:pPr eaLnBrk="1" hangingPunct="1">
              <a:defRPr/>
            </a:pPr>
            <a:r>
              <a:rPr lang="en-US" sz="3200" b="1" dirty="0">
                <a:solidFill>
                  <a:srgbClr val="FFC000"/>
                </a:solidFill>
                <a:latin typeface="+mn-lt"/>
                <a:cs typeface="Arial" charset="0"/>
              </a:rPr>
              <a:t>Neighborhood Poverty Distribution</a:t>
            </a:r>
            <a:br>
              <a:rPr lang="en-US" sz="3200" b="1" dirty="0">
                <a:solidFill>
                  <a:srgbClr val="FFC000"/>
                </a:solidFill>
                <a:latin typeface="+mn-lt"/>
                <a:cs typeface="Arial" charset="0"/>
              </a:rPr>
            </a:br>
            <a:r>
              <a:rPr lang="en-US" sz="2400" b="1" dirty="0">
                <a:solidFill>
                  <a:srgbClr val="FFC000"/>
                </a:solidFill>
                <a:cs typeface="Arial" charset="0"/>
              </a:rPr>
              <a:t>(Weighted by time spent in each neighborhood during study period)</a:t>
            </a:r>
            <a:endParaRPr lang="en-US" sz="2400" b="1" dirty="0">
              <a:solidFill>
                <a:srgbClr val="FFC000"/>
              </a:solidFill>
              <a:latin typeface="+mn-lt"/>
            </a:endParaRPr>
          </a:p>
        </p:txBody>
      </p:sp>
      <p:sp>
        <p:nvSpPr>
          <p:cNvPr id="142338" name="Slide Number Placeholder 1"/>
          <p:cNvSpPr>
            <a:spLocks noGrp="1"/>
          </p:cNvSpPr>
          <p:nvPr>
            <p:ph type="sldNum" sz="quarter" idx="12"/>
          </p:nvPr>
        </p:nvSpPr>
        <p:spPr>
          <a:noFill/>
        </p:spPr>
        <p:txBody>
          <a:bodyPr/>
          <a:lstStyle/>
          <a:p>
            <a:pPr>
              <a:defRPr/>
            </a:pPr>
            <a:fld id="{EF216DE8-B34B-4778-826F-1DF804F4FBF4}" type="slidenum">
              <a:rPr lang="en-US">
                <a:cs typeface="Arial" charset="0"/>
              </a:rPr>
              <a:pPr>
                <a:defRPr/>
              </a:pPr>
              <a:t>9</a:t>
            </a:fld>
            <a:endParaRPr lang="en-US">
              <a:cs typeface="Arial" charset="0"/>
            </a:endParaRPr>
          </a:p>
        </p:txBody>
      </p:sp>
      <p:pic>
        <p:nvPicPr>
          <p:cNvPr id="142339" name="Picture 2"/>
          <p:cNvPicPr>
            <a:picLocks noChangeAspect="1" noChangeArrowheads="1"/>
          </p:cNvPicPr>
          <p:nvPr/>
        </p:nvPicPr>
        <p:blipFill>
          <a:blip r:embed="rId3" cstate="print"/>
          <a:srcRect t="3226" r="1074" b="1613"/>
          <a:stretch>
            <a:fillRect/>
          </a:stretch>
        </p:blipFill>
        <p:spPr bwMode="auto">
          <a:xfrm>
            <a:off x="1981200" y="1371600"/>
            <a:ext cx="8153400" cy="44958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
      <a:dk1>
        <a:srgbClr val="808080"/>
      </a:dk1>
      <a:lt1>
        <a:srgbClr val="FFFFFF"/>
      </a:lt1>
      <a:dk2>
        <a:srgbClr val="3333CC"/>
      </a:dk2>
      <a:lt2>
        <a:srgbClr val="FFFFFF"/>
      </a:lt2>
      <a:accent1>
        <a:srgbClr val="00CC99"/>
      </a:accent1>
      <a:accent2>
        <a:srgbClr val="3333CC"/>
      </a:accent2>
      <a:accent3>
        <a:srgbClr val="ADADE2"/>
      </a:accent3>
      <a:accent4>
        <a:srgbClr val="DADADA"/>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
      <a:dk1>
        <a:srgbClr val="808080"/>
      </a:dk1>
      <a:lt1>
        <a:srgbClr val="FFFFFF"/>
      </a:lt1>
      <a:dk2>
        <a:srgbClr val="3333CC"/>
      </a:dk2>
      <a:lt2>
        <a:srgbClr val="FFFFFF"/>
      </a:lt2>
      <a:accent1>
        <a:srgbClr val="00CC99"/>
      </a:accent1>
      <a:accent2>
        <a:srgbClr val="3333CC"/>
      </a:accent2>
      <a:accent3>
        <a:srgbClr val="ADADE2"/>
      </a:accent3>
      <a:accent4>
        <a:srgbClr val="DADADA"/>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
      <a:dk1>
        <a:srgbClr val="808080"/>
      </a:dk1>
      <a:lt1>
        <a:srgbClr val="FFFFFF"/>
      </a:lt1>
      <a:dk2>
        <a:srgbClr val="3333CC"/>
      </a:dk2>
      <a:lt2>
        <a:srgbClr val="FFFFFF"/>
      </a:lt2>
      <a:accent1>
        <a:srgbClr val="00CC99"/>
      </a:accent1>
      <a:accent2>
        <a:srgbClr val="3333CC"/>
      </a:accent2>
      <a:accent3>
        <a:srgbClr val="ADADE2"/>
      </a:accent3>
      <a:accent4>
        <a:srgbClr val="DADADA"/>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94</TotalTime>
  <Words>1686</Words>
  <Application>Microsoft Office PowerPoint</Application>
  <PresentationFormat>Widescreen</PresentationFormat>
  <Paragraphs>161</Paragraphs>
  <Slides>20</Slides>
  <Notes>20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20</vt:i4>
      </vt:variant>
    </vt:vector>
  </HeadingPairs>
  <TitlesOfParts>
    <vt:vector size="28" baseType="lpstr">
      <vt:lpstr>Arial</vt:lpstr>
      <vt:lpstr>Calibri</vt:lpstr>
      <vt:lpstr>Calibri Light</vt:lpstr>
      <vt:lpstr>Times New Roman</vt:lpstr>
      <vt:lpstr>Default Design</vt:lpstr>
      <vt:lpstr>2_Default Design</vt:lpstr>
      <vt:lpstr>1_Default Design</vt:lpstr>
      <vt:lpstr>Office Theme</vt:lpstr>
      <vt:lpstr>Moving to Opportunity: What’s Next?</vt:lpstr>
      <vt:lpstr>PowerPoint Presentation</vt:lpstr>
      <vt:lpstr>PowerPoint Presentation</vt:lpstr>
      <vt:lpstr>PowerPoint Presentation</vt:lpstr>
      <vt:lpstr>The MTO Experiment</vt:lpstr>
      <vt:lpstr>MTO Families Resided in Public Housing and Project-Based Housing at Baseline</vt:lpstr>
      <vt:lpstr>Random Assignment to 3 Groups</vt:lpstr>
      <vt:lpstr>PowerPoint Presentation</vt:lpstr>
      <vt:lpstr>Neighborhood Poverty Distribution (Weighted by time spent in each neighborhood during study period)</vt:lpstr>
      <vt:lpstr>Neighborhood Poverty Distribution (Weighted by time spent in each neighborhood during study period)</vt:lpstr>
      <vt:lpstr>Impacts on MTO adults</vt:lpstr>
      <vt:lpstr>PowerPoint Presentation</vt:lpstr>
      <vt:lpstr>No Detectable Impacts on Adult Employment or Other Economic Outcomes </vt:lpstr>
      <vt:lpstr>How do we reconcile lack of economic gains for MTO adults with previous research?</vt:lpstr>
      <vt:lpstr> Results for MTO children </vt:lpstr>
      <vt:lpstr>Impacts on MTO children through 10-15 years after baseline</vt:lpstr>
      <vt:lpstr>PowerPoint Presentation</vt:lpstr>
      <vt:lpstr>What does this all mean?</vt:lpstr>
      <vt:lpstr>Catalog of Policy Options</vt:lpstr>
      <vt:lpstr>Catalog of Policy Options,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to Opportunity: What’s Next?</dc:title>
  <dc:creator>Jens Ludwig</dc:creator>
  <cp:lastModifiedBy>Jens Ludwig</cp:lastModifiedBy>
  <cp:revision>19</cp:revision>
  <cp:lastPrinted>2019-09-18T14:42:00Z</cp:lastPrinted>
  <dcterms:created xsi:type="dcterms:W3CDTF">2019-09-13T10:13:04Z</dcterms:created>
  <dcterms:modified xsi:type="dcterms:W3CDTF">2019-09-18T14:44:34Z</dcterms:modified>
</cp:coreProperties>
</file>