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6" r:id="rId2"/>
    <p:sldId id="315" r:id="rId3"/>
    <p:sldId id="310" r:id="rId4"/>
  </p:sldIdLst>
  <p:sldSz cx="20104100" cy="1130935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wadwo Frimpong" initials="KF" lastIdx="0" clrIdx="0">
    <p:extLst>
      <p:ext uri="{19B8F6BF-5375-455C-9EA6-DF929625EA0E}">
        <p15:presenceInfo xmlns:p15="http://schemas.microsoft.com/office/powerpoint/2012/main" userId="Kwadwo Frimpong" providerId="None"/>
      </p:ext>
    </p:extLst>
  </p:cmAuthor>
  <p:cmAuthor id="2" name="Kwadwo Frimpong" initials="KF [2]" lastIdx="0" clrIdx="1">
    <p:extLst>
      <p:ext uri="{19B8F6BF-5375-455C-9EA6-DF929625EA0E}">
        <p15:presenceInfo xmlns:p15="http://schemas.microsoft.com/office/powerpoint/2012/main" userId="S-1-5-21-941978686-1815096360-3273509800-51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BC6"/>
    <a:srgbClr val="D9D9D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38" autoAdjust="0"/>
  </p:normalViewPr>
  <p:slideViewPr>
    <p:cSldViewPr>
      <p:cViewPr varScale="1">
        <p:scale>
          <a:sx n="72" d="100"/>
          <a:sy n="72" d="100"/>
        </p:scale>
        <p:origin x="22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07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C5C171-2435-49D5-98CA-D7B28DF40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373B5-8389-425D-8E06-9964191B99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59388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BE6FF-C5C8-40C4-A6E9-546360EA588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100CA-9753-45B1-B879-E2CA1883E0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3D9E1-F538-4D80-9B65-59D183723B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9388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86F17-D589-4624-97DB-754CB018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D27F-74DE-4988-B852-60C95672F22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62325"/>
            <a:ext cx="7426325" cy="2749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F8320-94C3-4238-8AFB-CDA3137C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01004"/>
            <a:ext cx="20104100" cy="9907905"/>
          </a:xfrm>
          <a:custGeom>
            <a:avLst/>
            <a:gdLst/>
            <a:ahLst/>
            <a:cxnLst/>
            <a:rect l="l" t="t" r="r" b="b"/>
            <a:pathLst>
              <a:path w="20104100" h="9907905">
                <a:moveTo>
                  <a:pt x="0" y="9907546"/>
                </a:moveTo>
                <a:lnTo>
                  <a:pt x="20104099" y="9907546"/>
                </a:lnTo>
                <a:lnTo>
                  <a:pt x="20104099" y="0"/>
                </a:lnTo>
                <a:lnTo>
                  <a:pt x="0" y="0"/>
                </a:lnTo>
                <a:lnTo>
                  <a:pt x="0" y="9907546"/>
                </a:lnTo>
                <a:close/>
              </a:path>
            </a:pathLst>
          </a:custGeom>
          <a:solidFill>
            <a:srgbClr val="1745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08059" y="10534547"/>
            <a:ext cx="535271" cy="669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20104099" cy="2065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20104100" cy="1401445"/>
          </a:xfrm>
          <a:custGeom>
            <a:avLst/>
            <a:gdLst/>
            <a:ahLst/>
            <a:cxnLst/>
            <a:rect l="l" t="t" r="r" b="b"/>
            <a:pathLst>
              <a:path w="20104100" h="1401445">
                <a:moveTo>
                  <a:pt x="20104099" y="0"/>
                </a:moveTo>
                <a:lnTo>
                  <a:pt x="0" y="0"/>
                </a:lnTo>
                <a:lnTo>
                  <a:pt x="0" y="1401004"/>
                </a:lnTo>
                <a:lnTo>
                  <a:pt x="20104099" y="1401004"/>
                </a:lnTo>
                <a:lnTo>
                  <a:pt x="20104099" y="0"/>
                </a:lnTo>
                <a:close/>
              </a:path>
            </a:pathLst>
          </a:custGeom>
          <a:solidFill>
            <a:srgbClr val="6A91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2515" y="-92069"/>
            <a:ext cx="18239068" cy="153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05262" y="6662866"/>
            <a:ext cx="8893575" cy="1283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059" y="10534547"/>
            <a:ext cx="535271" cy="669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8781680"/>
            <a:ext cx="20104099" cy="2526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0" y="9347149"/>
            <a:ext cx="20104100" cy="1961514"/>
          </a:xfrm>
          <a:custGeom>
            <a:avLst/>
            <a:gdLst/>
            <a:ahLst/>
            <a:cxnLst/>
            <a:rect l="l" t="t" r="r" b="b"/>
            <a:pathLst>
              <a:path w="20104100" h="1961515">
                <a:moveTo>
                  <a:pt x="20104099" y="0"/>
                </a:moveTo>
                <a:lnTo>
                  <a:pt x="0" y="0"/>
                </a:lnTo>
                <a:lnTo>
                  <a:pt x="0" y="1961402"/>
                </a:lnTo>
                <a:lnTo>
                  <a:pt x="20104099" y="1961402"/>
                </a:lnTo>
                <a:lnTo>
                  <a:pt x="20104099" y="0"/>
                </a:lnTo>
                <a:close/>
              </a:path>
            </a:pathLst>
          </a:custGeom>
          <a:solidFill>
            <a:srgbClr val="4F81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01004"/>
            <a:ext cx="20104100" cy="9907905"/>
          </a:xfrm>
          <a:custGeom>
            <a:avLst/>
            <a:gdLst/>
            <a:ahLst/>
            <a:cxnLst/>
            <a:rect l="l" t="t" r="r" b="b"/>
            <a:pathLst>
              <a:path w="20104100" h="9907905">
                <a:moveTo>
                  <a:pt x="0" y="9907546"/>
                </a:moveTo>
                <a:lnTo>
                  <a:pt x="20104099" y="9907546"/>
                </a:lnTo>
                <a:lnTo>
                  <a:pt x="20104099" y="0"/>
                </a:lnTo>
                <a:lnTo>
                  <a:pt x="0" y="0"/>
                </a:lnTo>
                <a:lnTo>
                  <a:pt x="0" y="9907546"/>
                </a:lnTo>
                <a:close/>
              </a:path>
            </a:pathLst>
          </a:custGeom>
          <a:solidFill>
            <a:srgbClr val="1745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08059" y="10534547"/>
            <a:ext cx="535271" cy="669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20104099" cy="2065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20104100" cy="1401445"/>
          </a:xfrm>
          <a:custGeom>
            <a:avLst/>
            <a:gdLst/>
            <a:ahLst/>
            <a:cxnLst/>
            <a:rect l="l" t="t" r="r" b="b"/>
            <a:pathLst>
              <a:path w="20104100" h="1401445">
                <a:moveTo>
                  <a:pt x="20104099" y="0"/>
                </a:moveTo>
                <a:lnTo>
                  <a:pt x="0" y="0"/>
                </a:lnTo>
                <a:lnTo>
                  <a:pt x="0" y="1401004"/>
                </a:lnTo>
                <a:lnTo>
                  <a:pt x="20104099" y="1401004"/>
                </a:lnTo>
                <a:lnTo>
                  <a:pt x="20104099" y="0"/>
                </a:lnTo>
                <a:close/>
              </a:path>
            </a:pathLst>
          </a:custGeom>
          <a:solidFill>
            <a:srgbClr val="6A91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01004"/>
            <a:ext cx="20104100" cy="9907905"/>
          </a:xfrm>
          <a:custGeom>
            <a:avLst/>
            <a:gdLst/>
            <a:ahLst/>
            <a:cxnLst/>
            <a:rect l="l" t="t" r="r" b="b"/>
            <a:pathLst>
              <a:path w="20104100" h="9907905">
                <a:moveTo>
                  <a:pt x="0" y="9907546"/>
                </a:moveTo>
                <a:lnTo>
                  <a:pt x="20104099" y="9907546"/>
                </a:lnTo>
                <a:lnTo>
                  <a:pt x="20104099" y="0"/>
                </a:lnTo>
                <a:lnTo>
                  <a:pt x="0" y="0"/>
                </a:lnTo>
                <a:lnTo>
                  <a:pt x="0" y="9907546"/>
                </a:lnTo>
                <a:close/>
              </a:path>
            </a:pathLst>
          </a:custGeom>
          <a:solidFill>
            <a:srgbClr val="1745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08059" y="10534547"/>
            <a:ext cx="535271" cy="669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5091" y="3871684"/>
            <a:ext cx="17273916" cy="184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Stock Photos/Hailshad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75"/>
            <a:ext cx="20104100" cy="7813816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2EEE745-CD2F-4B8B-A7C0-6CEF7568961F}"/>
              </a:ext>
            </a:extLst>
          </p:cNvPr>
          <p:cNvSpPr txBox="1">
            <a:spLocks/>
          </p:cNvSpPr>
          <p:nvPr/>
        </p:nvSpPr>
        <p:spPr>
          <a:xfrm>
            <a:off x="10856" y="1387475"/>
            <a:ext cx="19956460" cy="8079919"/>
          </a:xfrm>
          <a:prstGeom prst="rect">
            <a:avLst/>
          </a:prstGeom>
        </p:spPr>
        <p:txBody>
          <a:bodyPr vert="horz" wrap="square" lIns="0" tIns="2617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047" algn="ctr">
              <a:spcBef>
                <a:spcPts val="206"/>
              </a:spcBef>
            </a:pPr>
            <a:r>
              <a:rPr lang="en-US" sz="13000" b="1" kern="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Policy opportunities </a:t>
            </a:r>
          </a:p>
          <a:p>
            <a:pPr marL="1047" algn="ctr">
              <a:spcBef>
                <a:spcPts val="206"/>
              </a:spcBef>
            </a:pPr>
            <a:r>
              <a:rPr lang="en-US" sz="13000" b="1" kern="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marL="1047" algn="ctr">
              <a:spcBef>
                <a:spcPts val="206"/>
              </a:spcBef>
            </a:pPr>
            <a:r>
              <a:rPr lang="en-US" sz="13000" b="1" kern="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handling juvenile records</a:t>
            </a:r>
            <a:endParaRPr lang="en-US" sz="13000" b="1" kern="0" dirty="0">
              <a:ln w="28575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643AF71-991F-4A6A-AA1E-A3C410B51FF9}"/>
              </a:ext>
            </a:extLst>
          </p:cNvPr>
          <p:cNvSpPr/>
          <p:nvPr/>
        </p:nvSpPr>
        <p:spPr>
          <a:xfrm>
            <a:off x="0" y="9230787"/>
            <a:ext cx="20104099" cy="2236248"/>
          </a:xfrm>
          <a:custGeom>
            <a:avLst/>
            <a:gdLst/>
            <a:ahLst/>
            <a:cxnLst/>
            <a:rect l="l" t="t" r="r" b="b"/>
            <a:pathLst>
              <a:path w="16256635" h="1542415">
                <a:moveTo>
                  <a:pt x="0" y="1542288"/>
                </a:moveTo>
                <a:lnTo>
                  <a:pt x="16256508" y="1542288"/>
                </a:lnTo>
                <a:lnTo>
                  <a:pt x="16256508" y="0"/>
                </a:lnTo>
                <a:lnTo>
                  <a:pt x="0" y="0"/>
                </a:lnTo>
                <a:lnTo>
                  <a:pt x="0" y="154228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marL="20942" algn="r">
              <a:spcBef>
                <a:spcPts val="214"/>
              </a:spcBef>
            </a:pPr>
            <a:endParaRPr lang="en-US" sz="46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840449A-DA57-45F7-84D9-D33907E60D56}"/>
              </a:ext>
            </a:extLst>
          </p:cNvPr>
          <p:cNvSpPr txBox="1"/>
          <p:nvPr/>
        </p:nvSpPr>
        <p:spPr>
          <a:xfrm>
            <a:off x="147640" y="9594679"/>
            <a:ext cx="9675098" cy="1381707"/>
          </a:xfrm>
          <a:prstGeom prst="rect">
            <a:avLst/>
          </a:prstGeom>
        </p:spPr>
        <p:txBody>
          <a:bodyPr vert="horz" wrap="square" lIns="0" tIns="27224" rIns="0" bIns="0" rtlCol="0">
            <a:spAutoFit/>
          </a:bodyPr>
          <a:lstStyle/>
          <a:p>
            <a:pPr marL="20942">
              <a:spcBef>
                <a:spcPts val="66"/>
              </a:spcBef>
            </a:pPr>
            <a:r>
              <a:rPr sz="4400" b="1" spc="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Brookings </a:t>
            </a:r>
            <a:r>
              <a:rPr lang="en-US" sz="4400" b="1" spc="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Race, Prosperity &amp; Inclusion Initiative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50723E2-958E-451B-951E-A2CA37D80C30}"/>
              </a:ext>
            </a:extLst>
          </p:cNvPr>
          <p:cNvSpPr txBox="1"/>
          <p:nvPr/>
        </p:nvSpPr>
        <p:spPr>
          <a:xfrm>
            <a:off x="11997439" y="9594679"/>
            <a:ext cx="7969877" cy="1391966"/>
          </a:xfrm>
          <a:prstGeom prst="rect">
            <a:avLst/>
          </a:prstGeom>
        </p:spPr>
        <p:txBody>
          <a:bodyPr vert="horz" wrap="square" lIns="0" tIns="27224" rIns="0" bIns="0" rtlCol="0">
            <a:spAutoFit/>
          </a:bodyPr>
          <a:lstStyle/>
          <a:p>
            <a:pPr marL="20942" algn="r">
              <a:spcBef>
                <a:spcPts val="214"/>
              </a:spcBef>
            </a:pPr>
            <a:r>
              <a:rPr sz="4400" b="1" spc="25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Brookings </a:t>
            </a:r>
            <a:r>
              <a:rPr sz="4400" b="1" spc="16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Institution </a:t>
            </a:r>
            <a:endParaRPr lang="en-US" sz="44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42" algn="r">
              <a:spcBef>
                <a:spcPts val="214"/>
              </a:spcBef>
            </a:pPr>
            <a:r>
              <a:rPr lang="en-US" sz="4000" b="1" spc="8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March 20</a:t>
            </a:r>
            <a:r>
              <a:rPr lang="en-US" sz="4000" b="1" spc="8" baseline="30000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th</a:t>
            </a:r>
            <a:r>
              <a:rPr lang="en-US" sz="4000" b="1" spc="8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, 2019</a:t>
            </a:r>
            <a:endParaRPr sz="4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6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3D092A-1E6B-4527-9196-1148E919A33D}"/>
              </a:ext>
            </a:extLst>
          </p:cNvPr>
          <p:cNvSpPr txBox="1"/>
          <p:nvPr/>
        </p:nvSpPr>
        <p:spPr>
          <a:xfrm>
            <a:off x="2432050" y="1692275"/>
            <a:ext cx="16687800" cy="899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0050" y="24447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Facts on Justice-Involved Youth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B2AE1-1BCA-4542-8B24-482EBFEDDDE1}"/>
              </a:ext>
            </a:extLst>
          </p:cNvPr>
          <p:cNvSpPr txBox="1"/>
          <p:nvPr/>
        </p:nvSpPr>
        <p:spPr>
          <a:xfrm>
            <a:off x="16452850" y="10074275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Office of Juvenile Justice &amp; Delinquency Prevention</a:t>
            </a:r>
            <a:endParaRPr lang="en-US" sz="1100" i="1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5BCAAA8-BAB1-4170-8ABC-4A783ED08B57}"/>
              </a:ext>
            </a:extLst>
          </p:cNvPr>
          <p:cNvSpPr txBox="1"/>
          <p:nvPr/>
        </p:nvSpPr>
        <p:spPr>
          <a:xfrm>
            <a:off x="5556250" y="1997076"/>
            <a:ext cx="9791700" cy="13572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alpha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48,043 juveniles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incarcerated </a:t>
            </a:r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2015 </a:t>
            </a:r>
            <a:endParaRPr lang="en-US" sz="3500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5BCAAA8-BAB1-4170-8ABC-4A783ED08B57}"/>
              </a:ext>
            </a:extLst>
          </p:cNvPr>
          <p:cNvSpPr txBox="1"/>
          <p:nvPr/>
        </p:nvSpPr>
        <p:spPr>
          <a:xfrm>
            <a:off x="5556250" y="3850141"/>
            <a:ext cx="9791700" cy="14610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alpha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Roughly </a:t>
            </a:r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 million </a:t>
            </a:r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arrested each year</a:t>
            </a:r>
            <a:endParaRPr lang="en-US" sz="35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5BCAAA8-BAB1-4170-8ABC-4A783ED08B57}"/>
              </a:ext>
            </a:extLst>
          </p:cNvPr>
          <p:cNvSpPr txBox="1"/>
          <p:nvPr/>
        </p:nvSpPr>
        <p:spPr>
          <a:xfrm>
            <a:off x="5556250" y="5970731"/>
            <a:ext cx="9791700" cy="16560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alpha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 American juveniles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5x as likely to be arrested and committed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their </a:t>
            </a:r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counterparts</a:t>
            </a:r>
            <a:endParaRPr lang="en-US" sz="3500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5BCAAA8-BAB1-4170-8ABC-4A783ED08B57}"/>
              </a:ext>
            </a:extLst>
          </p:cNvPr>
          <p:cNvSpPr txBox="1"/>
          <p:nvPr/>
        </p:nvSpPr>
        <p:spPr>
          <a:xfrm>
            <a:off x="5556250" y="8321675"/>
            <a:ext cx="9791700" cy="1676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alpha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Juvenile offenders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encounter </a:t>
            </a:r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challenges,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years </a:t>
            </a:r>
            <a:r>
              <a:rPr lang="en-US" sz="3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reentry into society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3077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B83A9-60CD-4CCF-884D-76A5F448BBC8}"/>
              </a:ext>
            </a:extLst>
          </p:cNvPr>
          <p:cNvSpPr txBox="1"/>
          <p:nvPr/>
        </p:nvSpPr>
        <p:spPr>
          <a:xfrm>
            <a:off x="1700530" y="2206565"/>
            <a:ext cx="17373600" cy="861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1EF3C-DB53-4E4A-BE5C-601498ED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2911475"/>
            <a:ext cx="12115800" cy="746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308A9-62B3-4B2E-AF66-261A600651CF}"/>
              </a:ext>
            </a:extLst>
          </p:cNvPr>
          <p:cNvSpPr txBox="1"/>
          <p:nvPr/>
        </p:nvSpPr>
        <p:spPr>
          <a:xfrm>
            <a:off x="1365250" y="0"/>
            <a:ext cx="1821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Policies on protecting and removing juvenile criminal records vary across the country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B05F5-5E29-4925-83FF-D1CE96F9A017}"/>
              </a:ext>
            </a:extLst>
          </p:cNvPr>
          <p:cNvSpPr txBox="1"/>
          <p:nvPr/>
        </p:nvSpPr>
        <p:spPr>
          <a:xfrm>
            <a:off x="5099050" y="2206565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 </a:t>
            </a:r>
            <a:r>
              <a:rPr lang="en-US" sz="2800"/>
              <a:t> </a:t>
            </a:r>
            <a:r>
              <a:rPr lang="en-US"/>
              <a:t> </a:t>
            </a:r>
            <a:r>
              <a:rPr lang="en-US" sz="2800"/>
              <a:t> </a:t>
            </a:r>
            <a:r>
              <a:rPr lang="en-US"/>
              <a:t> </a:t>
            </a:r>
            <a:r>
              <a:rPr lang="en-US" sz="2800"/>
              <a:t> </a:t>
            </a:r>
            <a:r>
              <a:rPr lang="en-US"/>
              <a:t> </a:t>
            </a:r>
            <a:r>
              <a:rPr lang="en-US" sz="2800"/>
              <a:t> </a:t>
            </a:r>
            <a:r>
              <a:rPr lang="en-US"/>
              <a:t> </a:t>
            </a:r>
            <a:r>
              <a:rPr lang="en-US" sz="280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11DB6-22B7-40B9-99D6-A0F2682844A2}"/>
              </a:ext>
            </a:extLst>
          </p:cNvPr>
          <p:cNvSpPr txBox="1"/>
          <p:nvPr/>
        </p:nvSpPr>
        <p:spPr>
          <a:xfrm>
            <a:off x="15538450" y="702627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        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171DA-838F-4CFB-991D-DD1B7733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650" y="7560669"/>
            <a:ext cx="3544570" cy="584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DB34A9-6F3F-45EA-8E46-D0E771A35A60}"/>
              </a:ext>
            </a:extLst>
          </p:cNvPr>
          <p:cNvSpPr txBox="1"/>
          <p:nvPr/>
        </p:nvSpPr>
        <p:spPr>
          <a:xfrm>
            <a:off x="14800580" y="6231835"/>
            <a:ext cx="3648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Strong to Weak Laws </a:t>
            </a:r>
            <a:r>
              <a:rPr lang="en-US" sz="2200" b="1" dirty="0" smtClean="0"/>
              <a:t>on </a:t>
            </a:r>
            <a:r>
              <a:rPr lang="en-US" sz="2200" b="1" dirty="0"/>
              <a:t>Protecting Criminal Records (Sealing, Expungement &amp; Confidentiality)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A71D4F-2795-4DC3-8CB8-1EB60C32667A}"/>
              </a:ext>
            </a:extLst>
          </p:cNvPr>
          <p:cNvSpPr txBox="1"/>
          <p:nvPr/>
        </p:nvSpPr>
        <p:spPr>
          <a:xfrm>
            <a:off x="14395450" y="10046108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Juvenile Law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BB4D-EEBF-4F86-A1BE-1D8DCF365B28}"/>
              </a:ext>
            </a:extLst>
          </p:cNvPr>
          <p:cNvSpPr txBox="1"/>
          <p:nvPr/>
        </p:nvSpPr>
        <p:spPr>
          <a:xfrm>
            <a:off x="5443720" y="2389743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Scorecard on Juvenile Records (2014)</a:t>
            </a:r>
          </a:p>
        </p:txBody>
      </p:sp>
    </p:spTree>
    <p:extLst>
      <p:ext uri="{BB962C8B-B14F-4D97-AF65-F5344CB8AC3E}">
        <p14:creationId xmlns:p14="http://schemas.microsoft.com/office/powerpoint/2010/main" val="16587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</TotalTime>
  <Words>121</Words>
  <Application>Microsoft Office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KFrimpong@brookings.edu</dc:creator>
  <cp:lastModifiedBy>Kwadwo Frimpong</cp:lastModifiedBy>
  <cp:revision>400</cp:revision>
  <cp:lastPrinted>2018-10-11T14:29:18Z</cp:lastPrinted>
  <dcterms:created xsi:type="dcterms:W3CDTF">2018-10-08T16:48:53Z</dcterms:created>
  <dcterms:modified xsi:type="dcterms:W3CDTF">2019-03-18T17:31:53Z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2018-10-08T00:00:00Z</vt:filetime>
  </property>
</Properties>
</file>