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57" r:id="rId5"/>
    <p:sldId id="258" r:id="rId6"/>
    <p:sldId id="259" r:id="rId7"/>
    <p:sldId id="260" r:id="rId8"/>
    <p:sldId id="270" r:id="rId9"/>
    <p:sldId id="272" r:id="rId10"/>
    <p:sldId id="264" r:id="rId11"/>
    <p:sldId id="261" r:id="rId12"/>
    <p:sldId id="262" r:id="rId13"/>
    <p:sldId id="263" r:id="rId14"/>
    <p:sldId id="265" r:id="rId15"/>
    <p:sldId id="266" r:id="rId16"/>
    <p:sldId id="275" r:id="rId17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" initials="M" lastIdx="1" clrIdx="0">
    <p:extLst>
      <p:ext uri="{19B8F6BF-5375-455C-9EA6-DF929625EA0E}">
        <p15:presenceInfo xmlns:p15="http://schemas.microsoft.com/office/powerpoint/2012/main" userId="d742b4d10d149f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0385" autoAdjust="0"/>
  </p:normalViewPr>
  <p:slideViewPr>
    <p:cSldViewPr snapToGrid="0">
      <p:cViewPr varScale="1">
        <p:scale>
          <a:sx n="72" d="100"/>
          <a:sy n="72" d="100"/>
        </p:scale>
        <p:origin x="4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4-16T20:27:02.827" idx="1">
    <p:pos x="3544" y="4159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9AD1-CDBC-4AA6-84C3-D418282C9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1CB6E-58E8-472C-A43B-A13BD45D8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0879-E2DE-4AAF-953B-3765E6773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DD691-2143-49E2-8751-663576703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8B791-04F3-4CD4-96E5-F07B3AFAC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7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79C76-39E6-4B9A-8653-E88ACB09C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61BAF-F6A2-4F33-9828-19623DD0B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A1198-9EF2-4DDD-A455-D7B1D515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73A48-008E-41BF-88DA-28B03AF8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95D03-463E-483F-8C11-374C9E8F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38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12CA73-F4DD-4FD8-A243-4D60F686A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57494-62E1-4328-86E5-0170D739A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7F6CE-F700-427E-9052-76647D85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C0249-94C4-4A00-BF2D-8AE7D8FEB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6652E-0530-47D3-910D-8D80C4E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72F40-E5B2-482A-AD6A-8DF181787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1021D-A35B-4D1E-8FF9-8AA75D4B4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089D8-2460-43DD-BD0B-E322F747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80548-AA7D-4DE7-91F1-38BA6C41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BBF8D-09F5-4FC2-8B79-74471702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7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5C7C-EA3B-43CA-99E7-F4DFEA2E2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38701-110C-4245-A3BE-91314BD5C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96396-0653-4EEB-A8F0-15C0896D3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FA112-C100-404C-B271-A3E3C0E2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C17F1-B3EC-47D3-82BD-548BDA6E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8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A531B-620C-4B01-B07C-9CBB5646C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FA646-B989-4F94-9B71-4C89DA4957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2C683-3E4A-4F2A-AD67-CC0F01BC6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A7C4F-A9E4-46ED-A763-18619000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85B88-E33D-484F-B81D-6E74B97B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52BAD-83B8-427E-8903-E72203C7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7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7764-0748-4F17-BEC9-BC428673E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6B872-6E8D-4347-A88A-CC406A2AB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D122A-424E-4EA7-AC58-CEF1711FD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E1AC8F-B0F7-431C-871D-BC5609AF80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0B64BC-D2AB-4D57-8804-F80C3C6D83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C50BF3-F16F-4F82-89CB-F9EC72C19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4C964C-C5E9-4DDA-82D4-4B7C79F42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EC2344-7910-45D9-B6AB-D3092A1F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4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7760-78F4-4322-AD1C-3BF958E37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10B059-E721-465D-9319-9D21EDE2D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3F2A0-D9CA-4668-B1A3-DE2B697F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07807-8850-4562-A05F-2B77D777D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4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A0854-65E0-4DB5-9E06-8A936C6E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2948C-E357-40F3-B840-5BD6CCC4B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81B5A-540A-402C-912F-BDD3FD209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5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7115F-399D-4E7B-83D5-69C1580E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2F896-A6F2-49A4-9301-E91151E0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3294BE-534B-4D6F-8CCF-C1AEF894D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E0BCC-E90E-43EE-8B67-F289186DF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C6F40-7F44-4B73-822A-84AE53DA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ED0E2-E592-419A-AA0F-3D69F76F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5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059F-DDB8-4091-B409-6B34DE76C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56B8B1-C59E-4CBC-B039-E0BB89531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4B0F75-92B0-4F33-AAD4-039D62195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B23E4-6303-4167-BBE4-B43D7D362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C57A4-EA29-4AA8-B5F0-CFA943494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FC43E-AE95-43AA-8010-6137A83D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8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98CC9F-276A-45D8-BFDB-68470FE53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E7E22-D0BF-4E83-A787-3E156E377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BB73C-DF4F-4AF4-90BF-2C949FB050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121FD-6145-480F-81D4-90A082DC265A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CD22A-3BFD-424E-870C-B106A6C097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15BE-DCBC-4C8E-B67F-8474BAEA53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09C8C-8B3E-4F7B-946B-92DD5A092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0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7E36-E9E6-4846-8241-D23956FF1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5300" dirty="0"/>
              <a:t>When Income Is the Outcome: Reducing Regulatory Obstacles to Annuities in 401(k) Plans</a:t>
            </a:r>
            <a:br>
              <a:rPr lang="en-US" sz="5300" dirty="0"/>
            </a:br>
            <a:endParaRPr lang="en-US" sz="53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180FB-2533-4668-8099-4CC68C6D4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91509"/>
            <a:ext cx="9144000" cy="1655762"/>
          </a:xfrm>
        </p:spPr>
        <p:txBody>
          <a:bodyPr>
            <a:noAutofit/>
          </a:bodyPr>
          <a:lstStyle/>
          <a:p>
            <a:r>
              <a:rPr lang="en-US" sz="3600" i="1" dirty="0"/>
              <a:t>Mark Iwry, William Gale, David John, Victoria Johnson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Brookings Institution/Retirement Security Project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Can DC Plans Provide Safe Income?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April 18, 2019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72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6DAD4-6E6E-4FC6-8B00-BBE14028D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Possible Additional Annuity </a:t>
            </a:r>
            <a:br>
              <a:rPr lang="en-US" dirty="0"/>
            </a:br>
            <a:r>
              <a:rPr lang="en-US" dirty="0"/>
              <a:t>		    Safe Harbor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1D1F3-748F-473D-A65F-6D4AF368F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Related Qualified Default Investment Alternative (QDIA) safe harbor</a:t>
            </a:r>
          </a:p>
          <a:p>
            <a:r>
              <a:rPr lang="en-US" dirty="0"/>
              <a:t>Legislation could require DOL to codify in regulations its 2014 guidance on annuity selection safe harbor regulation and QDIAs</a:t>
            </a:r>
          </a:p>
          <a:p>
            <a:r>
              <a:rPr lang="en-US" dirty="0"/>
              <a:t>Guidance allowed QDIA to include fixed income annuities as (or within) target date fund/QDIA fixed income asset exposure</a:t>
            </a:r>
          </a:p>
          <a:p>
            <a:r>
              <a:rPr lang="en-US" dirty="0"/>
              <a:t>Fixed income annuity is “embedded” in the TDF/QDIA</a:t>
            </a:r>
          </a:p>
          <a:p>
            <a:r>
              <a:rPr lang="en-US" dirty="0"/>
              <a:t>Would not affect plans’ current ability to offer variable, indexed, etc. annuities outside QDIA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35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BC8ED-7F31-4130-8759-333082D18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Annuity Portability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BE2EE-7C5E-4EA7-A8E6-1AF90F636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400" dirty="0"/>
              <a:t>Problem: if plan discontinues offering annuity, accumulation of benefits is interrupted and employee could not withdraw annuity from 401(k) to continue contributing in IRA</a:t>
            </a:r>
          </a:p>
          <a:p>
            <a:endParaRPr lang="en-US" sz="4400" dirty="0"/>
          </a:p>
          <a:p>
            <a:r>
              <a:rPr lang="en-US" sz="4400" dirty="0"/>
              <a:t>Solution: relax withdrawal restrictions for this situation to allow rollover of annuity to IRA</a:t>
            </a:r>
          </a:p>
          <a:p>
            <a:endParaRPr lang="en-US" sz="4400" dirty="0"/>
          </a:p>
          <a:p>
            <a:r>
              <a:rPr lang="en-US" sz="4400" dirty="0"/>
              <a:t>Anti-abuse uniformity condition</a:t>
            </a:r>
          </a:p>
        </p:txBody>
      </p:sp>
    </p:spTree>
    <p:extLst>
      <p:ext uri="{BB962C8B-B14F-4D97-AF65-F5344CB8AC3E}">
        <p14:creationId xmlns:p14="http://schemas.microsoft.com/office/powerpoint/2010/main" val="283290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161F6-6688-495D-BC92-66582C75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Related Issue: RMD Reform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361F0-C1A7-4DCC-B7AB-D6BF5D862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What? Age 70 ½ + RMDs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Why? Use tax preference for intended purpose, limit tax deferral, estate planning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RMDs serve as guidelines for decumulation?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Not optimal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Restricts individuals’ choice; poorly targeted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Propose radical simplification: total exemption for smaller savers -- targeted, progressive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79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636FE-7D28-4560-B979-9F66EF05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RMD Reform: Exemption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7AEA0-6C52-47EC-8D19-6C6B6BB05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Smaller saver exemption proposed in – </a:t>
            </a:r>
          </a:p>
          <a:p>
            <a:pPr lvl="1"/>
            <a:r>
              <a:rPr lang="en-US" sz="3600" dirty="0"/>
              <a:t>Obama Admin budget proposal (2013)</a:t>
            </a:r>
          </a:p>
          <a:p>
            <a:pPr lvl="1"/>
            <a:r>
              <a:rPr lang="en-US" sz="3600" dirty="0"/>
              <a:t>Neal proposed legislation</a:t>
            </a:r>
          </a:p>
          <a:p>
            <a:pPr lvl="1"/>
            <a:r>
              <a:rPr lang="en-US" sz="3600" dirty="0"/>
              <a:t>Republican House proposed legislation (2018)</a:t>
            </a:r>
          </a:p>
          <a:p>
            <a:r>
              <a:rPr lang="en-US" sz="3600" dirty="0"/>
              <a:t>Should cost less revenue because smaller/average savers need to live on these funds in retirement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95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769A2-253F-44F4-B40B-42F054DC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RMD Reform: Limiting Stretch IRA Loophole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E5E50-595F-49D8-BC27-A0EBADBDD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What is stretch IRA?</a:t>
            </a:r>
          </a:p>
          <a:p>
            <a:r>
              <a:rPr lang="en-US" sz="3600" dirty="0"/>
              <a:t>Potential reform: plug loophole (limit to 5 or 10 years)</a:t>
            </a:r>
          </a:p>
          <a:p>
            <a:r>
              <a:rPr lang="en-US" sz="3600" dirty="0"/>
              <a:t>Role as revenue offset for other provisions</a:t>
            </a:r>
          </a:p>
          <a:p>
            <a:pPr lvl="1"/>
            <a:r>
              <a:rPr lang="en-US" sz="3600" dirty="0"/>
              <a:t>Tradeoff: retaining stretch IRA vs. RMD exemption for ordinary retirees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16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5A6EF-B7AB-4145-84E2-1F024BBF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		Other RMD Reforms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768F2-3234-4A69-B872-507B536AF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Require updates of life expectancy tables </a:t>
            </a:r>
          </a:p>
          <a:p>
            <a:r>
              <a:rPr lang="en-US" sz="4000" dirty="0"/>
              <a:t>Require IRA trustees to calculate RMDs</a:t>
            </a:r>
          </a:p>
          <a:p>
            <a:r>
              <a:rPr lang="en-US" sz="4000" dirty="0"/>
              <a:t>Allow IRA contributions after age 70 ½</a:t>
            </a:r>
          </a:p>
          <a:p>
            <a:r>
              <a:rPr lang="en-US" sz="4000" dirty="0"/>
              <a:t>Roth IRA exemption from RMDs</a:t>
            </a:r>
          </a:p>
          <a:p>
            <a:r>
              <a:rPr lang="en-US" sz="4000" dirty="0"/>
              <a:t>Annuity buybacks in DB plans</a:t>
            </a:r>
          </a:p>
          <a:p>
            <a:r>
              <a:rPr lang="en-US" sz="4000" dirty="0"/>
              <a:t>RMD-related QLAC improvements</a:t>
            </a:r>
          </a:p>
        </p:txBody>
      </p:sp>
    </p:spTree>
    <p:extLst>
      <p:ext uri="{BB962C8B-B14F-4D97-AF65-F5344CB8AC3E}">
        <p14:creationId xmlns:p14="http://schemas.microsoft.com/office/powerpoint/2010/main" val="2346532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ECFB-DED1-4AC3-BF07-2B0EBF0F0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E15D6-BDD5-446D-A69C-BE6B54705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76" y="204756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The regulatory changes described here would be a first step toward promoting annuities in 401(k)s or other employer plans</a:t>
            </a:r>
          </a:p>
          <a:p>
            <a:r>
              <a:rPr lang="en-US" sz="3600" dirty="0"/>
              <a:t>These changes probably would only begin to “peel the onion” with respect to employer plan acceptance of annuities</a:t>
            </a:r>
          </a:p>
          <a:p>
            <a:r>
              <a:rPr lang="en-US" sz="3600" dirty="0"/>
              <a:t>Over time, however, these and other measures should gradually help to restore the pension to our private pension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87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913E5-0995-45C3-8BCF-DB20A3826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Annuities in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08FA8-5029-4D8B-9CCF-9BCC8E25D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Risk shift from pensions to retirement savings leaves individuals exposed to new risks and more retirees facing a dilemma: how to protect against outliving savings while enjoying current consumption and liquidity  </a:t>
            </a:r>
          </a:p>
          <a:p>
            <a:r>
              <a:rPr lang="en-US" dirty="0"/>
              <a:t>Related dilemma: how much to save and how to manage decumulation: how fast is it safe to spend absent knowledge of one’s life span?</a:t>
            </a:r>
          </a:p>
          <a:p>
            <a:r>
              <a:rPr lang="en-US" dirty="0"/>
              <a:t>A major casualty of the risk shift is a key solution to retirees’ dilemma: guaranteed lifetime income (traditionally DB) where those who die before average life expectancy support those who live beyond average</a:t>
            </a:r>
          </a:p>
          <a:p>
            <a:r>
              <a:rPr lang="en-US" dirty="0"/>
              <a:t>But apart from Social Security or a DB pension, a lifetime income solution can come from a commercial annuity with similar pooling of longevity risk</a:t>
            </a:r>
          </a:p>
          <a:p>
            <a:r>
              <a:rPr lang="en-US" dirty="0"/>
              <a:t>Annuity is a financial product/contract whereby individual pays insurance company for a stream of regular (often monthly) payments that continue for life or a specified term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428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65F3B-1CC8-457A-86D6-F8DDBD704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Basic Types of Annuities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37C97-6F94-4ED5-9AA9-3D29F5DDA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102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Commercial life annuity or “income” annuity vs. tax-favored accumulation or investment vehicles that can but usually don’t pay income.</a:t>
            </a:r>
          </a:p>
          <a:p>
            <a:r>
              <a:rPr lang="en-US" dirty="0"/>
              <a:t>Fixed income annuity (guaranteed monthly amounts) vs variable annuity (amount of payment varies depending on performance of underlying investments and often not intended to pay income).</a:t>
            </a:r>
          </a:p>
          <a:p>
            <a:r>
              <a:rPr lang="en-US" dirty="0"/>
              <a:t>Immediate vs. deferred payments (deeply deferred = longevity annuity, including QLAC starting at age 80 or 85) </a:t>
            </a:r>
          </a:p>
          <a:p>
            <a:r>
              <a:rPr lang="en-US" dirty="0"/>
              <a:t>Single premium or pay insurance company over time (incl. accumulation annuity)</a:t>
            </a:r>
          </a:p>
          <a:p>
            <a:r>
              <a:rPr lang="en-US" dirty="0"/>
              <a:t>Individual vs. group contracts (as in retirement plans).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1280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A769C-6AD2-4762-B183-76479CC1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Annuities in 401(k) and Other DC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787FE-9EC5-42B4-8E33-48334A4DD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Advantages of employer plans for annuities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Group purchasing increases bargaining power, economies of scale, institutional pricing, professional guidance, etc.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Why don’t more people buy annuities?</a:t>
            </a:r>
          </a:p>
          <a:p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Rational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Social security; family support; low interest rates; high costs of annuities (cover distribution costs, adverse selection, risk of general longevity increase); complexity/nonuniformity/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nontransparency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thwart feature/price comparison</a:t>
            </a:r>
          </a:p>
          <a:p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Behavioral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wealth illusion; hit by a bus; failure to see annuity as insurance against outliving savings vs. investment/gamble</a:t>
            </a:r>
          </a:p>
          <a:p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Regulatory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regulatory factors impeding group purchasing in plan (next slide)</a:t>
            </a:r>
          </a:p>
        </p:txBody>
      </p:sp>
    </p:spTree>
    <p:extLst>
      <p:ext uri="{BB962C8B-B14F-4D97-AF65-F5344CB8AC3E}">
        <p14:creationId xmlns:p14="http://schemas.microsoft.com/office/powerpoint/2010/main" val="192796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DD1F-63A0-4F17-BB20-A0CF801F1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157" y="311859"/>
            <a:ext cx="10515600" cy="1325563"/>
          </a:xfrm>
        </p:spPr>
        <p:txBody>
          <a:bodyPr/>
          <a:lstStyle/>
          <a:p>
            <a:r>
              <a:rPr lang="en-US" dirty="0"/>
              <a:t>	Focus on 3 of the Regulatory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2FAA2-1D8C-4FF7-844B-A6787D74C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900" dirty="0"/>
              <a:t>Problem 1: Most salient: plan sponsor concerns about fiduciary liability in case of insurer insolvency</a:t>
            </a:r>
          </a:p>
          <a:p>
            <a:r>
              <a:rPr lang="en-US" sz="3900" dirty="0"/>
              <a:t>Problem 2: Limited portability of annuities</a:t>
            </a:r>
          </a:p>
          <a:p>
            <a:pPr lvl="1"/>
            <a:r>
              <a:rPr lang="en-US" sz="3900" dirty="0"/>
              <a:t>Once these are addressed, . . . other plan sponsor concerns will surely come to the fore: peeling the onion</a:t>
            </a:r>
          </a:p>
          <a:p>
            <a:r>
              <a:rPr lang="en-US" sz="3900" dirty="0"/>
              <a:t>Problem 3: Required minimum distribution rules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286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46F62-748F-4D40-80BF-EFBFC7F8C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Fiduciary Safe Harbor</a:t>
            </a:r>
            <a:br>
              <a:rPr lang="en-US" dirty="0"/>
            </a:br>
            <a:r>
              <a:rPr lang="en-US" dirty="0"/>
              <a:t>for Annuity Provider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E0529-A615-4AEA-A97C-A0583D490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Need safe harbor to allay plan sponsor concerns re liability</a:t>
            </a:r>
          </a:p>
          <a:p>
            <a:r>
              <a:rPr lang="en-US" sz="3600" dirty="0"/>
              <a:t>ERISA expects each plan to pay its own independent fiduciary to make same assessments of each insurer’s claims paying ability/financial strength. Solve either by fiduciary safe harbor or single universal </a:t>
            </a:r>
            <a:r>
              <a:rPr lang="en-US" sz="3600" dirty="0" err="1"/>
              <a:t>indep</a:t>
            </a:r>
            <a:r>
              <a:rPr lang="en-US" sz="3600" dirty="0"/>
              <a:t> fiduciary</a:t>
            </a:r>
          </a:p>
          <a:p>
            <a:r>
              <a:rPr lang="en-US" sz="3600" dirty="0"/>
              <a:t>Scope of possible ERISA fiduciary safe harbor limited to provider selection, not contract terms or price</a:t>
            </a:r>
          </a:p>
          <a:p>
            <a:r>
              <a:rPr lang="en-US" sz="3600" dirty="0"/>
              <a:t>Quality standard? Very strong financially</a:t>
            </a:r>
          </a:p>
          <a:p>
            <a:r>
              <a:rPr lang="en-US" sz="3600" dirty="0"/>
              <a:t>Otherwise could below-investment-grade but low-cost carriers press plan sponsors</a:t>
            </a:r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51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8AE0-294F-4D94-B5D6-4CF43CE31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Insurer’s Claims Paying </a:t>
            </a:r>
            <a:br>
              <a:rPr lang="en-US" dirty="0"/>
            </a:br>
            <a:r>
              <a:rPr lang="en-US" dirty="0"/>
              <a:t>		Ability/Financial Strength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CA84-5035-43E8-A34C-0B7B6EE59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r>
              <a:rPr lang="en-US" sz="3200" dirty="0"/>
              <a:t>A safe harbor could be constructed using financial strength ratings by existing major rating organizations: pros and cons</a:t>
            </a:r>
          </a:p>
          <a:p>
            <a:r>
              <a:rPr lang="en-US" sz="3200" dirty="0"/>
              <a:t>Rating orgs: expert, clear/definite, though not wholly independent </a:t>
            </a:r>
          </a:p>
          <a:p>
            <a:r>
              <a:rPr lang="en-US" sz="3200" dirty="0"/>
              <a:t>Precedents. Former DOL regs. Market does this now.  More than just investment grade</a:t>
            </a:r>
          </a:p>
          <a:p>
            <a:r>
              <a:rPr lang="en-US" sz="3200" dirty="0"/>
              <a:t>Legislation could specify or direct DOL to specify in consultation with Treasury, NAIC et al.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3715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EB4FD-3BD0-4843-B4EC-F117E3E9D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alternatives to credit agency ratings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0B3BE-9C6A-4728-AD68-B1B0F250E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Alternative to rating agencies and expert consultants: “universal” independent fiduciary or disclosure</a:t>
            </a:r>
          </a:p>
          <a:p>
            <a:r>
              <a:rPr lang="en-US" sz="3200" dirty="0"/>
              <a:t>Neither government nor for-profit: NAIC, Academy, etc.</a:t>
            </a:r>
          </a:p>
          <a:p>
            <a:r>
              <a:rPr lang="en-US" sz="3200" dirty="0"/>
              <a:t>Recommendations include --</a:t>
            </a:r>
          </a:p>
          <a:p>
            <a:pPr lvl="1"/>
            <a:r>
              <a:rPr lang="en-US" sz="3200" dirty="0"/>
              <a:t>Bipartisan Policy Commission (June 2016): “sponsors should be able to look to others for guidance on the financial strength of the carrier.. . [including]”insurer-financial-strength ratings from third-party analysts.”</a:t>
            </a:r>
          </a:p>
          <a:p>
            <a:pPr lvl="1"/>
            <a:r>
              <a:rPr lang="en-US" sz="3200" dirty="0"/>
              <a:t>Trump Admin Treasury Report (Oct. 2017) recommended</a:t>
            </a:r>
          </a:p>
          <a:p>
            <a:pPr marL="45720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9084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59C6E-3E7B-402C-9E95-F7196949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Possible alternatives to credit agency ratings (cont’d)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00BE6-1165-439E-AC1F-A3F9C41CA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that Labor and Treasury develop proposals on “how to establish or certify one or more expert, independent fiduciary entities to assess the long-term financial strength of annuity providers. These assessments, which could be in the form of ratings or other specific metrics, could assist ERISA-governed plan sponsors in complying with their fiduciary duty obligations in selecting annuity providers for plans and enable fiduciaries to rely on such assessments as a safe harbor.” </a:t>
            </a:r>
            <a:r>
              <a:rPr lang="en-US" sz="1800" dirty="0"/>
              <a:t>Treasury Report, Oct. 2017</a:t>
            </a:r>
          </a:p>
          <a:p>
            <a:r>
              <a:rPr lang="en-US" dirty="0"/>
              <a:t>Another option: simply collect/disclose ratings: compile and post</a:t>
            </a:r>
          </a:p>
          <a:p>
            <a:r>
              <a:rPr lang="en-US" dirty="0"/>
              <a:t>This might develop on its own in the market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0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1154</Words>
  <Application>Microsoft Office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      When Income Is the Outcome: Reducing Regulatory Obstacles to Annuities in 401(k) Plans </vt:lpstr>
      <vt:lpstr>   Annuities in Context</vt:lpstr>
      <vt:lpstr>  Basic Types of Annuities</vt:lpstr>
      <vt:lpstr>     Annuities in 401(k) and Other DC Plans</vt:lpstr>
      <vt:lpstr> Focus on 3 of the Regulatory Problems</vt:lpstr>
      <vt:lpstr>Fiduciary Safe Harbor for Annuity Provider Selection</vt:lpstr>
      <vt:lpstr>  Insurer’s Claims Paying    Ability/Financial Strength</vt:lpstr>
      <vt:lpstr>Possible alternatives to credit agency ratings</vt:lpstr>
      <vt:lpstr>Possible alternatives to credit agency ratings (cont’d) </vt:lpstr>
      <vt:lpstr>  Possible Additional Annuity        Safe Harbor Guidance</vt:lpstr>
      <vt:lpstr>   Annuity Portability</vt:lpstr>
      <vt:lpstr>  Related Issue: RMD Reform</vt:lpstr>
      <vt:lpstr>  RMD Reform: Exemption</vt:lpstr>
      <vt:lpstr>  RMD Reform: Limiting Stretch IRA Loophole </vt:lpstr>
      <vt:lpstr>  Other RMD Reforms</vt:lpstr>
      <vt:lpstr>   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slide for April 18 2019 Annuities Presentation</dc:title>
  <dc:creator>Mark</dc:creator>
  <cp:lastModifiedBy>Mark</cp:lastModifiedBy>
  <cp:revision>67</cp:revision>
  <cp:lastPrinted>2019-04-17T06:54:22Z</cp:lastPrinted>
  <dcterms:created xsi:type="dcterms:W3CDTF">2019-04-16T20:55:25Z</dcterms:created>
  <dcterms:modified xsi:type="dcterms:W3CDTF">2019-04-18T02:20:40Z</dcterms:modified>
</cp:coreProperties>
</file>