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62" r:id="rId5"/>
    <p:sldId id="258" r:id="rId6"/>
    <p:sldId id="259" r:id="rId7"/>
    <p:sldId id="260" r:id="rId8"/>
    <p:sldId id="261"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12" d="100"/>
          <a:sy n="112" d="100"/>
        </p:scale>
        <p:origin x="61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1887CF-7ACF-4B61-9EAB-640D2092349C}" type="datetimeFigureOut">
              <a:rPr lang="en-US" smtClean="0"/>
              <a:t>4/17/19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1819049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1887CF-7ACF-4B61-9EAB-640D2092349C}" type="datetimeFigureOut">
              <a:rPr lang="en-US" smtClean="0"/>
              <a:t>4/17/19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3698993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1887CF-7ACF-4B61-9EAB-640D2092349C}" type="datetimeFigureOut">
              <a:rPr lang="en-US" smtClean="0"/>
              <a:t>4/17/19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3866147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1887CF-7ACF-4B61-9EAB-640D2092349C}" type="datetimeFigureOut">
              <a:rPr lang="en-US" smtClean="0"/>
              <a:t>4/17/19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353120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31887CF-7ACF-4B61-9EAB-640D2092349C}" type="datetimeFigureOut">
              <a:rPr lang="en-US" smtClean="0"/>
              <a:t>4/17/19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3494427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1887CF-7ACF-4B61-9EAB-640D2092349C}" type="datetimeFigureOut">
              <a:rPr lang="en-US" smtClean="0"/>
              <a:t>4/17/19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394831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1887CF-7ACF-4B61-9EAB-640D2092349C}" type="datetimeFigureOut">
              <a:rPr lang="en-US" smtClean="0"/>
              <a:t>4/17/19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3299003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1887CF-7ACF-4B61-9EAB-640D2092349C}" type="datetimeFigureOut">
              <a:rPr lang="en-US" smtClean="0"/>
              <a:t>4/17/19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4012774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1887CF-7ACF-4B61-9EAB-640D2092349C}" type="datetimeFigureOut">
              <a:rPr lang="en-US" smtClean="0"/>
              <a:t>4/17/19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450949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31887CF-7ACF-4B61-9EAB-640D2092349C}" type="datetimeFigureOut">
              <a:rPr lang="en-US" smtClean="0"/>
              <a:t>4/17/19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5198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31887CF-7ACF-4B61-9EAB-640D2092349C}" type="datetimeFigureOut">
              <a:rPr lang="en-US" smtClean="0"/>
              <a:t>4/17/19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EB0B0-517A-4324-B76E-483C1BA61754}" type="slidenum">
              <a:rPr lang="en-US" smtClean="0"/>
              <a:t>‹#›</a:t>
            </a:fld>
            <a:endParaRPr lang="en-US"/>
          </a:p>
        </p:txBody>
      </p:sp>
    </p:spTree>
    <p:extLst>
      <p:ext uri="{BB962C8B-B14F-4D97-AF65-F5344CB8AC3E}">
        <p14:creationId xmlns:p14="http://schemas.microsoft.com/office/powerpoint/2010/main" val="3740667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1887CF-7ACF-4B61-9EAB-640D2092349C}" type="datetimeFigureOut">
              <a:rPr lang="en-US" smtClean="0"/>
              <a:t>4/17/19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FEB0B0-517A-4324-B76E-483C1BA61754}" type="slidenum">
              <a:rPr lang="en-US" smtClean="0"/>
              <a:t>‹#›</a:t>
            </a:fld>
            <a:endParaRPr lang="en-US"/>
          </a:p>
        </p:txBody>
      </p:sp>
    </p:spTree>
    <p:extLst>
      <p:ext uri="{BB962C8B-B14F-4D97-AF65-F5344CB8AC3E}">
        <p14:creationId xmlns:p14="http://schemas.microsoft.com/office/powerpoint/2010/main" val="359238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600269" y="1397674"/>
            <a:ext cx="10991462" cy="4062651"/>
          </a:xfrm>
          <a:prstGeom prst="rect">
            <a:avLst/>
          </a:prstGeom>
        </p:spPr>
        <p:txBody>
          <a:bodyPr wrap="square">
            <a:spAutoFit/>
          </a:bodyPr>
          <a:lstStyle/>
          <a:p>
            <a:pPr algn="ctr">
              <a:lnSpc>
                <a:spcPct val="200000"/>
              </a:lnSpc>
            </a:pPr>
            <a:r>
              <a:rPr lang="en-US" sz="2400" b="1" dirty="0">
                <a:latin typeface="Times New Roman" panose="02020603050405020304" pitchFamily="18" charset="0"/>
                <a:ea typeface="Calibri" panose="020F0502020204030204" pitchFamily="34" charset="0"/>
              </a:rPr>
              <a:t>From Saving to Spending:</a:t>
            </a:r>
            <a:endParaRPr lang="en-US" sz="2400" dirty="0">
              <a:latin typeface="Times New Roman" panose="02020603050405020304" pitchFamily="18" charset="0"/>
              <a:ea typeface="Calibri" panose="020F0502020204030204" pitchFamily="34" charset="0"/>
            </a:endParaRPr>
          </a:p>
          <a:p>
            <a:pPr algn="ctr">
              <a:lnSpc>
                <a:spcPct val="200000"/>
              </a:lnSpc>
            </a:pPr>
            <a:r>
              <a:rPr lang="en-US" sz="2400" b="1" dirty="0">
                <a:latin typeface="Times New Roman" panose="02020603050405020304" pitchFamily="18" charset="0"/>
                <a:ea typeface="Calibri" panose="020F0502020204030204" pitchFamily="34" charset="0"/>
              </a:rPr>
              <a:t>Annuities and Nontraditional Retirement Payouts from Retirement Plans</a:t>
            </a:r>
            <a:endParaRPr lang="en-US" sz="2400" dirty="0">
              <a:latin typeface="Times New Roman" panose="02020603050405020304" pitchFamily="18" charset="0"/>
              <a:ea typeface="Calibri" panose="020F0502020204030204" pitchFamily="34" charset="0"/>
            </a:endParaRPr>
          </a:p>
          <a:p>
            <a:pPr algn="ctr">
              <a:lnSpc>
                <a:spcPct val="200000"/>
              </a:lnSpc>
            </a:pPr>
            <a:r>
              <a:rPr lang="en-US" dirty="0">
                <a:latin typeface="Times New Roman" panose="02020603050405020304" pitchFamily="18" charset="0"/>
                <a:ea typeface="Calibri" panose="020F0502020204030204" pitchFamily="34" charset="0"/>
              </a:rPr>
              <a:t>David C. John, William G. Gale, J. Mark Iwry, Aaron </a:t>
            </a:r>
            <a:r>
              <a:rPr lang="en-US" dirty="0" err="1">
                <a:latin typeface="Times New Roman" panose="02020603050405020304" pitchFamily="18" charset="0"/>
                <a:ea typeface="Calibri" panose="020F0502020204030204" pitchFamily="34" charset="0"/>
              </a:rPr>
              <a:t>Krupkin</a:t>
            </a:r>
            <a:r>
              <a:rPr lang="en-US" dirty="0">
                <a:latin typeface="Times New Roman" panose="02020603050405020304" pitchFamily="18" charset="0"/>
                <a:ea typeface="Calibri" panose="020F0502020204030204" pitchFamily="34" charset="0"/>
              </a:rPr>
              <a:t> </a:t>
            </a:r>
          </a:p>
          <a:p>
            <a:pPr algn="ctr">
              <a:lnSpc>
                <a:spcPct val="200000"/>
              </a:lnSpc>
            </a:pPr>
            <a:r>
              <a:rPr lang="en-US" i="1" dirty="0">
                <a:latin typeface="Times New Roman" panose="02020603050405020304" pitchFamily="18" charset="0"/>
                <a:ea typeface="Calibri" panose="020F0502020204030204" pitchFamily="34" charset="0"/>
              </a:rPr>
              <a:t>Can DC Plans Provide Safe Income?</a:t>
            </a:r>
          </a:p>
          <a:p>
            <a:pPr algn="ctr">
              <a:lnSpc>
                <a:spcPct val="200000"/>
              </a:lnSpc>
            </a:pPr>
            <a:r>
              <a:rPr lang="en-US" dirty="0">
                <a:latin typeface="Times New Roman" panose="02020603050405020304" pitchFamily="18" charset="0"/>
                <a:ea typeface="Calibri" panose="020F0502020204030204" pitchFamily="34" charset="0"/>
              </a:rPr>
              <a:t>The Brookings </a:t>
            </a:r>
            <a:r>
              <a:rPr lang="en-US">
                <a:latin typeface="Times New Roman" panose="02020603050405020304" pitchFamily="18" charset="0"/>
                <a:ea typeface="Calibri" panose="020F0502020204030204" pitchFamily="34" charset="0"/>
              </a:rPr>
              <a:t>Institution/The </a:t>
            </a:r>
            <a:r>
              <a:rPr lang="en-US" dirty="0">
                <a:latin typeface="Times New Roman" panose="02020603050405020304" pitchFamily="18" charset="0"/>
                <a:ea typeface="Calibri" panose="020F0502020204030204" pitchFamily="34" charset="0"/>
              </a:rPr>
              <a:t>Retirement Security Project</a:t>
            </a:r>
          </a:p>
          <a:p>
            <a:pPr algn="ctr">
              <a:lnSpc>
                <a:spcPct val="200000"/>
              </a:lnSpc>
            </a:pPr>
            <a:endParaRPr lang="en-US" dirty="0">
              <a:latin typeface="Times New Roman" panose="02020603050405020304" pitchFamily="18" charset="0"/>
              <a:ea typeface="Calibri" panose="020F0502020204030204" pitchFamily="34" charset="0"/>
            </a:endParaRPr>
          </a:p>
          <a:p>
            <a:pPr algn="ctr"/>
            <a:r>
              <a:rPr lang="en-US" dirty="0">
                <a:latin typeface="Times New Roman" panose="02020603050405020304" pitchFamily="18" charset="0"/>
                <a:ea typeface="Calibri" panose="020F0502020204030204" pitchFamily="34" charset="0"/>
              </a:rPr>
              <a:t>April 18, 2019</a:t>
            </a:r>
            <a:endParaRPr lang="en-US" dirty="0"/>
          </a:p>
        </p:txBody>
      </p:sp>
    </p:spTree>
    <p:extLst>
      <p:ext uri="{BB962C8B-B14F-4D97-AF65-F5344CB8AC3E}">
        <p14:creationId xmlns:p14="http://schemas.microsoft.com/office/powerpoint/2010/main" val="2312401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03853" y="522514"/>
            <a:ext cx="11280709" cy="5654449"/>
          </a:xfrm>
        </p:spPr>
        <p:txBody>
          <a:bodyPr>
            <a:normAutofit/>
          </a:bodyPr>
          <a:lstStyle/>
          <a:p>
            <a:pPr marL="0" indent="0">
              <a:buNone/>
            </a:pPr>
            <a:endParaRPr lang="en-US" dirty="0"/>
          </a:p>
          <a:p>
            <a:pPr marL="0" indent="0">
              <a:buNone/>
            </a:pPr>
            <a:endParaRPr lang="en-US" dirty="0"/>
          </a:p>
          <a:p>
            <a:pPr marL="0" indent="0">
              <a:buNone/>
            </a:pPr>
            <a:r>
              <a:rPr lang="en-US" dirty="0"/>
              <a:t>“…meaning the amount of money you get is much higher than you could likely achieve on your own. Pension plan members pay significantly reduced fees for asset management and administration compared with what is available on the retail market, and they generally achieve higher investments returns (owing to economies of scale, better asset purchasing power and better capacity to diversify investments, across asset classes and over time).”</a:t>
            </a:r>
          </a:p>
          <a:p>
            <a:pPr marL="0" indent="0">
              <a:buNone/>
            </a:pPr>
            <a:r>
              <a:rPr lang="en-US" dirty="0"/>
              <a:t> </a:t>
            </a:r>
            <a:r>
              <a:rPr lang="en-US" dirty="0">
                <a:effectLst/>
              </a:rPr>
              <a:t> </a:t>
            </a:r>
          </a:p>
          <a:p>
            <a:r>
              <a:rPr lang="en-US" sz="2000" dirty="0">
                <a:effectLst/>
              </a:rPr>
              <a:t>Bonnie-Jeanne M</a:t>
            </a:r>
            <a:r>
              <a:rPr lang="en-US" sz="2000" dirty="0"/>
              <a:t>acDonald (2019) “Here’s a Way DC Pension Plans Could Give Canadians a More Secure Retirement.” </a:t>
            </a:r>
            <a:r>
              <a:rPr lang="en-US" sz="2000" i="1" dirty="0"/>
              <a:t>The Globe and Mail</a:t>
            </a:r>
            <a:r>
              <a:rPr lang="en-US" sz="2000" dirty="0"/>
              <a:t>: January 14, 2019.</a:t>
            </a:r>
          </a:p>
          <a:p>
            <a:endParaRPr lang="en-US" dirty="0"/>
          </a:p>
          <a:p>
            <a:endParaRPr lang="en-US" dirty="0"/>
          </a:p>
        </p:txBody>
      </p:sp>
    </p:spTree>
    <p:extLst>
      <p:ext uri="{BB962C8B-B14F-4D97-AF65-F5344CB8AC3E}">
        <p14:creationId xmlns:p14="http://schemas.microsoft.com/office/powerpoint/2010/main" val="1120860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12335384"/>
              </p:ext>
            </p:extLst>
          </p:nvPr>
        </p:nvGraphicFramePr>
        <p:xfrm>
          <a:off x="942393" y="671804"/>
          <a:ext cx="9899778" cy="5551713"/>
        </p:xfrm>
        <a:graphic>
          <a:graphicData uri="http://schemas.openxmlformats.org/drawingml/2006/table">
            <a:tbl>
              <a:tblPr firstRow="1" firstCol="1" bandRow="1"/>
              <a:tblGrid>
                <a:gridCol w="2674180">
                  <a:extLst>
                    <a:ext uri="{9D8B030D-6E8A-4147-A177-3AD203B41FA5}">
                      <a16:colId xmlns:a16="http://schemas.microsoft.com/office/drawing/2014/main" val="1977158458"/>
                    </a:ext>
                  </a:extLst>
                </a:gridCol>
                <a:gridCol w="3843026">
                  <a:extLst>
                    <a:ext uri="{9D8B030D-6E8A-4147-A177-3AD203B41FA5}">
                      <a16:colId xmlns:a16="http://schemas.microsoft.com/office/drawing/2014/main" val="4020506524"/>
                    </a:ext>
                  </a:extLst>
                </a:gridCol>
                <a:gridCol w="3382572">
                  <a:extLst>
                    <a:ext uri="{9D8B030D-6E8A-4147-A177-3AD203B41FA5}">
                      <a16:colId xmlns:a16="http://schemas.microsoft.com/office/drawing/2014/main" val="2192696929"/>
                    </a:ext>
                  </a:extLst>
                </a:gridCol>
              </a:tblGrid>
              <a:tr h="292195">
                <a:tc gridSpan="3">
                  <a:txBody>
                    <a:bodyPr/>
                    <a:lstStyle/>
                    <a:p>
                      <a:pPr marL="0" marR="0" algn="ctr">
                        <a:lnSpc>
                          <a:spcPct val="107000"/>
                        </a:lnSpc>
                        <a:spcBef>
                          <a:spcPts val="0"/>
                        </a:spcBef>
                        <a:spcAft>
                          <a:spcPts val="0"/>
                        </a:spcAft>
                      </a:pPr>
                      <a:r>
                        <a:rPr lang="en-US" sz="1200" b="1" dirty="0">
                          <a:solidFill>
                            <a:srgbClr val="000000"/>
                          </a:solidFill>
                          <a:effectLst/>
                          <a:latin typeface="Times New Roman" panose="02020603050405020304" pitchFamily="18" charset="0"/>
                          <a:ea typeface="Times New Roman" panose="02020603050405020304" pitchFamily="18" charset="0"/>
                        </a:rPr>
                        <a:t>Retirement Income Philosophies</a:t>
                      </a:r>
                      <a:endParaRPr lang="en-US" sz="1200" dirty="0">
                        <a:effectLst/>
                        <a:latin typeface="Times New Roman" panose="02020603050405020304" pitchFamily="18" charset="0"/>
                        <a:ea typeface="Calibri" panose="020F0502020204030204" pitchFamily="34"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47611943"/>
                  </a:ext>
                </a:extLst>
              </a:tr>
              <a:tr h="292195">
                <a:tc>
                  <a:txBody>
                    <a:bodyPr/>
                    <a:lstStyle/>
                    <a:p>
                      <a:pPr marL="0" marR="0" algn="ctr">
                        <a:lnSpc>
                          <a:spcPct val="107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rPr>
                        <a:t>Issue</a:t>
                      </a:r>
                      <a:endParaRPr lang="en-US" sz="1200">
                        <a:effectLst/>
                        <a:latin typeface="Times New Roman" panose="02020603050405020304" pitchFamily="18" charset="0"/>
                        <a:ea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rPr>
                        <a:t>Probability-Based</a:t>
                      </a:r>
                      <a:endParaRPr lang="en-US" sz="1200">
                        <a:effectLst/>
                        <a:latin typeface="Times New Roman" panose="02020603050405020304" pitchFamily="18" charset="0"/>
                        <a:ea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rPr>
                        <a:t>Safety-First</a:t>
                      </a:r>
                      <a:endParaRPr lang="en-US" sz="1200">
                        <a:effectLst/>
                        <a:latin typeface="Times New Roman" panose="02020603050405020304" pitchFamily="18" charset="0"/>
                        <a:ea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0180118"/>
                  </a:ext>
                </a:extLst>
              </a:tr>
              <a:tr h="1460978">
                <a:tc>
                  <a:txBody>
                    <a:bodyPr/>
                    <a:lstStyle/>
                    <a:p>
                      <a:pPr marL="0" marR="0">
                        <a:lnSpc>
                          <a:spcPct val="107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rPr>
                        <a:t>How are goals prioritized?</a:t>
                      </a:r>
                      <a:endParaRPr lang="en-US" sz="1200">
                        <a:effectLst/>
                        <a:latin typeface="Times New Roman" panose="02020603050405020304" pitchFamily="18" charset="0"/>
                        <a:ea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Particular lifestyle goal in mind. Not meeting this overall goal indicates failure. Goals are not prioritized between essentials and discretionary.</a:t>
                      </a:r>
                      <a:endParaRPr lang="en-US" sz="1200" dirty="0">
                        <a:effectLst/>
                        <a:latin typeface="Times New Roman" panose="02020603050405020304" pitchFamily="18" charset="0"/>
                        <a:ea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Prioritized goals. Example: (1) basic needs, (2) contingency fund, (3) discretionary expenses, (4) legacy goals.</a:t>
                      </a:r>
                      <a:endParaRPr lang="en-US" sz="1200" dirty="0">
                        <a:effectLst/>
                        <a:latin typeface="Times New Roman" panose="02020603050405020304" pitchFamily="18" charset="0"/>
                        <a:ea typeface="Calibri" panose="020F050202020403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944805431"/>
                  </a:ext>
                </a:extLst>
              </a:tr>
              <a:tr h="2045369">
                <a:tc>
                  <a:txBody>
                    <a:bodyPr/>
                    <a:lstStyle/>
                    <a:p>
                      <a:pPr marL="0" marR="0">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Investment approach?</a:t>
                      </a:r>
                      <a:endParaRPr lang="en-US" sz="1200" dirty="0">
                        <a:effectLst/>
                        <a:latin typeface="Times New Roman" panose="02020603050405020304" pitchFamily="18" charset="0"/>
                        <a:ea typeface="Calibri" panose="020F0502020204030204" pitchFamily="34" charset="0"/>
                      </a:endParaRPr>
                    </a:p>
                  </a:txBody>
                  <a:tcPr marL="68580" marR="68580" marT="0" marB="0" anchor="ctr">
                    <a:lnL>
                      <a:noFill/>
                    </a:lnL>
                    <a:lnR>
                      <a:noFill/>
                    </a:lnR>
                    <a:lnT>
                      <a:noFill/>
                    </a:lnT>
                    <a:lnB>
                      <a:noFill/>
                    </a:lnB>
                  </a:tcPr>
                </a:tc>
                <a:tc>
                  <a:txBody>
                    <a:bodyPr/>
                    <a:lstStyle/>
                    <a:p>
                      <a:pPr marL="0" marR="0">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Diversified portfolio similar to pre-retirement plan. The focus is wealth management for the financial portfolio.</a:t>
                      </a:r>
                      <a:endParaRPr lang="en-US" sz="1200" dirty="0">
                        <a:effectLst/>
                        <a:latin typeface="Times New Roman" panose="02020603050405020304" pitchFamily="18" charset="0"/>
                        <a:ea typeface="Calibri" panose="020F0502020204030204" pitchFamily="34" charset="0"/>
                      </a:endParaRPr>
                    </a:p>
                  </a:txBody>
                  <a:tcPr marL="68580" marR="68580" marT="0" marB="0" anchor="ctr">
                    <a:lnL>
                      <a:noFill/>
                    </a:lnL>
                    <a:lnR>
                      <a:noFill/>
                    </a:lnR>
                    <a:lnT>
                      <a:noFill/>
                    </a:lnT>
                    <a:lnB>
                      <a:noFill/>
                    </a:lnB>
                  </a:tcPr>
                </a:tc>
                <a:tc>
                  <a:txBody>
                    <a:bodyPr/>
                    <a:lstStyle/>
                    <a:p>
                      <a:pPr marL="0" marR="0">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Assets are matched to goals. Focus on lifetime spending potential over an uncertain horizon, not maximizing wealth. There is a wider role for annuities</a:t>
                      </a:r>
                      <a:r>
                        <a:rPr lang="en-US" sz="1200">
                          <a:solidFill>
                            <a:srgbClr val="000000"/>
                          </a:solidFill>
                          <a:effectLst/>
                          <a:latin typeface="Times New Roman" panose="02020603050405020304" pitchFamily="18" charset="0"/>
                          <a:ea typeface="Times New Roman" panose="02020603050405020304" pitchFamily="18" charset="0"/>
                        </a:rPr>
                        <a:t>, etc.</a:t>
                      </a:r>
                      <a:endParaRPr lang="en-US" sz="1200" dirty="0">
                        <a:effectLst/>
                        <a:latin typeface="Times New Roman" panose="02020603050405020304" pitchFamily="18" charset="0"/>
                        <a:ea typeface="Calibri" panose="020F0502020204030204" pitchFamily="34" charset="0"/>
                      </a:endParaRPr>
                    </a:p>
                  </a:txBody>
                  <a:tcPr marL="68580" marR="68580" marT="0" marB="0" anchor="ctr">
                    <a:lnL>
                      <a:noFill/>
                    </a:lnL>
                    <a:lnR>
                      <a:noFill/>
                    </a:lnR>
                    <a:lnT>
                      <a:noFill/>
                    </a:lnT>
                    <a:lnB>
                      <a:noFill/>
                    </a:lnB>
                  </a:tcPr>
                </a:tc>
                <a:extLst>
                  <a:ext uri="{0D108BD9-81ED-4DB2-BD59-A6C34878D82A}">
                    <a16:rowId xmlns:a16="http://schemas.microsoft.com/office/drawing/2014/main" val="785591055"/>
                  </a:ext>
                </a:extLst>
              </a:tr>
              <a:tr h="1168781">
                <a:tc>
                  <a:txBody>
                    <a:bodyPr/>
                    <a:lstStyle/>
                    <a:p>
                      <a:pPr marL="0" marR="0">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Role of an account-based pension?</a:t>
                      </a:r>
                      <a:endParaRPr lang="en-US" sz="1200" dirty="0">
                        <a:effectLst/>
                        <a:latin typeface="Times New Roman" panose="02020603050405020304" pitchFamily="18" charset="0"/>
                        <a:ea typeface="Calibri" panose="020F0502020204030204" pitchFamily="34"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Investment account is all that is needed for an outcome that will probably work &amp; flexible enough for whatever adjustments are required.</a:t>
                      </a:r>
                      <a:endParaRPr lang="en-US" sz="1200" dirty="0">
                        <a:effectLst/>
                        <a:latin typeface="Times New Roman" panose="02020603050405020304" pitchFamily="18" charset="0"/>
                        <a:ea typeface="Calibri" panose="020F0502020204030204" pitchFamily="34"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Investment account limited to lesser goals. </a:t>
                      </a:r>
                      <a:endParaRPr lang="en-US" sz="1200" dirty="0">
                        <a:effectLst/>
                        <a:latin typeface="Times New Roman" panose="02020603050405020304" pitchFamily="18" charset="0"/>
                        <a:ea typeface="Calibri" panose="020F0502020204030204" pitchFamily="34"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9921489"/>
                  </a:ext>
                </a:extLst>
              </a:tr>
              <a:tr h="292195">
                <a:tc gridSpan="3">
                  <a:txBody>
                    <a:bodyPr/>
                    <a:lstStyle/>
                    <a:p>
                      <a:pPr marL="0" marR="0" algn="ctr">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Source: </a:t>
                      </a:r>
                      <a:r>
                        <a:rPr lang="en-US" sz="1200" dirty="0" err="1">
                          <a:solidFill>
                            <a:srgbClr val="000000"/>
                          </a:solidFill>
                          <a:effectLst/>
                          <a:latin typeface="Times New Roman" panose="02020603050405020304" pitchFamily="18" charset="0"/>
                          <a:ea typeface="Times New Roman" panose="02020603050405020304" pitchFamily="18" charset="0"/>
                        </a:rPr>
                        <a:t>Pfau</a:t>
                      </a:r>
                      <a:r>
                        <a:rPr lang="en-US" sz="1200" dirty="0">
                          <a:solidFill>
                            <a:srgbClr val="000000"/>
                          </a:solidFill>
                          <a:effectLst/>
                          <a:latin typeface="Times New Roman" panose="02020603050405020304" pitchFamily="18" charset="0"/>
                          <a:ea typeface="Times New Roman" panose="02020603050405020304" pitchFamily="18" charset="0"/>
                        </a:rPr>
                        <a:t> and Cooper (2014)</a:t>
                      </a:r>
                      <a:endParaRPr lang="en-US" sz="1200" dirty="0">
                        <a:effectLst/>
                        <a:latin typeface="Times New Roman" panose="02020603050405020304" pitchFamily="18" charset="0"/>
                        <a:ea typeface="Calibri" panose="020F0502020204030204" pitchFamily="34"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02526872"/>
                  </a:ext>
                </a:extLst>
              </a:tr>
            </a:tbl>
          </a:graphicData>
        </a:graphic>
      </p:graphicFrame>
      <p:sp>
        <p:nvSpPr>
          <p:cNvPr id="5" name="Rectangle 1"/>
          <p:cNvSpPr>
            <a:spLocks noChangeArrowheads="1"/>
          </p:cNvSpPr>
          <p:nvPr/>
        </p:nvSpPr>
        <p:spPr bwMode="auto">
          <a:xfrm>
            <a:off x="2546350" y="19288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867915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Tontines</a:t>
            </a:r>
          </a:p>
        </p:txBody>
      </p:sp>
      <p:sp>
        <p:nvSpPr>
          <p:cNvPr id="3" name="Content Placeholder 2"/>
          <p:cNvSpPr>
            <a:spLocks noGrp="1"/>
          </p:cNvSpPr>
          <p:nvPr>
            <p:ph idx="1"/>
          </p:nvPr>
        </p:nvSpPr>
        <p:spPr/>
        <p:txBody>
          <a:bodyPr/>
          <a:lstStyle/>
          <a:p>
            <a:r>
              <a:rPr lang="en-US" dirty="0"/>
              <a:t>An asset pool that pays its investors a regular income.  As others die, the survivors receive increased income as the pool’s earnings are divided among fewer people and perhaps a share of the deceased members’ assets.</a:t>
            </a:r>
          </a:p>
          <a:p>
            <a:endParaRPr lang="en-US" dirty="0"/>
          </a:p>
          <a:p>
            <a:r>
              <a:rPr lang="en-US" dirty="0"/>
              <a:t>By the early 20</a:t>
            </a:r>
            <a:r>
              <a:rPr lang="en-US" baseline="30000" dirty="0"/>
              <a:t>th</a:t>
            </a:r>
            <a:r>
              <a:rPr lang="en-US" dirty="0"/>
              <a:t> century, tontines accounted for roughly two-thirds of the life insurance market in the United States, representing more than 7 percent of national wealth. There were nine million policyholders, half the households in the country at that time.</a:t>
            </a:r>
          </a:p>
        </p:txBody>
      </p:sp>
    </p:spTree>
    <p:extLst>
      <p:ext uri="{BB962C8B-B14F-4D97-AF65-F5344CB8AC3E}">
        <p14:creationId xmlns:p14="http://schemas.microsoft.com/office/powerpoint/2010/main" val="839757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Modern Retirement Tontines</a:t>
            </a:r>
          </a:p>
        </p:txBody>
      </p:sp>
      <p:sp>
        <p:nvSpPr>
          <p:cNvPr id="3" name="Content Placeholder 2"/>
          <p:cNvSpPr>
            <a:spLocks noGrp="1"/>
          </p:cNvSpPr>
          <p:nvPr>
            <p:ph idx="1"/>
          </p:nvPr>
        </p:nvSpPr>
        <p:spPr/>
        <p:txBody>
          <a:bodyPr/>
          <a:lstStyle/>
          <a:p>
            <a:r>
              <a:rPr lang="en-US" dirty="0"/>
              <a:t>Proposals by Moshe </a:t>
            </a:r>
            <a:r>
              <a:rPr lang="en-US" dirty="0" err="1"/>
              <a:t>Milevsky</a:t>
            </a:r>
            <a:r>
              <a:rPr lang="en-US" dirty="0"/>
              <a:t>, Jon Forman and others recreate the model for today’s savers &amp; retirees.</a:t>
            </a:r>
          </a:p>
          <a:p>
            <a:endParaRPr lang="en-US" dirty="0"/>
          </a:p>
          <a:p>
            <a:r>
              <a:rPr lang="en-US" dirty="0"/>
              <a:t>A traditional tontine would pay out its highest amounts after many years when retirees are very old.</a:t>
            </a:r>
          </a:p>
          <a:p>
            <a:endParaRPr lang="en-US" dirty="0"/>
          </a:p>
          <a:p>
            <a:r>
              <a:rPr lang="en-US" dirty="0" err="1"/>
              <a:t>Milevsky</a:t>
            </a:r>
            <a:r>
              <a:rPr lang="en-US" dirty="0"/>
              <a:t>, Forman, etc. use formulas to smooth payouts over time rather than </a:t>
            </a:r>
            <a:r>
              <a:rPr lang="en-US" dirty="0" err="1"/>
              <a:t>backloading</a:t>
            </a:r>
            <a:r>
              <a:rPr lang="en-US" dirty="0"/>
              <a:t> them.  They are more suitable for todays’ consumers.</a:t>
            </a:r>
          </a:p>
        </p:txBody>
      </p:sp>
    </p:spTree>
    <p:extLst>
      <p:ext uri="{BB962C8B-B14F-4D97-AF65-F5344CB8AC3E}">
        <p14:creationId xmlns:p14="http://schemas.microsoft.com/office/powerpoint/2010/main" val="604308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An Automatic Retirement Income Solution</a:t>
            </a:r>
          </a:p>
        </p:txBody>
      </p:sp>
      <p:sp>
        <p:nvSpPr>
          <p:cNvPr id="3" name="Content Placeholder 2"/>
          <p:cNvSpPr>
            <a:spLocks noGrp="1"/>
          </p:cNvSpPr>
          <p:nvPr>
            <p:ph idx="1"/>
          </p:nvPr>
        </p:nvSpPr>
        <p:spPr/>
        <p:txBody>
          <a:bodyPr>
            <a:normAutofit fontScale="92500" lnSpcReduction="10000"/>
          </a:bodyPr>
          <a:lstStyle/>
          <a:p>
            <a:r>
              <a:rPr lang="en-US" dirty="0"/>
              <a:t>Three parts: Managed payout fund, emergency fund, longevity annuity or other form of protection.  This is a package, not separate elements.</a:t>
            </a:r>
          </a:p>
          <a:p>
            <a:endParaRPr lang="en-US" dirty="0"/>
          </a:p>
          <a:p>
            <a:r>
              <a:rPr lang="en-US" dirty="0"/>
              <a:t>Managed payout fund is not part of a Target Date Fund. It is a separate fund that an individual saver is automatically enrolled into as of a certain date. Transfer either over a number of years, or all at once when the individual reaches retirement.</a:t>
            </a:r>
          </a:p>
          <a:p>
            <a:endParaRPr lang="en-US" dirty="0"/>
          </a:p>
          <a:p>
            <a:r>
              <a:rPr lang="en-US" dirty="0"/>
              <a:t>The fund can (and should) include employees of many firms to build optimal size.  Regulated to ensure that fees are low &amp; investments are appropriate.</a:t>
            </a:r>
          </a:p>
        </p:txBody>
      </p:sp>
    </p:spTree>
    <p:extLst>
      <p:ext uri="{BB962C8B-B14F-4D97-AF65-F5344CB8AC3E}">
        <p14:creationId xmlns:p14="http://schemas.microsoft.com/office/powerpoint/2010/main" val="3399990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Automatic Mechanism – Slide 2</a:t>
            </a:r>
          </a:p>
        </p:txBody>
      </p:sp>
      <p:sp>
        <p:nvSpPr>
          <p:cNvPr id="3" name="Content Placeholder 2"/>
          <p:cNvSpPr>
            <a:spLocks noGrp="1"/>
          </p:cNvSpPr>
          <p:nvPr>
            <p:ph idx="1"/>
          </p:nvPr>
        </p:nvSpPr>
        <p:spPr/>
        <p:txBody>
          <a:bodyPr/>
          <a:lstStyle/>
          <a:p>
            <a:r>
              <a:rPr lang="en-US" dirty="0"/>
              <a:t>The transfer is not irreversible.  If the employee changes jobs during the transition, the money could be rolled into the new employer’s plan.  Similarly, the participant could change his or her mind and decide on a different retirement income strategy either before retirement or even after payments begin.</a:t>
            </a:r>
          </a:p>
          <a:p>
            <a:endParaRPr lang="en-US" dirty="0"/>
          </a:p>
          <a:p>
            <a:r>
              <a:rPr lang="en-US" dirty="0"/>
              <a:t>As a separate fund serving many employers, it could receive IRAs in addition to money from 401(k)-like plans.</a:t>
            </a:r>
          </a:p>
        </p:txBody>
      </p:sp>
    </p:spTree>
    <p:extLst>
      <p:ext uri="{BB962C8B-B14F-4D97-AF65-F5344CB8AC3E}">
        <p14:creationId xmlns:p14="http://schemas.microsoft.com/office/powerpoint/2010/main" val="956714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Automatic Mechanism – Slide 3</a:t>
            </a:r>
          </a:p>
        </p:txBody>
      </p:sp>
      <p:sp>
        <p:nvSpPr>
          <p:cNvPr id="3" name="Content Placeholder 2"/>
          <p:cNvSpPr>
            <a:spLocks noGrp="1"/>
          </p:cNvSpPr>
          <p:nvPr>
            <p:ph idx="1"/>
          </p:nvPr>
        </p:nvSpPr>
        <p:spPr/>
        <p:txBody>
          <a:bodyPr>
            <a:normAutofit/>
          </a:bodyPr>
          <a:lstStyle/>
          <a:p>
            <a:r>
              <a:rPr lang="en-US" dirty="0"/>
              <a:t>Retirees receive a monthly check.  Payments structured to meet RMD rules.  Fund could handle both Roth and traditional tax treatments.</a:t>
            </a:r>
          </a:p>
          <a:p>
            <a:endParaRPr lang="en-US" dirty="0"/>
          </a:p>
          <a:p>
            <a:r>
              <a:rPr lang="en-US" dirty="0"/>
              <a:t>Purchase of longevity annuity could be immediate or delayed until a certain age.  If purchase is delayed, funds to pay for it would be set aside, but could be released if circumstances change.</a:t>
            </a:r>
          </a:p>
          <a:p>
            <a:endParaRPr lang="en-US" dirty="0"/>
          </a:p>
          <a:p>
            <a:r>
              <a:rPr lang="en-US" dirty="0"/>
              <a:t>Same package could be available at a higher price for retail customers with an IRA, etc. </a:t>
            </a:r>
          </a:p>
          <a:p>
            <a:endParaRPr lang="en-US" dirty="0"/>
          </a:p>
        </p:txBody>
      </p:sp>
    </p:spTree>
    <p:extLst>
      <p:ext uri="{BB962C8B-B14F-4D97-AF65-F5344CB8AC3E}">
        <p14:creationId xmlns:p14="http://schemas.microsoft.com/office/powerpoint/2010/main" val="946837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73 percent of Americans said they do not have the financial skills to manage their money in retirement.</a:t>
            </a:r>
          </a:p>
          <a:p>
            <a:endParaRPr lang="en-US" dirty="0"/>
          </a:p>
          <a:p>
            <a:r>
              <a:rPr lang="en-US" dirty="0"/>
              <a:t>79 percent said that retirees don’t have the investment skills to ensure their retirement savings last throughout retirement.</a:t>
            </a:r>
          </a:p>
          <a:p>
            <a:endParaRPr lang="en-US" dirty="0"/>
          </a:p>
          <a:p>
            <a:pPr lvl="1"/>
            <a:r>
              <a:rPr lang="en-US" sz="1600" dirty="0"/>
              <a:t>Retirement Insecurity 2019: Americans’ Views of the Retirement Crisis</a:t>
            </a:r>
          </a:p>
          <a:p>
            <a:endParaRPr lang="en-US" dirty="0"/>
          </a:p>
        </p:txBody>
      </p:sp>
    </p:spTree>
    <p:extLst>
      <p:ext uri="{BB962C8B-B14F-4D97-AF65-F5344CB8AC3E}">
        <p14:creationId xmlns:p14="http://schemas.microsoft.com/office/powerpoint/2010/main" val="2164083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r>
              <a:rPr lang="en-US" dirty="0"/>
              <a:t>“Research has shown that even the most financially capable individuals can make irrational and sub-optimal choices when it comes to financial matters, or defer making those choices out of regret aversion.”</a:t>
            </a:r>
          </a:p>
          <a:p>
            <a:endParaRPr lang="en-US" dirty="0"/>
          </a:p>
          <a:p>
            <a:pPr lvl="2"/>
            <a:r>
              <a:rPr lang="en-US" dirty="0"/>
              <a:t>UK’s National Employment Savings Trust (NEST)</a:t>
            </a:r>
          </a:p>
        </p:txBody>
      </p:sp>
    </p:spTree>
    <p:extLst>
      <p:ext uri="{BB962C8B-B14F-4D97-AF65-F5344CB8AC3E}">
        <p14:creationId xmlns:p14="http://schemas.microsoft.com/office/powerpoint/2010/main" val="1678603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Needed:</a:t>
            </a:r>
          </a:p>
        </p:txBody>
      </p:sp>
      <p:sp>
        <p:nvSpPr>
          <p:cNvPr id="3" name="Content Placeholder 2"/>
          <p:cNvSpPr>
            <a:spLocks noGrp="1"/>
          </p:cNvSpPr>
          <p:nvPr>
            <p:ph idx="1"/>
          </p:nvPr>
        </p:nvSpPr>
        <p:spPr/>
        <p:txBody>
          <a:bodyPr/>
          <a:lstStyle/>
          <a:p>
            <a:endParaRPr lang="en-US" dirty="0"/>
          </a:p>
          <a:p>
            <a:pPr marL="0" indent="0" algn="ctr">
              <a:buNone/>
            </a:pPr>
            <a:r>
              <a:rPr lang="en-US" sz="4000" dirty="0"/>
              <a:t>An automatic retirement income solution that helps consumers as much as existing automatic retirement saving mechanisms.</a:t>
            </a:r>
          </a:p>
        </p:txBody>
      </p:sp>
    </p:spTree>
    <p:extLst>
      <p:ext uri="{BB962C8B-B14F-4D97-AF65-F5344CB8AC3E}">
        <p14:creationId xmlns:p14="http://schemas.microsoft.com/office/powerpoint/2010/main" val="2423288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548264E-BAD0-3A45-8E03-B9C7E4677D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5300" y="285750"/>
            <a:ext cx="8661400" cy="6286500"/>
          </a:xfrm>
          <a:prstGeom prst="rect">
            <a:avLst/>
          </a:prstGeom>
        </p:spPr>
      </p:pic>
    </p:spTree>
    <p:extLst>
      <p:ext uri="{BB962C8B-B14F-4D97-AF65-F5344CB8AC3E}">
        <p14:creationId xmlns:p14="http://schemas.microsoft.com/office/powerpoint/2010/main" val="2340090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Annuities?</a:t>
            </a:r>
          </a:p>
        </p:txBody>
      </p:sp>
      <p:sp>
        <p:nvSpPr>
          <p:cNvPr id="3" name="Content Placeholder 2"/>
          <p:cNvSpPr>
            <a:spLocks noGrp="1"/>
          </p:cNvSpPr>
          <p:nvPr>
            <p:ph idx="1"/>
          </p:nvPr>
        </p:nvSpPr>
        <p:spPr/>
        <p:txBody>
          <a:bodyPr/>
          <a:lstStyle/>
          <a:p>
            <a:r>
              <a:rPr lang="en-US" dirty="0"/>
              <a:t>Offer many features consumers want</a:t>
            </a:r>
          </a:p>
          <a:p>
            <a:endParaRPr lang="en-US" dirty="0"/>
          </a:p>
          <a:p>
            <a:pPr lvl="1"/>
            <a:r>
              <a:rPr lang="en-US" sz="2800" dirty="0"/>
              <a:t>BUT:</a:t>
            </a:r>
          </a:p>
          <a:p>
            <a:pPr lvl="2"/>
            <a:r>
              <a:rPr lang="en-US" sz="2800" dirty="0"/>
              <a:t>Unpopular</a:t>
            </a:r>
          </a:p>
          <a:p>
            <a:pPr lvl="2"/>
            <a:r>
              <a:rPr lang="en-US" sz="2800" dirty="0"/>
              <a:t>Expensive</a:t>
            </a:r>
          </a:p>
          <a:p>
            <a:pPr lvl="2"/>
            <a:r>
              <a:rPr lang="en-US" sz="2800" dirty="0"/>
              <a:t>Not flexible if circumstances change</a:t>
            </a:r>
          </a:p>
          <a:p>
            <a:pPr lvl="2"/>
            <a:endParaRPr lang="en-US" dirty="0"/>
          </a:p>
          <a:p>
            <a:pPr lvl="1"/>
            <a:r>
              <a:rPr lang="en-US" sz="2800" dirty="0"/>
              <a:t>STILL:</a:t>
            </a:r>
          </a:p>
          <a:p>
            <a:pPr lvl="2"/>
            <a:r>
              <a:rPr lang="en-US" sz="2800" dirty="0"/>
              <a:t>A solution for some.</a:t>
            </a:r>
          </a:p>
        </p:txBody>
      </p:sp>
    </p:spTree>
    <p:extLst>
      <p:ext uri="{BB962C8B-B14F-4D97-AF65-F5344CB8AC3E}">
        <p14:creationId xmlns:p14="http://schemas.microsoft.com/office/powerpoint/2010/main" val="3836345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The Search for Another Solution</a:t>
            </a:r>
          </a:p>
        </p:txBody>
      </p:sp>
      <p:sp>
        <p:nvSpPr>
          <p:cNvPr id="3" name="Content Placeholder 2"/>
          <p:cNvSpPr>
            <a:spLocks noGrp="1"/>
          </p:cNvSpPr>
          <p:nvPr>
            <p:ph idx="1"/>
          </p:nvPr>
        </p:nvSpPr>
        <p:spPr/>
        <p:txBody>
          <a:bodyPr>
            <a:normAutofit fontScale="92500" lnSpcReduction="10000"/>
          </a:bodyPr>
          <a:lstStyle/>
          <a:p>
            <a:r>
              <a:rPr lang="en-US" dirty="0"/>
              <a:t>Australia:  Government implementing Comprehensive Income Products for Retirement (CIPR).</a:t>
            </a:r>
          </a:p>
          <a:p>
            <a:endParaRPr lang="en-US" dirty="0"/>
          </a:p>
          <a:p>
            <a:r>
              <a:rPr lang="en-US" dirty="0"/>
              <a:t>United Kingdom: House of Commons Committee urges government to require plan sponsors to provide a default drawdown strategy.</a:t>
            </a:r>
          </a:p>
          <a:p>
            <a:endParaRPr lang="en-US" dirty="0"/>
          </a:p>
          <a:p>
            <a:r>
              <a:rPr lang="en-US" dirty="0"/>
              <a:t>Canada:  Seven major pension stakeholders call for government to remove barriers to longevity risk pooling.</a:t>
            </a:r>
          </a:p>
          <a:p>
            <a:endParaRPr lang="en-US" dirty="0"/>
          </a:p>
          <a:p>
            <a:r>
              <a:rPr lang="en-US" dirty="0"/>
              <a:t>New Zealand:  University of Auckland expert urges defaulting savers into a generic annuity.</a:t>
            </a:r>
          </a:p>
          <a:p>
            <a:endParaRPr lang="en-US" dirty="0"/>
          </a:p>
        </p:txBody>
      </p:sp>
    </p:spTree>
    <p:extLst>
      <p:ext uri="{BB962C8B-B14F-4D97-AF65-F5344CB8AC3E}">
        <p14:creationId xmlns:p14="http://schemas.microsoft.com/office/powerpoint/2010/main" val="599246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Common Elements</a:t>
            </a:r>
          </a:p>
        </p:txBody>
      </p:sp>
      <p:sp>
        <p:nvSpPr>
          <p:cNvPr id="3" name="Content Placeholder 2"/>
          <p:cNvSpPr>
            <a:spLocks noGrp="1"/>
          </p:cNvSpPr>
          <p:nvPr>
            <p:ph idx="1"/>
          </p:nvPr>
        </p:nvSpPr>
        <p:spPr/>
        <p:txBody>
          <a:bodyPr/>
          <a:lstStyle/>
          <a:p>
            <a:r>
              <a:rPr lang="en-US" dirty="0"/>
              <a:t>Pooled managed payout fund</a:t>
            </a:r>
          </a:p>
          <a:p>
            <a:endParaRPr lang="en-US" dirty="0"/>
          </a:p>
          <a:p>
            <a:r>
              <a:rPr lang="en-US" dirty="0"/>
              <a:t>Additional amount available for emergencies or other purposes.</a:t>
            </a:r>
          </a:p>
          <a:p>
            <a:endParaRPr lang="en-US" dirty="0"/>
          </a:p>
          <a:p>
            <a:r>
              <a:rPr lang="en-US" dirty="0"/>
              <a:t>Longevity annuity or self-annuitizing feature. </a:t>
            </a:r>
          </a:p>
        </p:txBody>
      </p:sp>
    </p:spTree>
    <p:extLst>
      <p:ext uri="{BB962C8B-B14F-4D97-AF65-F5344CB8AC3E}">
        <p14:creationId xmlns:p14="http://schemas.microsoft.com/office/powerpoint/2010/main" val="4158193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Pooled Managed Payout Fund</a:t>
            </a:r>
          </a:p>
        </p:txBody>
      </p:sp>
      <p:sp>
        <p:nvSpPr>
          <p:cNvPr id="3" name="Content Placeholder 2"/>
          <p:cNvSpPr>
            <a:spLocks noGrp="1"/>
          </p:cNvSpPr>
          <p:nvPr>
            <p:ph idx="1"/>
          </p:nvPr>
        </p:nvSpPr>
        <p:spPr/>
        <p:txBody>
          <a:bodyPr>
            <a:normAutofit lnSpcReduction="10000"/>
          </a:bodyPr>
          <a:lstStyle/>
          <a:p>
            <a:r>
              <a:rPr lang="en-US" dirty="0"/>
              <a:t>Actively traded fund with a fairly high proportion of equities to produce consistent income plus countercyclical alternative investments or strategies intended to reduce losses when the markets are down</a:t>
            </a:r>
          </a:p>
          <a:p>
            <a:endParaRPr lang="en-US" dirty="0"/>
          </a:p>
          <a:p>
            <a:r>
              <a:rPr lang="en-US" dirty="0"/>
              <a:t>Example portfolio: 55% stocks, 6% bonds, 21% commodities, &amp; 18% alternatives such as hedge funds, private equity, etc.</a:t>
            </a:r>
          </a:p>
          <a:p>
            <a:pPr marL="0" indent="0">
              <a:buNone/>
            </a:pPr>
            <a:r>
              <a:rPr lang="en-US" dirty="0"/>
              <a:t>  </a:t>
            </a:r>
          </a:p>
          <a:p>
            <a:r>
              <a:rPr lang="en-US" dirty="0"/>
              <a:t>Payments Vary. Fund sets a target level of income every year, and then pays out a consistent amount every month.</a:t>
            </a:r>
          </a:p>
          <a:p>
            <a:pPr marL="0" indent="0">
              <a:buNone/>
            </a:pPr>
            <a:endParaRPr lang="en-US" dirty="0"/>
          </a:p>
        </p:txBody>
      </p:sp>
    </p:spTree>
    <p:extLst>
      <p:ext uri="{BB962C8B-B14F-4D97-AF65-F5344CB8AC3E}">
        <p14:creationId xmlns:p14="http://schemas.microsoft.com/office/powerpoint/2010/main" val="30461572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7189</TotalTime>
  <Words>1048</Words>
  <Application>Microsoft Macintosh PowerPoint</Application>
  <PresentationFormat>Widescreen</PresentationFormat>
  <Paragraphs>94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PowerPoint Presentation</vt:lpstr>
      <vt:lpstr>PowerPoint Presentation</vt:lpstr>
      <vt:lpstr>PowerPoint Presentation</vt:lpstr>
      <vt:lpstr>Needed:</vt:lpstr>
      <vt:lpstr>PowerPoint Presentation</vt:lpstr>
      <vt:lpstr>Annuities?</vt:lpstr>
      <vt:lpstr>The Search for Another Solution</vt:lpstr>
      <vt:lpstr>Common Elements</vt:lpstr>
      <vt:lpstr>Pooled Managed Payout Fund</vt:lpstr>
      <vt:lpstr>PowerPoint Presentation</vt:lpstr>
      <vt:lpstr>PowerPoint Presentation</vt:lpstr>
      <vt:lpstr>Tontines</vt:lpstr>
      <vt:lpstr>Modern Retirement Tontines</vt:lpstr>
      <vt:lpstr>An Automatic Retirement Income Solution</vt:lpstr>
      <vt:lpstr>Automatic Mechanism – Slide 2</vt:lpstr>
      <vt:lpstr>Automatic Mechanism – Slide 3</vt:lpstr>
    </vt:vector>
  </TitlesOfParts>
  <Company>AARP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David</dc:creator>
  <cp:lastModifiedBy>Victoria L Johnson</cp:lastModifiedBy>
  <cp:revision>30</cp:revision>
  <dcterms:created xsi:type="dcterms:W3CDTF">2019-04-12T16:26:16Z</dcterms:created>
  <dcterms:modified xsi:type="dcterms:W3CDTF">2019-04-18T02:12:30Z</dcterms:modified>
</cp:coreProperties>
</file>