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1" r:id="rId3"/>
    <p:sldId id="339" r:id="rId4"/>
    <p:sldId id="355" r:id="rId5"/>
    <p:sldId id="356" r:id="rId6"/>
    <p:sldId id="340" r:id="rId7"/>
    <p:sldId id="341" r:id="rId8"/>
    <p:sldId id="342" r:id="rId9"/>
    <p:sldId id="353" r:id="rId10"/>
    <p:sldId id="354" r:id="rId11"/>
    <p:sldId id="26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Sahm" initials="CS" lastIdx="19" clrIdx="0">
    <p:extLst/>
  </p:cmAuthor>
  <p:cmAuthor id="2" name="Shifrah Aron-Dine" initials="S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3080" autoAdjust="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9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1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1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5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5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9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61121-D4FF-4D71-B860-6F78208F7462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8D60D-C144-4C17-9F56-090AEF1BB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nber.org/sched/CRIWs19" TargetMode="External"/><Relationship Id="rId2" Type="http://schemas.openxmlformats.org/officeDocument/2006/relationships/hyperlink" Target="http://papers.nber.org/conf_papers/f111039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notes/feds-notes/effect-of-sales-tax-holidays-on-consumer-spending-20170324.htm" TargetMode="External"/><Relationship Id="rId2" Type="http://schemas.openxmlformats.org/officeDocument/2006/relationships/hyperlink" Target="https://www.federalreserve.gov/econres/notes/feds-notes/high-frequency-spending-responses-to-the-earned-income-tax-credit-20180621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5" y="475416"/>
            <a:ext cx="11776365" cy="192119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5863" y="-536394"/>
            <a:ext cx="11372849" cy="268070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Using “Big Data” to Track Consumer Spending in Real Time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8183" y="3810562"/>
            <a:ext cx="8655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Claudia Sahm</a:t>
            </a:r>
          </a:p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Federal Reserve Board</a:t>
            </a:r>
          </a:p>
          <a:p>
            <a:pPr algn="ctr"/>
            <a:endParaRPr lang="en-US" sz="2800" dirty="0" smtClean="0">
              <a:latin typeface="Garamond" panose="02020404030301010803" pitchFamily="18" charset="0"/>
            </a:endParaRPr>
          </a:p>
          <a:p>
            <a:pPr algn="ctr"/>
            <a:r>
              <a:rPr lang="en-US" sz="2800" dirty="0" smtClean="0">
                <a:latin typeface="Garamond" panose="02020404030301010803" pitchFamily="18" charset="0"/>
              </a:rPr>
              <a:t>March 14,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206" y="5896160"/>
            <a:ext cx="1088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The views expressed </a:t>
            </a:r>
            <a:r>
              <a:rPr lang="en-US" sz="1600" i="1" dirty="0" smtClean="0"/>
              <a:t>here </a:t>
            </a:r>
            <a:r>
              <a:rPr lang="en-US" sz="1600" i="1" dirty="0"/>
              <a:t>are those of the </a:t>
            </a:r>
            <a:r>
              <a:rPr lang="en-US" sz="1600" i="1" dirty="0" smtClean="0"/>
              <a:t>authors </a:t>
            </a:r>
            <a:r>
              <a:rPr lang="en-US" sz="1600" i="1" dirty="0"/>
              <a:t>and not necessarily those of </a:t>
            </a:r>
            <a:r>
              <a:rPr lang="en-US" sz="1600" i="1" dirty="0" smtClean="0"/>
              <a:t>other </a:t>
            </a:r>
            <a:r>
              <a:rPr lang="en-US" sz="1600" i="1" dirty="0"/>
              <a:t>members of </a:t>
            </a:r>
            <a:r>
              <a:rPr lang="en-US" sz="1600" i="1" dirty="0" smtClean="0"/>
              <a:t>the </a:t>
            </a:r>
            <a:r>
              <a:rPr lang="en-US" sz="1600" i="1" dirty="0"/>
              <a:t>Federal Reserve </a:t>
            </a:r>
            <a:r>
              <a:rPr lang="en-US" sz="1600" i="1" dirty="0" smtClean="0"/>
              <a:t>System</a:t>
            </a:r>
            <a:r>
              <a:rPr lang="en-US" sz="1600" i="1" dirty="0" smtClean="0"/>
              <a:t>.      Thanks especially to Dan </a:t>
            </a:r>
            <a:r>
              <a:rPr lang="en-US" sz="1600" i="1" dirty="0"/>
              <a:t>Moulton, Aaron Jaffe, Felix Galbis-Reig, and Kelsey </a:t>
            </a:r>
            <a:r>
              <a:rPr lang="en-US" sz="1600" i="1" dirty="0" smtClean="0"/>
              <a:t>O’Flaherty, as well as to Zak </a:t>
            </a:r>
            <a:r>
              <a:rPr lang="en-US" sz="1600" i="1" dirty="0"/>
              <a:t>Kirstein, Tommy Peeples, Gal Wachtel, Chris Pozzi, </a:t>
            </a:r>
            <a:r>
              <a:rPr lang="en-US" sz="1600" i="1" dirty="0" smtClean="0"/>
              <a:t>and Dan Williams in developing the new spending indexes. 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-3" y="262016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Overview of new </a:t>
            </a:r>
            <a:r>
              <a:rPr lang="en-US" sz="2800" b="1" dirty="0">
                <a:latin typeface="Garamond" panose="02020404030301010803" pitchFamily="18" charset="0"/>
                <a:hlinkClick r:id="rId2"/>
              </a:rPr>
              <a:t>research</a:t>
            </a:r>
            <a:r>
              <a:rPr lang="en-US" sz="2800" b="1" dirty="0">
                <a:latin typeface="Garamond" panose="02020404030301010803" pitchFamily="18" charset="0"/>
              </a:rPr>
              <a:t> </a:t>
            </a:r>
            <a:r>
              <a:rPr lang="en-US" sz="2800" b="1" dirty="0" smtClean="0">
                <a:latin typeface="Garamond" panose="02020404030301010803" pitchFamily="18" charset="0"/>
              </a:rPr>
              <a:t>with </a:t>
            </a:r>
            <a:r>
              <a:rPr lang="en-US" sz="2800" b="1" dirty="0" smtClean="0">
                <a:latin typeface="Garamond" panose="02020404030301010803" pitchFamily="18" charset="0"/>
              </a:rPr>
              <a:t>Aditya </a:t>
            </a:r>
            <a:r>
              <a:rPr lang="en-US" sz="2800" b="1" dirty="0">
                <a:latin typeface="Garamond" panose="02020404030301010803" pitchFamily="18" charset="0"/>
              </a:rPr>
              <a:t>Aladangady, Shifrah </a:t>
            </a:r>
            <a:r>
              <a:rPr lang="en-US" sz="2800" b="1" dirty="0" smtClean="0">
                <a:latin typeface="Garamond" panose="02020404030301010803" pitchFamily="18" charset="0"/>
              </a:rPr>
              <a:t>Aron-Dine</a:t>
            </a:r>
            <a:r>
              <a:rPr lang="en-US" sz="2800" b="1" dirty="0">
                <a:latin typeface="Garamond" panose="02020404030301010803" pitchFamily="18" charset="0"/>
              </a:rPr>
              <a:t>, </a:t>
            </a:r>
            <a:endParaRPr lang="en-US" sz="2800" b="1" dirty="0" smtClean="0">
              <a:latin typeface="Garamond" panose="02020404030301010803" pitchFamily="18" charset="0"/>
            </a:endParaRPr>
          </a:p>
          <a:p>
            <a:pPr algn="ctr"/>
            <a:r>
              <a:rPr lang="en-US" sz="2800" b="1" dirty="0" smtClean="0">
                <a:latin typeface="Garamond" panose="02020404030301010803" pitchFamily="18" charset="0"/>
              </a:rPr>
              <a:t>Wendy </a:t>
            </a:r>
            <a:r>
              <a:rPr lang="en-US" sz="2800" b="1" dirty="0">
                <a:latin typeface="Garamond" panose="02020404030301010803" pitchFamily="18" charset="0"/>
              </a:rPr>
              <a:t>Dunn, Laura Feiveson</a:t>
            </a:r>
            <a:r>
              <a:rPr lang="en-US" sz="2800" b="1" dirty="0" smtClean="0">
                <a:latin typeface="Garamond" panose="02020404030301010803" pitchFamily="18" charset="0"/>
              </a:rPr>
              <a:t>, and </a:t>
            </a:r>
            <a:r>
              <a:rPr lang="en-US" sz="2800" b="1" dirty="0" smtClean="0">
                <a:latin typeface="Garamond" panose="02020404030301010803" pitchFamily="18" charset="0"/>
              </a:rPr>
              <a:t>Paul </a:t>
            </a:r>
            <a:r>
              <a:rPr lang="en-US" sz="2800" b="1" dirty="0" smtClean="0">
                <a:latin typeface="Garamond" panose="02020404030301010803" pitchFamily="18" charset="0"/>
              </a:rPr>
              <a:t>Lengermann </a:t>
            </a:r>
            <a:r>
              <a:rPr lang="en-US" sz="2800" b="1" dirty="0" smtClean="0">
                <a:latin typeface="Garamond" panose="02020404030301010803" pitchFamily="18" charset="0"/>
              </a:rPr>
              <a:t>for </a:t>
            </a:r>
            <a:r>
              <a:rPr lang="en-US" sz="2800" b="1" dirty="0" smtClean="0">
                <a:latin typeface="Garamond" panose="02020404030301010803" pitchFamily="18" charset="0"/>
                <a:hlinkClick r:id="rId3"/>
              </a:rPr>
              <a:t>CRIW</a:t>
            </a:r>
            <a:endParaRPr lang="en-US" sz="2800" b="1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018" y="262476"/>
            <a:ext cx="11776365" cy="8333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138" y="1563268"/>
            <a:ext cx="107901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At </a:t>
            </a:r>
            <a:r>
              <a:rPr lang="en-US" sz="3200" b="1" dirty="0" smtClean="0">
                <a:latin typeface="Garamond" panose="02020404030301010803" pitchFamily="18" charset="0"/>
              </a:rPr>
              <a:t>early stages </a:t>
            </a:r>
            <a:r>
              <a:rPr lang="en-US" sz="3200" dirty="0" smtClean="0">
                <a:latin typeface="Garamond" panose="02020404030301010803" pitchFamily="18" charset="0"/>
              </a:rPr>
              <a:t>of harnessing “Big Data” for macro policy analysis, requires new techniques and scrutinizing data quality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N</a:t>
            </a:r>
            <a:r>
              <a:rPr lang="en-US" sz="3200" dirty="0" smtClean="0">
                <a:latin typeface="Garamond" panose="02020404030301010803" pitchFamily="18" charset="0"/>
              </a:rPr>
              <a:t>ew spending indexes </a:t>
            </a:r>
            <a:r>
              <a:rPr lang="en-US" sz="3200" dirty="0" smtClean="0">
                <a:latin typeface="Garamond" panose="02020404030301010803" pitchFamily="18" charset="0"/>
              </a:rPr>
              <a:t>used to </a:t>
            </a:r>
            <a:r>
              <a:rPr lang="en-US" sz="3200" dirty="0" smtClean="0">
                <a:latin typeface="Garamond" panose="02020404030301010803" pitchFamily="18" charset="0"/>
              </a:rPr>
              <a:t>study </a:t>
            </a:r>
            <a:r>
              <a:rPr lang="en-US" sz="3200" b="1" dirty="0" smtClean="0">
                <a:latin typeface="Garamond" panose="02020404030301010803" pitchFamily="18" charset="0"/>
              </a:rPr>
              <a:t>high-frequency, </a:t>
            </a:r>
            <a:r>
              <a:rPr lang="en-US" sz="3200" b="1" dirty="0" smtClean="0">
                <a:latin typeface="Garamond" panose="02020404030301010803" pitchFamily="18" charset="0"/>
              </a:rPr>
              <a:t>localized events in real </a:t>
            </a:r>
            <a:r>
              <a:rPr lang="en-US" sz="3200" b="1" dirty="0" smtClean="0">
                <a:latin typeface="Garamond" panose="02020404030301010803" pitchFamily="18" charset="0"/>
              </a:rPr>
              <a:t>time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dirty="0" smtClean="0">
                <a:latin typeface="Garamond" panose="02020404030301010803" pitchFamily="18" charset="0"/>
              </a:rPr>
              <a:t>(other examples: </a:t>
            </a:r>
            <a:r>
              <a:rPr lang="en-US" sz="3200" dirty="0" smtClean="0">
                <a:latin typeface="Garamond" panose="02020404030301010803" pitchFamily="18" charset="0"/>
                <a:hlinkClick r:id="rId2"/>
              </a:rPr>
              <a:t>delay in EITC</a:t>
            </a:r>
            <a:r>
              <a:rPr lang="en-US" sz="3200" dirty="0" smtClean="0">
                <a:latin typeface="Garamond" panose="02020404030301010803" pitchFamily="18" charset="0"/>
              </a:rPr>
              <a:t>, </a:t>
            </a:r>
            <a:r>
              <a:rPr lang="en-US" sz="3200" dirty="0" smtClean="0">
                <a:latin typeface="Garamond" panose="02020404030301010803" pitchFamily="18" charset="0"/>
                <a:hlinkClick r:id="rId3"/>
              </a:rPr>
              <a:t>state sales tax holidays</a:t>
            </a:r>
            <a:r>
              <a:rPr lang="en-US" sz="3200" dirty="0" smtClean="0">
                <a:latin typeface="Garamond" panose="02020404030301010803" pitchFamily="18" charset="0"/>
              </a:rPr>
              <a:t>)</a:t>
            </a:r>
            <a:r>
              <a:rPr lang="en-US" sz="3200" dirty="0" smtClean="0">
                <a:latin typeface="Garamond" panose="02020404030301010803" pitchFamily="18" charset="0"/>
              </a:rPr>
              <a:t> </a:t>
            </a:r>
            <a:r>
              <a:rPr lang="en-US" sz="3200" dirty="0" smtClean="0">
                <a:latin typeface="Garamond" panose="02020404030301010803" pitchFamily="18" charset="0"/>
              </a:rPr>
              <a:t>can fill gaps from official national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Garamond" panose="02020404030301010803" pitchFamily="18" charset="0"/>
              </a:rPr>
              <a:t>New, independent data sources </a:t>
            </a:r>
            <a:r>
              <a:rPr lang="en-US" sz="3200" dirty="0" smtClean="0">
                <a:latin typeface="Garamond" panose="02020404030301010803" pitchFamily="18" charset="0"/>
              </a:rPr>
              <a:t>when combined with existing official statistics can also improve real-time assessments of economic conditions, important for supporting policy decisions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71886" y="299968"/>
            <a:ext cx="9144000" cy="7583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Concluding remarks</a:t>
            </a:r>
            <a:endParaRPr 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42878" y="6519446"/>
            <a:ext cx="141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Slide 10 of 10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3274" y="134003"/>
            <a:ext cx="11776365" cy="8333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3454" y="85644"/>
            <a:ext cx="10893943" cy="930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Can “Big Data” improve macro policy making?</a:t>
            </a:r>
            <a:endParaRPr lang="en-US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37695" y="6478773"/>
            <a:ext cx="141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Slide 2 of 10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9147" y="2021858"/>
            <a:ext cx="47485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H</a:t>
            </a:r>
            <a:r>
              <a:rPr lang="en-US" sz="3200" dirty="0" smtClean="0">
                <a:latin typeface="Garamond" panose="02020404030301010803" pitchFamily="18" charset="0"/>
              </a:rPr>
              <a:t>uge amount of detailed data </a:t>
            </a:r>
            <a:r>
              <a:rPr lang="en-US" sz="3200" dirty="0" smtClean="0">
                <a:latin typeface="Garamond" panose="02020404030301010803" pitchFamily="18" charset="0"/>
              </a:rPr>
              <a:t>already </a:t>
            </a:r>
            <a:r>
              <a:rPr lang="en-US" sz="3200" dirty="0" smtClean="0">
                <a:latin typeface="Garamond" panose="02020404030301010803" pitchFamily="18" charset="0"/>
              </a:rPr>
              <a:t>created </a:t>
            </a:r>
            <a:r>
              <a:rPr lang="en-US" sz="3200" dirty="0" smtClean="0">
                <a:latin typeface="Garamond" panose="02020404030301010803" pitchFamily="18" charset="0"/>
              </a:rPr>
              <a:t>in business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A</a:t>
            </a:r>
            <a:r>
              <a:rPr lang="en-US" sz="3200" dirty="0" smtClean="0">
                <a:latin typeface="Garamond" panose="02020404030301010803" pitchFamily="18" charset="0"/>
              </a:rPr>
              <a:t>ddress gaps in official statistics: geographic, high frequency, </a:t>
            </a:r>
            <a:r>
              <a:rPr lang="en-US" sz="3200" dirty="0" smtClean="0">
                <a:latin typeface="Garamond" panose="02020404030301010803" pitchFamily="18" charset="0"/>
              </a:rPr>
              <a:t>timely</a:t>
            </a:r>
            <a:endParaRPr lang="en-US" sz="3200" dirty="0" smtClean="0">
              <a:latin typeface="Garamond" panose="02020404030301010803" pitchFamily="18" charset="0"/>
            </a:endParaRPr>
          </a:p>
          <a:p>
            <a:endParaRPr lang="en-US" sz="2800" b="1" dirty="0" smtClean="0">
              <a:latin typeface="Garamond" panose="02020404030301010803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2210" y="2027105"/>
            <a:ext cx="4754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Not constructed with same statistical rigor and theory as official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Short </a:t>
            </a:r>
            <a:r>
              <a:rPr lang="en-US" sz="3200" dirty="0">
                <a:latin typeface="Garamond" panose="02020404030301010803" pitchFamily="18" charset="0"/>
              </a:rPr>
              <a:t>time series, </a:t>
            </a:r>
            <a:r>
              <a:rPr lang="en-US" sz="3200" dirty="0" smtClean="0">
                <a:latin typeface="Garamond" panose="02020404030301010803" pitchFamily="18" charset="0"/>
              </a:rPr>
              <a:t>often not comparable to prior economic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Garamond" panose="02020404030301010803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93241" y="1502429"/>
            <a:ext cx="2207825" cy="787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Promise 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en-US" sz="3200" b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706507" y="1387174"/>
            <a:ext cx="2207825" cy="78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Challenge</a:t>
            </a:r>
            <a:r>
              <a:rPr lang="en-US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br>
              <a:rPr lang="en-US" sz="36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</a:br>
            <a:endParaRPr lang="en-US" sz="1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274" y="134003"/>
            <a:ext cx="11776365" cy="8333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70" y="353584"/>
            <a:ext cx="12213770" cy="9363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“Big Data” is a big TEAM effort</a:t>
            </a: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37695" y="6478773"/>
            <a:ext cx="141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Slide 3 of 10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210" y="1289957"/>
            <a:ext cx="112784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Important public good when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private companies share data</a:t>
            </a:r>
            <a:r>
              <a:rPr lang="en-US" sz="3200" b="1" dirty="0" smtClean="0">
                <a:latin typeface="Garamond" panose="02020404030301010803" pitchFamily="18" charset="0"/>
              </a:rPr>
              <a:t> </a:t>
            </a:r>
            <a:r>
              <a:rPr lang="en-US" sz="3200" dirty="0" smtClean="0">
                <a:latin typeface="Garamond" panose="02020404030301010803" pitchFamily="18" charset="0"/>
              </a:rPr>
              <a:t>created in doing business and support economic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Partnering here with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First Data, a global payment technology company,</a:t>
            </a:r>
            <a:r>
              <a:rPr lang="en-US" sz="3200" b="1" dirty="0" smtClean="0">
                <a:latin typeface="Garamond" panose="02020404030301010803" pitchFamily="18" charset="0"/>
              </a:rPr>
              <a:t> </a:t>
            </a:r>
            <a:r>
              <a:rPr lang="en-US" sz="3200" dirty="0" smtClean="0">
                <a:latin typeface="Garamond" panose="02020404030301010803" pitchFamily="18" charset="0"/>
              </a:rPr>
              <a:t>that processes $2 </a:t>
            </a:r>
            <a:r>
              <a:rPr lang="en-US" sz="3200" dirty="0">
                <a:latin typeface="Garamond" panose="02020404030301010803" pitchFamily="18" charset="0"/>
              </a:rPr>
              <a:t>trillion </a:t>
            </a:r>
            <a:r>
              <a:rPr lang="en-US" sz="3200" dirty="0" smtClean="0">
                <a:latin typeface="Garamond" panose="02020404030301010803" pitchFamily="18" charset="0"/>
              </a:rPr>
              <a:t>in card transactions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N</a:t>
            </a:r>
            <a:r>
              <a:rPr lang="en-US" sz="3200" dirty="0" smtClean="0">
                <a:latin typeface="Garamond" panose="02020404030301010803" pitchFamily="18" charset="0"/>
              </a:rPr>
              <a:t>ew anonymized indexes: a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multi-disciplinary effort</a:t>
            </a:r>
            <a:r>
              <a:rPr lang="en-US" sz="3200" dirty="0" smtClean="0">
                <a:latin typeface="Garamond" panose="02020404030301010803" pitchFamily="18" charset="0"/>
              </a:rPr>
              <a:t>: </a:t>
            </a:r>
            <a:r>
              <a:rPr lang="en-US" sz="3200" dirty="0">
                <a:latin typeface="Garamond" panose="02020404030301010803" pitchFamily="18" charset="0"/>
              </a:rPr>
              <a:t>economists at the </a:t>
            </a:r>
            <a:r>
              <a:rPr lang="en-US" sz="3200" dirty="0" smtClean="0">
                <a:latin typeface="Garamond" panose="02020404030301010803" pitchFamily="18" charset="0"/>
              </a:rPr>
              <a:t>Fed working with engineers and programmers at Palantir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Confidence in new indexes required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comparisons to official statistics </a:t>
            </a:r>
            <a:r>
              <a:rPr lang="en-US" sz="3200" dirty="0" smtClean="0">
                <a:latin typeface="Garamond" panose="02020404030301010803" pitchFamily="18" charset="0"/>
              </a:rPr>
              <a:t>from Census Bureau and Bureau of Economic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17" y="2129184"/>
            <a:ext cx="5190347" cy="2292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4" y="2066799"/>
            <a:ext cx="5072969" cy="2364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274" y="134003"/>
            <a:ext cx="11776365" cy="8333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901" y="96738"/>
            <a:ext cx="12213770" cy="93637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Filter and combine </a:t>
            </a: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card transactions </a:t>
            </a: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on retail activity</a:t>
            </a:r>
            <a:endParaRPr 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2464" y="6453420"/>
            <a:ext cx="141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Slide 4 of 10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878" y="963780"/>
            <a:ext cx="1092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12-month </a:t>
            </a:r>
            <a:r>
              <a:rPr lang="en-US" sz="2800" b="1" dirty="0">
                <a:latin typeface="Garamond" panose="02020404030301010803" pitchFamily="18" charset="0"/>
              </a:rPr>
              <a:t>p</a:t>
            </a:r>
            <a:r>
              <a:rPr lang="en-US" sz="2800" b="1" dirty="0" smtClean="0">
                <a:latin typeface="Garamond" panose="02020404030301010803" pitchFamily="18" charset="0"/>
              </a:rPr>
              <a:t>ercent change, spending at retail </a:t>
            </a:r>
            <a:r>
              <a:rPr lang="en-US" sz="2800" b="1" dirty="0">
                <a:latin typeface="Garamond" panose="02020404030301010803" pitchFamily="18" charset="0"/>
              </a:rPr>
              <a:t>s</a:t>
            </a:r>
            <a:r>
              <a:rPr lang="en-US" sz="2800" b="1" dirty="0" smtClean="0">
                <a:latin typeface="Garamond" panose="02020404030301010803" pitchFamily="18" charset="0"/>
              </a:rPr>
              <a:t>tores and restaurants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7315" y="3653816"/>
            <a:ext cx="173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Census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381" y="2670320"/>
            <a:ext cx="1589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First Data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01069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300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51252" y="3627849"/>
            <a:ext cx="15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First Data</a:t>
            </a:r>
            <a:endParaRPr lang="en-US" sz="20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9877" y="4915749"/>
            <a:ext cx="514113" cy="207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93603" y="4915748"/>
            <a:ext cx="573751" cy="207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24350" y="4924564"/>
            <a:ext cx="514113" cy="207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4355" y="4939182"/>
            <a:ext cx="514113" cy="207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9026" y="1600261"/>
            <a:ext cx="18253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BEFORE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487" y="4962134"/>
            <a:ext cx="11575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Before: changes in business operations swamp changes in economy-wide spending, not useful for macro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Garamond" panose="020204040303010108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85614" y="1938684"/>
            <a:ext cx="16145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AFTER 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49661" y="2611619"/>
            <a:ext cx="173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Census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7" y="2608870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43" y="3241263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100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827904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63579" y="4105446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2014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55833" y="4113226"/>
            <a:ext cx="846220" cy="379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2015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1913" y="4105446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2016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22888" y="4092679"/>
            <a:ext cx="818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2017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42679" y="4086772"/>
            <a:ext cx="707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2018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864" y="4079579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2012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10269" y="4053926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2014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10538" y="4079579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2016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93356" y="4077071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2018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712" y="2023478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66199" y="2855608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5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88478" y="3689324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61330" y="3296104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88478" y="2421556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99864" y="1907328"/>
            <a:ext cx="5693037" cy="2735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085" y="2044408"/>
            <a:ext cx="5190347" cy="2292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22" y="1982023"/>
            <a:ext cx="5072969" cy="2364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274" y="134003"/>
            <a:ext cx="11776365" cy="8333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901" y="96738"/>
            <a:ext cx="12213770" cy="93637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Filter and combine transactions on retail activity</a:t>
            </a:r>
            <a:endParaRPr lang="en-US" sz="3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6668" y="6437865"/>
            <a:ext cx="141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Slide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5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of 10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722" y="1005306"/>
            <a:ext cx="1092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12-month </a:t>
            </a:r>
            <a:r>
              <a:rPr lang="en-US" sz="2800" b="1" dirty="0">
                <a:latin typeface="Garamond" panose="02020404030301010803" pitchFamily="18" charset="0"/>
              </a:rPr>
              <a:t>p</a:t>
            </a:r>
            <a:r>
              <a:rPr lang="en-US" sz="2800" b="1" dirty="0" smtClean="0">
                <a:latin typeface="Garamond" panose="02020404030301010803" pitchFamily="18" charset="0"/>
              </a:rPr>
              <a:t>ercent change, spending at retail </a:t>
            </a:r>
            <a:r>
              <a:rPr lang="en-US" sz="2800" b="1" dirty="0">
                <a:latin typeface="Garamond" panose="02020404030301010803" pitchFamily="18" charset="0"/>
              </a:rPr>
              <a:t>s</a:t>
            </a:r>
            <a:r>
              <a:rPr lang="en-US" sz="2800" b="1" dirty="0" smtClean="0">
                <a:latin typeface="Garamond" panose="02020404030301010803" pitchFamily="18" charset="0"/>
              </a:rPr>
              <a:t>tores and restaurants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6283" y="3569040"/>
            <a:ext cx="173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Census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5349" y="2585544"/>
            <a:ext cx="1589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First Data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968" y="1916293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300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70220" y="3543073"/>
            <a:ext cx="1572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First Data</a:t>
            </a:r>
            <a:endParaRPr lang="en-US" sz="20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8845" y="4830973"/>
            <a:ext cx="514113" cy="207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2571" y="4830972"/>
            <a:ext cx="573751" cy="207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3318" y="4839788"/>
            <a:ext cx="514113" cy="207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63323" y="4854406"/>
            <a:ext cx="514113" cy="2073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69681" y="1572218"/>
            <a:ext cx="18253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BEFORE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642" y="4775297"/>
            <a:ext cx="11575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After: changes in new index in national monthly sales similar to Census Bureau, transactions </a:t>
            </a:r>
            <a:r>
              <a:rPr lang="en-US" sz="3200" dirty="0" smtClean="0">
                <a:latin typeface="Garamond" panose="02020404030301010803" pitchFamily="18" charset="0"/>
              </a:rPr>
              <a:t>do </a:t>
            </a:r>
            <a:r>
              <a:rPr lang="en-US" sz="3200" dirty="0" smtClean="0">
                <a:latin typeface="Garamond" panose="02020404030301010803" pitchFamily="18" charset="0"/>
              </a:rPr>
              <a:t>capture </a:t>
            </a:r>
            <a:r>
              <a:rPr lang="en-US" sz="3200" dirty="0" smtClean="0">
                <a:latin typeface="Garamond" panose="02020404030301010803" pitchFamily="18" charset="0"/>
              </a:rPr>
              <a:t>economic activity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Garamond" panose="02020404030301010803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46564" y="1558176"/>
            <a:ext cx="161455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aramond" panose="02020404030301010803" pitchFamily="18" charset="0"/>
              </a:rPr>
              <a:t>AFTER</a:t>
            </a:r>
          </a:p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68629" y="2526843"/>
            <a:ext cx="173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Census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5125" y="2524094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00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3911" y="3156487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100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8968" y="3743128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82547" y="4020670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2014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74801" y="4028450"/>
            <a:ext cx="846220" cy="379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2015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60881" y="4020670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2016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41856" y="4007903"/>
            <a:ext cx="8182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2017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1647" y="4001996"/>
            <a:ext cx="707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2018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18832" y="3994803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2012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29237" y="3969150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2014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29506" y="3994803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2016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612324" y="3992295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2018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50680" y="1938702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10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85167" y="2770832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5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07446" y="3604548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880298" y="3211328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07446" y="2336780"/>
            <a:ext cx="10998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lang="en-US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7260" y="1648642"/>
            <a:ext cx="5693037" cy="273597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325802" y="1982023"/>
            <a:ext cx="18129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ramond" panose="02020404030301010803" pitchFamily="18" charset="0"/>
              </a:rPr>
              <a:t>Correlation 0.9</a:t>
            </a:r>
          </a:p>
        </p:txBody>
      </p:sp>
    </p:spTree>
    <p:extLst>
      <p:ext uri="{BB962C8B-B14F-4D97-AF65-F5344CB8AC3E}">
        <p14:creationId xmlns:p14="http://schemas.microsoft.com/office/powerpoint/2010/main" val="22413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274" y="134003"/>
            <a:ext cx="11776365" cy="8333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699" y="182643"/>
            <a:ext cx="1183005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Tracking Hurricanes Harvey and Irma in real </a:t>
            </a:r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t</a:t>
            </a:r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ime</a:t>
            </a: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323" y="5686232"/>
            <a:ext cx="11550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Tracked and reported on spending disruption </a:t>
            </a:r>
            <a:r>
              <a:rPr lang="en-US" sz="3200" b="1" dirty="0" smtClean="0">
                <a:latin typeface="Garamond" panose="02020404030301010803" pitchFamily="18" charset="0"/>
              </a:rPr>
              <a:t>within three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93232" y="6519446"/>
            <a:ext cx="141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Slide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6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of 10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6" y="1049887"/>
            <a:ext cx="87884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3274" y="134003"/>
            <a:ext cx="11776365" cy="8333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" y="224355"/>
            <a:ext cx="121387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Sharp decline in spending with hurricanes</a:t>
            </a: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904" y="5772244"/>
            <a:ext cx="1170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Within week spending back to normal, </a:t>
            </a:r>
            <a:r>
              <a:rPr lang="en-US" sz="3200" b="1" dirty="0" smtClean="0">
                <a:latin typeface="Garamond" panose="02020404030301010803" pitchFamily="18" charset="0"/>
              </a:rPr>
              <a:t>no rapid make up </a:t>
            </a:r>
            <a:r>
              <a:rPr lang="en-US" sz="3200" dirty="0" smtClean="0">
                <a:latin typeface="Garamond" panose="02020404030301010803" pitchFamily="18" charset="0"/>
              </a:rPr>
              <a:t>spending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37695" y="6478773"/>
            <a:ext cx="141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Slide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7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of 10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2019" y="5241960"/>
            <a:ext cx="7957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aramond" panose="02020404030301010803" pitchFamily="18" charset="0"/>
              </a:rPr>
              <a:t>Source</a:t>
            </a:r>
            <a:r>
              <a:rPr lang="en-US" sz="1400" dirty="0">
                <a:latin typeface="Garamond" panose="02020404030301010803" pitchFamily="18" charset="0"/>
              </a:rPr>
              <a:t>: First Data Merchant </a:t>
            </a:r>
            <a:r>
              <a:rPr lang="en-US" sz="1400" dirty="0" smtClean="0">
                <a:latin typeface="Garamond" panose="02020404030301010803" pitchFamily="18" charset="0"/>
              </a:rPr>
              <a:t>Services, Board estimates.</a:t>
            </a:r>
            <a:endParaRPr lang="en-US" sz="1400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4775"/>
          <a:stretch/>
        </p:blipFill>
        <p:spPr>
          <a:xfrm>
            <a:off x="831670" y="1189887"/>
            <a:ext cx="10106025" cy="43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34" y="3853913"/>
            <a:ext cx="6280077" cy="935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0915" y="1104109"/>
            <a:ext cx="91467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 panose="02020404030301010803" pitchFamily="18" charset="0"/>
              </a:rPr>
              <a:t>Effect on national, daily spending at retail </a:t>
            </a:r>
            <a:r>
              <a:rPr lang="en-US" sz="2800" dirty="0">
                <a:latin typeface="Garamond" panose="02020404030301010803" pitchFamily="18" charset="0"/>
              </a:rPr>
              <a:t>s</a:t>
            </a:r>
            <a:r>
              <a:rPr lang="en-US" sz="2800" dirty="0" smtClean="0">
                <a:latin typeface="Garamond" panose="02020404030301010803" pitchFamily="18" charset="0"/>
              </a:rPr>
              <a:t>tores and restaurants</a:t>
            </a:r>
          </a:p>
        </p:txBody>
      </p:sp>
    </p:spTree>
    <p:extLst>
      <p:ext uri="{BB962C8B-B14F-4D97-AF65-F5344CB8AC3E}">
        <p14:creationId xmlns:p14="http://schemas.microsoft.com/office/powerpoint/2010/main" val="30940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3274" y="134003"/>
            <a:ext cx="11776365" cy="8333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" y="19571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Spending in </a:t>
            </a:r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irect </a:t>
            </a:r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p</a:t>
            </a:r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ath of hurricanes nearly halted</a:t>
            </a: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12" y="5600143"/>
            <a:ext cx="11118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Geographic detail shows </a:t>
            </a:r>
            <a:r>
              <a:rPr lang="en-US" sz="3200" b="1" dirty="0" smtClean="0">
                <a:latin typeface="Garamond" panose="02020404030301010803" pitchFamily="18" charset="0"/>
              </a:rPr>
              <a:t>spending in metro areas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US" sz="3200" b="1" dirty="0">
                <a:latin typeface="Garamond" panose="02020404030301010803" pitchFamily="18" charset="0"/>
              </a:rPr>
              <a:t>in direct path</a:t>
            </a:r>
            <a:r>
              <a:rPr lang="en-US" sz="3200" b="1" dirty="0" smtClean="0">
                <a:latin typeface="Garamond" panose="02020404030301010803" pitchFamily="18" charset="0"/>
              </a:rPr>
              <a:t> </a:t>
            </a:r>
            <a:r>
              <a:rPr lang="en-US" sz="3200" dirty="0" smtClean="0">
                <a:latin typeface="Garamond" panose="02020404030301010803" pitchFamily="18" charset="0"/>
              </a:rPr>
              <a:t>declined by 75 to 100 percent with Irma, similar with Harvey</a:t>
            </a:r>
            <a:endParaRPr 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2595" y="6532858"/>
            <a:ext cx="141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Slide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8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of 10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9923"/>
          <a:stretch/>
        </p:blipFill>
        <p:spPr>
          <a:xfrm>
            <a:off x="1385036" y="1708111"/>
            <a:ext cx="9313103" cy="38920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24090" y="1084608"/>
            <a:ext cx="102582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aramond" panose="02020404030301010803" pitchFamily="18" charset="0"/>
              </a:rPr>
              <a:t>Effect </a:t>
            </a:r>
            <a:r>
              <a:rPr lang="en-US" sz="2800" dirty="0" smtClean="0">
                <a:latin typeface="Garamond" panose="02020404030301010803" pitchFamily="18" charset="0"/>
              </a:rPr>
              <a:t>of Irma on </a:t>
            </a:r>
            <a:r>
              <a:rPr lang="en-US" sz="2800" dirty="0" smtClean="0">
                <a:latin typeface="Garamond" panose="02020404030301010803" pitchFamily="18" charset="0"/>
              </a:rPr>
              <a:t>local, daily spending at retail </a:t>
            </a:r>
            <a:r>
              <a:rPr lang="en-US" sz="2800" dirty="0">
                <a:latin typeface="Garamond" panose="02020404030301010803" pitchFamily="18" charset="0"/>
              </a:rPr>
              <a:t>s</a:t>
            </a:r>
            <a:r>
              <a:rPr lang="en-US" sz="2800" dirty="0" smtClean="0">
                <a:latin typeface="Garamond" panose="02020404030301010803" pitchFamily="18" charset="0"/>
              </a:rPr>
              <a:t>tores and restaurants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4062" y="4199786"/>
            <a:ext cx="1589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Fort Myers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2602" y="4041609"/>
            <a:ext cx="87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Miami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8667" y="1890608"/>
            <a:ext cx="1652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Jacksonville</a:t>
            </a:r>
            <a:endParaRPr lang="en-US" sz="2000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1219" y="2945169"/>
            <a:ext cx="1652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Pensacola</a:t>
            </a:r>
            <a:endParaRPr lang="en-US" sz="20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7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3274" y="134003"/>
            <a:ext cx="11776365" cy="83337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158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Translating daily disruptions to quarterly GDP</a:t>
            </a: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US" sz="16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437" y="1297636"/>
            <a:ext cx="108942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Effect of hurricane or other severe weather on national GDP depends on </a:t>
            </a:r>
            <a:r>
              <a:rPr lang="en-US" sz="3200" b="1" dirty="0" smtClean="0">
                <a:latin typeface="Garamond" panose="02020404030301010803" pitchFamily="18" charset="0"/>
              </a:rPr>
              <a:t>severity of weather event and population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Garamond" panose="02020404030301010803" pitchFamily="18" charset="0"/>
              </a:rPr>
              <a:t>Geographic, daily data allows us </a:t>
            </a:r>
            <a:r>
              <a:rPr lang="en-US" sz="3200" dirty="0" smtClean="0">
                <a:latin typeface="Garamond" panose="02020404030301010803" pitchFamily="18" charset="0"/>
              </a:rPr>
              <a:t>to </a:t>
            </a:r>
            <a:r>
              <a:rPr lang="en-US" sz="3200" b="1" dirty="0">
                <a:latin typeface="Garamond" panose="02020404030301010803" pitchFamily="18" charset="0"/>
              </a:rPr>
              <a:t>isolate </a:t>
            </a:r>
            <a:r>
              <a:rPr lang="en-US" sz="3200" b="1" dirty="0" smtClean="0">
                <a:latin typeface="Garamond" panose="02020404030301010803" pitchFamily="18" charset="0"/>
              </a:rPr>
              <a:t>economic effects of short-lived, localized weather events</a:t>
            </a:r>
            <a:r>
              <a:rPr lang="en-US" sz="3200" dirty="0" smtClean="0">
                <a:latin typeface="Garamond" panose="02020404030301010803" pitchFamily="18" charset="0"/>
              </a:rPr>
              <a:t> with more confidence than is possible with national, monthly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Garamond" panose="02020404030301010803" pitchFamily="18" charset="0"/>
              </a:rPr>
              <a:t>Our tracking of local daily spending at retailers and restaurant suggest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almost ½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percentage point less GDP growth </a:t>
            </a:r>
            <a:r>
              <a:rPr lang="en-US" sz="3200" dirty="0">
                <a:latin typeface="Garamond" panose="02020404030301010803" pitchFamily="18" charset="0"/>
              </a:rPr>
              <a:t>in </a:t>
            </a:r>
            <a:r>
              <a:rPr lang="en-US" sz="3200" dirty="0" smtClean="0">
                <a:latin typeface="Garamond" panose="02020404030301010803" pitchFamily="18" charset="0"/>
              </a:rPr>
              <a:t>third quarter of 2017 from Hurricanes </a:t>
            </a:r>
            <a:r>
              <a:rPr lang="en-US" sz="3200" dirty="0">
                <a:latin typeface="Garamond" panose="02020404030301010803" pitchFamily="18" charset="0"/>
              </a:rPr>
              <a:t>Irma and Harvey 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11953" y="6519446"/>
            <a:ext cx="141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Slide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9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of 10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F3DB0CD4D844B918872BCED9B9CF9" ma:contentTypeVersion="8" ma:contentTypeDescription="Create a new document." ma:contentTypeScope="" ma:versionID="77d3a9d9deedd29c33a1f77da303a223">
  <xsd:schema xmlns:xsd="http://www.w3.org/2001/XMLSchema" xmlns:xs="http://www.w3.org/2001/XMLSchema" xmlns:p="http://schemas.microsoft.com/office/2006/metadata/properties" xmlns:ns2="cac5d118-ba7b-4807-b700-df6f95cfff50" xmlns:ns3="66951ee6-cd93-49c7-9437-e871b2a117d6" targetNamespace="http://schemas.microsoft.com/office/2006/metadata/properties" ma:root="true" ma:fieldsID="343dd30a879e0ef96174a0123084c7a7" ns2:_="" ns3:_="">
    <xsd:import namespace="cac5d118-ba7b-4807-b700-df6f95cfff50"/>
    <xsd:import namespace="66951ee6-cd93-49c7-9437-e871b2a11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c5d118-ba7b-4807-b700-df6f95cfff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51ee6-cd93-49c7-9437-e871b2a11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F30F49-7DD1-4204-A117-76184A4D1938}"/>
</file>

<file path=customXml/itemProps2.xml><?xml version="1.0" encoding="utf-8"?>
<ds:datastoreItem xmlns:ds="http://schemas.openxmlformats.org/officeDocument/2006/customXml" ds:itemID="{B95689B9-30DA-41FB-AA66-156DF1A03618}"/>
</file>

<file path=customXml/itemProps3.xml><?xml version="1.0" encoding="utf-8"?>
<ds:datastoreItem xmlns:ds="http://schemas.openxmlformats.org/officeDocument/2006/customXml" ds:itemID="{148A8E32-DAE8-4FCC-A17A-FC591A545061}"/>
</file>

<file path=docProps/app.xml><?xml version="1.0" encoding="utf-8"?>
<Properties xmlns="http://schemas.openxmlformats.org/officeDocument/2006/extended-properties" xmlns:vt="http://schemas.openxmlformats.org/officeDocument/2006/docPropsVTypes">
  <TotalTime>28398</TotalTime>
  <Words>669</Words>
  <Application>Microsoft Office PowerPoint</Application>
  <PresentationFormat>Widescreen</PresentationFormat>
  <Paragraphs>112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Garamond</vt:lpstr>
      <vt:lpstr>Office Theme</vt:lpstr>
      <vt:lpstr>Using “Big Data” to Track Consumer Spending in Real Time</vt:lpstr>
      <vt:lpstr>PowerPoint Presentation</vt:lpstr>
      <vt:lpstr>“Big Data” is a big TEAM effort  </vt:lpstr>
      <vt:lpstr>Filter and combine card transactions on retail activity</vt:lpstr>
      <vt:lpstr>Filter and combine transactions on retail activity</vt:lpstr>
      <vt:lpstr>Tracking Hurricanes Harvey and Irma in real time  </vt:lpstr>
      <vt:lpstr>Sharp decline in spending with hurricanes  </vt:lpstr>
      <vt:lpstr>Spending in direct path of hurricanes nearly halted  </vt:lpstr>
      <vt:lpstr>Translating daily disruptions to quarterly GDP  </vt:lpstr>
      <vt:lpstr>PowerPoint Presentation</vt:lpstr>
      <vt:lpstr>PowerPoint Presentation</vt:lpstr>
    </vt:vector>
  </TitlesOfParts>
  <Company>FRB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‘House Prices Can’t Fall’:  Do Beliefs Affect Consumer Spending and Borrowing Cycles</dc:title>
  <dc:creator>Jesse Bricker</dc:creator>
  <cp:lastModifiedBy>Claudia Sahm</cp:lastModifiedBy>
  <cp:revision>383</cp:revision>
  <cp:lastPrinted>2017-07-18T17:03:33Z</cp:lastPrinted>
  <dcterms:created xsi:type="dcterms:W3CDTF">2015-06-18T18:49:51Z</dcterms:created>
  <dcterms:modified xsi:type="dcterms:W3CDTF">2019-03-13T21:50:02Z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0c2e8b3f-e962-427c-b18a-533960ac7453</vt:lpwstr>
  </property>
  <property fmtid="{D5CDD505-2E9C-101B-9397-08002B2CF9AE}" pid="3" name="ContentTypeId">
    <vt:lpwstr>0x010100FA9F3DB0CD4D844B918872BCED9B9CF9</vt:lpwstr>
  </property>
</Properties>
</file>