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76" r:id="rId2"/>
    <p:sldId id="303" r:id="rId3"/>
    <p:sldId id="310" r:id="rId4"/>
    <p:sldId id="309" r:id="rId5"/>
    <p:sldId id="300" r:id="rId6"/>
    <p:sldId id="306" r:id="rId7"/>
    <p:sldId id="304" r:id="rId8"/>
    <p:sldId id="299" r:id="rId9"/>
    <p:sldId id="311" r:id="rId10"/>
  </p:sldIdLst>
  <p:sldSz cx="20104100" cy="11309350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wadwo Frimpong" initials="KF" lastIdx="0" clrIdx="0">
    <p:extLst>
      <p:ext uri="{19B8F6BF-5375-455C-9EA6-DF929625EA0E}">
        <p15:presenceInfo xmlns:p15="http://schemas.microsoft.com/office/powerpoint/2012/main" userId="Kwadwo Frimpong" providerId="None"/>
      </p:ext>
    </p:extLst>
  </p:cmAuthor>
  <p:cmAuthor id="2" name="Kwadwo Frimpong" initials="KF [2]" lastIdx="0" clrIdx="1">
    <p:extLst>
      <p:ext uri="{19B8F6BF-5375-455C-9EA6-DF929625EA0E}">
        <p15:presenceInfo xmlns:p15="http://schemas.microsoft.com/office/powerpoint/2012/main" userId="S-1-5-21-941978686-1815096360-3273509800-516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7BC6"/>
    <a:srgbClr val="D9D9D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75" autoAdjust="0"/>
    <p:restoredTop sz="95238" autoAdjust="0"/>
  </p:normalViewPr>
  <p:slideViewPr>
    <p:cSldViewPr>
      <p:cViewPr varScale="1">
        <p:scale>
          <a:sx n="65" d="100"/>
          <a:sy n="65" d="100"/>
        </p:scale>
        <p:origin x="756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207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-my.sharepoint.com/personal/clynn_brookings_edu/Documents/prep%20for%20event%20ppt/Data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ynn\OneDrive%20-%20The%20Brookings%20Institution\prep%20for%20event%20ppt\data.csv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lynn\OneDrive%20-%20The%20Brookings%20Institution\prep%20for%20event%20ppt\unarmed.csv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brookingsinstitution-my.sharepoint.com/personal/clynn_brookings_edu/Documents/prep%20for%20event%20ppt/Data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https://brookingsinstitution-my.sharepoint.com/personal/dchung_brookings_edu/Documents/Fatal%20Shooting%20Convictions%20-%20Data%20Visualiza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021940616797895E-2"/>
          <c:y val="8.2469752256577669E-2"/>
          <c:w val="0.76140975376003306"/>
          <c:h val="0.844118921110470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All Victims</c:v>
                </c:pt>
              </c:strCache>
            </c:strRef>
          </c:tx>
          <c:spPr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1074</c:v>
                </c:pt>
                <c:pt idx="1">
                  <c:v>975</c:v>
                </c:pt>
                <c:pt idx="2">
                  <c:v>1087</c:v>
                </c:pt>
                <c:pt idx="3">
                  <c:v>948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90-4707-B133-F9EE4A96A7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White Males</c:v>
                </c:pt>
              </c:strCache>
            </c:strRef>
          </c:tx>
          <c:spPr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gradFill flip="none" rotWithShape="1">
                <a:gsLst>
                  <a:gs pos="0">
                    <a:schemeClr val="accent2">
                      <a:lumMod val="67000"/>
                    </a:schemeClr>
                  </a:gs>
                  <a:gs pos="48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504</c:v>
                </c:pt>
                <c:pt idx="1">
                  <c:v>460</c:v>
                </c:pt>
                <c:pt idx="2">
                  <c:v>469</c:v>
                </c:pt>
                <c:pt idx="3">
                  <c:v>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90-4707-B133-F9EE4A96A79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 Males</c:v>
                </c:pt>
              </c:strCache>
            </c:strRef>
          </c:tx>
          <c:spPr>
            <a:ln w="9525" cap="flat" cmpd="sng" algn="ctr">
              <a:solidFill>
                <a:schemeClr val="accent3">
                  <a:shade val="95000"/>
                  <a:satMod val="105000"/>
                </a:schemeClr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gradFill flip="none" rotWithShape="1">
                <a:gsLst>
                  <a:gs pos="0">
                    <a:schemeClr val="accent3">
                      <a:lumMod val="67000"/>
                    </a:schemeClr>
                  </a:gs>
                  <a:gs pos="48000">
                    <a:schemeClr val="accent3">
                      <a:lumMod val="97000"/>
                      <a:lumOff val="3000"/>
                    </a:schemeClr>
                  </a:gs>
                  <a:gs pos="100000">
                    <a:schemeClr val="accent3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Sheet1!$D$2:$D$5</c:f>
              <c:numCache>
                <c:formatCode>General</c:formatCode>
                <c:ptCount val="4"/>
                <c:pt idx="0">
                  <c:v>256</c:v>
                </c:pt>
                <c:pt idx="1">
                  <c:v>231</c:v>
                </c:pt>
                <c:pt idx="2">
                  <c:v>250</c:v>
                </c:pt>
                <c:pt idx="3">
                  <c:v>171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90-4707-B133-F9EE4A96A79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Hispanic Males</c:v>
                </c:pt>
              </c:strCache>
            </c:strRef>
          </c:tx>
          <c:spPr>
            <a:ln w="9525" cap="flat" cmpd="sng" algn="ctr">
              <a:solidFill>
                <a:schemeClr val="accent4">
                  <a:shade val="95000"/>
                  <a:satMod val="105000"/>
                </a:schemeClr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gradFill flip="none" rotWithShape="1">
                <a:gsLst>
                  <a:gs pos="0">
                    <a:schemeClr val="accent4">
                      <a:lumMod val="67000"/>
                    </a:schemeClr>
                  </a:gs>
                  <a:gs pos="48000">
                    <a:schemeClr val="accent4">
                      <a:lumMod val="97000"/>
                      <a:lumOff val="3000"/>
                    </a:schemeClr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Sheet1!$E$2:$E$5</c:f>
              <c:numCache>
                <c:formatCode>General</c:formatCode>
                <c:ptCount val="4"/>
                <c:pt idx="0">
                  <c:v>181</c:v>
                </c:pt>
                <c:pt idx="1">
                  <c:v>164</c:v>
                </c:pt>
                <c:pt idx="2">
                  <c:v>187</c:v>
                </c:pt>
                <c:pt idx="3">
                  <c:v>113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190-4707-B133-F9EE4A96A79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Native American Males</c:v>
                </c:pt>
              </c:strCache>
            </c:strRef>
          </c:tx>
          <c:spPr>
            <a:ln w="9525" cap="flat" cmpd="sng" algn="ctr">
              <a:solidFill>
                <a:schemeClr val="accent5">
                  <a:shade val="95000"/>
                  <a:satMod val="105000"/>
                </a:schemeClr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gradFill flip="none" rotWithShape="1">
                <a:gsLst>
                  <a:gs pos="0">
                    <a:schemeClr val="accent5">
                      <a:lumMod val="67000"/>
                    </a:schemeClr>
                  </a:gs>
                  <a:gs pos="48000">
                    <a:schemeClr val="accent5">
                      <a:lumMod val="97000"/>
                      <a:lumOff val="3000"/>
                    </a:schemeClr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Sheet1!$F$2:$F$5</c:f>
              <c:numCache>
                <c:formatCode>General</c:formatCode>
                <c:ptCount val="4"/>
                <c:pt idx="0">
                  <c:v>14</c:v>
                </c:pt>
                <c:pt idx="1">
                  <c:v>19</c:v>
                </c:pt>
                <c:pt idx="2">
                  <c:v>26</c:v>
                </c:pt>
                <c:pt idx="3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190-4707-B133-F9EE4A96A79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384475888"/>
        <c:axId val="514255800"/>
      </c:lineChart>
      <c:catAx>
        <c:axId val="38447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4255800"/>
        <c:crosses val="autoZero"/>
        <c:auto val="1"/>
        <c:lblAlgn val="ctr"/>
        <c:lblOffset val="100"/>
        <c:noMultiLvlLbl val="0"/>
      </c:catAx>
      <c:valAx>
        <c:axId val="514255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4475888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of</a:t>
            </a:r>
            <a:r>
              <a:rPr lang="en-US" sz="240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Males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U.S. Population, 2017</a:t>
            </a:r>
          </a:p>
        </c:rich>
      </c:tx>
      <c:layout>
        <c:manualLayout>
          <c:xMode val="edge"/>
          <c:yMode val="edge"/>
          <c:x val="0.21169330484496818"/>
          <c:y val="9.0592082919652107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7927335854671709E-2"/>
          <c:y val="0.21993381262124845"/>
          <c:w val="0.63516554033108064"/>
          <c:h val="0.701443683669976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26"/>
            <c:spPr>
              <a:solidFill>
                <a:schemeClr val="accent1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389-4888-B815-1DA3536BA3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389-4888-B815-1DA3536BA3A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389-4888-B815-1DA3536BA3A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389-4888-B815-1DA3536BA3A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8-ADFB-43D1-A00D-50E4B54684FE}"/>
              </c:ext>
            </c:extLst>
          </c:dPt>
          <c:dLbls>
            <c:dLbl>
              <c:idx val="0"/>
              <c:layout>
                <c:manualLayout>
                  <c:x val="-6.2117200901068467E-2"/>
                  <c:y val="0.155517231541709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Black Males</a:t>
                    </a:r>
                  </a:p>
                  <a:p>
                    <a:pPr>
                      <a:defRPr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4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fld id="{287076A2-C377-422C-8B79-B13F9F84517D}" type="PERCENTAGE">
                      <a:rPr lang="en-US" sz="2400" baseline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[PERCENTAGE]</a:t>
                    </a:fld>
                    <a:endParaRPr lang="en-US" sz="2400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6269338283934"/>
                      <c:h val="0.136138033882128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389-4888-B815-1DA3536BA3AB}"/>
                </c:ext>
              </c:extLst>
            </c:dLbl>
            <c:dLbl>
              <c:idx val="1"/>
              <c:layout>
                <c:manualLayout>
                  <c:x val="-0.14979488292309914"/>
                  <c:y val="0.1274298185552892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Hispanic</a:t>
                    </a:r>
                  </a:p>
                  <a:p>
                    <a:pPr>
                      <a:defRPr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Males</a:t>
                    </a:r>
                    <a:endParaRPr lang="en-US" sz="1330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  <a:p>
                    <a:pPr>
                      <a:defRPr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  <a:fld id="{BEAD83EB-0FCC-4168-A257-339DA39A57DB}" type="PERCENTAGE">
                      <a:rPr lang="en-US" sz="2400" baseline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[PERCENTAGE]</a:t>
                    </a:fld>
                    <a:endParaRPr lang="en-US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4710"/>
                        <a:gd name="adj2" fmla="val -15228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>
                    <c:manualLayout>
                      <c:w val="0.18931314195961726"/>
                      <c:h val="0.135248202670318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389-4888-B815-1DA3536BA3AB}"/>
                </c:ext>
              </c:extLst>
            </c:dLbl>
            <c:dLbl>
              <c:idx val="2"/>
              <c:layout>
                <c:manualLayout>
                  <c:x val="-0.24637493062445176"/>
                  <c:y val="0.125848360056960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Native American Males</a:t>
                    </a:r>
                  </a:p>
                  <a:p>
                    <a:pPr>
                      <a:defRPr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</a:t>
                    </a:r>
                    <a:r>
                      <a:rPr lang="en-US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%</a:t>
                    </a:r>
                    <a:endParaRPr lang="en-US" sz="2400" baseline="0" dirty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xfrm>
                  <a:off x="3888209" y="3568882"/>
                  <a:ext cx="2491506" cy="800138"/>
                </a:xfrm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27992"/>
                        <a:gd name="adj2" fmla="val -68187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>
                    <c:manualLayout>
                      <c:w val="0.27714114564437292"/>
                      <c:h val="9.13087845575411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389-4888-B815-1DA3536BA3AB}"/>
                </c:ext>
              </c:extLst>
            </c:dLbl>
            <c:dLbl>
              <c:idx val="3"/>
              <c:layout>
                <c:manualLayout>
                  <c:x val="-0.21002704692401256"/>
                  <c:y val="-9.558542114053925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fld id="{7DFF1EFE-CC86-4504-A3F3-C658B5F2EE26}" type="CATEGORYNAME">
                      <a:rPr lang="en-US" sz="2000" baseline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[CATEGORY NAME]</a:t>
                    </a:fld>
                    <a:r>
                      <a:rPr lang="en-US" sz="20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
</a:t>
                    </a:r>
                    <a:fld id="{3315E7AF-1134-4F13-8B9A-FBE3A6187910}" type="PERCENTAGE">
                      <a:rPr lang="en-US" sz="2450" baseline="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24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[PERCENTAGE]</a:t>
                    </a:fld>
                    <a:endParaRPr lang="en-US" sz="2000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905149051490514"/>
                      <c:h val="0.13289393939393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389-4888-B815-1DA3536BA3AB}"/>
                </c:ext>
              </c:extLst>
            </c:dLbl>
            <c:dLbl>
              <c:idx val="4"/>
              <c:layout>
                <c:manualLayout>
                  <c:x val="0.11899580465827599"/>
                  <c:y val="-5.072463768115942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1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All Other Individuals</a:t>
                    </a:r>
                    <a:r>
                      <a:rPr lang="en-US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
</a:t>
                    </a:r>
                    <a:fld id="{4B77E187-FC31-4696-8CDC-6BC9364FB67F}" type="PERCENTAGE">
                      <a:rPr lang="en-US" sz="2400" baseline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defRPr>
                      </a:pPr>
                      <a:t>[PERCENTAGE]</a:t>
                    </a:fld>
                    <a:endParaRPr lang="en-US" baseline="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47261"/>
                        <a:gd name="adj2" fmla="val 25395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ADFB-43D1-A00D-50E4B54684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Sheet1!$A$1:$E$1</c:f>
              <c:strCache>
                <c:ptCount val="5"/>
                <c:pt idx="0">
                  <c:v>Black Males</c:v>
                </c:pt>
                <c:pt idx="1">
                  <c:v>Hispanic Males</c:v>
                </c:pt>
                <c:pt idx="2">
                  <c:v>Native American Males</c:v>
                </c:pt>
                <c:pt idx="3">
                  <c:v>White Males</c:v>
                </c:pt>
                <c:pt idx="4">
                  <c:v>All Other Individuals in the US</c:v>
                </c:pt>
              </c:strCache>
            </c:strRef>
          </c:cat>
          <c:val>
            <c:numRef>
              <c:f>Sheet1!$A$2:$E$2</c:f>
              <c:numCache>
                <c:formatCode>General</c:formatCode>
                <c:ptCount val="5"/>
                <c:pt idx="0">
                  <c:v>22686897.528960001</c:v>
                </c:pt>
                <c:pt idx="1">
                  <c:v>28861000</c:v>
                </c:pt>
                <c:pt idx="2">
                  <c:v>2246821.1638600002</c:v>
                </c:pt>
                <c:pt idx="3">
                  <c:v>100450000</c:v>
                </c:pt>
                <c:pt idx="4">
                  <c:v>171474459.30718002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389-4888-B815-1DA3536BA3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0231349459695902"/>
          <c:y val="0.39904705082925118"/>
          <c:w val="0.27805452159389166"/>
          <c:h val="0.2834959436888570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kern="1200" baseline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 b="1" i="0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Victims of Fatal Police Shootings, 2015-2018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layout>
        <c:manualLayout>
          <c:xMode val="edge"/>
          <c:yMode val="edge"/>
          <c:x val="0.19755531469658022"/>
          <c:y val="3.007505037172730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1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0583482201725203E-2"/>
          <c:y val="0.18679093917608125"/>
          <c:w val="0.69420734633852244"/>
          <c:h val="0.72873479402031272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11"/>
            <c:spPr>
              <a:gradFill flip="none" rotWithShape="1">
                <a:gsLst>
                  <a:gs pos="0">
                    <a:schemeClr val="accent1">
                      <a:lumMod val="67000"/>
                    </a:schemeClr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BBE-4728-B807-3BDD6077FC5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BBE-4728-B807-3BDD6077FC5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BBE-4728-B807-3BDD6077FC5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 cap="flat" cmpd="sng" algn="ctr">
                <a:solidFill>
                  <a:schemeClr val="bg1"/>
                </a:solidFill>
                <a:prstDash val="solid"/>
              </a:ln>
              <a:effectLst/>
            </c:spPr>
            <c:extLst>
              <c:ext xmlns:c16="http://schemas.microsoft.com/office/drawing/2014/chart" uri="{C3380CC4-5D6E-409C-BE32-E72D297353CC}">
                <c16:uniqueId val="{00000007-3BBE-4728-B807-3BDD6077FC5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BBE-4728-B807-3BDD6077FC5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BA1D-4135-AC6E-9C552F8A90B3}"/>
              </c:ext>
            </c:extLst>
          </c:dPt>
          <c:dLbls>
            <c:dLbl>
              <c:idx val="0"/>
              <c:layout>
                <c:manualLayout>
                  <c:x val="-0.17477507646596926"/>
                  <c:y val="0.13033817176047324"/>
                </c:manualLayout>
              </c:layout>
              <c:tx>
                <c:rich>
                  <a:bodyPr/>
                  <a:lstStyle/>
                  <a:p>
                    <a:r>
                      <a:rPr lang="en-US" sz="2200" dirty="0"/>
                      <a:t>Black Males</a:t>
                    </a:r>
                  </a:p>
                  <a:p>
                    <a:r>
                      <a:rPr lang="en-US" dirty="0"/>
                      <a:t>22%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BBE-4728-B807-3BDD6077FC50}"/>
                </c:ext>
              </c:extLst>
            </c:dLbl>
            <c:dLbl>
              <c:idx val="1"/>
              <c:layout>
                <c:manualLayout>
                  <c:x val="-0.23615827217802191"/>
                  <c:y val="-7.863349472277396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Hispanic Males</a:t>
                    </a:r>
                    <a:r>
                      <a: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</a:t>
                    </a:r>
                  </a:p>
                  <a:p>
                    <a:pPr>
                      <a:defRPr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16%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5410064733065"/>
                      <c:h val="9.817206296907944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BBE-4728-B807-3BDD6077FC50}"/>
                </c:ext>
              </c:extLst>
            </c:dLbl>
            <c:dLbl>
              <c:idx val="2"/>
              <c:layout>
                <c:manualLayout>
                  <c:x val="-0.24801211369997586"/>
                  <c:y val="-0.13874198333903914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Native American Males</a:t>
                    </a:r>
                  </a:p>
                  <a:p>
                    <a:pPr>
                      <a:defRPr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400" baseline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2%</a:t>
                    </a:r>
                    <a:endParaRPr lang="en-US" sz="2400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c:rich>
              </c:tx>
              <c:spPr>
                <a:xfrm>
                  <a:off x="3285418" y="5701464"/>
                  <a:ext cx="2140331" cy="806958"/>
                </a:xfrm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25443"/>
                        <a:gd name="adj2" fmla="val 99719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>
                    <c:manualLayout>
                      <c:w val="0.28010452621150861"/>
                      <c:h val="9.613705352048385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BBE-4728-B807-3BDD6077FC5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000" dirty="0"/>
                      <a:t>White Males</a:t>
                    </a:r>
                  </a:p>
                  <a:p>
                    <a:r>
                      <a:rPr lang="en-US" dirty="0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BBE-4728-B807-3BDD6077FC50}"/>
                </c:ext>
              </c:extLst>
            </c:dLbl>
            <c:dLbl>
              <c:idx val="4"/>
              <c:layout>
                <c:manualLayout>
                  <c:x val="4.794479426862646E-2"/>
                  <c:y val="7.4799529788567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All Other Individuals</a:t>
                    </a:r>
                  </a:p>
                  <a:p>
                    <a:pPr>
                      <a:defRPr sz="24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defRPr>
                    </a:pPr>
                    <a:r>
                      <a: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 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lt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98122024285448"/>
                      <c:h val="0.181387880862718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BBE-4728-B807-3BDD6077FC50}"/>
                </c:ext>
              </c:extLst>
            </c:dLbl>
            <c:dLbl>
              <c:idx val="5"/>
              <c:layout>
                <c:manualLayout>
                  <c:x val="0.15860052369640915"/>
                  <c:y val="0.19859968047472321"/>
                </c:manualLayout>
              </c:layout>
              <c:tx>
                <c:rich>
                  <a:bodyPr/>
                  <a:lstStyle/>
                  <a:p>
                    <a:r>
                      <a:rPr lang="en-US" sz="2100" b="1" i="0" u="none" strike="noStrike" kern="1200" baseline="0" dirty="0">
                        <a:solidFill>
                          <a:prstClr val="white"/>
                        </a:solidFill>
                      </a:rPr>
                      <a:t>Other/</a:t>
                    </a:r>
                  </a:p>
                  <a:p>
                    <a:r>
                      <a:rPr lang="en-US" sz="2100" b="1" i="0" u="none" strike="noStrike" kern="1200" baseline="0" dirty="0">
                        <a:solidFill>
                          <a:prstClr val="white"/>
                        </a:solidFill>
                      </a:rPr>
                      <a:t>Unknown Race Males</a:t>
                    </a:r>
                  </a:p>
                  <a:p>
                    <a:r>
                      <a:rPr lang="en-US" dirty="0"/>
                      <a:t>10%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BA1D-4135-AC6E-9C552F8A90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data!$M$23:$R$23</c:f>
              <c:strCache>
                <c:ptCount val="6"/>
                <c:pt idx="0">
                  <c:v>Black Males</c:v>
                </c:pt>
                <c:pt idx="1">
                  <c:v>Hispanic Males</c:v>
                </c:pt>
                <c:pt idx="2">
                  <c:v>Native American Males</c:v>
                </c:pt>
                <c:pt idx="3">
                  <c:v>White Males</c:v>
                </c:pt>
                <c:pt idx="4">
                  <c:v>All Other Individuals</c:v>
                </c:pt>
                <c:pt idx="5">
                  <c:v>Other Males/Unknown Race</c:v>
                </c:pt>
              </c:strCache>
            </c:strRef>
          </c:cat>
          <c:val>
            <c:numRef>
              <c:f>data!$M$24:$R$24</c:f>
              <c:numCache>
                <c:formatCode>General</c:formatCode>
                <c:ptCount val="6"/>
                <c:pt idx="0">
                  <c:v>1363</c:v>
                </c:pt>
                <c:pt idx="1">
                  <c:v>812</c:v>
                </c:pt>
                <c:pt idx="2">
                  <c:v>97</c:v>
                </c:pt>
                <c:pt idx="3">
                  <c:v>2442</c:v>
                </c:pt>
                <c:pt idx="4">
                  <c:v>569</c:v>
                </c:pt>
                <c:pt idx="5">
                  <c:v>1079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BBE-4728-B807-3BDD6077FC5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681358336338254"/>
          <c:y val="0.49666852207098056"/>
          <c:w val="0.25766398179944627"/>
          <c:h val="0.2927650348054319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399760691678242E-2"/>
          <c:y val="0.17836054082985775"/>
          <c:w val="0.60521122819206419"/>
          <c:h val="0.71182476280925366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12"/>
            <c:spPr>
              <a:solidFill>
                <a:schemeClr val="accent1"/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32C-450C-B0F6-48327A077D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32C-450C-B0F6-48327A077D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32C-450C-B0F6-48327A077DF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32C-450C-B0F6-48327A077DF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32C-450C-B0F6-48327A077DFE}"/>
              </c:ext>
            </c:extLst>
          </c:dPt>
          <c:dLbls>
            <c:dLbl>
              <c:idx val="0"/>
              <c:layout>
                <c:manualLayout>
                  <c:x val="-0.22069413887602293"/>
                  <c:y val="9.807385950082024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5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Black Males</a:t>
                    </a:r>
                  </a:p>
                  <a:p>
                    <a:pPr>
                      <a:defRPr sz="2000"/>
                    </a:pPr>
                    <a:fld id="{413B74AC-F41D-4244-A6CA-3FD38786AC34}" type="PERCENTAGE">
                      <a:rPr lang="en-US" sz="280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pPr>
                        <a:defRPr sz="2000"/>
                      </a:pPr>
                      <a:t>[PERCENTAGE]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82733812949639"/>
                      <c:h val="0.169173556730333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32C-450C-B0F6-48327A077DFE}"/>
                </c:ext>
              </c:extLst>
            </c:dLbl>
            <c:dLbl>
              <c:idx val="1"/>
              <c:layout>
                <c:manualLayout>
                  <c:x val="-7.8944245020842976E-2"/>
                  <c:y val="-0.18685152061286259"/>
                </c:manualLayout>
              </c:layout>
              <c:tx>
                <c:rich>
                  <a:bodyPr/>
                  <a:lstStyle/>
                  <a:p>
                    <a:r>
                      <a:rPr lang="en-US" sz="2200" dirty="0"/>
                      <a:t>Hispanic </a:t>
                    </a:r>
                  </a:p>
                  <a:p>
                    <a:r>
                      <a:rPr lang="en-US" sz="2200" dirty="0"/>
                      <a:t>Males</a:t>
                    </a:r>
                  </a:p>
                  <a:p>
                    <a:r>
                      <a:rPr lang="en-US" sz="2400" dirty="0"/>
                      <a:t>17%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2C-450C-B0F6-48327A077DFE}"/>
                </c:ext>
              </c:extLst>
            </c:dLbl>
            <c:dLbl>
              <c:idx val="2"/>
              <c:layout>
                <c:manualLayout>
                  <c:x val="-5.1554410015294851E-2"/>
                  <c:y val="-0.40374872376193"/>
                </c:manualLayout>
              </c:layout>
              <c:tx>
                <c:rich>
                  <a:bodyPr/>
                  <a:lstStyle/>
                  <a:p>
                    <a:r>
                      <a:rPr lang="en-US" sz="2200" dirty="0"/>
                      <a:t>White Males</a:t>
                    </a:r>
                  </a:p>
                  <a:p>
                    <a:r>
                      <a:rPr lang="en-US" sz="2400" dirty="0"/>
                      <a:t>38%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32C-450C-B0F6-48327A077DFE}"/>
                </c:ext>
              </c:extLst>
            </c:dLbl>
            <c:dLbl>
              <c:idx val="3"/>
              <c:layout>
                <c:manualLayout>
                  <c:x val="0.18107678817575862"/>
                  <c:y val="0.1648383932379825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100" dirty="0"/>
                      <a:t>Other/</a:t>
                    </a:r>
                  </a:p>
                  <a:p>
                    <a:pPr>
                      <a:defRPr sz="2000"/>
                    </a:pPr>
                    <a:r>
                      <a:rPr lang="en-US" sz="2100" dirty="0"/>
                      <a:t>Unknown</a:t>
                    </a:r>
                    <a:r>
                      <a:rPr lang="en-US" sz="2100" baseline="0" dirty="0"/>
                      <a:t> Race Males </a:t>
                    </a:r>
                  </a:p>
                  <a:p>
                    <a:pPr>
                      <a:defRPr sz="2000"/>
                    </a:pPr>
                    <a:r>
                      <a:rPr lang="en-US" sz="2400" baseline="0" dirty="0"/>
                      <a:t>4%</a:t>
                    </a:r>
                    <a:endParaRPr lang="en-US" sz="240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074339972209357"/>
                      <c:h val="0.1887999237355485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32C-450C-B0F6-48327A077DFE}"/>
                </c:ext>
              </c:extLst>
            </c:dLbl>
            <c:dLbl>
              <c:idx val="4"/>
              <c:layout>
                <c:manualLayout>
                  <c:x val="6.36856376408831E-2"/>
                  <c:y val="0.1429778873752965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900" dirty="0"/>
                      <a:t>All other Individuals</a:t>
                    </a:r>
                  </a:p>
                  <a:p>
                    <a:pPr>
                      <a:defRPr sz="2000"/>
                    </a:pPr>
                    <a:r>
                      <a:rPr lang="en-US" sz="1900" dirty="0"/>
                      <a:t>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033011039061294"/>
                      <c:h val="0.130131754972437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832C-450C-B0F6-48327A077D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unarmed!$H$6:$L$6</c:f>
              <c:strCache>
                <c:ptCount val="5"/>
                <c:pt idx="0">
                  <c:v>Black Males</c:v>
                </c:pt>
                <c:pt idx="1">
                  <c:v>Hispanic Males</c:v>
                </c:pt>
                <c:pt idx="2">
                  <c:v>Other/Unknown Race Males</c:v>
                </c:pt>
                <c:pt idx="3">
                  <c:v>White Males</c:v>
                </c:pt>
                <c:pt idx="4">
                  <c:v>All Other Individuals</c:v>
                </c:pt>
              </c:strCache>
            </c:strRef>
          </c:cat>
          <c:val>
            <c:numRef>
              <c:f>unarmed!$H$7:$L$7</c:f>
              <c:numCache>
                <c:formatCode>General</c:formatCode>
                <c:ptCount val="5"/>
                <c:pt idx="0">
                  <c:v>85</c:v>
                </c:pt>
                <c:pt idx="1">
                  <c:v>42</c:v>
                </c:pt>
                <c:pt idx="2">
                  <c:v>10</c:v>
                </c:pt>
                <c:pt idx="3">
                  <c:v>94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32C-450C-B0F6-48327A077DF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70572879902902"/>
          <c:y val="0.59098226921882846"/>
          <c:w val="0.28870845597412664"/>
          <c:h val="0.323535120122342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2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Share of Males in the U.S. Population, 2017</a:t>
            </a:r>
          </a:p>
        </c:rich>
      </c:tx>
      <c:layout>
        <c:manualLayout>
          <c:xMode val="edge"/>
          <c:yMode val="edge"/>
          <c:x val="0.17827041398647056"/>
          <c:y val="1.34722845807742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9003416598787222E-2"/>
          <c:y val="0.18639022911413508"/>
          <c:w val="0.68612159471445378"/>
          <c:h val="0.68502081233387746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26"/>
            <c:spPr>
              <a:solidFill>
                <a:schemeClr val="accent1"/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656-40D1-9FFC-7D6703602F0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656-40D1-9FFC-7D6703602F0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656-40D1-9FFC-7D6703602F0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B656-40D1-9FFC-7D6703602F0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B656-40D1-9FFC-7D6703602F08}"/>
              </c:ext>
            </c:extLst>
          </c:dPt>
          <c:dLbls>
            <c:dLbl>
              <c:idx val="0"/>
              <c:layout>
                <c:manualLayout>
                  <c:x val="-6.2117216490180156E-2"/>
                  <c:y val="0.119655332570387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400" dirty="0"/>
                      <a:t>Black Males</a:t>
                    </a:r>
                  </a:p>
                  <a:p>
                    <a:pPr>
                      <a:defRPr sz="2000"/>
                    </a:pPr>
                    <a:r>
                      <a:rPr lang="en-US" sz="2400" baseline="0" dirty="0"/>
                      <a:t> </a:t>
                    </a:r>
                    <a:fld id="{287076A2-C377-422C-8B79-B13F9F84517D}" type="PERCENTAGE">
                      <a:rPr lang="en-US" sz="2400" baseline="0"/>
                      <a:pPr>
                        <a:defRPr sz="2000"/>
                      </a:pPr>
                      <a:t>[PERCENTAGE]</a:t>
                    </a:fld>
                    <a:endParaRPr lang="en-US" sz="2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06269338283934"/>
                      <c:h val="0.136138033882128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656-40D1-9FFC-7D6703602F08}"/>
                </c:ext>
              </c:extLst>
            </c:dLbl>
            <c:dLbl>
              <c:idx val="1"/>
              <c:layout>
                <c:manualLayout>
                  <c:x val="-0.15901468483095807"/>
                  <c:y val="0.13463664724711646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100" dirty="0"/>
                      <a:t>Hispanic</a:t>
                    </a:r>
                  </a:p>
                  <a:p>
                    <a:pPr>
                      <a:defRPr sz="2000"/>
                    </a:pPr>
                    <a:r>
                      <a:rPr lang="en-US" sz="2100" dirty="0"/>
                      <a:t> Males</a:t>
                    </a:r>
                    <a:endParaRPr lang="en-US" sz="2100" baseline="0" dirty="0"/>
                  </a:p>
                  <a:p>
                    <a:pPr>
                      <a:defRPr sz="2000"/>
                    </a:pPr>
                    <a:r>
                      <a:rPr lang="en-US" sz="2400" baseline="0" dirty="0"/>
                      <a:t> </a:t>
                    </a:r>
                    <a:fld id="{BEAD83EB-0FCC-4168-A257-339DA39A57DB}" type="PERCENTAGE">
                      <a:rPr lang="en-US" sz="2400" baseline="0"/>
                      <a:pPr>
                        <a:defRPr sz="2000"/>
                      </a:pPr>
                      <a:t>[PERCENTAGE]</a:t>
                    </a:fld>
                    <a:endParaRPr lang="en-US" sz="2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14710"/>
                        <a:gd name="adj2" fmla="val -15228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>
                    <c:manualLayout>
                      <c:w val="0.18931314195961726"/>
                      <c:h val="0.135248202670318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656-40D1-9FFC-7D6703602F08}"/>
                </c:ext>
              </c:extLst>
            </c:dLbl>
            <c:dLbl>
              <c:idx val="2"/>
              <c:layout>
                <c:manualLayout>
                  <c:x val="-0.23444729161010053"/>
                  <c:y val="0.1517254832152695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solidFill>
                          <a:schemeClr val="bg1"/>
                        </a:solidFill>
                      </a:rPr>
                      <a:t>Native American</a:t>
                    </a:r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2000" dirty="0">
                        <a:solidFill>
                          <a:schemeClr val="bg1"/>
                        </a:solidFill>
                      </a:rPr>
                      <a:t>Males</a:t>
                    </a:r>
                  </a:p>
                  <a:p>
                    <a:pPr>
                      <a:defRPr sz="2000">
                        <a:solidFill>
                          <a:schemeClr val="bg1"/>
                        </a:solidFill>
                      </a:defRPr>
                    </a:pPr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2400" dirty="0">
                        <a:solidFill>
                          <a:schemeClr val="bg1"/>
                        </a:solidFill>
                      </a:rPr>
                      <a:t>1%</a:t>
                    </a:r>
                    <a:endParaRPr lang="en-US" sz="24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xfrm>
                  <a:off x="3888209" y="3568882"/>
                  <a:ext cx="2491506" cy="800138"/>
                </a:xfrm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27992"/>
                        <a:gd name="adj2" fmla="val -68187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layout>
                    <c:manualLayout>
                      <c:w val="0.41112009299211222"/>
                      <c:h val="0.134549994711187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656-40D1-9FFC-7D6703602F08}"/>
                </c:ext>
              </c:extLst>
            </c:dLbl>
            <c:dLbl>
              <c:idx val="3"/>
              <c:layout>
                <c:manualLayout>
                  <c:x val="-0.2668826794931316"/>
                  <c:y val="-7.828894892460060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FF1EFE-CC86-4504-A3F3-C658B5F2EE26}" type="CATEGORYNAME">
                      <a:rPr lang="en-US" sz="2200" baseline="0" smtClean="0"/>
                      <a:pPr>
                        <a:defRPr sz="2000"/>
                      </a:pPr>
                      <a:t>[CATEGORY NAME]</a:t>
                    </a:fld>
                    <a:r>
                      <a:rPr lang="en-US" sz="2000" baseline="0" dirty="0"/>
                      <a:t>
</a:t>
                    </a:r>
                    <a:fld id="{3315E7AF-1134-4F13-8B9A-FBE3A6187910}" type="PERCENTAGE">
                      <a:rPr lang="en-US" sz="2400" baseline="0" dirty="0" smtClean="0"/>
                      <a:pPr>
                        <a:defRPr sz="20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00416066378962"/>
                      <c:h val="0.132893892806443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B656-40D1-9FFC-7D6703602F08}"/>
                </c:ext>
              </c:extLst>
            </c:dLbl>
            <c:dLbl>
              <c:idx val="4"/>
              <c:layout>
                <c:manualLayout>
                  <c:x val="0.11899580465827599"/>
                  <c:y val="-5.072463768115942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200" baseline="0" dirty="0"/>
                      <a:t>All Other Individuals</a:t>
                    </a:r>
                    <a:r>
                      <a:rPr lang="en-US" sz="2000" baseline="0" dirty="0"/>
                      <a:t>
</a:t>
                    </a:r>
                    <a:fld id="{4B77E187-FC31-4696-8CDC-6BC9364FB67F}" type="PERCENTAGE">
                      <a:rPr lang="en-US" sz="2400" baseline="0"/>
                      <a:pPr>
                        <a:defRPr sz="2000"/>
                      </a:pPr>
                      <a:t>[PERCENTAGE]</a:t>
                    </a:fld>
                    <a:endParaRPr lang="en-US" sz="2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47261"/>
                        <a:gd name="adj2" fmla="val 25395"/>
                      </a:avLst>
                    </a:prstGeom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B656-40D1-9FFC-7D6703602F0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</c:ext>
            </c:extLst>
          </c:dLbls>
          <c:cat>
            <c:strRef>
              <c:f>Sheet1!$A$1:$E$1</c:f>
              <c:strCache>
                <c:ptCount val="5"/>
                <c:pt idx="0">
                  <c:v>Black Males</c:v>
                </c:pt>
                <c:pt idx="1">
                  <c:v>Hispanic Males</c:v>
                </c:pt>
                <c:pt idx="2">
                  <c:v>Native American Males</c:v>
                </c:pt>
                <c:pt idx="3">
                  <c:v>White Males</c:v>
                </c:pt>
                <c:pt idx="4">
                  <c:v>All Other Individuals in the US</c:v>
                </c:pt>
              </c:strCache>
            </c:strRef>
          </c:cat>
          <c:val>
            <c:numRef>
              <c:f>Sheet1!$A$2:$E$2</c:f>
              <c:numCache>
                <c:formatCode>General</c:formatCode>
                <c:ptCount val="5"/>
                <c:pt idx="0">
                  <c:v>22686897.528960001</c:v>
                </c:pt>
                <c:pt idx="1">
                  <c:v>28861000</c:v>
                </c:pt>
                <c:pt idx="2">
                  <c:v>2246821.1638600002</c:v>
                </c:pt>
                <c:pt idx="3">
                  <c:v>100450000</c:v>
                </c:pt>
                <c:pt idx="4">
                  <c:v>171474459.30718002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656-40D1-9FFC-7D6703602F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1503925694632997"/>
          <c:y val="0.59160453990352191"/>
          <c:w val="0.25937641415512719"/>
          <c:h val="0.2957235431705138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Criminal Case Dispositions of Officers Arrested for On-Duty Fatal Shootings (2005-2017)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7205284757896264"/>
          <c:y val="0.14813282591610449"/>
          <c:w val="0.458108700953334"/>
          <c:h val="0.6314831782288447"/>
        </c:manualLayout>
      </c:layout>
      <c:pieChart>
        <c:varyColors val="1"/>
        <c:ser>
          <c:idx val="0"/>
          <c:order val="0"/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31-4666-93A8-03248169A2D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31-4666-93A8-03248169A2D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31-4666-93A8-03248169A2D2}"/>
              </c:ext>
            </c:extLst>
          </c:dPt>
          <c:dLbls>
            <c:dLbl>
              <c:idx val="0"/>
              <c:layout>
                <c:manualLayout>
                  <c:x val="-0.16850443160685316"/>
                  <c:y val="7.693379239560628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800" dirty="0"/>
                      <a:t>28 </a:t>
                    </a:r>
                    <a:fld id="{5565A704-23F1-415A-A1C7-3A46327A62A3}" type="CATEGORYNAME">
                      <a:rPr lang="en-US" sz="2800" smtClean="0"/>
                      <a:pPr>
                        <a:defRPr sz="2400" b="1" i="0" u="none" strike="noStrike" kern="1200" baseline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endParaRPr lang="en-US" sz="2800" dirty="0"/>
                  </a:p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800" baseline="0" dirty="0"/>
                      <a:t> (35%</a:t>
                    </a:r>
                    <a:r>
                      <a:rPr lang="en-US" sz="2800" dirty="0"/>
                      <a:t>)</a:t>
                    </a:r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149319850247146"/>
                      <c:h val="0.1592536802464908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631-4666-93A8-03248169A2D2}"/>
                </c:ext>
              </c:extLst>
            </c:dLbl>
            <c:dLbl>
              <c:idx val="1"/>
              <c:layout>
                <c:manualLayout>
                  <c:x val="9.4509753491868798E-2"/>
                  <c:y val="-0.24573345673557245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/>
                      <a:t>31 </a:t>
                    </a:r>
                    <a:fld id="{7F6BD43E-E225-4FBD-88A4-76C7E79F2973}" type="CATEGORYNAME">
                      <a:rPr lang="en-US" sz="2800" smtClean="0"/>
                      <a:pPr/>
                      <a:t>[CATEGORY NAME]</a:t>
                    </a:fld>
                    <a:endParaRPr lang="en-US" sz="2800" baseline="0" dirty="0"/>
                  </a:p>
                  <a:p>
                    <a:r>
                      <a:rPr lang="en-US" sz="2800" dirty="0"/>
                      <a:t>(38%)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631-4666-93A8-03248169A2D2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800" dirty="0"/>
                      <a:t>21 </a:t>
                    </a:r>
                    <a:fld id="{D33BB863-CD4B-42D2-B1BB-63E2A3E1F685}" type="CATEGORYNAME">
                      <a:rPr lang="en-US" sz="2800" smtClean="0"/>
                      <a:pPr>
                        <a:defRPr sz="2400" b="1" i="0" u="none" strike="noStrike" kern="1200" baseline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endParaRPr lang="en-US" sz="2800" baseline="0" dirty="0"/>
                  </a:p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800" baseline="0" dirty="0"/>
                      <a:t>(26%)</a:t>
                    </a:r>
                  </a:p>
                  <a:p>
                    <a:pPr>
                      <a:defRPr sz="2400" b="1" i="0" u="none" strike="noStrike" kern="1200" baseline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defRPr>
                    </a:pPr>
                    <a:endParaRPr lang="en-US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631-4666-93A8-03248169A2D2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'[1]Data Hub'!$A$4:$A$6</c:f>
              <c:strCache>
                <c:ptCount val="3"/>
                <c:pt idx="0">
                  <c:v>Convicted</c:v>
                </c:pt>
                <c:pt idx="1">
                  <c:v>Not Convicted</c:v>
                </c:pt>
                <c:pt idx="2">
                  <c:v>Pending</c:v>
                </c:pt>
              </c:strCache>
            </c:strRef>
          </c:cat>
          <c:val>
            <c:numRef>
              <c:f>'[1]Data Hub'!$B$4:$B$6</c:f>
              <c:numCache>
                <c:formatCode>General</c:formatCode>
                <c:ptCount val="3"/>
                <c:pt idx="0">
                  <c:v>28</c:v>
                </c:pt>
                <c:pt idx="1">
                  <c:v>31</c:v>
                </c:pt>
                <c:pt idx="2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31-4666-93A8-03248169A2D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350631108297397"/>
          <c:y val="0.3895005942586755"/>
          <c:w val="0.14980783180996848"/>
          <c:h val="0.19512111677169042"/>
        </c:manualLayout>
      </c:layout>
      <c:overlay val="0"/>
      <c:spPr>
        <a:solidFill>
          <a:schemeClr val="bg1">
            <a:lumMod val="9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0.66042</cdr:x>
      <cdr:y>0.84488</cdr:y>
    </cdr:from>
    <cdr:to>
      <cdr:x>0.91458</cdr:x>
      <cdr:y>0.9538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19425" y="2438399"/>
          <a:ext cx="11620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0.70502</cdr:x>
      <cdr:y>0.94206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22787" y="8255289"/>
          <a:ext cx="2854613" cy="5077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i="1" dirty="0"/>
            <a:t>Source: US Census Bureau, 2017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0.72068</cdr:x>
      <cdr:y>0.95076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629400" y="8331489"/>
          <a:ext cx="2569441" cy="431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i="1" dirty="0"/>
            <a:t>Source:</a:t>
          </a:r>
          <a:r>
            <a:rPr lang="en-US" sz="1400" i="1" baseline="0" dirty="0"/>
            <a:t> Fatal Encounters, 2018</a:t>
          </a:r>
          <a:endParaRPr lang="en-US" sz="1400" i="1" dirty="0"/>
        </a:p>
      </cdr:txBody>
    </cdr:sp>
  </cdr:relSizeAnchor>
  <cdr:relSizeAnchor xmlns:cdr="http://schemas.openxmlformats.org/drawingml/2006/chartDrawing">
    <cdr:from>
      <cdr:x>0.71336</cdr:x>
      <cdr:y>0.13913</cdr:y>
    </cdr:from>
    <cdr:to>
      <cdr:x>0.98575</cdr:x>
      <cdr:y>0.29565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1349B6-A437-4D93-99B7-76B9B0A00481}"/>
            </a:ext>
          </a:extLst>
        </cdr:cNvPr>
        <cdr:cNvSpPr txBox="1"/>
      </cdr:nvSpPr>
      <cdr:spPr>
        <a:xfrm xmlns:a="http://schemas.openxmlformats.org/drawingml/2006/main">
          <a:off x="6562090" y="1219200"/>
          <a:ext cx="2505710" cy="1371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0.68381</cdr:x>
      <cdr:y>0.05165</cdr:y>
    </cdr:from>
    <cdr:to>
      <cdr:x>0.99677</cdr:x>
      <cdr:y>0.29267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75BCAAA8-BAB1-4170-8ABC-4A783ED08B57}"/>
            </a:ext>
          </a:extLst>
        </cdr:cNvPr>
        <cdr:cNvSpPr txBox="1"/>
      </cdr:nvSpPr>
      <cdr:spPr>
        <a:xfrm xmlns:a="http://schemas.openxmlformats.org/drawingml/2006/main">
          <a:off x="6446587" y="457200"/>
          <a:ext cx="2950441" cy="2133600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chemeClr val="accent1">
                <a:lumMod val="67000"/>
                <a:alpha val="40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/>
          <a:r>
            <a:rPr lang="en-US" sz="22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Black males are killed by police officers at 3x their rate in the U.S. population and 2x the rate of white males</a:t>
          </a:r>
        </a:p>
        <a:p xmlns:a="http://schemas.openxmlformats.org/drawingml/2006/main">
          <a:endParaRPr lang="en-US" sz="2250" dirty="0"/>
        </a:p>
      </cdr:txBody>
    </cdr:sp>
  </cdr:relSizeAnchor>
  <cdr:relSizeAnchor xmlns:cdr="http://schemas.openxmlformats.org/drawingml/2006/chartDrawing">
    <cdr:from>
      <cdr:x>0.34252</cdr:x>
      <cdr:y>0.05761</cdr:y>
    </cdr:from>
    <cdr:to>
      <cdr:x>0.65748</cdr:x>
      <cdr:y>0.14369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314716" y="509950"/>
          <a:ext cx="3047967" cy="761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Total victims:  4084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0.54389</cdr:x>
      <cdr:y>0.93743</cdr:y>
    </cdr:from>
    <cdr:to>
      <cdr:x>1</cdr:x>
      <cdr:y>1</cdr:y>
    </cdr:to>
    <cdr:sp macro="" textlink="">
      <cdr:nvSpPr>
        <cdr:cNvPr id="2" name="TextBox 11">
          <a:extLst xmlns:a="http://schemas.openxmlformats.org/drawingml/2006/main">
            <a:ext uri="{FF2B5EF4-FFF2-40B4-BE49-F238E27FC236}">
              <a16:creationId xmlns:a16="http://schemas.microsoft.com/office/drawing/2014/main" id="{EECB5FED-E9B7-4821-8727-6CABB24B0354}"/>
            </a:ext>
          </a:extLst>
        </cdr:cNvPr>
        <cdr:cNvSpPr txBox="1"/>
      </cdr:nvSpPr>
      <cdr:spPr>
        <a:xfrm xmlns:a="http://schemas.openxmlformats.org/drawingml/2006/main">
          <a:off x="5636441" y="8299406"/>
          <a:ext cx="4726759" cy="553998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500" b="0" i="1" dirty="0"/>
        </a:p>
        <a:p xmlns:a="http://schemas.openxmlformats.org/drawingml/2006/main">
          <a:r>
            <a:rPr lang="en-US" sz="1500" b="0" i="1" dirty="0"/>
            <a:t>Source: Washington Post, “Police Shootings”, 2018</a:t>
          </a:r>
        </a:p>
      </cdr:txBody>
    </cdr:sp>
  </cdr:relSizeAnchor>
  <cdr:relSizeAnchor xmlns:cdr="http://schemas.openxmlformats.org/drawingml/2006/chartDrawing">
    <cdr:from>
      <cdr:x>0.07194</cdr:x>
      <cdr:y>0</cdr:y>
    </cdr:from>
    <cdr:to>
      <cdr:x>0.98994</cdr:x>
      <cdr:y>0.07736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17A6BFA8-EF10-4282-9ECB-A801CF29DDF3}"/>
            </a:ext>
          </a:extLst>
        </cdr:cNvPr>
        <cdr:cNvSpPr txBox="1"/>
      </cdr:nvSpPr>
      <cdr:spPr>
        <a:xfrm xmlns:a="http://schemas.openxmlformats.org/drawingml/2006/main">
          <a:off x="762000" y="0"/>
          <a:ext cx="9723272" cy="6364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 rtl="0">
            <a:defRPr sz="2200" b="1" i="0" u="none" strike="noStrike" kern="1200" baseline="0">
              <a:solidFill>
                <a:prstClr val="black">
                  <a:lumMod val="75000"/>
                  <a:lumOff val="25000"/>
                </a:prstClr>
              </a:solidFill>
              <a:latin typeface="+mn-lt"/>
              <a:ea typeface="+mn-ea"/>
              <a:cs typeface="+mn-cs"/>
            </a:defRPr>
          </a:pPr>
          <a:r>
            <a:rPr lang="en-US" sz="2200" b="1" dirty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rPr>
            <a:t>All Unarmed Victims of Fatal Shootings by Police, 2015-2018</a:t>
          </a:r>
          <a:endParaRPr lang="en-US" sz="2200" dirty="0"/>
        </a:p>
        <a:p xmlns:a="http://schemas.openxmlformats.org/drawingml/2006/main">
          <a:endParaRPr lang="en-US" sz="2200" dirty="0"/>
        </a:p>
      </cdr:txBody>
    </cdr:sp>
  </cdr:relSizeAnchor>
  <cdr:relSizeAnchor xmlns:cdr="http://schemas.openxmlformats.org/drawingml/2006/chartDrawing">
    <cdr:from>
      <cdr:x>0.69784</cdr:x>
      <cdr:y>0.10605</cdr:y>
    </cdr:from>
    <cdr:to>
      <cdr:x>0.97748</cdr:x>
      <cdr:y>0.5431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E17694C7-72A6-4A12-BAED-6D29A946DAFB}"/>
            </a:ext>
          </a:extLst>
        </cdr:cNvPr>
        <cdr:cNvSpPr txBox="1"/>
      </cdr:nvSpPr>
      <cdr:spPr>
        <a:xfrm xmlns:a="http://schemas.openxmlformats.org/drawingml/2006/main">
          <a:off x="7391400" y="948830"/>
          <a:ext cx="2961891" cy="3910218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chemeClr val="accent1">
                <a:lumMod val="87000"/>
                <a:lumOff val="13000"/>
                <a:alpha val="2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/>
          <a:r>
            <a:rPr lang="en-US" sz="2800" b="1" dirty="0">
              <a:ln>
                <a:solidFill>
                  <a:schemeClr val="tx2">
                    <a:lumMod val="5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Unarmed black males </a:t>
          </a:r>
          <a:r>
            <a:rPr 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are killed by police officers at almost </a:t>
          </a:r>
          <a:r>
            <a:rPr lang="en-US" sz="2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5x their rate in the </a:t>
          </a:r>
          <a:r>
            <a:rPr lang="en-US" sz="26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U.S. population </a:t>
          </a:r>
          <a:r>
            <a:rPr 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and </a:t>
          </a:r>
          <a:r>
            <a:rPr lang="en-US" sz="2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4x the rate </a:t>
          </a:r>
          <a:r>
            <a:rPr lang="en-US" sz="2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of </a:t>
          </a:r>
          <a:r>
            <a:rPr lang="en-US" sz="28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unarmed white males</a:t>
          </a:r>
        </a:p>
        <a:p xmlns:a="http://schemas.openxmlformats.org/drawingml/2006/main">
          <a:endParaRPr lang="en-US" sz="26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0.36742</cdr:x>
      <cdr:y>0.05027</cdr:y>
    </cdr:from>
    <cdr:to>
      <cdr:x>0.60272</cdr:x>
      <cdr:y>0.13675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3807597" y="445082"/>
          <a:ext cx="2438461" cy="7656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Total victims: 248 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0.66042</cdr:x>
      <cdr:y>0.84488</cdr:y>
    </cdr:from>
    <cdr:to>
      <cdr:x>0.91458</cdr:x>
      <cdr:y>0.9538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19425" y="2438399"/>
          <a:ext cx="1162050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0.68103</cdr:x>
      <cdr:y>0.95304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19801" y="8437606"/>
          <a:ext cx="2819399" cy="4157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i="1" dirty="0"/>
            <a:t>Source: US Census Bureau, 2017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0.04425</cdr:x>
      <cdr:y>0.30367</cdr:y>
    </cdr:from>
    <cdr:to>
      <cdr:x>0.25237</cdr:x>
      <cdr:y>0.53295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62000" y="2724966"/>
          <a:ext cx="3584076" cy="2057400"/>
        </a:xfrm>
        <a:prstGeom xmlns:a="http://schemas.openxmlformats.org/drawingml/2006/main" prst="rect">
          <a:avLst/>
        </a:prstGeom>
        <a:gradFill xmlns:a="http://schemas.openxmlformats.org/drawingml/2006/main" flip="none" rotWithShape="1">
          <a:gsLst>
            <a:gs pos="0">
              <a:schemeClr val="accent1">
                <a:lumMod val="67000"/>
                <a:alpha val="64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2800" b="1" cap="all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80 total officers were arrested</a:t>
          </a:r>
          <a:r>
            <a:rPr lang="en-US" sz="2800" b="1" cap="all" baseline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for on-duty fatal shootings</a:t>
          </a:r>
          <a:endParaRPr lang="en-US" sz="2800" b="1" cap="all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0.61062</cdr:x>
      <cdr:y>0.94056</cdr:y>
    </cdr:from>
    <cdr:to>
      <cdr:x>1</cdr:x>
      <cdr:y>0.99521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0515600" y="8439966"/>
          <a:ext cx="6705600" cy="490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i="1" dirty="0"/>
            <a:t>Source: Philip M. Stinson, "Police</a:t>
          </a:r>
          <a:r>
            <a:rPr lang="en-US" sz="1100" i="1" baseline="0" dirty="0"/>
            <a:t> Shootings Data: What We Know and What We Don't Know," April 20, 2017</a:t>
          </a:r>
          <a:endParaRPr lang="en-US" sz="1100" i="1" dirty="0"/>
        </a:p>
      </cdr:txBody>
    </cdr:sp>
  </cdr:relSizeAnchor>
  <cdr:relSizeAnchor xmlns:cdr="http://schemas.openxmlformats.org/drawingml/2006/chartDrawing">
    <cdr:from>
      <cdr:x>0.06599</cdr:x>
      <cdr:y>0.25009</cdr:y>
    </cdr:from>
    <cdr:to>
      <cdr:x>0.28426</cdr:x>
      <cdr:y>0.65009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0600" y="2191565"/>
          <a:ext cx="3276600" cy="3505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0.26549</cdr:x>
      <cdr:y>0.39708</cdr:y>
    </cdr:from>
    <cdr:to>
      <cdr:x>0.3061</cdr:x>
      <cdr:y>0.39708</cdr:y>
    </cdr:to>
    <cdr:cxnSp macro="">
      <cdr:nvCxnSpPr>
        <cdr:cNvPr id="4" name="Straight Arrow Connector 3">
          <a:extLst xmlns:a="http://schemas.openxmlformats.org/drawingml/2006/main">
            <a:ext uri="{FF2B5EF4-FFF2-40B4-BE49-F238E27FC236}">
              <a16:creationId xmlns:a16="http://schemas.microsoft.com/office/drawing/2014/main" id="{A0649C9A-6020-4DE1-B757-89E0A6A516CA}"/>
            </a:ext>
          </a:extLst>
        </cdr:cNvPr>
        <cdr:cNvCxnSpPr/>
      </cdr:nvCxnSpPr>
      <cdr:spPr>
        <a:xfrm xmlns:a="http://schemas.openxmlformats.org/drawingml/2006/main">
          <a:off x="4572000" y="3563166"/>
          <a:ext cx="699339" cy="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1C5C171-2435-49D5-98CA-D7B28DF405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72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2373B5-8389-425D-8E06-9964191B997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59388" y="0"/>
            <a:ext cx="402272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BE6FF-C5C8-40C4-A6E9-546360EA5881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100CA-9753-45B1-B879-E2CA1883E0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34163"/>
            <a:ext cx="402272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3D9E1-F538-4D80-9B65-59D183723B5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59388" y="6634163"/>
            <a:ext cx="402272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86F17-D589-4624-97DB-754CB01814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28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01004"/>
            <a:ext cx="20104100" cy="9907905"/>
          </a:xfrm>
          <a:custGeom>
            <a:avLst/>
            <a:gdLst/>
            <a:ahLst/>
            <a:cxnLst/>
            <a:rect l="l" t="t" r="r" b="b"/>
            <a:pathLst>
              <a:path w="20104100" h="9907905">
                <a:moveTo>
                  <a:pt x="0" y="9907546"/>
                </a:moveTo>
                <a:lnTo>
                  <a:pt x="20104099" y="9907546"/>
                </a:lnTo>
                <a:lnTo>
                  <a:pt x="20104099" y="0"/>
                </a:lnTo>
                <a:lnTo>
                  <a:pt x="0" y="0"/>
                </a:lnTo>
                <a:lnTo>
                  <a:pt x="0" y="9907546"/>
                </a:lnTo>
                <a:close/>
              </a:path>
            </a:pathLst>
          </a:custGeom>
          <a:solidFill>
            <a:srgbClr val="17457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108059" y="10534547"/>
            <a:ext cx="535271" cy="6697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20104099" cy="20650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20104100" cy="1401445"/>
          </a:xfrm>
          <a:custGeom>
            <a:avLst/>
            <a:gdLst/>
            <a:ahLst/>
            <a:cxnLst/>
            <a:rect l="l" t="t" r="r" b="b"/>
            <a:pathLst>
              <a:path w="20104100" h="1401445">
                <a:moveTo>
                  <a:pt x="20104099" y="0"/>
                </a:moveTo>
                <a:lnTo>
                  <a:pt x="0" y="0"/>
                </a:lnTo>
                <a:lnTo>
                  <a:pt x="0" y="1401004"/>
                </a:lnTo>
                <a:lnTo>
                  <a:pt x="20104099" y="1401004"/>
                </a:lnTo>
                <a:lnTo>
                  <a:pt x="20104099" y="0"/>
                </a:lnTo>
                <a:close/>
              </a:path>
            </a:pathLst>
          </a:custGeom>
          <a:solidFill>
            <a:srgbClr val="6A91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2515" y="-92069"/>
            <a:ext cx="18239068" cy="1533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605262" y="6662866"/>
            <a:ext cx="8893575" cy="12833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8059" y="10534547"/>
            <a:ext cx="535271" cy="6697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0" y="8781680"/>
            <a:ext cx="20104099" cy="25268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0" y="9347149"/>
            <a:ext cx="20104100" cy="1961514"/>
          </a:xfrm>
          <a:custGeom>
            <a:avLst/>
            <a:gdLst/>
            <a:ahLst/>
            <a:cxnLst/>
            <a:rect l="l" t="t" r="r" b="b"/>
            <a:pathLst>
              <a:path w="20104100" h="1961515">
                <a:moveTo>
                  <a:pt x="20104099" y="0"/>
                </a:moveTo>
                <a:lnTo>
                  <a:pt x="0" y="0"/>
                </a:lnTo>
                <a:lnTo>
                  <a:pt x="0" y="1961402"/>
                </a:lnTo>
                <a:lnTo>
                  <a:pt x="20104099" y="1961402"/>
                </a:lnTo>
                <a:lnTo>
                  <a:pt x="20104099" y="0"/>
                </a:lnTo>
                <a:close/>
              </a:path>
            </a:pathLst>
          </a:custGeom>
          <a:solidFill>
            <a:srgbClr val="4F81B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01004"/>
            <a:ext cx="20104100" cy="9907905"/>
          </a:xfrm>
          <a:custGeom>
            <a:avLst/>
            <a:gdLst/>
            <a:ahLst/>
            <a:cxnLst/>
            <a:rect l="l" t="t" r="r" b="b"/>
            <a:pathLst>
              <a:path w="20104100" h="9907905">
                <a:moveTo>
                  <a:pt x="0" y="9907546"/>
                </a:moveTo>
                <a:lnTo>
                  <a:pt x="20104099" y="9907546"/>
                </a:lnTo>
                <a:lnTo>
                  <a:pt x="20104099" y="0"/>
                </a:lnTo>
                <a:lnTo>
                  <a:pt x="0" y="0"/>
                </a:lnTo>
                <a:lnTo>
                  <a:pt x="0" y="9907546"/>
                </a:lnTo>
                <a:close/>
              </a:path>
            </a:pathLst>
          </a:custGeom>
          <a:solidFill>
            <a:srgbClr val="17457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108059" y="10534547"/>
            <a:ext cx="535271" cy="6697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20104099" cy="20650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20104100" cy="1401445"/>
          </a:xfrm>
          <a:custGeom>
            <a:avLst/>
            <a:gdLst/>
            <a:ahLst/>
            <a:cxnLst/>
            <a:rect l="l" t="t" r="r" b="b"/>
            <a:pathLst>
              <a:path w="20104100" h="1401445">
                <a:moveTo>
                  <a:pt x="20104099" y="0"/>
                </a:moveTo>
                <a:lnTo>
                  <a:pt x="0" y="0"/>
                </a:lnTo>
                <a:lnTo>
                  <a:pt x="0" y="1401004"/>
                </a:lnTo>
                <a:lnTo>
                  <a:pt x="20104099" y="1401004"/>
                </a:lnTo>
                <a:lnTo>
                  <a:pt x="20104099" y="0"/>
                </a:lnTo>
                <a:close/>
              </a:path>
            </a:pathLst>
          </a:custGeom>
          <a:solidFill>
            <a:srgbClr val="6A91BD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01004"/>
            <a:ext cx="20104100" cy="9907905"/>
          </a:xfrm>
          <a:custGeom>
            <a:avLst/>
            <a:gdLst/>
            <a:ahLst/>
            <a:cxnLst/>
            <a:rect l="l" t="t" r="r" b="b"/>
            <a:pathLst>
              <a:path w="20104100" h="9907905">
                <a:moveTo>
                  <a:pt x="0" y="9907546"/>
                </a:moveTo>
                <a:lnTo>
                  <a:pt x="20104099" y="9907546"/>
                </a:lnTo>
                <a:lnTo>
                  <a:pt x="20104099" y="0"/>
                </a:lnTo>
                <a:lnTo>
                  <a:pt x="0" y="0"/>
                </a:lnTo>
                <a:lnTo>
                  <a:pt x="0" y="9907546"/>
                </a:lnTo>
                <a:close/>
              </a:path>
            </a:pathLst>
          </a:custGeom>
          <a:solidFill>
            <a:srgbClr val="17457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108059" y="10534547"/>
            <a:ext cx="535271" cy="66971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15091" y="3871684"/>
            <a:ext cx="17273916" cy="1841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ttps://www.brookings.edu/wp-content/uploads/2018/03/rts1i3d3.jpg?w=67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55"/>
            <a:ext cx="20117415" cy="922353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5">
            <a:extLst>
              <a:ext uri="{FF2B5EF4-FFF2-40B4-BE49-F238E27FC236}">
                <a16:creationId xmlns:a16="http://schemas.microsoft.com/office/drawing/2014/main" id="{82EEE745-CD2F-4B8B-A7C0-6CEF7568961F}"/>
              </a:ext>
            </a:extLst>
          </p:cNvPr>
          <p:cNvSpPr txBox="1">
            <a:spLocks/>
          </p:cNvSpPr>
          <p:nvPr/>
        </p:nvSpPr>
        <p:spPr>
          <a:xfrm>
            <a:off x="755650" y="4764833"/>
            <a:ext cx="19050000" cy="4284008"/>
          </a:xfrm>
          <a:prstGeom prst="rect">
            <a:avLst/>
          </a:prstGeom>
        </p:spPr>
        <p:txBody>
          <a:bodyPr vert="horz" wrap="square" lIns="0" tIns="26177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047" algn="ctr">
              <a:spcBef>
                <a:spcPts val="206"/>
              </a:spcBef>
            </a:pPr>
            <a:r>
              <a:rPr lang="en-US" sz="13500" b="1" kern="0" spc="16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Deadly Force: </a:t>
            </a:r>
          </a:p>
          <a:p>
            <a:pPr marL="1047" algn="ctr">
              <a:spcBef>
                <a:spcPts val="206"/>
              </a:spcBef>
            </a:pPr>
            <a:r>
              <a:rPr lang="en-US" sz="6800" b="1" kern="0" spc="16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legal basis for police shootings of unarmed black males</a:t>
            </a:r>
            <a:endParaRPr lang="en-US" sz="6800" b="1" kern="0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3643AF71-991F-4A6A-AA1E-A3C410B51FF9}"/>
              </a:ext>
            </a:extLst>
          </p:cNvPr>
          <p:cNvSpPr/>
          <p:nvPr/>
        </p:nvSpPr>
        <p:spPr>
          <a:xfrm>
            <a:off x="0" y="9230787"/>
            <a:ext cx="20104099" cy="2236248"/>
          </a:xfrm>
          <a:custGeom>
            <a:avLst/>
            <a:gdLst/>
            <a:ahLst/>
            <a:cxnLst/>
            <a:rect l="l" t="t" r="r" b="b"/>
            <a:pathLst>
              <a:path w="16256635" h="1542415">
                <a:moveTo>
                  <a:pt x="0" y="1542288"/>
                </a:moveTo>
                <a:lnTo>
                  <a:pt x="16256508" y="1542288"/>
                </a:lnTo>
                <a:lnTo>
                  <a:pt x="16256508" y="0"/>
                </a:lnTo>
                <a:lnTo>
                  <a:pt x="0" y="0"/>
                </a:lnTo>
                <a:lnTo>
                  <a:pt x="0" y="154228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pPr marL="20942" algn="r">
              <a:spcBef>
                <a:spcPts val="214"/>
              </a:spcBef>
            </a:pPr>
            <a:endParaRPr lang="en-US" sz="4617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0840449A-DA57-45F7-84D9-D33907E60D56}"/>
              </a:ext>
            </a:extLst>
          </p:cNvPr>
          <p:cNvSpPr txBox="1"/>
          <p:nvPr/>
        </p:nvSpPr>
        <p:spPr>
          <a:xfrm>
            <a:off x="147640" y="9594679"/>
            <a:ext cx="9675098" cy="1381707"/>
          </a:xfrm>
          <a:prstGeom prst="rect">
            <a:avLst/>
          </a:prstGeom>
        </p:spPr>
        <p:txBody>
          <a:bodyPr vert="horz" wrap="square" lIns="0" tIns="27224" rIns="0" bIns="0" rtlCol="0">
            <a:spAutoFit/>
          </a:bodyPr>
          <a:lstStyle/>
          <a:p>
            <a:pPr marL="20942">
              <a:spcBef>
                <a:spcPts val="66"/>
              </a:spcBef>
            </a:pPr>
            <a:r>
              <a:rPr sz="4400" b="1" spc="8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Brookings </a:t>
            </a:r>
            <a:r>
              <a:rPr lang="en-US" sz="4400" b="1" spc="8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Race, Prosperity &amp; Inclusion Initiative</a:t>
            </a:r>
            <a:endParaRPr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F50723E2-958E-451B-951E-A2CA37D80C30}"/>
              </a:ext>
            </a:extLst>
          </p:cNvPr>
          <p:cNvSpPr txBox="1"/>
          <p:nvPr/>
        </p:nvSpPr>
        <p:spPr>
          <a:xfrm>
            <a:off x="11997439" y="9594679"/>
            <a:ext cx="7969877" cy="1391966"/>
          </a:xfrm>
          <a:prstGeom prst="rect">
            <a:avLst/>
          </a:prstGeom>
        </p:spPr>
        <p:txBody>
          <a:bodyPr vert="horz" wrap="square" lIns="0" tIns="27224" rIns="0" bIns="0" rtlCol="0">
            <a:spAutoFit/>
          </a:bodyPr>
          <a:lstStyle/>
          <a:p>
            <a:pPr marL="20942" algn="r">
              <a:spcBef>
                <a:spcPts val="214"/>
              </a:spcBef>
            </a:pPr>
            <a:r>
              <a:rPr sz="4400" b="1" spc="25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Brookings </a:t>
            </a:r>
            <a:r>
              <a:rPr sz="4400" b="1" spc="16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Institution </a:t>
            </a:r>
            <a:endParaRPr lang="en-US" sz="4400" b="1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942" algn="r">
              <a:spcBef>
                <a:spcPts val="214"/>
              </a:spcBef>
            </a:pPr>
            <a:r>
              <a:rPr lang="en-US" sz="4000" b="1" spc="8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/>
              </a:rPr>
              <a:t>October 26th</a:t>
            </a:r>
            <a:r>
              <a:rPr sz="4000" b="1" spc="8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/>
              </a:rPr>
              <a:t>,</a:t>
            </a:r>
            <a:r>
              <a:rPr sz="4000" b="1" spc="-181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/>
              </a:rPr>
              <a:t> </a:t>
            </a:r>
            <a:r>
              <a:rPr sz="4000" b="1" spc="8" dirty="0"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+mj-lt"/>
                <a:cs typeface="Arial"/>
              </a:rPr>
              <a:t>2018</a:t>
            </a:r>
            <a:endParaRPr sz="4000" b="1" dirty="0"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+mj-lt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6041" y="0"/>
            <a:ext cx="20133456" cy="9201291"/>
          </a:xfrm>
          <a:prstGeom prst="rect">
            <a:avLst/>
          </a:prstGeom>
          <a:solidFill>
            <a:schemeClr val="tx2">
              <a:lumMod val="60000"/>
              <a:lumOff val="40000"/>
              <a:alpha val="23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60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17850" y="244475"/>
            <a:ext cx="131826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36850" y="1533919"/>
            <a:ext cx="16154400" cy="9787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National fatal shootings by police officers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National fatal police shootings of all victims (by race)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National fatal police shootings of unarmed victims (by race)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4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Criminal case dispositions</a:t>
            </a:r>
          </a:p>
          <a:p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511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8068242D-250B-4247-8FE6-BA643F6B76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763451"/>
              </p:ext>
            </p:extLst>
          </p:nvPr>
        </p:nvGraphicFramePr>
        <p:xfrm>
          <a:off x="1212850" y="1723389"/>
          <a:ext cx="18364200" cy="9341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04920AA9-05F2-48B6-BCE8-4C81F3C7518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7650" y="4816475"/>
            <a:ext cx="2590800" cy="358140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735D6979-119B-4C17-9299-F7D46F82D63C}"/>
              </a:ext>
            </a:extLst>
          </p:cNvPr>
          <p:cNvSpPr txBox="1"/>
          <p:nvPr/>
        </p:nvSpPr>
        <p:spPr>
          <a:xfrm>
            <a:off x="1822450" y="2046555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Number of fatal shootings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45CDD8D-AB9F-41D5-A2E8-E63BE6132F70}"/>
              </a:ext>
            </a:extLst>
          </p:cNvPr>
          <p:cNvSpPr txBox="1"/>
          <p:nvPr/>
        </p:nvSpPr>
        <p:spPr>
          <a:xfrm>
            <a:off x="7308850" y="172339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Fatal Shootings by Police, 2015-2018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136F0D-65C2-4A92-BE92-99CC82EC3865}"/>
              </a:ext>
            </a:extLst>
          </p:cNvPr>
          <p:cNvSpPr txBox="1"/>
          <p:nvPr/>
        </p:nvSpPr>
        <p:spPr>
          <a:xfrm>
            <a:off x="16757650" y="10607675"/>
            <a:ext cx="281305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i="1" dirty="0"/>
              <a:t>Source: Fatal Encounters, 2018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24EFE7FF-E461-494B-8019-28BA446EC027}"/>
              </a:ext>
            </a:extLst>
          </p:cNvPr>
          <p:cNvSpPr txBox="1">
            <a:spLocks/>
          </p:cNvSpPr>
          <p:nvPr/>
        </p:nvSpPr>
        <p:spPr>
          <a:xfrm>
            <a:off x="932515" y="244475"/>
            <a:ext cx="18239068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90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 rtl="0"/>
            <a:r>
              <a:rPr lang="en-US" sz="4500" b="1" ker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fatal shootings by police officers</a:t>
            </a:r>
            <a:endParaRPr lang="en-US" sz="45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4039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515" y="244475"/>
            <a:ext cx="18239068" cy="692497"/>
          </a:xfrm>
        </p:spPr>
        <p:txBody>
          <a:bodyPr/>
          <a:lstStyle/>
          <a:p>
            <a:pPr algn="ctr" rtl="0"/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fatal shootings of all victims by race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/>
          </p:nvPr>
        </p:nvGraphicFramePr>
        <p:xfrm>
          <a:off x="374649" y="1539875"/>
          <a:ext cx="9677401" cy="883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300432"/>
              </p:ext>
            </p:extLst>
          </p:nvPr>
        </p:nvGraphicFramePr>
        <p:xfrm>
          <a:off x="10204450" y="1539875"/>
          <a:ext cx="9677401" cy="8836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4" name="Straight Arrow Connector 3"/>
          <p:cNvCxnSpPr/>
          <p:nvPr/>
        </p:nvCxnSpPr>
        <p:spPr>
          <a:xfrm flipH="1">
            <a:off x="15919450" y="2606675"/>
            <a:ext cx="822960" cy="457200"/>
          </a:xfrm>
          <a:prstGeom prst="straightConnector1">
            <a:avLst/>
          </a:prstGeom>
          <a:ln w="22225">
            <a:headEnd w="med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2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DB71C-6A7F-49D9-9AAA-3336C9091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258" y="320675"/>
            <a:ext cx="19171584" cy="1231106"/>
          </a:xfrm>
        </p:spPr>
        <p:txBody>
          <a:bodyPr/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955669"/>
              </p:ext>
            </p:extLst>
          </p:nvPr>
        </p:nvGraphicFramePr>
        <p:xfrm>
          <a:off x="9292453" y="1636669"/>
          <a:ext cx="10363200" cy="885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5B475FC-040F-4568-ADF4-26514E230819}"/>
              </a:ext>
            </a:extLst>
          </p:cNvPr>
          <p:cNvSpPr txBox="1"/>
          <p:nvPr/>
        </p:nvSpPr>
        <p:spPr>
          <a:xfrm>
            <a:off x="1136251" y="228233"/>
            <a:ext cx="18135600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National fatal shootings of unarmed victims by race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685E812-7289-48A8-AEB7-975DA346F2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1281786"/>
              </p:ext>
            </p:extLst>
          </p:nvPr>
        </p:nvGraphicFramePr>
        <p:xfrm>
          <a:off x="222250" y="1636669"/>
          <a:ext cx="8839200" cy="885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Arrow Connector 4"/>
          <p:cNvCxnSpPr/>
          <p:nvPr/>
        </p:nvCxnSpPr>
        <p:spPr>
          <a:xfrm flipH="1">
            <a:off x="15386050" y="3292475"/>
            <a:ext cx="914400" cy="381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282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/>
        </p:nvSpPr>
        <p:spPr>
          <a:xfrm>
            <a:off x="10799645" y="1997075"/>
            <a:ext cx="8766239" cy="7879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Walter L. Scott,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4, 2015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Christian Taylor,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7, 2015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Akai Gurley,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20, 2014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Laquan McDonald,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20, 2014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Tamir Rice,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22, 2014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Michael Brown,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August 9, 2014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*Eric Garner,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17, 2014</a:t>
            </a:r>
          </a:p>
          <a:p>
            <a:pPr algn="ctr"/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Dakota Bright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November 8, 2012</a:t>
            </a: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0450" y="1840398"/>
            <a:ext cx="8745284" cy="9220200"/>
          </a:xfrm>
          <a:prstGeom prst="rect">
            <a:avLst/>
          </a:prstGeom>
        </p:spPr>
        <p:txBody>
          <a:bodyPr anchor="t"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Stephon Clark,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 18, 2018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Botham Jean,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6, 2018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Terence Crutcher,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16, 2016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Philando Castile,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6, 2016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Keith Lamont Scott,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20, 2016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 O’Neal,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28, 2016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Alton B. Sterling,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5, 2016</a:t>
            </a: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Samuel DuBose, </a:t>
            </a:r>
            <a:r>
              <a:rPr lang="en-US" sz="3200" b="1" i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July 19, 2015</a:t>
            </a:r>
          </a:p>
          <a:p>
            <a:pPr algn="ctr"/>
            <a:endParaRPr lang="en-US" sz="3200" b="1" i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*Freddie Gray, 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 19, 2015</a:t>
            </a:r>
          </a:p>
          <a:p>
            <a:pPr algn="ctr"/>
            <a:endParaRPr lang="en-US" sz="3200" b="1" i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200" b="1" kern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B3D901-FBDA-4CDB-B691-941D2A2D54F4}"/>
              </a:ext>
            </a:extLst>
          </p:cNvPr>
          <p:cNvSpPr txBox="1">
            <a:spLocks/>
          </p:cNvSpPr>
          <p:nvPr/>
        </p:nvSpPr>
        <p:spPr>
          <a:xfrm>
            <a:off x="1326816" y="306431"/>
            <a:ext cx="18239068" cy="14542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5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profile cases of 17 unarmed black male victims</a:t>
            </a:r>
          </a:p>
          <a:p>
            <a:pPr algn="ctr"/>
            <a:endParaRPr lang="en-US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42850" y="10727809"/>
            <a:ext cx="7166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*Death as a result of physical violence/bodily injury by police officers</a:t>
            </a:r>
          </a:p>
        </p:txBody>
      </p:sp>
    </p:spTree>
    <p:extLst>
      <p:ext uri="{BB962C8B-B14F-4D97-AF65-F5344CB8AC3E}">
        <p14:creationId xmlns:p14="http://schemas.microsoft.com/office/powerpoint/2010/main" val="2479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allAtOnce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D901-FBDA-4CDB-B691-941D2A2D5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2516" y="320675"/>
            <a:ext cx="18239068" cy="692497"/>
          </a:xfrm>
        </p:spPr>
        <p:txBody>
          <a:bodyPr/>
          <a:lstStyle/>
          <a:p>
            <a:pPr algn="ctr"/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Criminal case dispositions of the 17 black male victims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50" y="1986232"/>
            <a:ext cx="9677400" cy="801184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250" y="1984386"/>
            <a:ext cx="9753600" cy="80118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918450" y="9610244"/>
            <a:ext cx="33264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i="1" dirty="0"/>
              <a:t>Source: New York Times</a:t>
            </a:r>
          </a:p>
        </p:txBody>
      </p:sp>
    </p:spTree>
    <p:extLst>
      <p:ext uri="{BB962C8B-B14F-4D97-AF65-F5344CB8AC3E}">
        <p14:creationId xmlns:p14="http://schemas.microsoft.com/office/powerpoint/2010/main" val="190051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7B3D901-FBDA-4CDB-B691-941D2A2D54F4}"/>
              </a:ext>
            </a:extLst>
          </p:cNvPr>
          <p:cNvSpPr txBox="1">
            <a:spLocks/>
          </p:cNvSpPr>
          <p:nvPr/>
        </p:nvSpPr>
        <p:spPr>
          <a:xfrm>
            <a:off x="1326816" y="306431"/>
            <a:ext cx="18239068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0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Criminal charges and convictions against officers are rare nationally</a:t>
            </a:r>
          </a:p>
          <a:p>
            <a:pPr algn="ctr"/>
            <a:endParaRPr lang="en-US" sz="4400" b="1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69960"/>
              </p:ext>
            </p:extLst>
          </p:nvPr>
        </p:nvGraphicFramePr>
        <p:xfrm>
          <a:off x="2736850" y="1786709"/>
          <a:ext cx="15163800" cy="8973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9048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47936" y="174185"/>
            <a:ext cx="18239068" cy="692497"/>
          </a:xfrm>
        </p:spPr>
        <p:txBody>
          <a:bodyPr/>
          <a:lstStyle/>
          <a:p>
            <a:pPr algn="ctr"/>
            <a:r>
              <a:rPr lang="en-US" sz="4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“Reasonable threat” - </a:t>
            </a:r>
            <a:r>
              <a:rPr lang="en-US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police officer perspectives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537950" y="5759290"/>
            <a:ext cx="77633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Officer Shelby…calmly assert(ed) that she had a reasonable fear that Mr. Crutcher was reaching for a gun and that she simply followed her training.  Source: NYT, May 17, 2017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1286" y="2643988"/>
            <a:ext cx="85135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Officer Guyger…said that she mistook </a:t>
            </a:r>
            <a:r>
              <a:rPr kumimoji="0" lang="en-US" sz="2800" b="1" i="1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Jean’s apartment…for her own…and shot him thinking he was an intruder.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Source: Dallas News, September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18</a:t>
            </a:r>
            <a:r>
              <a:rPr kumimoji="0" lang="en-US" sz="2800" b="1" i="1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, 2018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65850" y="8726312"/>
            <a:ext cx="8686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kumimoji="0" lang="en-US" sz="2800" b="1" i="1" u="none" strike="noStrike" kern="1200" cap="none" spc="0" normalizeH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Vinson felt Scott was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 imminent threat” to him and the other officers…he fired because Scott was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looking at the officers like he was “trying to decide who to shoot first.”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Source: Washington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Post,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November 30, 2016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3650" y="2643988"/>
            <a:ext cx="79919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Police had said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officers fired at Clark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believing he was pointing a gun at them. </a:t>
            </a: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</a:rPr>
              <a:t>Source: Washington Post, March 30, 2018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C4EFEB-8C34-4A52-A286-8EFC067945F7}"/>
              </a:ext>
            </a:extLst>
          </p:cNvPr>
          <p:cNvSpPr txBox="1"/>
          <p:nvPr/>
        </p:nvSpPr>
        <p:spPr>
          <a:xfrm>
            <a:off x="755650" y="5941540"/>
            <a:ext cx="82087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Officer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Loehmann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told the grand jury that he fired out of fear for his safety after Tamir…grabbed the pellet gun, which he believed to be real. </a:t>
            </a:r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Source: NYT, December 28, 2015</a:t>
            </a:r>
            <a:endParaRPr lang="en-US" sz="2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95849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5" grpId="0"/>
      <p:bldP spid="2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719</Words>
  <Application>Microsoft Office PowerPoint</Application>
  <PresentationFormat>Custom</PresentationFormat>
  <Paragraphs>136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National fatal shootings of all victims by race</vt:lpstr>
      <vt:lpstr> </vt:lpstr>
      <vt:lpstr>PowerPoint Presentation</vt:lpstr>
      <vt:lpstr>Criminal case dispositions of the 17 black male victims</vt:lpstr>
      <vt:lpstr>PowerPoint Presentation</vt:lpstr>
      <vt:lpstr>“Reasonable threat” - police officer perspectives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KFrimpong@brookings.edu</dc:creator>
  <cp:lastModifiedBy>Elizabeth Sablich</cp:lastModifiedBy>
  <cp:revision>368</cp:revision>
  <cp:lastPrinted>2018-10-11T14:29:18Z</cp:lastPrinted>
  <dcterms:created xsi:type="dcterms:W3CDTF">2018-10-08T16:48:53Z</dcterms:created>
  <dcterms:modified xsi:type="dcterms:W3CDTF">2018-11-06T18:08:27Z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2018-10-08T00:00:00Z</vt:filetime>
  </property>
</Properties>
</file>