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2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20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bookmarkIdSeed="2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08" r:id="rId2"/>
    <p:sldId id="313" r:id="rId3"/>
    <p:sldId id="318" r:id="rId4"/>
    <p:sldId id="325" r:id="rId5"/>
    <p:sldId id="336" r:id="rId6"/>
    <p:sldId id="337" r:id="rId7"/>
    <p:sldId id="338" r:id="rId8"/>
    <p:sldId id="326" r:id="rId9"/>
    <p:sldId id="327" r:id="rId10"/>
    <p:sldId id="333" r:id="rId11"/>
    <p:sldId id="334" r:id="rId12"/>
    <p:sldId id="321" r:id="rId13"/>
    <p:sldId id="335" r:id="rId14"/>
    <p:sldId id="322" r:id="rId15"/>
    <p:sldId id="314" r:id="rId16"/>
    <p:sldId id="293" r:id="rId17"/>
    <p:sldId id="303" r:id="rId18"/>
    <p:sldId id="305" r:id="rId19"/>
    <p:sldId id="316" r:id="rId20"/>
    <p:sldId id="309" r:id="rId21"/>
    <p:sldId id="310" r:id="rId22"/>
    <p:sldId id="328" r:id="rId23"/>
  </p:sldIdLst>
  <p:sldSz cx="9144000" cy="5143500" type="screen16x9"/>
  <p:notesSz cx="9944100" cy="6805613"/>
  <p:defaultTextStyle>
    <a:defPPr>
      <a:defRPr lang="en-GB"/>
    </a:defPPr>
    <a:lvl1pPr algn="ctr" rtl="0" fontAlgn="base">
      <a:spcBef>
        <a:spcPct val="20000"/>
      </a:spcBef>
      <a:spcAft>
        <a:spcPct val="0"/>
      </a:spcAft>
      <a:buChar char="•"/>
      <a:defRPr sz="2000" kern="1200">
        <a:solidFill>
          <a:schemeClr val="tx1"/>
        </a:solidFill>
        <a:latin typeface="Arial" charset="0"/>
        <a:ea typeface="ＭＳ Ｐゴシック" pitchFamily="79" charset="-128"/>
        <a:cs typeface="+mn-cs"/>
      </a:defRPr>
    </a:lvl1pPr>
    <a:lvl2pPr marL="457200" algn="ctr" rtl="0" fontAlgn="base">
      <a:spcBef>
        <a:spcPct val="20000"/>
      </a:spcBef>
      <a:spcAft>
        <a:spcPct val="0"/>
      </a:spcAft>
      <a:buChar char="•"/>
      <a:defRPr sz="2000" kern="1200">
        <a:solidFill>
          <a:schemeClr val="tx1"/>
        </a:solidFill>
        <a:latin typeface="Arial" charset="0"/>
        <a:ea typeface="ＭＳ Ｐゴシック" pitchFamily="79" charset="-128"/>
        <a:cs typeface="+mn-cs"/>
      </a:defRPr>
    </a:lvl2pPr>
    <a:lvl3pPr marL="914400" algn="ctr" rtl="0" fontAlgn="base">
      <a:spcBef>
        <a:spcPct val="20000"/>
      </a:spcBef>
      <a:spcAft>
        <a:spcPct val="0"/>
      </a:spcAft>
      <a:buChar char="•"/>
      <a:defRPr sz="2000" kern="1200">
        <a:solidFill>
          <a:schemeClr val="tx1"/>
        </a:solidFill>
        <a:latin typeface="Arial" charset="0"/>
        <a:ea typeface="ＭＳ Ｐゴシック" pitchFamily="79" charset="-128"/>
        <a:cs typeface="+mn-cs"/>
      </a:defRPr>
    </a:lvl3pPr>
    <a:lvl4pPr marL="1371600" algn="ctr" rtl="0" fontAlgn="base">
      <a:spcBef>
        <a:spcPct val="20000"/>
      </a:spcBef>
      <a:spcAft>
        <a:spcPct val="0"/>
      </a:spcAft>
      <a:buChar char="•"/>
      <a:defRPr sz="2000" kern="1200">
        <a:solidFill>
          <a:schemeClr val="tx1"/>
        </a:solidFill>
        <a:latin typeface="Arial" charset="0"/>
        <a:ea typeface="ＭＳ Ｐゴシック" pitchFamily="79" charset="-128"/>
        <a:cs typeface="+mn-cs"/>
      </a:defRPr>
    </a:lvl4pPr>
    <a:lvl5pPr marL="1828800" algn="ctr" rtl="0" fontAlgn="base">
      <a:spcBef>
        <a:spcPct val="20000"/>
      </a:spcBef>
      <a:spcAft>
        <a:spcPct val="0"/>
      </a:spcAft>
      <a:buChar char="•"/>
      <a:defRPr sz="2000" kern="1200">
        <a:solidFill>
          <a:schemeClr val="tx1"/>
        </a:solidFill>
        <a:latin typeface="Arial" charset="0"/>
        <a:ea typeface="ＭＳ Ｐゴシック" pitchFamily="79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79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79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79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79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528" autoAdjust="0"/>
    <p:restoredTop sz="94671" autoAdjust="0"/>
  </p:normalViewPr>
  <p:slideViewPr>
    <p:cSldViewPr snapToGrid="0">
      <p:cViewPr varScale="1">
        <p:scale>
          <a:sx n="78" d="100"/>
          <a:sy n="78" d="100"/>
        </p:scale>
        <p:origin x="-108" y="-300"/>
      </p:cViewPr>
      <p:guideLst>
        <p:guide orient="horz" pos="837"/>
        <p:guide orient="horz" pos="2738"/>
        <p:guide pos="454"/>
      </p:guideLst>
    </p:cSldViewPr>
  </p:slideViewPr>
  <p:outlineViewPr>
    <p:cViewPr>
      <p:scale>
        <a:sx n="33" d="100"/>
        <a:sy n="33" d="100"/>
      </p:scale>
      <p:origin x="0" y="439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309407" cy="339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>
            <a:lvl1pPr algn="l" defTabSz="957118">
              <a:defRPr sz="1300"/>
            </a:lvl1pPr>
          </a:lstStyle>
          <a:p>
            <a:endParaRPr lang="en-GB"/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4696" y="2"/>
            <a:ext cx="4309407" cy="339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>
            <a:lvl1pPr algn="r" defTabSz="957118">
              <a:defRPr sz="1300"/>
            </a:lvl1pPr>
          </a:lstStyle>
          <a:p>
            <a:endParaRPr lang="en-GB"/>
          </a:p>
        </p:txBody>
      </p:sp>
      <p:sp>
        <p:nvSpPr>
          <p:cNvPr id="286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65703"/>
            <a:ext cx="4309407" cy="339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00" tIns="47850" rIns="95700" bIns="47850" numCol="1" anchor="b" anchorCtr="0" compatLnSpc="1">
            <a:prstTxWarp prst="textNoShape">
              <a:avLst/>
            </a:prstTxWarp>
          </a:bodyPr>
          <a:lstStyle>
            <a:lvl1pPr algn="l" defTabSz="957118">
              <a:defRPr sz="1300"/>
            </a:lvl1pPr>
          </a:lstStyle>
          <a:p>
            <a:endParaRPr lang="en-GB"/>
          </a:p>
        </p:txBody>
      </p:sp>
      <p:sp>
        <p:nvSpPr>
          <p:cNvPr id="286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4696" y="6465703"/>
            <a:ext cx="4309407" cy="339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00" tIns="47850" rIns="95700" bIns="47850" numCol="1" anchor="b" anchorCtr="0" compatLnSpc="1">
            <a:prstTxWarp prst="textNoShape">
              <a:avLst/>
            </a:prstTxWarp>
          </a:bodyPr>
          <a:lstStyle>
            <a:lvl1pPr algn="r" defTabSz="957118">
              <a:defRPr sz="1300"/>
            </a:lvl1pPr>
          </a:lstStyle>
          <a:p>
            <a:fld id="{1262CEDA-D91A-4F5E-ADB8-91256B92F8B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3430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309407" cy="339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>
            <a:lvl1pPr algn="l" defTabSz="957118" eaLnBrk="0" hangingPunct="0">
              <a:spcBef>
                <a:spcPct val="0"/>
              </a:spcBef>
              <a:buFontTx/>
              <a:buNone/>
              <a:defRPr sz="1300"/>
            </a:lvl1pPr>
          </a:lstStyle>
          <a:p>
            <a:endParaRPr lang="en-GB"/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2472" y="2"/>
            <a:ext cx="4309407" cy="339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>
            <a:lvl1pPr algn="r" defTabSz="957118" eaLnBrk="0" hangingPunct="0">
              <a:spcBef>
                <a:spcPct val="0"/>
              </a:spcBef>
              <a:buFontTx/>
              <a:buNone/>
              <a:defRPr sz="1300"/>
            </a:lvl1pPr>
          </a:lstStyle>
          <a:p>
            <a:endParaRPr lang="en-GB"/>
          </a:p>
        </p:txBody>
      </p:sp>
      <p:sp>
        <p:nvSpPr>
          <p:cNvPr id="2160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705100" y="511175"/>
            <a:ext cx="4533900" cy="25511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6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969" y="3232323"/>
            <a:ext cx="7956169" cy="306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16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64648"/>
            <a:ext cx="4309407" cy="339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00" tIns="47850" rIns="95700" bIns="47850" numCol="1" anchor="b" anchorCtr="0" compatLnSpc="1">
            <a:prstTxWarp prst="textNoShape">
              <a:avLst/>
            </a:prstTxWarp>
          </a:bodyPr>
          <a:lstStyle>
            <a:lvl1pPr algn="l" defTabSz="957118" eaLnBrk="0" hangingPunct="0">
              <a:spcBef>
                <a:spcPct val="0"/>
              </a:spcBef>
              <a:buFontTx/>
              <a:buNone/>
              <a:defRPr sz="1300"/>
            </a:lvl1pPr>
          </a:lstStyle>
          <a:p>
            <a:endParaRPr lang="en-GB"/>
          </a:p>
        </p:txBody>
      </p:sp>
      <p:sp>
        <p:nvSpPr>
          <p:cNvPr id="216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2472" y="6464648"/>
            <a:ext cx="4309407" cy="339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00" tIns="47850" rIns="95700" bIns="47850" numCol="1" anchor="b" anchorCtr="0" compatLnSpc="1">
            <a:prstTxWarp prst="textNoShape">
              <a:avLst/>
            </a:prstTxWarp>
          </a:bodyPr>
          <a:lstStyle>
            <a:lvl1pPr algn="r" defTabSz="957118" eaLnBrk="0" hangingPunct="0">
              <a:spcBef>
                <a:spcPct val="0"/>
              </a:spcBef>
              <a:buFontTx/>
              <a:buNone/>
              <a:defRPr sz="1300"/>
            </a:lvl1pPr>
          </a:lstStyle>
          <a:p>
            <a:fld id="{C49C7A71-AB58-4506-90BD-262BDB99E1C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572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BoE logo_A4 maste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4986" y="1921337"/>
            <a:ext cx="6721200" cy="12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Tx/>
              <a:buNone/>
            </a:pPr>
            <a:fld id="{27C7B6D0-CF31-435A-A92F-186ACE658574}" type="slidenum">
              <a:rPr lang="en-GB" smtClean="0"/>
              <a:pPr>
                <a:buFontTx/>
                <a:buNone/>
              </a:pPr>
              <a:t>‹#›</a:t>
            </a:fld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en-US" smtClean="0"/>
              <a:t>Running title - to change choose Insert, Header and Footer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GB" smtClean="0"/>
              <a:t>Running title - to change choose Insert, Header and Footer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BoE logo_A4 maste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725" y="1158859"/>
            <a:ext cx="239300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30000" y="2461491"/>
            <a:ext cx="7869600" cy="507600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30000" y="1969566"/>
            <a:ext cx="7869600" cy="532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629284" y="3346830"/>
            <a:ext cx="7773988" cy="1500188"/>
          </a:xfrm>
        </p:spPr>
        <p:txBody>
          <a:bodyPr/>
          <a:lstStyle>
            <a:lvl1pPr>
              <a:buNone/>
              <a:def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79" charset="-128"/>
                <a:cs typeface="+mn-cs"/>
              </a:defRPr>
            </a:lvl1pPr>
            <a:lvl2pPr>
              <a:buNone/>
              <a:def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79" charset="-128"/>
                <a:cs typeface="+mn-cs"/>
              </a:defRPr>
            </a:lvl2pPr>
            <a:lvl3pPr>
              <a:buNone/>
              <a:def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79" charset="-128"/>
                <a:cs typeface="+mn-cs"/>
              </a:defRPr>
            </a:lvl3pPr>
            <a:lvl4pPr>
              <a:buNone/>
              <a:def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79" charset="-128"/>
                <a:cs typeface="+mn-cs"/>
              </a:defRPr>
            </a:lvl4pPr>
            <a:lvl5pPr>
              <a:buNone/>
              <a:def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79" charset="-128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/>
              <a:t>Running title - to change choose Insert, Header and Footer</a:t>
            </a:r>
            <a:endParaRPr lang="en-GB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buFontTx/>
              <a:buNone/>
            </a:pPr>
            <a:fld id="{1059DE0E-F079-440C-9896-688C9E1AB25F}" type="slidenum">
              <a:rPr lang="en-GB" smtClean="0"/>
              <a:pPr>
                <a:buFontTx/>
                <a:buNone/>
              </a:pPr>
              <a:t>‹#›</a:t>
            </a:fld>
            <a:endParaRPr lang="en-GB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smtClean="0"/>
              <a:t>Running title - to change choose Insert, Header and Footer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Running title - to change choose Insert, Header and Footer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Tx/>
              <a:buNone/>
            </a:pPr>
            <a:fld id="{1059DE0E-F079-440C-9896-688C9E1AB25F}" type="slidenum">
              <a:rPr lang="en-GB" smtClean="0"/>
              <a:pPr>
                <a:buFontTx/>
                <a:buNone/>
              </a:pPr>
              <a:t>‹#›</a:t>
            </a:fld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28650" y="1216799"/>
            <a:ext cx="7869238" cy="3129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0214" y="4526525"/>
            <a:ext cx="5527675" cy="230832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Running title - to change choose Insert, Header and Footer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ext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Running title - to change choose Insert, Header and Footer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Tx/>
              <a:buNone/>
            </a:pPr>
            <a:fld id="{1059DE0E-F079-440C-9896-688C9E1AB25F}" type="slidenum">
              <a:rPr lang="en-GB" smtClean="0"/>
              <a:pPr>
                <a:buFontTx/>
                <a:buNone/>
              </a:pPr>
              <a:t>‹#›</a:t>
            </a:fld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216800"/>
            <a:ext cx="7869238" cy="15228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2823073"/>
            <a:ext cx="7869238" cy="1523501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0214" y="4526525"/>
            <a:ext cx="5527675" cy="230832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Running title - to change choose Insert, Header and Footer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Content and Text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Running title - to change choose Insert, Header and Footer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Tx/>
              <a:buNone/>
            </a:pPr>
            <a:fld id="{1059DE0E-F079-440C-9896-688C9E1AB25F}" type="slidenum">
              <a:rPr lang="en-GB" smtClean="0"/>
              <a:pPr>
                <a:buFontTx/>
                <a:buNone/>
              </a:pPr>
              <a:t>‹#›</a:t>
            </a:fld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216799"/>
            <a:ext cx="3857625" cy="3129776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638676" y="1216799"/>
            <a:ext cx="3859213" cy="312977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0214" y="4526525"/>
            <a:ext cx="5527675" cy="230832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Running title - to change choose Insert, Header and Footer</a:t>
            </a:r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BoE logo_A4 maste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0725" y="4482305"/>
            <a:ext cx="1868400" cy="36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645872"/>
            <a:ext cx="7869238" cy="5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 smtClean="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216799"/>
            <a:ext cx="7869238" cy="312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0" y="373482"/>
            <a:ext cx="7869238" cy="33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1400">
                <a:cs typeface="Arial" charset="0"/>
              </a:defRPr>
            </a:lvl1pPr>
          </a:lstStyle>
          <a:p>
            <a:r>
              <a:rPr lang="en-US" smtClean="0"/>
              <a:t>Running title - to change choose Insert, Header and Footer</a:t>
            </a:r>
            <a:endParaRPr lang="en-GB" dirty="0"/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0214" y="4526525"/>
            <a:ext cx="552767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lnSpc>
                <a:spcPts val="1800"/>
              </a:lnSpc>
              <a:spcBef>
                <a:spcPct val="0"/>
              </a:spcBef>
              <a:buFontTx/>
              <a:buNone/>
              <a:defRPr sz="1000" b="1">
                <a:cs typeface="Arial" charset="0"/>
              </a:defRPr>
            </a:lvl1pPr>
          </a:lstStyle>
          <a:p>
            <a:r>
              <a:rPr lang="en-GB" smtClean="0"/>
              <a:t>Running title - to change choose Insert, Header and Footer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903868" y="4775359"/>
            <a:ext cx="2133600" cy="363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FontTx/>
              <a:buNone/>
            </a:pPr>
            <a:fld id="{1059DE0E-F079-440C-9896-688C9E1AB25F}" type="slidenum">
              <a:rPr lang="en-GB" smtClean="0"/>
              <a:pPr>
                <a:buFontTx/>
                <a:buNone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49" r:id="rId2"/>
    <p:sldLayoutId id="2147483676" r:id="rId3"/>
    <p:sldLayoutId id="2147483677" r:id="rId4"/>
    <p:sldLayoutId id="2147483678" r:id="rId5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pitchFamily="79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pitchFamily="79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pitchFamily="79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pitchFamily="79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pitchFamily="79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pitchFamily="79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pitchFamily="79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pitchFamily="79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Discussion of “Unconventional Monetary Policies in the Euro Area, Japan and the United Kingdom”</a:t>
            </a:r>
            <a:endParaRPr lang="en-GB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29284" y="3082247"/>
            <a:ext cx="7773988" cy="1764771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79" charset="-128"/>
                <a:cs typeface="+mn-cs"/>
              </a:rPr>
              <a:t>Ben Broadbent</a:t>
            </a:r>
          </a:p>
          <a:p>
            <a:pPr lvl="0">
              <a:defRPr/>
            </a:pPr>
            <a:r>
              <a:rPr lang="en-GB" sz="1600" dirty="0"/>
              <a:t>Deputy Governor for Monetary Policy</a:t>
            </a:r>
            <a:endParaRPr kumimoji="0" lang="en-GB" sz="16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79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itchFamily="79" charset="-128"/>
              <a:cs typeface="+mn-cs"/>
            </a:endParaRPr>
          </a:p>
          <a:p>
            <a:pPr>
              <a:defRPr/>
            </a:pPr>
            <a:endParaRPr lang="en-GB" sz="1600" dirty="0" smtClean="0"/>
          </a:p>
          <a:p>
            <a:pPr>
              <a:defRPr/>
            </a:pPr>
            <a:r>
              <a:rPr lang="en-GB" sz="1600" dirty="0" smtClean="0"/>
              <a:t>Brookings, Washington DC</a:t>
            </a:r>
            <a:endParaRPr lang="en-GB" sz="1600" dirty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79" charset="-128"/>
                <a:cs typeface="+mn-cs"/>
              </a:rPr>
              <a:t>17 October 2018</a:t>
            </a:r>
          </a:p>
        </p:txBody>
      </p:sp>
    </p:spTree>
    <p:extLst>
      <p:ext uri="{BB962C8B-B14F-4D97-AF65-F5344CB8AC3E}">
        <p14:creationId xmlns:p14="http://schemas.microsoft.com/office/powerpoint/2010/main" val="314637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Real prices of equity, housing </a:t>
            </a:r>
            <a:r>
              <a:rPr lang="en-GB" dirty="0"/>
              <a:t>below pre-crisis </a:t>
            </a:r>
            <a:r>
              <a:rPr lang="en-GB" dirty="0" smtClean="0"/>
              <a:t>levels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917861" y="4429910"/>
            <a:ext cx="56816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sz="1400" dirty="0"/>
              <a:t>Sources: Nationwide, ONS, </a:t>
            </a:r>
            <a:r>
              <a:rPr lang="en-GB" sz="1400" dirty="0" err="1"/>
              <a:t>Refinativ</a:t>
            </a:r>
            <a:r>
              <a:rPr lang="en-GB" sz="1400" dirty="0"/>
              <a:t>, and Bank calculations.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7" y="1086635"/>
            <a:ext cx="6296025" cy="334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5663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Real equity prices and de-trended GDP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917861" y="4429910"/>
            <a:ext cx="5681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sz="1400" dirty="0"/>
              <a:t>Sources: ONS, </a:t>
            </a:r>
            <a:r>
              <a:rPr lang="en-GB" sz="1400" dirty="0" err="1"/>
              <a:t>Refinativ</a:t>
            </a:r>
            <a:r>
              <a:rPr lang="en-GB" sz="1400" dirty="0"/>
              <a:t>, and Bank calculations.  Output de-trended using a HP filter. 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225" y="1086635"/>
            <a:ext cx="6305550" cy="334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123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104" y="427569"/>
            <a:ext cx="7869238" cy="500400"/>
          </a:xfrm>
        </p:spPr>
        <p:txBody>
          <a:bodyPr/>
          <a:lstStyle/>
          <a:p>
            <a:r>
              <a:rPr lang="en-GB" dirty="0" smtClean="0"/>
              <a:t>Most news has driven equities, bonds in opposite directions, before and since QE 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917861" y="4429910"/>
            <a:ext cx="5681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sz="1400" dirty="0"/>
              <a:t>Sources: </a:t>
            </a:r>
            <a:r>
              <a:rPr lang="en-GB" sz="1400" dirty="0" smtClean="0"/>
              <a:t>Bank of England, </a:t>
            </a:r>
            <a:r>
              <a:rPr lang="en-GB" sz="1400" dirty="0" err="1" smtClean="0"/>
              <a:t>Refinativ</a:t>
            </a:r>
            <a:r>
              <a:rPr lang="en-GB" sz="1400" dirty="0" smtClean="0"/>
              <a:t>, </a:t>
            </a:r>
            <a:r>
              <a:rPr lang="en-GB" sz="1400" dirty="0" err="1" smtClean="0"/>
              <a:t>TradeWeb</a:t>
            </a:r>
            <a:r>
              <a:rPr lang="en-GB" sz="1400" dirty="0" smtClean="0"/>
              <a:t>, </a:t>
            </a:r>
            <a:r>
              <a:rPr lang="en-GB" sz="1400" dirty="0"/>
              <a:t>Bloomberg Finance L.P </a:t>
            </a:r>
            <a:r>
              <a:rPr lang="en-GB" sz="1400" dirty="0" smtClean="0"/>
              <a:t>and Bank calculations. </a:t>
            </a:r>
            <a:r>
              <a:rPr lang="en-GB" sz="1400" dirty="0" smtClean="0"/>
              <a:t>* </a:t>
            </a:r>
            <a:r>
              <a:rPr lang="en-GB" sz="1400" dirty="0" smtClean="0"/>
              <a:t>Adjusted for changes in leverage. </a:t>
            </a:r>
            <a:endParaRPr lang="en-GB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1085048"/>
            <a:ext cx="6294437" cy="3344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151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104" y="427569"/>
            <a:ext cx="7869238" cy="500400"/>
          </a:xfrm>
        </p:spPr>
        <p:txBody>
          <a:bodyPr/>
          <a:lstStyle/>
          <a:p>
            <a:r>
              <a:rPr lang="en-GB" dirty="0" smtClean="0"/>
              <a:t>Similar divergence in Europe…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917861" y="4429910"/>
            <a:ext cx="56816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sz="1400" dirty="0"/>
              <a:t>Sources: </a:t>
            </a:r>
            <a:r>
              <a:rPr lang="en-GB" sz="1400" dirty="0" smtClean="0"/>
              <a:t>Bank of England, </a:t>
            </a:r>
            <a:r>
              <a:rPr lang="en-GB" sz="1400" dirty="0" err="1" smtClean="0"/>
              <a:t>Refinativ</a:t>
            </a:r>
            <a:r>
              <a:rPr lang="en-GB" sz="1400" dirty="0"/>
              <a:t>, Bloomberg Finance L.P </a:t>
            </a:r>
            <a:r>
              <a:rPr lang="en-GB" sz="1400" dirty="0" smtClean="0"/>
              <a:t>and Bank calculations. Real EA yields implied from swaps, extrapolated using UK data prior to April 2004. * Adjusted for changes in leverage. </a:t>
            </a:r>
            <a:endParaRPr lang="en-GB" sz="1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813" y="1077110"/>
            <a:ext cx="6302375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436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104" y="427569"/>
            <a:ext cx="7869238" cy="500400"/>
          </a:xfrm>
        </p:spPr>
        <p:txBody>
          <a:bodyPr/>
          <a:lstStyle/>
          <a:p>
            <a:r>
              <a:rPr lang="en-GB" dirty="0" smtClean="0"/>
              <a:t>… and in the US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917861" y="4429910"/>
            <a:ext cx="5681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sz="1400" dirty="0"/>
              <a:t>Sources: </a:t>
            </a:r>
            <a:r>
              <a:rPr lang="en-GB" sz="1400" dirty="0" smtClean="0"/>
              <a:t>Bank of England, </a:t>
            </a:r>
            <a:r>
              <a:rPr lang="en-GB" sz="1400" dirty="0" err="1" smtClean="0"/>
              <a:t>Refinativ</a:t>
            </a:r>
            <a:r>
              <a:rPr lang="en-GB" sz="1400" dirty="0"/>
              <a:t>, Bloomberg Finance L.P </a:t>
            </a:r>
            <a:r>
              <a:rPr lang="en-GB" sz="1400" dirty="0" smtClean="0"/>
              <a:t>and Bank calculations. </a:t>
            </a:r>
            <a:r>
              <a:rPr lang="en-GB" sz="1400" dirty="0" smtClean="0"/>
              <a:t>* </a:t>
            </a:r>
            <a:r>
              <a:rPr lang="en-GB" sz="1400" dirty="0" smtClean="0"/>
              <a:t>Adjusted for changes in leverage. </a:t>
            </a:r>
            <a:endParaRPr lang="en-GB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813" y="1077110"/>
            <a:ext cx="6302375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987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936" y="435807"/>
            <a:ext cx="7869238" cy="500400"/>
          </a:xfrm>
        </p:spPr>
        <p:txBody>
          <a:bodyPr/>
          <a:lstStyle/>
          <a:p>
            <a:r>
              <a:rPr lang="en-GB" dirty="0" smtClean="0"/>
              <a:t>How does it work?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976184"/>
            <a:ext cx="7869238" cy="337039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GB" sz="1800" dirty="0" smtClean="0"/>
              <a:t>Modigliani and Miller/ Wallace: Open market operations are neutral.   </a:t>
            </a:r>
          </a:p>
          <a:p>
            <a:pPr>
              <a:buFont typeface="Arial" charset="0"/>
              <a:buChar char="•"/>
            </a:pPr>
            <a:endParaRPr lang="en-GB" sz="1800" dirty="0" smtClean="0"/>
          </a:p>
          <a:p>
            <a:pPr>
              <a:buFont typeface="Arial" charset="0"/>
              <a:buChar char="•"/>
            </a:pPr>
            <a:r>
              <a:rPr lang="en-GB" sz="1800" dirty="0" smtClean="0"/>
              <a:t>But if markets are imperfect – investors have “preferred habitats” – substituting short-term for long-term liabilities can have “portfolio balance” effects on their relative price (and so long-term rates). </a:t>
            </a:r>
          </a:p>
          <a:p>
            <a:pPr>
              <a:buFont typeface="Arial" charset="0"/>
              <a:buChar char="•"/>
            </a:pPr>
            <a:endParaRPr lang="en-GB" sz="1800" dirty="0" smtClean="0"/>
          </a:p>
          <a:p>
            <a:pPr>
              <a:buFont typeface="Arial" charset="0"/>
              <a:buChar char="•"/>
            </a:pPr>
            <a:r>
              <a:rPr lang="en-GB" sz="1800" dirty="0" smtClean="0"/>
              <a:t>If central bank money has special features (even relative to short-term government debt) there may be additional “liquidity effects”.  </a:t>
            </a:r>
          </a:p>
          <a:p>
            <a:pPr>
              <a:buFont typeface="Arial" charset="0"/>
              <a:buChar char="•"/>
            </a:pPr>
            <a:endParaRPr lang="en-GB" sz="1800" dirty="0"/>
          </a:p>
          <a:p>
            <a:pPr>
              <a:buFont typeface="Arial" charset="0"/>
              <a:buChar char="•"/>
            </a:pPr>
            <a:r>
              <a:rPr lang="en-GB" sz="1800" dirty="0" smtClean="0"/>
              <a:t>QE may signal something about monetary policy in future.   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0245908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 QT has done little to US bond yields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917861" y="4429910"/>
            <a:ext cx="5681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sz="1400" dirty="0"/>
              <a:t>Sources: Bloomberg Finance L.P, BEA, Federal Reserve Bank of New York (2017), academic studies and Bank calculations.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901700"/>
            <a:ext cx="6296025" cy="334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87640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Taper tantrum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Ben Bernanke, 22 May 2013: </a:t>
            </a:r>
            <a:r>
              <a:rPr lang="en-GB" i="1" dirty="0" smtClean="0"/>
              <a:t>“If </a:t>
            </a:r>
            <a:r>
              <a:rPr lang="en-GB" i="1" dirty="0"/>
              <a:t>we see continued improvement </a:t>
            </a:r>
            <a:r>
              <a:rPr lang="en-GB" i="1" dirty="0" smtClean="0"/>
              <a:t>[in the economy] and </a:t>
            </a:r>
            <a:r>
              <a:rPr lang="en-GB" i="1" dirty="0"/>
              <a:t>we have confidence that that is going to be </a:t>
            </a:r>
            <a:r>
              <a:rPr lang="en-GB" i="1" dirty="0" smtClean="0"/>
              <a:t>sustained </a:t>
            </a:r>
            <a:r>
              <a:rPr lang="en-GB" i="1" dirty="0"/>
              <a:t>then we </a:t>
            </a:r>
            <a:r>
              <a:rPr lang="en-GB" i="1" dirty="0" smtClean="0"/>
              <a:t>could, </a:t>
            </a:r>
            <a:r>
              <a:rPr lang="en-GB" i="1" dirty="0"/>
              <a:t>in the next few meetings, take a step down in our pace of [asset] </a:t>
            </a:r>
            <a:r>
              <a:rPr lang="en-GB" i="1" dirty="0" smtClean="0"/>
              <a:t>purchases.”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FOMC minutes later that day: “</a:t>
            </a:r>
            <a:r>
              <a:rPr lang="en-GB" i="1" dirty="0" smtClean="0"/>
              <a:t>a </a:t>
            </a:r>
            <a:r>
              <a:rPr lang="en-GB" i="1" dirty="0"/>
              <a:t>number of [FOMC] participants expressed willingness to adjust the flow of purchases downward as early as the June </a:t>
            </a:r>
            <a:r>
              <a:rPr lang="en-GB" i="1" dirty="0" smtClean="0"/>
              <a:t>meeting.”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1045587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QT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Yellen, January 2017: </a:t>
            </a:r>
          </a:p>
          <a:p>
            <a:pPr marL="0" indent="0">
              <a:buNone/>
            </a:pPr>
            <a:endParaRPr lang="en-GB" i="1" dirty="0" smtClean="0"/>
          </a:p>
          <a:p>
            <a:pPr marL="0" indent="0">
              <a:buNone/>
            </a:pPr>
            <a:r>
              <a:rPr lang="en-GB" i="1" dirty="0" smtClean="0"/>
              <a:t>“The </a:t>
            </a:r>
            <a:r>
              <a:rPr lang="en-GB" i="1" dirty="0"/>
              <a:t>downward pressure on longer-term interest rates that the Fed’s asset holdings exert is expected to diminish over time -- a development that amounts to a “passive” removal of monetary policy accommodation. Other things being equal, this factor argues for a more gradual approach to raising short-term </a:t>
            </a:r>
            <a:r>
              <a:rPr lang="en-GB" i="1" dirty="0" smtClean="0"/>
              <a:t>rates.” 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5573105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936" y="435807"/>
            <a:ext cx="7869238" cy="500400"/>
          </a:xfrm>
        </p:spPr>
        <p:txBody>
          <a:bodyPr/>
          <a:lstStyle/>
          <a:p>
            <a:r>
              <a:rPr lang="en-GB" dirty="0" smtClean="0"/>
              <a:t>QE and the signalling channel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976184"/>
            <a:ext cx="7869238" cy="3370390"/>
          </a:xfrm>
        </p:spPr>
        <p:txBody>
          <a:bodyPr/>
          <a:lstStyle/>
          <a:p>
            <a:pPr>
              <a:buFont typeface="Arial" charset="0"/>
              <a:buChar char="•"/>
            </a:pPr>
            <a:endParaRPr lang="en-GB" sz="1800" dirty="0" smtClean="0"/>
          </a:p>
          <a:p>
            <a:pPr>
              <a:buFont typeface="Arial" charset="0"/>
              <a:buChar char="•"/>
            </a:pPr>
            <a:r>
              <a:rPr lang="en-GB" sz="1800" dirty="0" smtClean="0"/>
              <a:t>QE1: Balance sheet and future short rates </a:t>
            </a:r>
            <a:r>
              <a:rPr lang="en-GB" sz="1800" i="1" dirty="0" smtClean="0"/>
              <a:t>complements</a:t>
            </a:r>
            <a:r>
              <a:rPr lang="en-GB" sz="1800" dirty="0" smtClean="0"/>
              <a:t>: easing on one front implied more on the other as well.    </a:t>
            </a:r>
          </a:p>
          <a:p>
            <a:pPr>
              <a:buFont typeface="Arial" charset="0"/>
              <a:buChar char="•"/>
            </a:pPr>
            <a:endParaRPr lang="en-GB" sz="1800" dirty="0" smtClean="0"/>
          </a:p>
          <a:p>
            <a:pPr>
              <a:buFont typeface="Arial" charset="0"/>
              <a:buChar char="•"/>
            </a:pPr>
            <a:r>
              <a:rPr lang="en-GB" sz="1800" dirty="0" smtClean="0"/>
              <a:t>QT: Balance sheet and future short rates </a:t>
            </a:r>
            <a:r>
              <a:rPr lang="en-GB" sz="1800" i="1" dirty="0" smtClean="0"/>
              <a:t>substitutes</a:t>
            </a:r>
            <a:r>
              <a:rPr lang="en-GB" sz="1800" dirty="0" smtClean="0"/>
              <a:t>: tightening from one implies less from the other.  </a:t>
            </a:r>
          </a:p>
          <a:p>
            <a:pPr>
              <a:buFont typeface="Arial" charset="0"/>
              <a:buChar char="•"/>
            </a:pPr>
            <a:endParaRPr lang="en-GB" sz="1800" dirty="0" smtClean="0"/>
          </a:p>
        </p:txBody>
      </p:sp>
    </p:spTree>
    <p:extLst>
      <p:ext uri="{BB962C8B-B14F-4D97-AF65-F5344CB8AC3E}">
        <p14:creationId xmlns:p14="http://schemas.microsoft.com/office/powerpoint/2010/main" val="942705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Three main conclusions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324708"/>
            <a:ext cx="7869238" cy="3021866"/>
          </a:xfrm>
        </p:spPr>
        <p:txBody>
          <a:bodyPr/>
          <a:lstStyle/>
          <a:p>
            <a:pPr lvl="0"/>
            <a:r>
              <a:rPr lang="en-GB" sz="1800" dirty="0">
                <a:solidFill>
                  <a:srgbClr val="0070C0"/>
                </a:solidFill>
              </a:rPr>
              <a:t>QE more powerful in periods of heightened financial </a:t>
            </a:r>
            <a:r>
              <a:rPr lang="en-GB" sz="1800" dirty="0" smtClean="0">
                <a:solidFill>
                  <a:srgbClr val="0070C0"/>
                </a:solidFill>
              </a:rPr>
              <a:t>distress. </a:t>
            </a:r>
            <a:r>
              <a:rPr lang="en-GB" sz="1800" dirty="0" smtClean="0"/>
              <a:t>Yes</a:t>
            </a:r>
            <a:r>
              <a:rPr lang="en-GB" sz="1800" dirty="0"/>
              <a:t>. </a:t>
            </a:r>
            <a:r>
              <a:rPr lang="en-GB" sz="1800" dirty="0" smtClean="0"/>
              <a:t>When markets operating smoothly liquidity &amp; portfolio balance </a:t>
            </a:r>
            <a:r>
              <a:rPr lang="en-GB" sz="1800" dirty="0"/>
              <a:t>channels </a:t>
            </a:r>
            <a:r>
              <a:rPr lang="en-GB" sz="1800" dirty="0" smtClean="0"/>
              <a:t>relatively less important, signalling effect more so. Some more evidence on this point. </a:t>
            </a:r>
          </a:p>
          <a:p>
            <a:pPr marL="0" lvl="0" indent="0">
              <a:buNone/>
            </a:pPr>
            <a:endParaRPr lang="en-GB" sz="600" dirty="0"/>
          </a:p>
          <a:p>
            <a:r>
              <a:rPr lang="en-GB" sz="1800" dirty="0" smtClean="0">
                <a:solidFill>
                  <a:srgbClr val="0070C0"/>
                </a:solidFill>
              </a:rPr>
              <a:t>Unconventional </a:t>
            </a:r>
            <a:r>
              <a:rPr lang="en-GB" sz="1800" dirty="0">
                <a:solidFill>
                  <a:srgbClr val="0070C0"/>
                </a:solidFill>
              </a:rPr>
              <a:t>policy requires </a:t>
            </a:r>
            <a:r>
              <a:rPr lang="en-GB" sz="1800" dirty="0" smtClean="0">
                <a:solidFill>
                  <a:srgbClr val="0070C0"/>
                </a:solidFill>
              </a:rPr>
              <a:t>central </a:t>
            </a:r>
            <a:r>
              <a:rPr lang="en-GB" sz="1800" dirty="0">
                <a:solidFill>
                  <a:srgbClr val="0070C0"/>
                </a:solidFill>
              </a:rPr>
              <a:t>bank is </a:t>
            </a:r>
            <a:r>
              <a:rPr lang="en-GB" sz="1800" dirty="0" smtClean="0">
                <a:solidFill>
                  <a:srgbClr val="0070C0"/>
                </a:solidFill>
              </a:rPr>
              <a:t>credible. </a:t>
            </a:r>
            <a:r>
              <a:rPr lang="en-GB" sz="1800" dirty="0" smtClean="0"/>
              <a:t>Yes</a:t>
            </a:r>
            <a:r>
              <a:rPr lang="en-GB" sz="1800" dirty="0"/>
              <a:t>. True (in some sense) of all monetary policy! Particularly true of QE </a:t>
            </a:r>
            <a:r>
              <a:rPr lang="en-GB" sz="1800" dirty="0" smtClean="0"/>
              <a:t>precisely because signalling channel matters. </a:t>
            </a:r>
            <a:r>
              <a:rPr lang="en-GB" sz="1800" dirty="0"/>
              <a:t>∃ limits to our ability to commit. </a:t>
            </a:r>
          </a:p>
          <a:p>
            <a:pPr marL="0" indent="0">
              <a:buNone/>
            </a:pPr>
            <a:endParaRPr lang="en-GB" sz="600" dirty="0"/>
          </a:p>
          <a:p>
            <a:pPr lvl="0"/>
            <a:r>
              <a:rPr lang="en-GB" sz="1800" dirty="0">
                <a:solidFill>
                  <a:srgbClr val="0070C0"/>
                </a:solidFill>
              </a:rPr>
              <a:t>Less effective when long rates already </a:t>
            </a:r>
            <a:r>
              <a:rPr lang="en-GB" sz="1800" dirty="0" smtClean="0">
                <a:solidFill>
                  <a:srgbClr val="0070C0"/>
                </a:solidFill>
              </a:rPr>
              <a:t>low. </a:t>
            </a:r>
            <a:r>
              <a:rPr lang="en-GB" sz="1800" dirty="0" smtClean="0"/>
              <a:t>Yes</a:t>
            </a:r>
            <a:r>
              <a:rPr lang="en-GB" sz="1800" dirty="0"/>
              <a:t>. </a:t>
            </a:r>
            <a:r>
              <a:rPr lang="en-GB" sz="1800" dirty="0" smtClean="0"/>
              <a:t>Related to limits to commitment.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6632725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UK: despite QE average maturity of claims on state has not declined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917861" y="4429910"/>
            <a:ext cx="5681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sz="1400" dirty="0"/>
              <a:t>Sources</a:t>
            </a:r>
            <a:r>
              <a:rPr lang="en-GB" sz="1400" dirty="0" smtClean="0"/>
              <a:t>: </a:t>
            </a:r>
            <a:r>
              <a:rPr lang="en-GB" sz="1400" dirty="0"/>
              <a:t>United Kingdom Debt Management Office, Bank of England</a:t>
            </a:r>
            <a:r>
              <a:rPr lang="en-GB" sz="1400" dirty="0" smtClean="0"/>
              <a:t>, </a:t>
            </a:r>
            <a:r>
              <a:rPr lang="en-GB" sz="1400" dirty="0" err="1"/>
              <a:t>TradeWeb</a:t>
            </a:r>
            <a:r>
              <a:rPr lang="en-GB" sz="1400" dirty="0"/>
              <a:t>, Bloomberg Finance L.P </a:t>
            </a:r>
            <a:r>
              <a:rPr lang="en-GB" sz="1400" dirty="0" smtClean="0"/>
              <a:t>and Bank calculations.  </a:t>
            </a:r>
            <a:endParaRPr lang="en-GB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7637" y="1085048"/>
            <a:ext cx="6308725" cy="3344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93822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the US it has risen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917861" y="4429910"/>
            <a:ext cx="5681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sz="1400" dirty="0"/>
              <a:t>Sources</a:t>
            </a:r>
            <a:r>
              <a:rPr lang="en-GB" sz="1400" dirty="0" smtClean="0"/>
              <a:t>: </a:t>
            </a:r>
            <a:r>
              <a:rPr lang="en-GB" sz="1400" dirty="0"/>
              <a:t>U.S. Department of the Treasury, Dallas Fed, New York Fed, St. Louis </a:t>
            </a:r>
            <a:r>
              <a:rPr lang="en-GB" sz="1400" dirty="0" smtClean="0"/>
              <a:t>Fed</a:t>
            </a:r>
            <a:r>
              <a:rPr lang="en-GB" sz="1400" dirty="0"/>
              <a:t>, Bloomberg Finance </a:t>
            </a:r>
            <a:r>
              <a:rPr lang="en-GB" sz="1400" dirty="0" smtClean="0"/>
              <a:t>L.P and Bank calculations</a:t>
            </a:r>
            <a:endParaRPr lang="en-GB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0813" y="900113"/>
            <a:ext cx="6302375" cy="3344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93822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104" y="427569"/>
            <a:ext cx="7869238" cy="500400"/>
          </a:xfrm>
        </p:spPr>
        <p:txBody>
          <a:bodyPr/>
          <a:lstStyle/>
          <a:p>
            <a:r>
              <a:rPr lang="en-GB" dirty="0" smtClean="0"/>
              <a:t>Most powerful intervention by the ECB </a:t>
            </a:r>
            <a:r>
              <a:rPr lang="en-GB" smtClean="0"/>
              <a:t>was verbal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917861" y="4429910"/>
            <a:ext cx="5681609" cy="99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sz="1400" dirty="0"/>
              <a:t>Sources</a:t>
            </a:r>
            <a:r>
              <a:rPr lang="en-GB" sz="1400" dirty="0" smtClean="0"/>
              <a:t>: </a:t>
            </a:r>
            <a:r>
              <a:rPr lang="en-GB" sz="1400" dirty="0" err="1" smtClean="0">
                <a:solidFill>
                  <a:schemeClr val="dk1"/>
                </a:solidFill>
              </a:rPr>
              <a:t>Markit</a:t>
            </a:r>
            <a:r>
              <a:rPr lang="en-GB" sz="1400" dirty="0" smtClean="0">
                <a:solidFill>
                  <a:schemeClr val="dk1"/>
                </a:solidFill>
              </a:rPr>
              <a:t> </a:t>
            </a:r>
            <a:r>
              <a:rPr lang="en-GB" sz="1400" dirty="0">
                <a:solidFill>
                  <a:schemeClr val="dk1"/>
                </a:solidFill>
              </a:rPr>
              <a:t>Group Limited, SNL Financial, </a:t>
            </a:r>
            <a:r>
              <a:rPr lang="en-GB" sz="1400" dirty="0" err="1" smtClean="0">
                <a:solidFill>
                  <a:schemeClr val="dk1"/>
                </a:solidFill>
              </a:rPr>
              <a:t>Refinativ</a:t>
            </a:r>
            <a:r>
              <a:rPr lang="en-GB" sz="1400" dirty="0" smtClean="0">
                <a:solidFill>
                  <a:schemeClr val="dk1"/>
                </a:solidFill>
              </a:rPr>
              <a:t> and </a:t>
            </a:r>
            <a:r>
              <a:rPr lang="en-GB" sz="1400" dirty="0">
                <a:solidFill>
                  <a:schemeClr val="dk1"/>
                </a:solidFill>
              </a:rPr>
              <a:t>Bank calculations</a:t>
            </a:r>
            <a:r>
              <a:rPr lang="en-GB" sz="1400" dirty="0" smtClean="0">
                <a:solidFill>
                  <a:schemeClr val="dk1"/>
                </a:solidFill>
              </a:rPr>
              <a:t>. Asset-weighted </a:t>
            </a:r>
            <a:r>
              <a:rPr lang="en-GB" sz="1400" dirty="0">
                <a:solidFill>
                  <a:schemeClr val="dk1"/>
                </a:solidFill>
              </a:rPr>
              <a:t>five-year CDS </a:t>
            </a:r>
            <a:r>
              <a:rPr lang="en-GB" sz="1400" dirty="0" err="1" smtClean="0">
                <a:solidFill>
                  <a:schemeClr val="dk1"/>
                </a:solidFill>
              </a:rPr>
              <a:t>premia</a:t>
            </a:r>
            <a:r>
              <a:rPr lang="en-GB" sz="1400" dirty="0" smtClean="0">
                <a:solidFill>
                  <a:schemeClr val="dk1"/>
                </a:solidFill>
              </a:rPr>
              <a:t> for selected banking systems.</a:t>
            </a:r>
            <a:endParaRPr lang="en-GB" sz="1400" dirty="0"/>
          </a:p>
          <a:p>
            <a:pPr algn="l">
              <a:buNone/>
            </a:pPr>
            <a:endParaRPr lang="en-GB" sz="14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0" y="1001713"/>
            <a:ext cx="66294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053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other points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324708"/>
            <a:ext cx="7869238" cy="3021866"/>
          </a:xfrm>
        </p:spPr>
        <p:txBody>
          <a:bodyPr/>
          <a:lstStyle/>
          <a:p>
            <a:pPr lvl="0"/>
            <a:r>
              <a:rPr lang="en-GB" sz="1800" dirty="0" smtClean="0"/>
              <a:t>We </a:t>
            </a:r>
            <a:r>
              <a:rPr lang="en-GB" sz="1800" dirty="0"/>
              <a:t>need to be modest about </a:t>
            </a:r>
            <a:r>
              <a:rPr lang="en-GB" sz="1800" dirty="0" smtClean="0"/>
              <a:t>QE estimates. </a:t>
            </a:r>
            <a:r>
              <a:rPr lang="en-GB" sz="1800" dirty="0"/>
              <a:t>Evidence is limited, effects almost certainly vary, use in the crisis was not </a:t>
            </a:r>
            <a:r>
              <a:rPr lang="en-GB" sz="1800" dirty="0" smtClean="0"/>
              <a:t>exogenous </a:t>
            </a:r>
            <a:r>
              <a:rPr lang="en-GB" sz="1800" dirty="0"/>
              <a:t>policy</a:t>
            </a:r>
            <a:r>
              <a:rPr lang="en-GB" sz="1800" dirty="0" smtClean="0"/>
              <a:t>. “x $</a:t>
            </a:r>
            <a:r>
              <a:rPr lang="en-GB" sz="1800" dirty="0" err="1" smtClean="0"/>
              <a:t>bn</a:t>
            </a:r>
            <a:r>
              <a:rPr lang="en-GB" sz="1800" dirty="0" smtClean="0"/>
              <a:t> of QE = y </a:t>
            </a:r>
            <a:r>
              <a:rPr lang="en-GB" sz="1800" dirty="0" err="1" smtClean="0"/>
              <a:t>bp</a:t>
            </a:r>
            <a:r>
              <a:rPr lang="en-GB" sz="1800" dirty="0" smtClean="0"/>
              <a:t> off short rate” unlikely to be valid.  </a:t>
            </a:r>
            <a:endParaRPr lang="en-GB" sz="600" dirty="0"/>
          </a:p>
          <a:p>
            <a:pPr marL="0" indent="0">
              <a:buNone/>
            </a:pPr>
            <a:endParaRPr lang="en-GB" sz="600" dirty="0" smtClean="0"/>
          </a:p>
          <a:p>
            <a:pPr marL="0" indent="0">
              <a:buNone/>
            </a:pPr>
            <a:endParaRPr lang="en-GB" sz="600" dirty="0"/>
          </a:p>
          <a:p>
            <a:pPr lvl="0"/>
            <a:r>
              <a:rPr lang="en-GB" sz="1800" dirty="0"/>
              <a:t>Equally, we should push back hard against the more extreme (and </a:t>
            </a:r>
            <a:r>
              <a:rPr lang="en-GB" sz="1800" dirty="0" smtClean="0"/>
              <a:t>often  </a:t>
            </a:r>
            <a:r>
              <a:rPr lang="en-GB" sz="1800" dirty="0"/>
              <a:t>demonstrably false) criticisms. Important if we’re to use it again</a:t>
            </a:r>
            <a:r>
              <a:rPr lang="en-GB" sz="1800" dirty="0" smtClean="0"/>
              <a:t>.</a:t>
            </a:r>
          </a:p>
          <a:p>
            <a:pPr marL="0" indent="0">
              <a:buNone/>
            </a:pPr>
            <a:endParaRPr lang="en-GB" sz="600" dirty="0" smtClean="0"/>
          </a:p>
          <a:p>
            <a:pPr marL="0" indent="0">
              <a:buNone/>
            </a:pPr>
            <a:r>
              <a:rPr lang="en-GB" sz="600" dirty="0"/>
              <a:t> </a:t>
            </a:r>
          </a:p>
          <a:p>
            <a:pPr lvl="0"/>
            <a:r>
              <a:rPr lang="en-GB" sz="1800" dirty="0"/>
              <a:t>Operationally and politically more complicated </a:t>
            </a:r>
            <a:r>
              <a:rPr lang="en-GB" sz="1800" dirty="0" smtClean="0"/>
              <a:t>to </a:t>
            </a:r>
            <a:r>
              <a:rPr lang="en-GB" sz="1800" dirty="0"/>
              <a:t>achieve in a currency union with a non-unitary fiscal </a:t>
            </a:r>
            <a:r>
              <a:rPr lang="en-GB" sz="1800" dirty="0" smtClean="0"/>
              <a:t>authority... but thankfully not impossible.  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840774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QE’s critics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324708"/>
            <a:ext cx="7869238" cy="3021866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GB" sz="1800" dirty="0" err="1" smtClean="0"/>
              <a:t>Newfangled</a:t>
            </a:r>
            <a:r>
              <a:rPr lang="en-GB" sz="1800" dirty="0" smtClean="0"/>
              <a:t> and dangerous policy </a:t>
            </a:r>
          </a:p>
          <a:p>
            <a:pPr>
              <a:buFont typeface="Arial" charset="0"/>
              <a:buChar char="•"/>
            </a:pPr>
            <a:endParaRPr lang="en-GB" sz="1800" dirty="0" smtClean="0"/>
          </a:p>
          <a:p>
            <a:pPr>
              <a:buFont typeface="Arial" charset="0"/>
              <a:buChar char="•"/>
            </a:pPr>
            <a:r>
              <a:rPr lang="en-GB" sz="1800" dirty="0" smtClean="0"/>
              <a:t>Didn’t help the wider economy - served only to subsidise profligate governments (Europe) and/or push up prices of financial assets (US/UK/Europe), risking instability and benefiting only the well-off</a:t>
            </a:r>
          </a:p>
          <a:p>
            <a:pPr>
              <a:buFont typeface="Arial" charset="0"/>
              <a:buChar char="•"/>
            </a:pPr>
            <a:endParaRPr lang="en-GB" sz="1800" dirty="0"/>
          </a:p>
          <a:p>
            <a:pPr>
              <a:buFont typeface="Arial" charset="0"/>
              <a:buChar char="•"/>
            </a:pPr>
            <a:r>
              <a:rPr lang="en-GB" sz="1800" dirty="0" smtClean="0"/>
              <a:t>[Can’t be reversed]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683796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Things might have been worse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917861" y="4429910"/>
            <a:ext cx="56816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sz="1400" dirty="0"/>
              <a:t>Sources: Bank of England; ICE </a:t>
            </a:r>
            <a:r>
              <a:rPr lang="en-GB" sz="1400" dirty="0" err="1"/>
              <a:t>BoAML</a:t>
            </a:r>
            <a:r>
              <a:rPr lang="en-GB" sz="1400" dirty="0"/>
              <a:t>; National Bureau of Economic </a:t>
            </a:r>
            <a:r>
              <a:rPr lang="en-GB" sz="1400" dirty="0" smtClean="0"/>
              <a:t>Research, </a:t>
            </a:r>
            <a:r>
              <a:rPr lang="en-GB" sz="1400" dirty="0"/>
              <a:t>retrieved from </a:t>
            </a:r>
            <a:r>
              <a:rPr lang="en-GB" sz="1400" dirty="0" smtClean="0"/>
              <a:t>FRED, Federal Reserve Bank of St Louis; and </a:t>
            </a:r>
            <a:r>
              <a:rPr lang="en-GB" sz="1400" dirty="0"/>
              <a:t>Bank </a:t>
            </a:r>
            <a:r>
              <a:rPr lang="en-GB" sz="1400" dirty="0" smtClean="0"/>
              <a:t>calculations.</a:t>
            </a:r>
            <a:endParaRPr lang="en-GB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468009" y="1006867"/>
            <a:ext cx="80081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u="sng" dirty="0" smtClean="0"/>
              <a:t>Corporate bond yields</a:t>
            </a:r>
            <a:r>
              <a:rPr lang="en-GB" dirty="0" smtClean="0"/>
              <a:t>		       </a:t>
            </a:r>
            <a:r>
              <a:rPr lang="en-GB" u="sng" dirty="0" smtClean="0"/>
              <a:t>Deposits</a:t>
            </a:r>
            <a:endParaRPr lang="en-GB" u="sn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009" y="1479583"/>
            <a:ext cx="3481421" cy="2668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9549" y="1479582"/>
            <a:ext cx="3480893" cy="266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7354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Things might have been worse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917861" y="4429910"/>
            <a:ext cx="56816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sz="1400" dirty="0"/>
              <a:t>Sources: </a:t>
            </a:r>
            <a:r>
              <a:rPr lang="en-GB" sz="1400" dirty="0" smtClean="0"/>
              <a:t>National </a:t>
            </a:r>
            <a:r>
              <a:rPr lang="en-GB" sz="1400" dirty="0"/>
              <a:t>Bureau of Economic Research and Board of Governors of the Federal Reserve System, retrieved from FRED, Federal Reserve Bank of St Louis; ONS; and Bank calculations</a:t>
            </a:r>
            <a:r>
              <a:rPr lang="en-GB" sz="1400" dirty="0" smtClean="0"/>
              <a:t>.</a:t>
            </a:r>
            <a:endParaRPr lang="en-GB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468009" y="1006867"/>
            <a:ext cx="80081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u="sng" dirty="0" smtClean="0"/>
              <a:t>Industrial production</a:t>
            </a:r>
            <a:r>
              <a:rPr lang="en-GB" dirty="0" smtClean="0"/>
              <a:t>		       </a:t>
            </a:r>
            <a:r>
              <a:rPr lang="en-GB" u="sng" dirty="0" smtClean="0"/>
              <a:t>Unemployment</a:t>
            </a:r>
            <a:endParaRPr lang="en-GB" u="sng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009" y="1401763"/>
            <a:ext cx="3480893" cy="266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6940" y="1401763"/>
            <a:ext cx="3480893" cy="266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9099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impact on GDP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324708"/>
            <a:ext cx="7869238" cy="3021866"/>
          </a:xfrm>
        </p:spPr>
        <p:txBody>
          <a:bodyPr/>
          <a:lstStyle/>
          <a:p>
            <a:pPr lvl="0">
              <a:buFont typeface="Arial" charset="0"/>
              <a:buChar char="•"/>
            </a:pPr>
            <a:r>
              <a:rPr lang="en-GB" sz="1800" dirty="0"/>
              <a:t>Weale and Wieladek (2016): Bayesian VAR, direct estimates, variety of identification schemes including sign restrictions and reaction of equity prices.  QE of 1% of GDP leads to a 0.25% rise in real GDP for the UK. </a:t>
            </a:r>
          </a:p>
          <a:p>
            <a:pPr>
              <a:buFont typeface="Arial" charset="0"/>
              <a:buChar char="•"/>
            </a:pPr>
            <a:endParaRPr lang="en-GB" sz="1800" dirty="0" smtClean="0"/>
          </a:p>
          <a:p>
            <a:pPr>
              <a:buFont typeface="Arial" charset="0"/>
              <a:buChar char="•"/>
            </a:pPr>
            <a:r>
              <a:rPr lang="en-GB" sz="1800" dirty="0" smtClean="0"/>
              <a:t>Churm et al (2015): </a:t>
            </a:r>
            <a:r>
              <a:rPr lang="en-GB" sz="1800" dirty="0" smtClean="0"/>
              <a:t>Assumes </a:t>
            </a:r>
            <a:r>
              <a:rPr lang="en-GB" sz="1800" dirty="0"/>
              <a:t>bond yields a sufficient </a:t>
            </a:r>
            <a:r>
              <a:rPr lang="en-GB" sz="1800" dirty="0" smtClean="0"/>
              <a:t>statistic </a:t>
            </a:r>
            <a:r>
              <a:rPr lang="en-GB" sz="1800" dirty="0"/>
              <a:t>for GDP </a:t>
            </a:r>
            <a:r>
              <a:rPr lang="en-GB" sz="1800" dirty="0" smtClean="0"/>
              <a:t>effect.  QE2 (about 11% of GDP</a:t>
            </a:r>
            <a:r>
              <a:rPr lang="en-GB" sz="1800" dirty="0"/>
              <a:t>) added 0.6% to GDP</a:t>
            </a:r>
            <a:r>
              <a:rPr lang="en-GB" sz="1800" dirty="0" smtClean="0"/>
              <a:t>.</a:t>
            </a:r>
          </a:p>
          <a:p>
            <a:pPr>
              <a:buFont typeface="Arial" charset="0"/>
              <a:buChar char="•"/>
            </a:pPr>
            <a:endParaRPr lang="en-GB" sz="1800" dirty="0" smtClean="0"/>
          </a:p>
          <a:p>
            <a:pPr>
              <a:buFont typeface="Arial" charset="0"/>
              <a:buChar char="•"/>
            </a:pPr>
            <a:r>
              <a:rPr lang="en-GB" sz="1800" dirty="0" smtClean="0"/>
              <a:t>Andrade et al (2016): Assesses asset valuation and </a:t>
            </a:r>
            <a:r>
              <a:rPr lang="en-GB" sz="1800" dirty="0" err="1" smtClean="0"/>
              <a:t>reanchoring</a:t>
            </a:r>
            <a:r>
              <a:rPr lang="en-GB" sz="1800" dirty="0" smtClean="0"/>
              <a:t> channels, then incorporates these into stylised macro model. Finds APP increased output by around 1.1%.  </a:t>
            </a:r>
            <a:endParaRPr lang="en-GB" sz="1800" dirty="0"/>
          </a:p>
          <a:p>
            <a:pPr>
              <a:buFont typeface="Arial" charset="0"/>
              <a:buChar char="•"/>
            </a:pPr>
            <a:endParaRPr lang="en-GB" sz="1800" dirty="0" smtClean="0"/>
          </a:p>
          <a:p>
            <a:pPr>
              <a:buFont typeface="Arial" charset="0"/>
              <a:buChar char="•"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840745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QE1 </a:t>
            </a:r>
            <a:r>
              <a:rPr lang="en-GB" dirty="0"/>
              <a:t>had the largest impact on </a:t>
            </a:r>
            <a:r>
              <a:rPr lang="en-GB" dirty="0" smtClean="0"/>
              <a:t>bond yields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917861" y="4429910"/>
            <a:ext cx="5681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sz="1400" dirty="0"/>
              <a:t>Sources: Bloomberg Finance L.P., </a:t>
            </a:r>
            <a:r>
              <a:rPr lang="en-GB" sz="1400" dirty="0" err="1" smtClean="0"/>
              <a:t>TradeWeb</a:t>
            </a:r>
            <a:r>
              <a:rPr lang="en-GB" sz="1400" dirty="0"/>
              <a:t>, Reuters Poll, and Bank calculations. </a:t>
            </a:r>
            <a:r>
              <a:rPr lang="en-GB" sz="1400" dirty="0" smtClean="0"/>
              <a:t>The </a:t>
            </a:r>
            <a:r>
              <a:rPr lang="en-GB" sz="1400" dirty="0"/>
              <a:t>chart is based on </a:t>
            </a:r>
            <a:r>
              <a:rPr lang="en-GB" sz="1400" dirty="0" smtClean="0"/>
              <a:t>Figure </a:t>
            </a:r>
            <a:r>
              <a:rPr lang="en-GB" sz="1400" dirty="0"/>
              <a:t>10 in Haldane et al (2016). 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7" y="1086635"/>
            <a:ext cx="6296025" cy="334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3127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/>
              <a:t>impact on share prices is harder to detect</a:t>
            </a:r>
            <a:br>
              <a:rPr lang="en-GB" dirty="0"/>
            </a:b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957" y="1030503"/>
            <a:ext cx="6296025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917861" y="4429910"/>
            <a:ext cx="5681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sz="1400" dirty="0"/>
              <a:t>Sources: </a:t>
            </a:r>
            <a:r>
              <a:rPr lang="en-GB" sz="1400" dirty="0" err="1"/>
              <a:t>Refinativ</a:t>
            </a:r>
            <a:r>
              <a:rPr lang="en-GB" sz="1400" dirty="0"/>
              <a:t>, Reuters Poll, and Bank calculations.  The share price reaction is for UK-focused </a:t>
            </a:r>
            <a:r>
              <a:rPr lang="en-GB" sz="1400" dirty="0" smtClean="0"/>
              <a:t>equities.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802772698"/>
      </p:ext>
    </p:extLst>
  </p:cSld>
  <p:clrMapOvr>
    <a:masterClrMapping/>
  </p:clrMapOvr>
</p:sld>
</file>

<file path=ppt/theme/theme1.xml><?xml version="1.0" encoding="utf-8"?>
<a:theme xmlns:a="http://schemas.openxmlformats.org/drawingml/2006/main" name="Bankwide Widescreen plain Presentation">
  <a:themeElements>
    <a:clrScheme name="Blank Presentation 1">
      <a:dk1>
        <a:srgbClr val="000000"/>
      </a:dk1>
      <a:lt1>
        <a:srgbClr val="FFFFFF"/>
      </a:lt1>
      <a:dk2>
        <a:srgbClr val="752864"/>
      </a:dk2>
      <a:lt2>
        <a:srgbClr val="CAC0B6"/>
      </a:lt2>
      <a:accent1>
        <a:srgbClr val="AC98DB"/>
      </a:accent1>
      <a:accent2>
        <a:srgbClr val="165788"/>
      </a:accent2>
      <a:accent3>
        <a:srgbClr val="FFFFFF"/>
      </a:accent3>
      <a:accent4>
        <a:srgbClr val="000000"/>
      </a:accent4>
      <a:accent5>
        <a:srgbClr val="D2CAEA"/>
      </a:accent5>
      <a:accent6>
        <a:srgbClr val="134E7B"/>
      </a:accent6>
      <a:hlink>
        <a:srgbClr val="A51140"/>
      </a:hlink>
      <a:folHlink>
        <a:srgbClr val="DF7A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79" charset="-128"/>
          </a:defRPr>
        </a:defPPr>
      </a:lstStyle>
    </a:spDef>
    <a:lnDef>
      <a:spPr bwMode="auto">
        <a:noFill/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752864"/>
        </a:dk2>
        <a:lt2>
          <a:srgbClr val="CAC0B6"/>
        </a:lt2>
        <a:accent1>
          <a:srgbClr val="AC98DB"/>
        </a:accent1>
        <a:accent2>
          <a:srgbClr val="165788"/>
        </a:accent2>
        <a:accent3>
          <a:srgbClr val="FFFFFF"/>
        </a:accent3>
        <a:accent4>
          <a:srgbClr val="000000"/>
        </a:accent4>
        <a:accent5>
          <a:srgbClr val="D2CAEA"/>
        </a:accent5>
        <a:accent6>
          <a:srgbClr val="134E7B"/>
        </a:accent6>
        <a:hlink>
          <a:srgbClr val="A51140"/>
        </a:hlink>
        <a:folHlink>
          <a:srgbClr val="DF7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111111"/>
        </a:dk2>
        <a:lt2>
          <a:srgbClr val="CAC0B6"/>
        </a:lt2>
        <a:accent1>
          <a:srgbClr val="AC98DB"/>
        </a:accent1>
        <a:accent2>
          <a:srgbClr val="165788"/>
        </a:accent2>
        <a:accent3>
          <a:srgbClr val="FFFFFF"/>
        </a:accent3>
        <a:accent4>
          <a:srgbClr val="000000"/>
        </a:accent4>
        <a:accent5>
          <a:srgbClr val="D2CAEA"/>
        </a:accent5>
        <a:accent6>
          <a:srgbClr val="134E7B"/>
        </a:accent6>
        <a:hlink>
          <a:srgbClr val="A51140"/>
        </a:hlink>
        <a:folHlink>
          <a:srgbClr val="DF7A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9F3DB0CD4D844B918872BCED9B9CF9" ma:contentTypeVersion="8" ma:contentTypeDescription="Create a new document." ma:contentTypeScope="" ma:versionID="f39872d7210670f8e28df64f3b8e6b7c">
  <xsd:schema xmlns:xsd="http://www.w3.org/2001/XMLSchema" xmlns:xs="http://www.w3.org/2001/XMLSchema" xmlns:p="http://schemas.microsoft.com/office/2006/metadata/properties" xmlns:ns2="cac5d118-ba7b-4807-b700-df6f95cfff50" xmlns:ns3="66951ee6-cd93-49c7-9437-e871b2a117d6" targetNamespace="http://schemas.microsoft.com/office/2006/metadata/properties" ma:root="true" ma:fieldsID="5b3c5ef4a382acc6fb2d72c08859bf8f" ns2:_="" ns3:_="">
    <xsd:import namespace="cac5d118-ba7b-4807-b700-df6f95cfff50"/>
    <xsd:import namespace="66951ee6-cd93-49c7-9437-e871b2a117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c5d118-ba7b-4807-b700-df6f95cfff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951ee6-cd93-49c7-9437-e871b2a117d6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DE371E1-F33E-4B3B-B128-9740E765229B}"/>
</file>

<file path=customXml/itemProps2.xml><?xml version="1.0" encoding="utf-8"?>
<ds:datastoreItem xmlns:ds="http://schemas.openxmlformats.org/officeDocument/2006/customXml" ds:itemID="{7DBE98FB-6152-4AFA-ACF4-659A4B5CC39B}"/>
</file>

<file path=customXml/itemProps3.xml><?xml version="1.0" encoding="utf-8"?>
<ds:datastoreItem xmlns:ds="http://schemas.openxmlformats.org/officeDocument/2006/customXml" ds:itemID="{3EF1C5B1-2DE1-4F92-AA76-317DBAADC7CC}"/>
</file>

<file path=docProps/app.xml><?xml version="1.0" encoding="utf-8"?>
<Properties xmlns="http://schemas.openxmlformats.org/officeDocument/2006/extended-properties" xmlns:vt="http://schemas.openxmlformats.org/officeDocument/2006/docPropsVTypes">
  <Template>Bankwide Widescreen plain Presentation</Template>
  <TotalTime>1496</TotalTime>
  <Words>976</Words>
  <Application>Microsoft Office PowerPoint</Application>
  <PresentationFormat>On-screen Show (16:9)</PresentationFormat>
  <Paragraphs>82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Bankwide Widescreen plain Presentation</vt:lpstr>
      <vt:lpstr>Discussion of “Unconventional Monetary Policies in the Euro Area, Japan and the United Kingdom”</vt:lpstr>
      <vt:lpstr>Three main conclusions</vt:lpstr>
      <vt:lpstr>Some other points</vt:lpstr>
      <vt:lpstr>QE’s critics</vt:lpstr>
      <vt:lpstr>Things might have been worse </vt:lpstr>
      <vt:lpstr>Things might have been worse </vt:lpstr>
      <vt:lpstr>The impact on GDP</vt:lpstr>
      <vt:lpstr>QE1 had the largest impact on bond yields </vt:lpstr>
      <vt:lpstr>The impact on share prices is harder to detect </vt:lpstr>
      <vt:lpstr>Real prices of equity, housing below pre-crisis levels </vt:lpstr>
      <vt:lpstr>Real equity prices and de-trended GDP </vt:lpstr>
      <vt:lpstr>Most news has driven equities, bonds in opposite directions, before and since QE </vt:lpstr>
      <vt:lpstr>Similar divergence in Europe…</vt:lpstr>
      <vt:lpstr>… and in the US</vt:lpstr>
      <vt:lpstr>How does it work?</vt:lpstr>
      <vt:lpstr>US QT has done little to US bond yields </vt:lpstr>
      <vt:lpstr>Taper tantrum</vt:lpstr>
      <vt:lpstr>QT</vt:lpstr>
      <vt:lpstr>QE and the signalling channel</vt:lpstr>
      <vt:lpstr>UK: despite QE average maturity of claims on state has not declined </vt:lpstr>
      <vt:lpstr>In the US it has risen </vt:lpstr>
      <vt:lpstr>Most powerful intervention by the ECB was verbal</vt:lpstr>
    </vt:vector>
  </TitlesOfParts>
  <Company>Bank of England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Rayner, Denise</dc:creator>
  <cp:lastModifiedBy>Nielsen, Mette</cp:lastModifiedBy>
  <cp:revision>94</cp:revision>
  <cp:lastPrinted>2018-10-16T15:36:17Z</cp:lastPrinted>
  <dcterms:created xsi:type="dcterms:W3CDTF">2018-07-16T15:37:08Z</dcterms:created>
  <dcterms:modified xsi:type="dcterms:W3CDTF">2018-10-16T16:58:39Z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0x010100FA9F3DB0CD4D844B918872BCED9B9CF9</vt:lpwstr>
  </property>
</Properties>
</file>