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60" r:id="rId3"/>
    <p:sldId id="273" r:id="rId4"/>
    <p:sldId id="259" r:id="rId5"/>
    <p:sldId id="261" r:id="rId6"/>
    <p:sldId id="263" r:id="rId7"/>
    <p:sldId id="262" r:id="rId8"/>
    <p:sldId id="264" r:id="rId9"/>
    <p:sldId id="265" r:id="rId10"/>
    <p:sldId id="266" r:id="rId11"/>
    <p:sldId id="267" r:id="rId12"/>
    <p:sldId id="272"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4" userDrawn="1">
          <p15:clr>
            <a:srgbClr val="A4A3A4"/>
          </p15:clr>
        </p15:guide>
        <p15:guide id="2" pos="6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13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47"/>
    <p:restoredTop sz="79236"/>
  </p:normalViewPr>
  <p:slideViewPr>
    <p:cSldViewPr snapToGrid="0" snapToObjects="1">
      <p:cViewPr varScale="1">
        <p:scale>
          <a:sx n="105" d="100"/>
          <a:sy n="105" d="100"/>
        </p:scale>
        <p:origin x="200" y="240"/>
      </p:cViewPr>
      <p:guideLst>
        <p:guide orient="horz" pos="984"/>
        <p:guide pos="6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15557-35D3-234B-978A-DDE5C1D3B7BC}" type="datetimeFigureOut">
              <a:rPr lang="en-US" smtClean="0"/>
              <a:t>10/16/18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4CF52-9E1F-6349-BBA7-81FC62301D33}" type="slidenum">
              <a:rPr lang="en-US" smtClean="0"/>
              <a:t>‹#›</a:t>
            </a:fld>
            <a:endParaRPr lang="en-US"/>
          </a:p>
        </p:txBody>
      </p:sp>
    </p:spTree>
    <p:extLst>
      <p:ext uri="{BB962C8B-B14F-4D97-AF65-F5344CB8AC3E}">
        <p14:creationId xmlns:p14="http://schemas.microsoft.com/office/powerpoint/2010/main" val="3282221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54CF52-9E1F-6349-BBA7-81FC62301D33}" type="slidenum">
              <a:rPr lang="en-US" smtClean="0"/>
              <a:t>1</a:t>
            </a:fld>
            <a:endParaRPr lang="en-US"/>
          </a:p>
        </p:txBody>
      </p:sp>
    </p:spTree>
    <p:extLst>
      <p:ext uri="{BB962C8B-B14F-4D97-AF65-F5344CB8AC3E}">
        <p14:creationId xmlns:p14="http://schemas.microsoft.com/office/powerpoint/2010/main" val="1979904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complications: </a:t>
            </a:r>
          </a:p>
          <a:p>
            <a:endParaRPr lang="en-US" dirty="0"/>
          </a:p>
          <a:p>
            <a:pPr marL="228600" indent="-228600">
              <a:buAutoNum type="arabicPeriod"/>
            </a:pPr>
            <a:r>
              <a:rPr lang="en-US" dirty="0"/>
              <a:t>Some of the early LSAP1 effects were likely due to their positive impact on market functioning—and hence overstate the effects the policy is likely to have in non-crisis situations.</a:t>
            </a:r>
          </a:p>
          <a:p>
            <a:pPr marL="228600" indent="-228600">
              <a:buAutoNum type="arabicPeriod"/>
            </a:pPr>
            <a:r>
              <a:rPr lang="en-US" dirty="0"/>
              <a:t>To the extent that the announcements were anticipated (and hence already “priced into” the bond yields) the event studies may understate their effects.</a:t>
            </a:r>
          </a:p>
          <a:p>
            <a:pPr marL="228600" indent="-228600">
              <a:buAutoNum type="arabicPeriod"/>
            </a:pPr>
            <a:r>
              <a:rPr lang="en-US" dirty="0"/>
              <a:t>On the other hand, the event studies don’t tell us much about the persistence of the effects—did they dissipate after a few days? A few weeks? If so, their effects on the economy would be limited.</a:t>
            </a:r>
          </a:p>
          <a:p>
            <a:pPr marL="228600" indent="-228600">
              <a:buAutoNum type="arabicPeriod"/>
            </a:pPr>
            <a:endParaRPr lang="en-US" dirty="0"/>
          </a:p>
          <a:p>
            <a:pPr marL="0" indent="0">
              <a:buFontTx/>
              <a:buNone/>
            </a:pP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10</a:t>
            </a:fld>
            <a:endParaRPr lang="en-US"/>
          </a:p>
        </p:txBody>
      </p:sp>
    </p:spTree>
    <p:extLst>
      <p:ext uri="{BB962C8B-B14F-4D97-AF65-F5344CB8AC3E}">
        <p14:creationId xmlns:p14="http://schemas.microsoft.com/office/powerpoint/2010/main" val="3681633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way to do it: econometric models of the term structure of interest rates.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key advantage over the event study method is that it works even if markets aren’t ”surprised.”</a:t>
            </a:r>
          </a:p>
          <a:p>
            <a:endParaRPr lang="en-US" dirty="0"/>
          </a:p>
          <a:p>
            <a:r>
              <a:rPr lang="en-US" dirty="0"/>
              <a:t>Basic idea: to estimate the impact of asset quantities on yields. Imposes a structure that (a) is consistent with asset pricing theory and (b) allows the effects of the term premium (i.e. the excess return, relative to the average of short-term rates) to be separated from interest rate expectations.</a:t>
            </a:r>
          </a:p>
          <a:p>
            <a:endParaRPr lang="en-US" dirty="0"/>
          </a:p>
          <a:p>
            <a:r>
              <a:rPr lang="en-US" dirty="0"/>
              <a:t>Ballpark estimates: somewhere around 40 or 50 basis points for the LSAPs, somewhat less for the MEP.</a:t>
            </a:r>
          </a:p>
          <a:p>
            <a:endParaRPr lang="en-US" dirty="0"/>
          </a:p>
          <a:p>
            <a:r>
              <a:rPr lang="en-US" dirty="0"/>
              <a:t>Mostly (but not entirely) through “portfolio balance effects” which reduced the term premium.</a:t>
            </a:r>
          </a:p>
        </p:txBody>
      </p:sp>
      <p:sp>
        <p:nvSpPr>
          <p:cNvPr id="4" name="Slide Number Placeholder 3"/>
          <p:cNvSpPr>
            <a:spLocks noGrp="1"/>
          </p:cNvSpPr>
          <p:nvPr>
            <p:ph type="sldNum" sz="quarter" idx="5"/>
          </p:nvPr>
        </p:nvSpPr>
        <p:spPr/>
        <p:txBody>
          <a:bodyPr/>
          <a:lstStyle/>
          <a:p>
            <a:fld id="{5054CF52-9E1F-6349-BBA7-81FC62301D33}" type="slidenum">
              <a:rPr lang="en-US" smtClean="0"/>
              <a:t>11</a:t>
            </a:fld>
            <a:endParaRPr lang="en-US"/>
          </a:p>
        </p:txBody>
      </p:sp>
    </p:spTree>
    <p:extLst>
      <p:ext uri="{BB962C8B-B14F-4D97-AF65-F5344CB8AC3E}">
        <p14:creationId xmlns:p14="http://schemas.microsoft.com/office/powerpoint/2010/main" val="2887588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widely used Kim-Wright estimate: yield in black, term premium in blue. Empirical work on the topic have attributed most of the decline in the term premium (to nearly -1%!) to the effects of QE.</a:t>
            </a:r>
          </a:p>
        </p:txBody>
      </p:sp>
      <p:sp>
        <p:nvSpPr>
          <p:cNvPr id="4" name="Slide Number Placeholder 3"/>
          <p:cNvSpPr>
            <a:spLocks noGrp="1"/>
          </p:cNvSpPr>
          <p:nvPr>
            <p:ph type="sldNum" sz="quarter" idx="5"/>
          </p:nvPr>
        </p:nvSpPr>
        <p:spPr/>
        <p:txBody>
          <a:bodyPr/>
          <a:lstStyle/>
          <a:p>
            <a:fld id="{5054CF52-9E1F-6349-BBA7-81FC62301D33}" type="slidenum">
              <a:rPr lang="en-US" smtClean="0"/>
              <a:t>12</a:t>
            </a:fld>
            <a:endParaRPr lang="en-US"/>
          </a:p>
        </p:txBody>
      </p:sp>
    </p:spTree>
    <p:extLst>
      <p:ext uri="{BB962C8B-B14F-4D97-AF65-F5344CB8AC3E}">
        <p14:creationId xmlns:p14="http://schemas.microsoft.com/office/powerpoint/2010/main" val="3211367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Measuring the impact of UMP on interest rates is a bit tricky, but </a:t>
            </a:r>
            <a:r>
              <a:rPr lang="en-US" i="1" dirty="0"/>
              <a:t>relatively</a:t>
            </a:r>
            <a:r>
              <a:rPr lang="en-US" i="0" dirty="0"/>
              <a:t> straightforward. What we really care about, however, is whether it stimulated the economy. That is harder.</a:t>
            </a:r>
          </a:p>
          <a:p>
            <a:endParaRPr lang="en-US" i="0" dirty="0"/>
          </a:p>
          <a:p>
            <a:r>
              <a:rPr lang="en-US" i="0" dirty="0"/>
              <a:t>One way to do it involves feeding the interest rate reductions calculated from a term structure model into a macro model. Two well known studies using this method come up with estimates in the range of 1 percentage point reduction in the unemployment rate—with a considerable lag, of course. Wouldn’t have blunted the initial impact, but would have contributed to a stronger recovery.</a:t>
            </a:r>
          </a:p>
          <a:p>
            <a:endParaRPr lang="en-US" i="0" dirty="0"/>
          </a:p>
          <a:p>
            <a:r>
              <a:rPr lang="en-US" i="0" dirty="0"/>
              <a:t>Interesting micro work, based on the insight that some firms or banks would tend to be more responsive to the policies than others.</a:t>
            </a:r>
          </a:p>
          <a:p>
            <a:endParaRPr lang="en-US" i="0" dirty="0"/>
          </a:p>
          <a:p>
            <a:r>
              <a:rPr lang="en-US" i="0" dirty="0"/>
              <a:t>One study found that firms relying on long-term debt, benefited more from the MEP, which was designed to reduce long-term yields, than those with more reliance on short-term debt.</a:t>
            </a:r>
          </a:p>
          <a:p>
            <a:endParaRPr lang="en-US" i="0" dirty="0"/>
          </a:p>
          <a:p>
            <a:r>
              <a:rPr lang="en-US" i="0" dirty="0"/>
              <a:t>Another set of studies found that banks with more exposure to MBS benefited more from LSAP1 and LSAP, which involved large MBS purchases, than those with less MBS exposure.</a:t>
            </a:r>
          </a:p>
          <a:p>
            <a:endParaRPr lang="en-US" i="0" dirty="0"/>
          </a:p>
          <a:p>
            <a:r>
              <a:rPr lang="en-US" i="0" dirty="0"/>
              <a:t>Limitation: says something about </a:t>
            </a:r>
            <a:r>
              <a:rPr lang="en-US" i="1" dirty="0"/>
              <a:t>relative</a:t>
            </a:r>
            <a:r>
              <a:rPr lang="en-US" i="0" dirty="0"/>
              <a:t> effects, but hard to “aggregate up” to the macro level.</a:t>
            </a: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13</a:t>
            </a:fld>
            <a:endParaRPr lang="en-US"/>
          </a:p>
        </p:txBody>
      </p:sp>
    </p:spTree>
    <p:extLst>
      <p:ext uri="{BB962C8B-B14F-4D97-AF65-F5344CB8AC3E}">
        <p14:creationId xmlns:p14="http://schemas.microsoft.com/office/powerpoint/2010/main" val="3270786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about the costs of UMP? Were there adverse unintended consequences?</a:t>
            </a:r>
          </a:p>
          <a:p>
            <a:endParaRPr lang="en-US" dirty="0"/>
          </a:p>
          <a:p>
            <a:r>
              <a:rPr lang="en-US" dirty="0"/>
              <a:t>Some concerns have been raised about QE causing rampant inflation and currency “debasement.” A quick look at the CPI should dispel any of these concerns of course.</a:t>
            </a:r>
          </a:p>
          <a:p>
            <a:endParaRPr lang="en-US" dirty="0"/>
          </a:p>
          <a:p>
            <a:r>
              <a:rPr lang="en-US" dirty="0"/>
              <a:t>Others are worried about spillovers to emerging markets--both from QE, </a:t>
            </a:r>
            <a:r>
              <a:rPr lang="en-US" i="1" dirty="0"/>
              <a:t>and</a:t>
            </a:r>
            <a:r>
              <a:rPr lang="en-US" i="0" dirty="0"/>
              <a:t> from its unwinding (“tapering”). Two points. (1) We know that US monetary policy can affect exchange rates and capital flows, but there is no convincing evidence (that I am aware of) that QE </a:t>
            </a:r>
            <a:r>
              <a:rPr lang="en-US" i="1" dirty="0"/>
              <a:t>per se</a:t>
            </a:r>
            <a:r>
              <a:rPr lang="en-US" i="0" dirty="0"/>
              <a:t> was unusually disruptive. (2) Whatever spillovers there might have been they should be weighed against the benefits of a more robust US economy.</a:t>
            </a:r>
          </a:p>
          <a:p>
            <a:endParaRPr lang="en-US" i="0" dirty="0"/>
          </a:p>
          <a:p>
            <a:r>
              <a:rPr lang="en-US" i="0" dirty="0"/>
              <a:t>What about excessive risk-taking, another oft-expressed fear? The problem here is figuring out what constitutes “excessive.” With a post-crisis flight to quality, one could argue that encouraging a bit more risk taking might not have been a bad idea. Plus, to the extent that more “micro” risk taking helps contributes to economic recovery, it would mitigate “macro” risk.</a:t>
            </a: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14</a:t>
            </a:fld>
            <a:endParaRPr lang="en-US"/>
          </a:p>
        </p:txBody>
      </p:sp>
    </p:spTree>
    <p:extLst>
      <p:ext uri="{BB962C8B-B14F-4D97-AF65-F5344CB8AC3E}">
        <p14:creationId xmlns:p14="http://schemas.microsoft.com/office/powerpoint/2010/main" val="29723073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bottom line…</a:t>
            </a:r>
          </a:p>
          <a:p>
            <a:endParaRPr lang="en-US" dirty="0"/>
          </a:p>
          <a:p>
            <a:r>
              <a:rPr lang="en-US" dirty="0"/>
              <a:t>Did it work? Given the inherent difficulty of assessing UMP’s effects, it is unrealistic to think t can satisfy the “beyond a reasonable doubt” criterion. But in my view, the ”preponderance of evidence” indicates that it did benefit the economy, at least to some extent.</a:t>
            </a:r>
          </a:p>
          <a:p>
            <a:endParaRPr lang="en-US" dirty="0"/>
          </a:p>
          <a:p>
            <a:r>
              <a:rPr lang="en-US" dirty="0"/>
              <a:t>At the same time, it is hard to put your finger on any significant downsides. To be sure, there are legitimate concerns about the ”too low for too long” effects on the financial system, but; but since the Fed has the ability to raise rates even with a large balance sheet, this is more a function of its interest rate decisions, rather than UMP per se.</a:t>
            </a:r>
          </a:p>
          <a:p>
            <a:endParaRPr lang="en-US" dirty="0"/>
          </a:p>
          <a:p>
            <a:r>
              <a:rPr lang="en-US" dirty="0"/>
              <a:t>So, why not?</a:t>
            </a:r>
          </a:p>
        </p:txBody>
      </p:sp>
      <p:sp>
        <p:nvSpPr>
          <p:cNvPr id="4" name="Slide Number Placeholder 3"/>
          <p:cNvSpPr>
            <a:spLocks noGrp="1"/>
          </p:cNvSpPr>
          <p:nvPr>
            <p:ph type="sldNum" sz="quarter" idx="5"/>
          </p:nvPr>
        </p:nvSpPr>
        <p:spPr/>
        <p:txBody>
          <a:bodyPr/>
          <a:lstStyle/>
          <a:p>
            <a:fld id="{5054CF52-9E1F-6349-BBA7-81FC62301D33}" type="slidenum">
              <a:rPr lang="en-US" smtClean="0"/>
              <a:t>15</a:t>
            </a:fld>
            <a:endParaRPr lang="en-US"/>
          </a:p>
        </p:txBody>
      </p:sp>
    </p:spTree>
    <p:extLst>
      <p:ext uri="{BB962C8B-B14F-4D97-AF65-F5344CB8AC3E}">
        <p14:creationId xmlns:p14="http://schemas.microsoft.com/office/powerpoint/2010/main" val="2133680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conclude with some (somewhat speculative) thoughts on how UMP could/should be used the next time around—or perhaps even </a:t>
            </a:r>
            <a:r>
              <a:rPr lang="en-US" i="1" dirty="0"/>
              <a:t>before</a:t>
            </a:r>
            <a:r>
              <a:rPr lang="en-US" i="0" dirty="0"/>
              <a:t> reaching the ZLB/ELB.</a:t>
            </a:r>
          </a:p>
          <a:p>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First, best practice monetary policy is to predictably respond to economic conditions. What would that look like for a QE-based policy? Perhaps something like the third LSAP, in which flow purchases were explicitly contingent on economic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r>
              <a:rPr lang="en-US" i="0" dirty="0"/>
              <a:t>Second, it is clear that the Fed has the ability to manage short-term rates independently of the balance sheet--an extra tool. Are there circumstances in which the Fed would want to keep short-term rates relatively high (e.g. to discourage excessive use of short-term funding) while running expansionary monetary policy?</a:t>
            </a:r>
          </a:p>
          <a:p>
            <a:endParaRPr lang="en-US" i="0" dirty="0"/>
          </a:p>
          <a:p>
            <a:r>
              <a:rPr lang="en-US" i="0" dirty="0"/>
              <a:t>Third, FG provides another tool (or at half a tool) for influencing long-term rates, independently of the short-term interest rates. This could be part of the mix going forward—although communication strategy is very important here, lest the Fed send the “wrong” message.</a:t>
            </a: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16</a:t>
            </a:fld>
            <a:endParaRPr lang="en-US"/>
          </a:p>
        </p:txBody>
      </p:sp>
    </p:spTree>
    <p:extLst>
      <p:ext uri="{BB962C8B-B14F-4D97-AF65-F5344CB8AC3E}">
        <p14:creationId xmlns:p14="http://schemas.microsoft.com/office/powerpoint/2010/main" val="809988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I’ll begin with a little background on unconventional policy – what it was, and what it wasn’t.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Overall goal: to drive down the cost of borrowing and the availability of credit, thus stimulate spending.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asset purchases. The three “LSAP”s, plus the MEP.  Basic idea: shrinking the supply in the market would increase the price, reduce the yield.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all alike. Each was different in terms the kinds of assets purchased (MBS versus Treasuries), the maturities (medium-term versus long-term bonds) and whether the purchases were allowed to affect the size of the balance sheet.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worth mentioning that conventional policy also involved buying (and selling) Treasury securities – but very small amount. Scale of QE was vastly larger.</a:t>
            </a:r>
          </a:p>
        </p:txBody>
      </p:sp>
      <p:sp>
        <p:nvSpPr>
          <p:cNvPr id="4" name="Slide Number Placeholder 3"/>
          <p:cNvSpPr>
            <a:spLocks noGrp="1"/>
          </p:cNvSpPr>
          <p:nvPr>
            <p:ph type="sldNum" sz="quarter" idx="5"/>
          </p:nvPr>
        </p:nvSpPr>
        <p:spPr/>
        <p:txBody>
          <a:bodyPr/>
          <a:lstStyle/>
          <a:p>
            <a:fld id="{5054CF52-9E1F-6349-BBA7-81FC62301D33}" type="slidenum">
              <a:rPr lang="en-US" smtClean="0"/>
              <a:t>2</a:t>
            </a:fld>
            <a:endParaRPr lang="en-US"/>
          </a:p>
        </p:txBody>
      </p:sp>
    </p:spTree>
    <p:extLst>
      <p:ext uri="{BB962C8B-B14F-4D97-AF65-F5344CB8AC3E}">
        <p14:creationId xmlns:p14="http://schemas.microsoft.com/office/powerpoint/2010/main" val="1209437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Forward guidance was the second “prong.” Statements intended to reduce expectations of future short-term rates, and by doing so, drive down long-term interest rates.</a:t>
            </a:r>
          </a:p>
          <a:p>
            <a:endParaRPr lang="en-US" sz="1200" dirty="0"/>
          </a:p>
          <a:p>
            <a:r>
              <a:rPr lang="en-US" sz="1200" dirty="0"/>
              <a:t>The Fed had already been engaging in a weak form of forward guidance, using communication to influence the market’s expectations of future policy. A statement from January 2006, for example, said that “</a:t>
            </a:r>
            <a:r>
              <a:rPr lang="en-US" sz="1200" b="0" i="1" kern="1200" dirty="0">
                <a:solidFill>
                  <a:schemeClr val="tx1"/>
                </a:solidFill>
                <a:effectLst/>
                <a:latin typeface="+mn-lt"/>
                <a:ea typeface="+mn-ea"/>
                <a:cs typeface="+mn-cs"/>
              </a:rPr>
              <a:t>The Committee judges that some further policy firming may be needed to keep the risks … in balance.”</a:t>
            </a:r>
          </a:p>
          <a:p>
            <a:endParaRPr lang="en-US" sz="1200" b="0" i="1"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FG was in the same spirit, but more concrete – and increasingly so as time went on. (1) vague, (2) somewhat bolder, (3) calendar, (4) conditional on specific economic developments.</a:t>
            </a:r>
            <a:endParaRPr lang="en-US" sz="1200" i="0" dirty="0"/>
          </a:p>
        </p:txBody>
      </p:sp>
      <p:sp>
        <p:nvSpPr>
          <p:cNvPr id="4" name="Slide Number Placeholder 3"/>
          <p:cNvSpPr>
            <a:spLocks noGrp="1"/>
          </p:cNvSpPr>
          <p:nvPr>
            <p:ph type="sldNum" sz="quarter" idx="5"/>
          </p:nvPr>
        </p:nvSpPr>
        <p:spPr/>
        <p:txBody>
          <a:bodyPr/>
          <a:lstStyle/>
          <a:p>
            <a:fld id="{5054CF52-9E1F-6349-BBA7-81FC62301D33}" type="slidenum">
              <a:rPr lang="en-US" smtClean="0"/>
              <a:t>3</a:t>
            </a:fld>
            <a:endParaRPr lang="en-US"/>
          </a:p>
        </p:txBody>
      </p:sp>
    </p:spTree>
    <p:extLst>
      <p:ext uri="{BB962C8B-B14F-4D97-AF65-F5344CB8AC3E}">
        <p14:creationId xmlns:p14="http://schemas.microsoft.com/office/powerpoint/2010/main" val="3748379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to head off any confusion – when we talk about UMP, we are excluding the alphabet soup of asset purchases and lending programs (CPFF, TAF, etc. etc.) intended to avert a financial system meltdown. These also contributed to the drastic expansion of the Fed’s balance sheet. I think of those as actions the Fed took as “lender of last resort,” rather than monetary policy </a:t>
            </a:r>
            <a:r>
              <a:rPr lang="en-US" i="1" dirty="0"/>
              <a:t>per se</a:t>
            </a:r>
            <a:r>
              <a:rPr lang="en-US" i="0" dirty="0"/>
              <a:t>.</a:t>
            </a:r>
          </a:p>
          <a:p>
            <a:endParaRPr lang="en-US" i="0" dirty="0"/>
          </a:p>
          <a:p>
            <a:r>
              <a:rPr lang="en-US" i="0" dirty="0"/>
              <a:t>Also: quite different from Japan’s “Quantitative Easing” policy in that the BOJ targeted the Bank’s liabilities (i.e. bank reserves or “current account balances”) with little attention paid to the kinds of assets purchased, whereas the Fed’s policy centered on the types and quantities of assets purchased-the expansion of bank reserves was seen as more of a by-product.</a:t>
            </a: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4</a:t>
            </a:fld>
            <a:endParaRPr lang="en-US"/>
          </a:p>
        </p:txBody>
      </p:sp>
    </p:spTree>
    <p:extLst>
      <p:ext uri="{BB962C8B-B14F-4D97-AF65-F5344CB8AC3E}">
        <p14:creationId xmlns:p14="http://schemas.microsoft.com/office/powerpoint/2010/main" val="1095885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did UMP “work”? Did it stimulate spending and speed the recovery? Not an easy question to answer!</a:t>
            </a:r>
          </a:p>
          <a:p>
            <a:endParaRPr lang="en-US" dirty="0"/>
          </a:p>
          <a:p>
            <a:r>
              <a:rPr lang="en-US" dirty="0"/>
              <a:t>The fundamental problem (which bedevils efforts to measure </a:t>
            </a:r>
            <a:r>
              <a:rPr lang="en-US" i="1" dirty="0"/>
              <a:t>any</a:t>
            </a:r>
            <a:r>
              <a:rPr lang="en-US" i="0" dirty="0"/>
              <a:t> policy’s effect) is that we never observe anything resembling a controlled experiment. Sure, we saw interest rates fall and the economy eventually recover after QE, but was there a causal effect?</a:t>
            </a:r>
          </a:p>
          <a:p>
            <a:endParaRPr lang="en-US" i="0" dirty="0"/>
          </a:p>
          <a:p>
            <a:r>
              <a:rPr lang="en-US" i="0" dirty="0"/>
              <a:t>A skeptic would say…</a:t>
            </a:r>
          </a:p>
        </p:txBody>
      </p:sp>
      <p:sp>
        <p:nvSpPr>
          <p:cNvPr id="4" name="Slide Number Placeholder 3"/>
          <p:cNvSpPr>
            <a:spLocks noGrp="1"/>
          </p:cNvSpPr>
          <p:nvPr>
            <p:ph type="sldNum" sz="quarter" idx="5"/>
          </p:nvPr>
        </p:nvSpPr>
        <p:spPr/>
        <p:txBody>
          <a:bodyPr/>
          <a:lstStyle/>
          <a:p>
            <a:fld id="{5054CF52-9E1F-6349-BBA7-81FC62301D33}" type="slidenum">
              <a:rPr lang="en-US" smtClean="0"/>
              <a:t>5</a:t>
            </a:fld>
            <a:endParaRPr lang="en-US"/>
          </a:p>
        </p:txBody>
      </p:sp>
    </p:spTree>
    <p:extLst>
      <p:ext uri="{BB962C8B-B14F-4D97-AF65-F5344CB8AC3E}">
        <p14:creationId xmlns:p14="http://schemas.microsoft.com/office/powerpoint/2010/main" val="772832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more, there are a number of challenges specific to UMP.</a:t>
            </a:r>
          </a:p>
          <a:p>
            <a:endParaRPr lang="en-US" dirty="0"/>
          </a:p>
          <a:p>
            <a:r>
              <a:rPr lang="en-US" dirty="0"/>
              <a:t>First, the track record is short, for one thing-–really just 7 years. By contrast, In assessing the impact of conventional interest rate policy, economists can draw on four or five decades’ worth of post-war data, and there </a:t>
            </a:r>
            <a:r>
              <a:rPr lang="en-US" i="1" dirty="0"/>
              <a:t>still</a:t>
            </a:r>
            <a:r>
              <a:rPr lang="en-US" i="0" dirty="0"/>
              <a:t> debates regarding its economic effects.</a:t>
            </a:r>
          </a:p>
          <a:p>
            <a:endParaRPr lang="en-US" i="0" dirty="0"/>
          </a:p>
          <a:p>
            <a:r>
              <a:rPr lang="en-US" i="0" dirty="0"/>
              <a:t>Second, changes in asset supplies had no role in the implementation of conventional policy-–it was all about interest rate expectations. The transmission of QE, on the other hand, relied on the hypothesis that asset supplies would affect prices and yields—the “portfolio balance effect”-– which had received very little attention since the 1970s. </a:t>
            </a:r>
          </a:p>
          <a:p>
            <a:endParaRPr lang="en-US" i="0" dirty="0"/>
          </a:p>
          <a:p>
            <a:r>
              <a:rPr lang="en-US" i="0" dirty="0"/>
              <a:t>Third, as mentioned previously, the QE policies were heterogeneous in terms of asset mix and balance sheet impacts, so it was not straightforward to define a measure of the ”stance” of monetary policy.</a:t>
            </a:r>
          </a:p>
          <a:p>
            <a:endParaRPr lang="en-US" i="0" dirty="0"/>
          </a:p>
          <a:p>
            <a:r>
              <a:rPr lang="en-US" i="0" dirty="0"/>
              <a:t>Fourth, in assessing policies’ effects, economists typically look at how deviations of policy from its ”normal” course of action (“shocks” in the jargon) pushed the economy away from its “normal” trajectory. But because the economic and financial conditions in 2008 were vastly different from past experience, it is very hard to say what “normal” would have looked like in that context.</a:t>
            </a:r>
            <a:endParaRPr lang="en-US" dirty="0"/>
          </a:p>
        </p:txBody>
      </p:sp>
      <p:sp>
        <p:nvSpPr>
          <p:cNvPr id="4" name="Slide Number Placeholder 3"/>
          <p:cNvSpPr>
            <a:spLocks noGrp="1"/>
          </p:cNvSpPr>
          <p:nvPr>
            <p:ph type="sldNum" sz="quarter" idx="5"/>
          </p:nvPr>
        </p:nvSpPr>
        <p:spPr/>
        <p:txBody>
          <a:bodyPr/>
          <a:lstStyle/>
          <a:p>
            <a:fld id="{5054CF52-9E1F-6349-BBA7-81FC62301D33}" type="slidenum">
              <a:rPr lang="en-US" smtClean="0"/>
              <a:t>6</a:t>
            </a:fld>
            <a:endParaRPr lang="en-US"/>
          </a:p>
        </p:txBody>
      </p:sp>
    </p:spTree>
    <p:extLst>
      <p:ext uri="{BB962C8B-B14F-4D97-AF65-F5344CB8AC3E}">
        <p14:creationId xmlns:p14="http://schemas.microsoft.com/office/powerpoint/2010/main" val="159339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Having explained why discerning UMP’s effects is so difficult, I’ll move on to a summary of the some of the research on the topic. There is a lot out there. It would be hard to do justice to it all in a 100-page paper, much less in the 7 or 8 minutes that remain–so this is going to be really broad-brush.</a:t>
            </a:r>
          </a:p>
          <a:p>
            <a:endParaRPr lang="en-US" dirty="0"/>
          </a:p>
          <a:p>
            <a:r>
              <a:rPr lang="en-US" dirty="0"/>
              <a:t>Useful taxonomy.</a:t>
            </a:r>
          </a:p>
          <a:p>
            <a:endParaRPr lang="en-US" dirty="0"/>
          </a:p>
          <a:p>
            <a:r>
              <a:rPr lang="en-US" dirty="0"/>
              <a:t>Fair to say that the majority of the work out there has been on the effects on long-term and private-sector interest rates—relatively easy to measure, and the focus of UMP.</a:t>
            </a:r>
          </a:p>
          <a:p>
            <a:endParaRPr lang="en-US" dirty="0"/>
          </a:p>
          <a:p>
            <a:r>
              <a:rPr lang="en-US" dirty="0"/>
              <a:t>Less on the macro effects—what we care about, of course; but presents more challenges.</a:t>
            </a:r>
          </a:p>
        </p:txBody>
      </p:sp>
      <p:sp>
        <p:nvSpPr>
          <p:cNvPr id="4" name="Slide Number Placeholder 3"/>
          <p:cNvSpPr>
            <a:spLocks noGrp="1"/>
          </p:cNvSpPr>
          <p:nvPr>
            <p:ph type="sldNum" sz="quarter" idx="5"/>
          </p:nvPr>
        </p:nvSpPr>
        <p:spPr/>
        <p:txBody>
          <a:bodyPr/>
          <a:lstStyle/>
          <a:p>
            <a:fld id="{5054CF52-9E1F-6349-BBA7-81FC62301D33}" type="slidenum">
              <a:rPr lang="en-US" smtClean="0"/>
              <a:t>7</a:t>
            </a:fld>
            <a:endParaRPr lang="en-US"/>
          </a:p>
        </p:txBody>
      </p:sp>
    </p:spTree>
    <p:extLst>
      <p:ext uri="{BB962C8B-B14F-4D97-AF65-F5344CB8AC3E}">
        <p14:creationId xmlns:p14="http://schemas.microsoft.com/office/powerpoint/2010/main" val="3703402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Event studies are very simple: just look at the response of long-term interest rates on the day of (or in a short window around) policy announcements. Assumes the announcements come as surprises-–otherwise, the policy would be ”priced into” the rates, and you wouldn’t see a reaction. The rationale for the short window is that it minimizes the effects of other news that might be affecting interest rates.</a:t>
            </a:r>
          </a:p>
          <a:p>
            <a:endParaRPr lang="en-US" dirty="0"/>
          </a:p>
          <a:p>
            <a:r>
              <a:rPr lang="en-US" dirty="0"/>
              <a:t>Pink bars are the one-day reactions of the 10-year Treasury rate on key announcement dates. (My calculations, very similar to the results from other research.)</a:t>
            </a:r>
          </a:p>
          <a:p>
            <a:endParaRPr lang="en-US" dirty="0"/>
          </a:p>
          <a:p>
            <a:r>
              <a:rPr lang="en-US" dirty="0"/>
              <a:t>Huge for LSAP1—but relatively modest for other programs.</a:t>
            </a:r>
          </a:p>
        </p:txBody>
      </p:sp>
      <p:sp>
        <p:nvSpPr>
          <p:cNvPr id="4" name="Slide Number Placeholder 3"/>
          <p:cNvSpPr>
            <a:spLocks noGrp="1"/>
          </p:cNvSpPr>
          <p:nvPr>
            <p:ph type="sldNum" sz="quarter" idx="5"/>
          </p:nvPr>
        </p:nvSpPr>
        <p:spPr/>
        <p:txBody>
          <a:bodyPr/>
          <a:lstStyle/>
          <a:p>
            <a:fld id="{5054CF52-9E1F-6349-BBA7-81FC62301D33}" type="slidenum">
              <a:rPr lang="en-US" smtClean="0"/>
              <a:t>8</a:t>
            </a:fld>
            <a:endParaRPr lang="en-US"/>
          </a:p>
        </p:txBody>
      </p:sp>
    </p:spTree>
    <p:extLst>
      <p:ext uri="{BB962C8B-B14F-4D97-AF65-F5344CB8AC3E}">
        <p14:creationId xmlns:p14="http://schemas.microsoft.com/office/powerpoint/2010/main" val="3589203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wrinkle: two of the largest LSAP1 announcements occurred on the same day (in the same FOMC statement) as key FG announcements. This makes it hard to disentangle the two, but there have been several papers attempting to do just that. </a:t>
            </a:r>
          </a:p>
        </p:txBody>
      </p:sp>
      <p:sp>
        <p:nvSpPr>
          <p:cNvPr id="4" name="Slide Number Placeholder 3"/>
          <p:cNvSpPr>
            <a:spLocks noGrp="1"/>
          </p:cNvSpPr>
          <p:nvPr>
            <p:ph type="sldNum" sz="quarter" idx="5"/>
          </p:nvPr>
        </p:nvSpPr>
        <p:spPr/>
        <p:txBody>
          <a:bodyPr/>
          <a:lstStyle/>
          <a:p>
            <a:fld id="{5054CF52-9E1F-6349-BBA7-81FC62301D33}" type="slidenum">
              <a:rPr lang="en-US" smtClean="0"/>
              <a:t>9</a:t>
            </a:fld>
            <a:endParaRPr lang="en-US"/>
          </a:p>
        </p:txBody>
      </p:sp>
    </p:spTree>
    <p:extLst>
      <p:ext uri="{BB962C8B-B14F-4D97-AF65-F5344CB8AC3E}">
        <p14:creationId xmlns:p14="http://schemas.microsoft.com/office/powerpoint/2010/main" val="2415263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49D46-7062-8E46-B894-D7BA731CFB6A}"/>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FB36A4B-0B34-144C-A3C8-EA9394ECEB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EEBF42-C674-914E-AA21-B12A912F4D04}"/>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4B9DC19A-2300-8542-9423-6620C7B439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092F71-3624-4543-9CFC-DE2C2F5951EC}"/>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1653484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B14E8-F968-2241-8FBA-6DDD821EC1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7B078B-9612-D44C-97CF-650EE2A76B3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74BC60-2000-374F-A15C-7646A74E21EE}"/>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6F0F6584-E71A-B742-BBEA-2F0B1A8EA8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C0645F-E3D8-D049-8D1A-454EA6B5EDF6}"/>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341814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5B5CAF-85B9-AF4E-850D-0CA85B4790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A196E1-7DEF-6544-85BD-4E8CEC9FD6C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460EE3-F144-7D4D-B377-17214EDBC7AD}"/>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95F26D8E-D5DA-2B4E-AAFA-538DF4F041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DB6FB5-CD25-9446-A17E-50A6398C142F}"/>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2924688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DB4E3-595E-4747-9A3F-ECFF3E73DD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CCEB5E-0103-9E4F-A9C6-877B8891C78B}"/>
              </a:ext>
            </a:extLst>
          </p:cNvPr>
          <p:cNvSpPr>
            <a:spLocks noGrp="1"/>
          </p:cNvSpPr>
          <p:nvPr>
            <p:ph idx="1"/>
          </p:nvPr>
        </p:nvSpPr>
        <p:spPr/>
        <p:txBody>
          <a:bodyPr/>
          <a:lstStyle>
            <a:lvl1pPr marL="228600" indent="-228600">
              <a:buFont typeface="Wingdings" pitchFamily="2" charset="2"/>
              <a:buChar char="§"/>
              <a:defRPr/>
            </a:lvl1pPr>
            <a:lvl2pPr marL="685800" indent="-228600">
              <a:buFont typeface="Arial" panose="020B0604020202020204" pitchFamily="34" charset="0"/>
              <a:buChar char="•"/>
              <a:defRPr/>
            </a:lvl2pPr>
            <a:lvl3pPr marL="1143000" indent="-228600">
              <a:buFont typeface="Courier New" panose="02070309020205020404" pitchFamily="49" charset="0"/>
              <a:buChar char="o"/>
              <a:defRPr/>
            </a:lvl3pPr>
            <a:lvl4pPr marL="1600200" indent="-228600">
              <a:buFont typeface="Wingdings" pitchFamily="2" charset="2"/>
              <a:buChar char="§"/>
              <a:defRPr/>
            </a:lvl4pPr>
            <a:lvl5pPr marL="2057400" indent="-228600">
              <a:buFont typeface="Wingdings" pitchFamily="2" charset="2"/>
              <a:buChar cha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738479D-D715-414C-914B-862D6CF984BE}"/>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2B2643A2-07E4-854B-A78A-34EAE983F2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320FC-5481-5E40-B41C-0E65E138BE74}"/>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24204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E6BA-EB99-0D45-9BDA-85874B3A0C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DEEFC7-D03B-0240-977D-F18B8F6A53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6DFE342-6427-4645-9C41-F457046B24E7}"/>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C139483B-FADA-3C4E-865E-DE42EFA268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D5A35B-2D2F-5845-B1DA-0A4B870F953B}"/>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38214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02476-2ADB-EB4B-A0FC-21D5D2CD2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DAA2FC-17E7-284C-BEDA-C5BD160F922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A2946B-C757-3842-B2C0-75828BEC424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8DB3E4-EC2B-3441-943E-D8A3D4046AFB}"/>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6" name="Footer Placeholder 5">
            <a:extLst>
              <a:ext uri="{FF2B5EF4-FFF2-40B4-BE49-F238E27FC236}">
                <a16:creationId xmlns:a16="http://schemas.microsoft.com/office/drawing/2014/main" id="{D8165647-0D14-DE48-BAEF-15CDFCB2A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267980-8748-724B-8795-160EEB071A79}"/>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1201313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86CD4-13AF-6849-9627-2EE8ED150D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035160-0E75-D842-8E11-DB647985AF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B242AAB-E03D-E545-93F1-4620D103ED7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EBF777D-6132-E848-9272-6C74EC6E47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BA43F8D-333A-E04E-8C99-CE68AAF131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DF7D20-E34F-B74A-9E9D-08CED36EB5B2}"/>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8" name="Footer Placeholder 7">
            <a:extLst>
              <a:ext uri="{FF2B5EF4-FFF2-40B4-BE49-F238E27FC236}">
                <a16:creationId xmlns:a16="http://schemas.microsoft.com/office/drawing/2014/main" id="{44F838A5-C9D7-A046-ABD0-C6097432A6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DCD6F9-D4FA-CD41-9945-B4AF98C6F96A}"/>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3866504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AD983-59B5-CC4D-AEE7-A6D1810037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918344-01F8-5942-9FB7-CED334421344}"/>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4" name="Footer Placeholder 3">
            <a:extLst>
              <a:ext uri="{FF2B5EF4-FFF2-40B4-BE49-F238E27FC236}">
                <a16:creationId xmlns:a16="http://schemas.microsoft.com/office/drawing/2014/main" id="{EAC343CC-23CE-E44F-A216-958380F705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87990F-2EDE-7247-9EDC-8303FB30D505}"/>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227241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EE58C1-C02E-CC4B-B25B-1F2B878422F2}"/>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3" name="Footer Placeholder 2">
            <a:extLst>
              <a:ext uri="{FF2B5EF4-FFF2-40B4-BE49-F238E27FC236}">
                <a16:creationId xmlns:a16="http://schemas.microsoft.com/office/drawing/2014/main" id="{807E9526-BC86-A748-B821-50E30D2892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FEE6BE-3E25-AE49-BAD3-62EF913100D6}"/>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392313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C2194-7799-DF49-93C9-9A96FBB1D8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2665D3-DF3F-C142-A7F6-7BDE28B1EA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284DD2-9FD4-BA49-B11D-B9AB15A5BE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888C42-E014-6847-8207-31AE19CC57E6}"/>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6" name="Footer Placeholder 5">
            <a:extLst>
              <a:ext uri="{FF2B5EF4-FFF2-40B4-BE49-F238E27FC236}">
                <a16:creationId xmlns:a16="http://schemas.microsoft.com/office/drawing/2014/main" id="{7D98AF72-40FF-4546-BD61-EB22032CD3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BF3086-0C1D-BB49-8FE4-BC4309AD4A89}"/>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1962714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9E98C-E39D-3C4B-BBDD-7E67B1F79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507B96-5B33-CC49-B5D9-0A410F14EF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C4782B-7201-004D-932B-AA2D0AB35D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1933A4-4AD4-E441-B175-3BDA91C3CF1B}"/>
              </a:ext>
            </a:extLst>
          </p:cNvPr>
          <p:cNvSpPr>
            <a:spLocks noGrp="1"/>
          </p:cNvSpPr>
          <p:nvPr>
            <p:ph type="dt" sz="half" idx="10"/>
          </p:nvPr>
        </p:nvSpPr>
        <p:spPr/>
        <p:txBody>
          <a:bodyPr/>
          <a:lstStyle/>
          <a:p>
            <a:fld id="{B9057740-8673-B849-81FF-DF88D4B27A4D}" type="datetimeFigureOut">
              <a:rPr lang="en-US" smtClean="0"/>
              <a:t>10/16/18</a:t>
            </a:fld>
            <a:endParaRPr lang="en-US"/>
          </a:p>
        </p:txBody>
      </p:sp>
      <p:sp>
        <p:nvSpPr>
          <p:cNvPr id="6" name="Footer Placeholder 5">
            <a:extLst>
              <a:ext uri="{FF2B5EF4-FFF2-40B4-BE49-F238E27FC236}">
                <a16:creationId xmlns:a16="http://schemas.microsoft.com/office/drawing/2014/main" id="{FD35A363-FFF9-6E4A-90B7-99CEEE1AEF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6B21B4-AE5F-F242-9FA2-B46F9E49A296}"/>
              </a:ext>
            </a:extLst>
          </p:cNvPr>
          <p:cNvSpPr>
            <a:spLocks noGrp="1"/>
          </p:cNvSpPr>
          <p:nvPr>
            <p:ph type="sldNum" sz="quarter" idx="12"/>
          </p:nvPr>
        </p:nvSpPr>
        <p:spPr/>
        <p:txBody>
          <a:bodyPr/>
          <a:lstStyle/>
          <a:p>
            <a:fld id="{174A2261-6676-DF40-83A2-00BE7E53B23A}" type="slidenum">
              <a:rPr lang="en-US" smtClean="0"/>
              <a:t>‹#›</a:t>
            </a:fld>
            <a:endParaRPr lang="en-US"/>
          </a:p>
        </p:txBody>
      </p:sp>
    </p:spTree>
    <p:extLst>
      <p:ext uri="{BB962C8B-B14F-4D97-AF65-F5344CB8AC3E}">
        <p14:creationId xmlns:p14="http://schemas.microsoft.com/office/powerpoint/2010/main" val="265725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98B41F-A416-E24B-B407-D7E48AECB0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CB0B8E-06FE-E34D-909C-E2AEDA781C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5355BF-91E5-484C-B10E-CC0D7F827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57740-8673-B849-81FF-DF88D4B27A4D}" type="datetimeFigureOut">
              <a:rPr lang="en-US" smtClean="0"/>
              <a:t>10/16/18</a:t>
            </a:fld>
            <a:endParaRPr lang="en-US"/>
          </a:p>
        </p:txBody>
      </p:sp>
      <p:sp>
        <p:nvSpPr>
          <p:cNvPr id="5" name="Footer Placeholder 4">
            <a:extLst>
              <a:ext uri="{FF2B5EF4-FFF2-40B4-BE49-F238E27FC236}">
                <a16:creationId xmlns:a16="http://schemas.microsoft.com/office/drawing/2014/main" id="{0653212C-FE7F-0849-9C38-95DB5B0D7F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EF23EA-CC20-FE41-9510-9B0C4BB3DB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A2261-6676-DF40-83A2-00BE7E53B23A}" type="slidenum">
              <a:rPr lang="en-US" smtClean="0"/>
              <a:t>‹#›</a:t>
            </a:fld>
            <a:endParaRPr lang="en-US"/>
          </a:p>
        </p:txBody>
      </p:sp>
    </p:spTree>
    <p:extLst>
      <p:ext uri="{BB962C8B-B14F-4D97-AF65-F5344CB8AC3E}">
        <p14:creationId xmlns:p14="http://schemas.microsoft.com/office/powerpoint/2010/main" val="370673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600"/>
        </a:spcAft>
        <a:buFont typeface="Wingdings" pitchFamily="2" charset="2"/>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spcAft>
          <a:spcPts val="600"/>
        </a:spcAft>
        <a:buSzPct val="110000"/>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spcAft>
          <a:spcPts val="600"/>
        </a:spcAft>
        <a:buFont typeface="Courier New" panose="02070309020205020404" pitchFamily="49" charset="0"/>
        <a:buChar char="o"/>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spcAft>
          <a:spcPts val="600"/>
        </a:spcAft>
        <a:buFont typeface="Wingdings"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spcAft>
          <a:spcPts val="600"/>
        </a:spcAft>
        <a:buFont typeface="Wingdings"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9911D-BABF-C34F-98FE-7C90655C5FB5}"/>
              </a:ext>
            </a:extLst>
          </p:cNvPr>
          <p:cNvSpPr>
            <a:spLocks noGrp="1"/>
          </p:cNvSpPr>
          <p:nvPr>
            <p:ph type="ctrTitle"/>
          </p:nvPr>
        </p:nvSpPr>
        <p:spPr>
          <a:xfrm>
            <a:off x="1524000" y="645285"/>
            <a:ext cx="9144000" cy="2387600"/>
          </a:xfrm>
        </p:spPr>
        <p:txBody>
          <a:bodyPr>
            <a:normAutofit/>
          </a:bodyPr>
          <a:lstStyle/>
          <a:p>
            <a:pPr algn="l"/>
            <a:r>
              <a:rPr lang="en-US" sz="4800" dirty="0"/>
              <a:t>Outside the Box:</a:t>
            </a:r>
            <a:br>
              <a:rPr lang="en-US" sz="4800" dirty="0"/>
            </a:br>
            <a:r>
              <a:rPr lang="en-US" sz="4800" dirty="0"/>
              <a:t>Unconventional Monetary Policy in the Great Recession and Beyond</a:t>
            </a:r>
          </a:p>
        </p:txBody>
      </p:sp>
      <p:sp>
        <p:nvSpPr>
          <p:cNvPr id="3" name="Subtitle 2">
            <a:extLst>
              <a:ext uri="{FF2B5EF4-FFF2-40B4-BE49-F238E27FC236}">
                <a16:creationId xmlns:a16="http://schemas.microsoft.com/office/drawing/2014/main" id="{8E4D7ED2-068E-784E-9611-0259920F8019}"/>
              </a:ext>
            </a:extLst>
          </p:cNvPr>
          <p:cNvSpPr>
            <a:spLocks noGrp="1"/>
          </p:cNvSpPr>
          <p:nvPr>
            <p:ph type="subTitle" idx="1"/>
          </p:nvPr>
        </p:nvSpPr>
        <p:spPr>
          <a:xfrm>
            <a:off x="1524000" y="4664765"/>
            <a:ext cx="9144000" cy="1083366"/>
          </a:xfrm>
        </p:spPr>
        <p:txBody>
          <a:bodyPr>
            <a:normAutofit/>
          </a:bodyPr>
          <a:lstStyle/>
          <a:p>
            <a:pPr algn="l">
              <a:spcBef>
                <a:spcPts val="0"/>
              </a:spcBef>
            </a:pPr>
            <a:r>
              <a:rPr lang="en-US" sz="2800" dirty="0"/>
              <a:t>Hutchins Center on Fiscal and Monetary Policy at Brookings</a:t>
            </a:r>
          </a:p>
          <a:p>
            <a:pPr algn="l">
              <a:spcBef>
                <a:spcPts val="0"/>
              </a:spcBef>
            </a:pPr>
            <a:r>
              <a:rPr lang="en-US" sz="2800" dirty="0"/>
              <a:t>October 17, 2018</a:t>
            </a:r>
          </a:p>
        </p:txBody>
      </p:sp>
      <p:sp>
        <p:nvSpPr>
          <p:cNvPr id="4" name="Subtitle 2">
            <a:extLst>
              <a:ext uri="{FF2B5EF4-FFF2-40B4-BE49-F238E27FC236}">
                <a16:creationId xmlns:a16="http://schemas.microsoft.com/office/drawing/2014/main" id="{F3341F3A-3154-CB49-92DF-7DFFEAF14A96}"/>
              </a:ext>
            </a:extLst>
          </p:cNvPr>
          <p:cNvSpPr txBox="1">
            <a:spLocks/>
          </p:cNvSpPr>
          <p:nvPr/>
        </p:nvSpPr>
        <p:spPr>
          <a:xfrm>
            <a:off x="1524000" y="3307142"/>
            <a:ext cx="9144000" cy="10833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spcAft>
                <a:spcPts val="600"/>
              </a:spcAft>
              <a:buFont typeface="Wingdings" pitchFamily="2" charset="2"/>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spcAft>
                <a:spcPts val="600"/>
              </a:spcAft>
              <a:buSzPct val="110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spcAft>
                <a:spcPts val="600"/>
              </a:spcAft>
              <a:buFont typeface="Courier New" panose="02070309020205020404" pitchFamily="49"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spcAft>
                <a:spcPts val="600"/>
              </a:spcAft>
              <a:buFont typeface="Wingdings" pitchFamily="2" charset="2"/>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spcAft>
                <a:spcPts val="600"/>
              </a:spcAft>
              <a:buFont typeface="Wingdings" pitchFamily="2" charset="2"/>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0"/>
              </a:spcBef>
            </a:pPr>
            <a:r>
              <a:rPr lang="en-US" sz="2800" dirty="0"/>
              <a:t>Ken Kuttner</a:t>
            </a:r>
          </a:p>
          <a:p>
            <a:pPr algn="l">
              <a:spcBef>
                <a:spcPts val="0"/>
              </a:spcBef>
            </a:pPr>
            <a:r>
              <a:rPr lang="en-US" sz="2800" dirty="0"/>
              <a:t>Williams College</a:t>
            </a:r>
          </a:p>
        </p:txBody>
      </p:sp>
      <p:sp>
        <p:nvSpPr>
          <p:cNvPr id="5" name="TextBox 4">
            <a:extLst>
              <a:ext uri="{FF2B5EF4-FFF2-40B4-BE49-F238E27FC236}">
                <a16:creationId xmlns:a16="http://schemas.microsoft.com/office/drawing/2014/main" id="{0701BA8B-956D-C74C-B947-8D6133E824B8}"/>
              </a:ext>
            </a:extLst>
          </p:cNvPr>
          <p:cNvSpPr txBox="1"/>
          <p:nvPr/>
        </p:nvSpPr>
        <p:spPr>
          <a:xfrm>
            <a:off x="5510784" y="39624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911522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61C75-537D-7742-B7C8-B38DDBEB1D0C}"/>
              </a:ext>
            </a:extLst>
          </p:cNvPr>
          <p:cNvSpPr>
            <a:spLocks noGrp="1"/>
          </p:cNvSpPr>
          <p:nvPr>
            <p:ph type="title"/>
          </p:nvPr>
        </p:nvSpPr>
        <p:spPr/>
        <p:txBody>
          <a:bodyPr/>
          <a:lstStyle/>
          <a:p>
            <a:r>
              <a:rPr lang="en-US" dirty="0"/>
              <a:t>Other event study caveats</a:t>
            </a:r>
          </a:p>
        </p:txBody>
      </p:sp>
      <p:sp>
        <p:nvSpPr>
          <p:cNvPr id="3" name="Content Placeholder 2">
            <a:extLst>
              <a:ext uri="{FF2B5EF4-FFF2-40B4-BE49-F238E27FC236}">
                <a16:creationId xmlns:a16="http://schemas.microsoft.com/office/drawing/2014/main" id="{711365EC-7126-B646-A2E3-1089252FA3B7}"/>
              </a:ext>
            </a:extLst>
          </p:cNvPr>
          <p:cNvSpPr>
            <a:spLocks noGrp="1"/>
          </p:cNvSpPr>
          <p:nvPr>
            <p:ph idx="1"/>
          </p:nvPr>
        </p:nvSpPr>
        <p:spPr/>
        <p:txBody>
          <a:bodyPr/>
          <a:lstStyle/>
          <a:p>
            <a:pPr>
              <a:spcAft>
                <a:spcPts val="1200"/>
              </a:spcAft>
            </a:pPr>
            <a:r>
              <a:rPr lang="en-US" dirty="0"/>
              <a:t>Were the effects of the early LSAP1 announcements due to a “market functioning” effect?</a:t>
            </a:r>
          </a:p>
          <a:p>
            <a:pPr>
              <a:spcAft>
                <a:spcPts val="1200"/>
              </a:spcAft>
            </a:pPr>
            <a:r>
              <a:rPr lang="en-US" dirty="0"/>
              <a:t>Maybe the announcements were anticipated?</a:t>
            </a:r>
          </a:p>
          <a:p>
            <a:pPr>
              <a:spcAft>
                <a:spcPts val="1200"/>
              </a:spcAft>
            </a:pPr>
            <a:r>
              <a:rPr lang="en-US" dirty="0"/>
              <a:t>How persistent were the effects?</a:t>
            </a:r>
          </a:p>
          <a:p>
            <a:pPr>
              <a:spcAft>
                <a:spcPts val="1200"/>
              </a:spcAft>
            </a:pPr>
            <a:endParaRPr lang="en-US" dirty="0"/>
          </a:p>
        </p:txBody>
      </p:sp>
    </p:spTree>
    <p:extLst>
      <p:ext uri="{BB962C8B-B14F-4D97-AF65-F5344CB8AC3E}">
        <p14:creationId xmlns:p14="http://schemas.microsoft.com/office/powerpoint/2010/main" val="244207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9836D-D99A-F046-99AA-B3044B7257D7}"/>
              </a:ext>
            </a:extLst>
          </p:cNvPr>
          <p:cNvSpPr>
            <a:spLocks noGrp="1"/>
          </p:cNvSpPr>
          <p:nvPr>
            <p:ph type="title"/>
          </p:nvPr>
        </p:nvSpPr>
        <p:spPr/>
        <p:txBody>
          <a:bodyPr/>
          <a:lstStyle/>
          <a:p>
            <a:r>
              <a:rPr lang="en-US" dirty="0"/>
              <a:t>Econometric term structure modeling</a:t>
            </a:r>
          </a:p>
        </p:txBody>
      </p:sp>
      <p:sp>
        <p:nvSpPr>
          <p:cNvPr id="3" name="Content Placeholder 2">
            <a:extLst>
              <a:ext uri="{FF2B5EF4-FFF2-40B4-BE49-F238E27FC236}">
                <a16:creationId xmlns:a16="http://schemas.microsoft.com/office/drawing/2014/main" id="{076EFC2D-7C1F-A340-8A62-69FA4421FD26}"/>
              </a:ext>
            </a:extLst>
          </p:cNvPr>
          <p:cNvSpPr>
            <a:spLocks noGrp="1"/>
          </p:cNvSpPr>
          <p:nvPr>
            <p:ph idx="1"/>
          </p:nvPr>
        </p:nvSpPr>
        <p:spPr/>
        <p:txBody>
          <a:bodyPr/>
          <a:lstStyle/>
          <a:p>
            <a:r>
              <a:rPr lang="en-US" dirty="0"/>
              <a:t>A economically rigorous (but opaque) way to estimate the effects of asset quantities on bond yields.</a:t>
            </a:r>
          </a:p>
          <a:p>
            <a:r>
              <a:rPr lang="en-US" dirty="0"/>
              <a:t>Unlike event study method, it does not depend on the markets being “surprised.”</a:t>
            </a:r>
          </a:p>
          <a:p>
            <a:r>
              <a:rPr lang="en-US" dirty="0"/>
              <a:t>Ballpark estimates: 40-50 </a:t>
            </a:r>
            <a:r>
              <a:rPr lang="en-US" dirty="0" err="1"/>
              <a:t>bp</a:t>
            </a:r>
            <a:r>
              <a:rPr lang="en-US" dirty="0"/>
              <a:t> for the three LSAPs, 20 </a:t>
            </a:r>
            <a:r>
              <a:rPr lang="en-US" dirty="0" err="1"/>
              <a:t>bp</a:t>
            </a:r>
            <a:r>
              <a:rPr lang="en-US" dirty="0"/>
              <a:t> for the MEP.</a:t>
            </a:r>
          </a:p>
          <a:p>
            <a:r>
              <a:rPr lang="en-US" dirty="0"/>
              <a:t>This is largely through a reduction in the “term premium” (but perhaps expectations to some extent).</a:t>
            </a:r>
          </a:p>
        </p:txBody>
      </p:sp>
    </p:spTree>
    <p:extLst>
      <p:ext uri="{BB962C8B-B14F-4D97-AF65-F5344CB8AC3E}">
        <p14:creationId xmlns:p14="http://schemas.microsoft.com/office/powerpoint/2010/main" val="362169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D041F-CA07-CE49-9107-8E6B5E4F99C9}"/>
              </a:ext>
            </a:extLst>
          </p:cNvPr>
          <p:cNvSpPr>
            <a:spLocks noGrp="1"/>
          </p:cNvSpPr>
          <p:nvPr>
            <p:ph type="title"/>
          </p:nvPr>
        </p:nvSpPr>
        <p:spPr/>
        <p:txBody>
          <a:bodyPr/>
          <a:lstStyle/>
          <a:p>
            <a:r>
              <a:rPr lang="en-US" dirty="0"/>
              <a:t>Estimates of the 10-year term premium</a:t>
            </a:r>
          </a:p>
        </p:txBody>
      </p:sp>
      <p:pic>
        <p:nvPicPr>
          <p:cNvPr id="7" name="Picture 6">
            <a:extLst>
              <a:ext uri="{FF2B5EF4-FFF2-40B4-BE49-F238E27FC236}">
                <a16:creationId xmlns:a16="http://schemas.microsoft.com/office/drawing/2014/main" id="{3793D681-1CA3-CD45-9777-8368CA1CB5DF}"/>
              </a:ext>
            </a:extLst>
          </p:cNvPr>
          <p:cNvPicPr>
            <a:picLocks noChangeAspect="1"/>
          </p:cNvPicPr>
          <p:nvPr/>
        </p:nvPicPr>
        <p:blipFill>
          <a:blip r:embed="rId3"/>
          <a:stretch>
            <a:fillRect/>
          </a:stretch>
        </p:blipFill>
        <p:spPr>
          <a:xfrm>
            <a:off x="498337" y="1472372"/>
            <a:ext cx="7586389" cy="3944922"/>
          </a:xfrm>
          <a:prstGeom prst="rect">
            <a:avLst/>
          </a:prstGeom>
        </p:spPr>
      </p:pic>
      <p:sp>
        <p:nvSpPr>
          <p:cNvPr id="8" name="TextBox 7">
            <a:extLst>
              <a:ext uri="{FF2B5EF4-FFF2-40B4-BE49-F238E27FC236}">
                <a16:creationId xmlns:a16="http://schemas.microsoft.com/office/drawing/2014/main" id="{B09A4742-2249-074D-9CC6-14A3731712EE}"/>
              </a:ext>
            </a:extLst>
          </p:cNvPr>
          <p:cNvSpPr txBox="1"/>
          <p:nvPr/>
        </p:nvSpPr>
        <p:spPr>
          <a:xfrm>
            <a:off x="8084726" y="1472372"/>
            <a:ext cx="3016332" cy="3046988"/>
          </a:xfrm>
          <a:prstGeom prst="rect">
            <a:avLst/>
          </a:prstGeom>
          <a:noFill/>
        </p:spPr>
        <p:txBody>
          <a:bodyPr wrap="square" rtlCol="0">
            <a:spAutoFit/>
          </a:bodyPr>
          <a:lstStyle/>
          <a:p>
            <a:r>
              <a:rPr lang="en-US" sz="2400" dirty="0"/>
              <a:t>Black = 10-year Treasury yield, blue = term premium.</a:t>
            </a:r>
          </a:p>
          <a:p>
            <a:endParaRPr lang="en-US" sz="2400" dirty="0"/>
          </a:p>
          <a:p>
            <a:r>
              <a:rPr lang="en-US" sz="2400" dirty="0"/>
              <a:t>Difference between the two is the average expected level of short-term rates.</a:t>
            </a:r>
          </a:p>
        </p:txBody>
      </p:sp>
      <p:sp>
        <p:nvSpPr>
          <p:cNvPr id="9" name="Content Placeholder 2">
            <a:extLst>
              <a:ext uri="{FF2B5EF4-FFF2-40B4-BE49-F238E27FC236}">
                <a16:creationId xmlns:a16="http://schemas.microsoft.com/office/drawing/2014/main" id="{6CE09965-F3B0-EF45-95DF-EAF5549E60BC}"/>
              </a:ext>
            </a:extLst>
          </p:cNvPr>
          <p:cNvSpPr>
            <a:spLocks noGrp="1"/>
          </p:cNvSpPr>
          <p:nvPr>
            <p:ph idx="1"/>
          </p:nvPr>
        </p:nvSpPr>
        <p:spPr>
          <a:xfrm>
            <a:off x="838200" y="5579165"/>
            <a:ext cx="10515600" cy="1166192"/>
          </a:xfrm>
        </p:spPr>
        <p:txBody>
          <a:bodyPr>
            <a:normAutofit/>
          </a:bodyPr>
          <a:lstStyle/>
          <a:p>
            <a:pPr>
              <a:spcAft>
                <a:spcPts val="300"/>
              </a:spcAft>
            </a:pPr>
            <a:r>
              <a:rPr lang="en-US" sz="3000" dirty="0"/>
              <a:t>The reduction in the supply of 10-year bonds led to a record low Treasury yield (1.5% in July 2012) and a </a:t>
            </a:r>
            <a:r>
              <a:rPr lang="en-US" sz="3000" i="1" dirty="0"/>
              <a:t>negative</a:t>
            </a:r>
            <a:r>
              <a:rPr lang="en-US" sz="3000" dirty="0"/>
              <a:t> term premium.</a:t>
            </a:r>
          </a:p>
        </p:txBody>
      </p:sp>
    </p:spTree>
    <p:extLst>
      <p:ext uri="{BB962C8B-B14F-4D97-AF65-F5344CB8AC3E}">
        <p14:creationId xmlns:p14="http://schemas.microsoft.com/office/powerpoint/2010/main" val="3911020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E7100-D96D-5D4C-9C26-3B6F761B5646}"/>
              </a:ext>
            </a:extLst>
          </p:cNvPr>
          <p:cNvSpPr>
            <a:spLocks noGrp="1"/>
          </p:cNvSpPr>
          <p:nvPr>
            <p:ph type="title"/>
          </p:nvPr>
        </p:nvSpPr>
        <p:spPr/>
        <p:txBody>
          <a:bodyPr/>
          <a:lstStyle/>
          <a:p>
            <a:r>
              <a:rPr lang="en-US" dirty="0"/>
              <a:t>Did UMP have real effects?</a:t>
            </a:r>
          </a:p>
        </p:txBody>
      </p:sp>
      <p:sp>
        <p:nvSpPr>
          <p:cNvPr id="3" name="Content Placeholder 2">
            <a:extLst>
              <a:ext uri="{FF2B5EF4-FFF2-40B4-BE49-F238E27FC236}">
                <a16:creationId xmlns:a16="http://schemas.microsoft.com/office/drawing/2014/main" id="{707AE3F1-D988-7042-A867-2BC68936F784}"/>
              </a:ext>
            </a:extLst>
          </p:cNvPr>
          <p:cNvSpPr>
            <a:spLocks noGrp="1"/>
          </p:cNvSpPr>
          <p:nvPr>
            <p:ph idx="1"/>
          </p:nvPr>
        </p:nvSpPr>
        <p:spPr>
          <a:xfrm>
            <a:off x="882444" y="1825625"/>
            <a:ext cx="10739284" cy="4351338"/>
          </a:xfrm>
        </p:spPr>
        <p:txBody>
          <a:bodyPr>
            <a:normAutofit/>
          </a:bodyPr>
          <a:lstStyle/>
          <a:p>
            <a:pPr>
              <a:spcAft>
                <a:spcPts val="1200"/>
              </a:spcAft>
            </a:pPr>
            <a:r>
              <a:rPr lang="en-US" dirty="0"/>
              <a:t>Macro method: feed bond yield reductions into macroeconomic models. Typical estimate: a 1 percentage point reduction in the unemployment rate.</a:t>
            </a:r>
          </a:p>
          <a:p>
            <a:pPr>
              <a:spcAft>
                <a:spcPts val="1200"/>
              </a:spcAft>
            </a:pPr>
            <a:r>
              <a:rPr lang="en-US" dirty="0"/>
              <a:t>Micro method: look for different effects across firms or banks.</a:t>
            </a:r>
          </a:p>
          <a:p>
            <a:pPr lvl="1">
              <a:spcAft>
                <a:spcPts val="1200"/>
              </a:spcAft>
            </a:pPr>
            <a:r>
              <a:rPr lang="en-US" dirty="0"/>
              <a:t>Firms with more reliance on long-term debt benefited more from the MEP </a:t>
            </a:r>
            <a:r>
              <a:rPr lang="en-US" i="1" dirty="0"/>
              <a:t>relative to </a:t>
            </a:r>
            <a:r>
              <a:rPr lang="en-US" dirty="0"/>
              <a:t>those using more short-term debt.</a:t>
            </a:r>
          </a:p>
          <a:p>
            <a:pPr lvl="1">
              <a:spcAft>
                <a:spcPts val="1200"/>
              </a:spcAft>
            </a:pPr>
            <a:r>
              <a:rPr lang="en-US" dirty="0"/>
              <a:t>Banks with more exposure to MBS benefitted more from LSAP1 and LSAP3 </a:t>
            </a:r>
            <a:r>
              <a:rPr lang="en-US" i="1" dirty="0"/>
              <a:t>relative to </a:t>
            </a:r>
            <a:r>
              <a:rPr lang="en-US" dirty="0"/>
              <a:t>those with less exposure.</a:t>
            </a:r>
          </a:p>
        </p:txBody>
      </p:sp>
    </p:spTree>
    <p:extLst>
      <p:ext uri="{BB962C8B-B14F-4D97-AF65-F5344CB8AC3E}">
        <p14:creationId xmlns:p14="http://schemas.microsoft.com/office/powerpoint/2010/main" val="1600664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270CD-A104-ED4D-B08B-C9C839C5504D}"/>
              </a:ext>
            </a:extLst>
          </p:cNvPr>
          <p:cNvSpPr>
            <a:spLocks noGrp="1"/>
          </p:cNvSpPr>
          <p:nvPr>
            <p:ph type="title"/>
          </p:nvPr>
        </p:nvSpPr>
        <p:spPr/>
        <p:txBody>
          <a:bodyPr/>
          <a:lstStyle/>
          <a:p>
            <a:r>
              <a:rPr lang="en-US" dirty="0"/>
              <a:t>Unintended consequences?</a:t>
            </a:r>
          </a:p>
        </p:txBody>
      </p:sp>
      <p:sp>
        <p:nvSpPr>
          <p:cNvPr id="3" name="Content Placeholder 2">
            <a:extLst>
              <a:ext uri="{FF2B5EF4-FFF2-40B4-BE49-F238E27FC236}">
                <a16:creationId xmlns:a16="http://schemas.microsoft.com/office/drawing/2014/main" id="{AC604E90-F554-E44B-A257-D5207578491A}"/>
              </a:ext>
            </a:extLst>
          </p:cNvPr>
          <p:cNvSpPr>
            <a:spLocks noGrp="1"/>
          </p:cNvSpPr>
          <p:nvPr>
            <p:ph idx="1"/>
          </p:nvPr>
        </p:nvSpPr>
        <p:spPr/>
        <p:txBody>
          <a:bodyPr/>
          <a:lstStyle/>
          <a:p>
            <a:r>
              <a:rPr lang="en-US" dirty="0"/>
              <a:t>Inflation? </a:t>
            </a:r>
          </a:p>
          <a:p>
            <a:r>
              <a:rPr lang="en-US" dirty="0"/>
              <a:t>Spillovers—especially to emerging markets.</a:t>
            </a:r>
          </a:p>
          <a:p>
            <a:pPr lvl="1"/>
            <a:r>
              <a:rPr lang="en-US" dirty="0"/>
              <a:t>Not specific to </a:t>
            </a:r>
            <a:r>
              <a:rPr lang="en-US" i="1" dirty="0"/>
              <a:t>unconventional</a:t>
            </a:r>
            <a:r>
              <a:rPr lang="en-US" dirty="0"/>
              <a:t> policy…</a:t>
            </a:r>
          </a:p>
          <a:p>
            <a:pPr lvl="1"/>
            <a:r>
              <a:rPr lang="en-US" dirty="0"/>
              <a:t>…and surely preferable to a more protracted US recession.</a:t>
            </a:r>
          </a:p>
          <a:p>
            <a:r>
              <a:rPr lang="en-US" dirty="0"/>
              <a:t>Excessive risk taking?</a:t>
            </a:r>
          </a:p>
          <a:p>
            <a:pPr lvl="1"/>
            <a:r>
              <a:rPr lang="en-US" dirty="0"/>
              <a:t>What is “excessive”? </a:t>
            </a:r>
          </a:p>
          <a:p>
            <a:pPr lvl="1"/>
            <a:r>
              <a:rPr lang="en-US" dirty="0"/>
              <a:t>“Micro” risk taking could reduce “macro” risk.</a:t>
            </a:r>
          </a:p>
        </p:txBody>
      </p:sp>
    </p:spTree>
    <p:extLst>
      <p:ext uri="{BB962C8B-B14F-4D97-AF65-F5344CB8AC3E}">
        <p14:creationId xmlns:p14="http://schemas.microsoft.com/office/powerpoint/2010/main" val="3323344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4CC9A-E939-3049-BCFE-64079A7ADD99}"/>
              </a:ext>
            </a:extLst>
          </p:cNvPr>
          <p:cNvSpPr>
            <a:spLocks noGrp="1"/>
          </p:cNvSpPr>
          <p:nvPr>
            <p:ph type="title"/>
          </p:nvPr>
        </p:nvSpPr>
        <p:spPr/>
        <p:txBody>
          <a:bodyPr/>
          <a:lstStyle/>
          <a:p>
            <a:r>
              <a:rPr lang="en-US" dirty="0"/>
              <a:t>Should the Fed use UMP “next time”?</a:t>
            </a:r>
          </a:p>
        </p:txBody>
      </p:sp>
      <p:sp>
        <p:nvSpPr>
          <p:cNvPr id="3" name="Content Placeholder 2">
            <a:extLst>
              <a:ext uri="{FF2B5EF4-FFF2-40B4-BE49-F238E27FC236}">
                <a16:creationId xmlns:a16="http://schemas.microsoft.com/office/drawing/2014/main" id="{42DA15D0-0A80-604E-9125-A64A09912C25}"/>
              </a:ext>
            </a:extLst>
          </p:cNvPr>
          <p:cNvSpPr>
            <a:spLocks noGrp="1"/>
          </p:cNvSpPr>
          <p:nvPr>
            <p:ph idx="1"/>
          </p:nvPr>
        </p:nvSpPr>
        <p:spPr/>
        <p:txBody>
          <a:bodyPr/>
          <a:lstStyle/>
          <a:p>
            <a:r>
              <a:rPr lang="en-US" dirty="0"/>
              <a:t>Did it work?</a:t>
            </a:r>
          </a:p>
          <a:p>
            <a:pPr lvl="1"/>
            <a:r>
              <a:rPr lang="en-US" dirty="0"/>
              <a:t>Each study has its limitations and the magnitudes are uncertain…</a:t>
            </a:r>
          </a:p>
          <a:p>
            <a:pPr lvl="1"/>
            <a:r>
              <a:rPr lang="en-US" dirty="0"/>
              <a:t>…but by the “preponderance of evidence” standard, </a:t>
            </a:r>
            <a:r>
              <a:rPr lang="en-US" i="1" dirty="0"/>
              <a:t>yes</a:t>
            </a:r>
            <a:r>
              <a:rPr lang="en-US" dirty="0"/>
              <a:t>.</a:t>
            </a:r>
          </a:p>
          <a:p>
            <a:r>
              <a:rPr lang="en-US" dirty="0"/>
              <a:t>Did it have any downsides?</a:t>
            </a:r>
          </a:p>
          <a:p>
            <a:pPr lvl="1"/>
            <a:r>
              <a:rPr lang="en-US" dirty="0"/>
              <a:t>Nothing major…</a:t>
            </a:r>
          </a:p>
          <a:p>
            <a:pPr lvl="1"/>
            <a:r>
              <a:rPr lang="en-US" dirty="0"/>
              <a:t>…although there is some concern about “too low for too long.”</a:t>
            </a:r>
          </a:p>
          <a:p>
            <a:r>
              <a:rPr lang="en-US" i="1" dirty="0"/>
              <a:t>Why not?</a:t>
            </a:r>
          </a:p>
          <a:p>
            <a:pPr lvl="1"/>
            <a:endParaRPr lang="en-US" dirty="0"/>
          </a:p>
        </p:txBody>
      </p:sp>
    </p:spTree>
    <p:extLst>
      <p:ext uri="{BB962C8B-B14F-4D97-AF65-F5344CB8AC3E}">
        <p14:creationId xmlns:p14="http://schemas.microsoft.com/office/powerpoint/2010/main" val="1847602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690A-BFBD-884F-A6B9-AB075E06EE55}"/>
              </a:ext>
            </a:extLst>
          </p:cNvPr>
          <p:cNvSpPr>
            <a:spLocks noGrp="1"/>
          </p:cNvSpPr>
          <p:nvPr>
            <p:ph type="title"/>
          </p:nvPr>
        </p:nvSpPr>
        <p:spPr/>
        <p:txBody>
          <a:bodyPr/>
          <a:lstStyle/>
          <a:p>
            <a:r>
              <a:rPr lang="en-US" dirty="0"/>
              <a:t>What could/should UMP look like next time?</a:t>
            </a:r>
          </a:p>
        </p:txBody>
      </p:sp>
      <p:sp>
        <p:nvSpPr>
          <p:cNvPr id="3" name="Content Placeholder 2">
            <a:extLst>
              <a:ext uri="{FF2B5EF4-FFF2-40B4-BE49-F238E27FC236}">
                <a16:creationId xmlns:a16="http://schemas.microsoft.com/office/drawing/2014/main" id="{96B31580-5998-C34E-ADB1-075BDEFB9498}"/>
              </a:ext>
            </a:extLst>
          </p:cNvPr>
          <p:cNvSpPr>
            <a:spLocks noGrp="1"/>
          </p:cNvSpPr>
          <p:nvPr>
            <p:ph idx="1"/>
          </p:nvPr>
        </p:nvSpPr>
        <p:spPr/>
        <p:txBody>
          <a:bodyPr/>
          <a:lstStyle/>
          <a:p>
            <a:r>
              <a:rPr lang="en-US" dirty="0"/>
              <a:t>UMP should be predictable and rule-like, like LSAP3. FG could be a complement.</a:t>
            </a:r>
          </a:p>
          <a:p>
            <a:r>
              <a:rPr lang="en-US" dirty="0"/>
              <a:t>Separate management of short- and long-term interest rates creates an additional policy tool—what to do with it?</a:t>
            </a:r>
          </a:p>
          <a:p>
            <a:r>
              <a:rPr lang="en-US" dirty="0"/>
              <a:t>Could FG be used independently of QE? Maybe—but it’s tricky to send the right message.</a:t>
            </a:r>
          </a:p>
          <a:p>
            <a:endParaRPr lang="en-US" dirty="0"/>
          </a:p>
          <a:p>
            <a:endParaRPr lang="en-US" dirty="0"/>
          </a:p>
        </p:txBody>
      </p:sp>
    </p:spTree>
    <p:extLst>
      <p:ext uri="{BB962C8B-B14F-4D97-AF65-F5344CB8AC3E}">
        <p14:creationId xmlns:p14="http://schemas.microsoft.com/office/powerpoint/2010/main" val="378535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F514AD1-EC4B-2842-AC67-375E46FE0919}"/>
              </a:ext>
            </a:extLst>
          </p:cNvPr>
          <p:cNvSpPr>
            <a:spLocks noGrp="1"/>
          </p:cNvSpPr>
          <p:nvPr>
            <p:ph type="title"/>
          </p:nvPr>
        </p:nvSpPr>
        <p:spPr/>
        <p:txBody>
          <a:bodyPr/>
          <a:lstStyle/>
          <a:p>
            <a:r>
              <a:rPr lang="en-US" dirty="0"/>
              <a:t>Prong #1: Quantitative Easing (QE)</a:t>
            </a:r>
          </a:p>
        </p:txBody>
      </p:sp>
      <p:sp>
        <p:nvSpPr>
          <p:cNvPr id="11" name="Content Placeholder 2">
            <a:extLst>
              <a:ext uri="{FF2B5EF4-FFF2-40B4-BE49-F238E27FC236}">
                <a16:creationId xmlns:a16="http://schemas.microsoft.com/office/drawing/2014/main" id="{A7785472-00F2-2042-9CA7-6B2CF123CFE9}"/>
              </a:ext>
            </a:extLst>
          </p:cNvPr>
          <p:cNvSpPr txBox="1">
            <a:spLocks/>
          </p:cNvSpPr>
          <p:nvPr/>
        </p:nvSpPr>
        <p:spPr>
          <a:xfrm>
            <a:off x="7093427" y="1690687"/>
            <a:ext cx="4714260" cy="44848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
              </a:spcAft>
            </a:pPr>
            <a:r>
              <a:rPr lang="en-US" sz="2900" dirty="0"/>
              <a:t>Four programs: the three Large Scale Asset Purchases (LSAPs) plus the Maturity Extension Program (MEP). Collectively, “QE.”</a:t>
            </a:r>
          </a:p>
          <a:p>
            <a:pPr>
              <a:spcAft>
                <a:spcPts val="300"/>
              </a:spcAft>
            </a:pPr>
            <a:r>
              <a:rPr lang="en-US" sz="2900" dirty="0"/>
              <a:t>Different asset mix, effects on the balance sheet.</a:t>
            </a:r>
          </a:p>
          <a:p>
            <a:pPr>
              <a:spcAft>
                <a:spcPts val="300"/>
              </a:spcAft>
            </a:pPr>
            <a:r>
              <a:rPr lang="en-US" sz="2900" i="1" dirty="0"/>
              <a:t>Far larger in size </a:t>
            </a:r>
            <a:r>
              <a:rPr lang="en-US" sz="2900" dirty="0"/>
              <a:t>than with conventional policy.</a:t>
            </a:r>
            <a:endParaRPr lang="en-US" sz="2900" i="1" dirty="0"/>
          </a:p>
        </p:txBody>
      </p:sp>
      <p:pic>
        <p:nvPicPr>
          <p:cNvPr id="15" name="Picture 14">
            <a:extLst>
              <a:ext uri="{FF2B5EF4-FFF2-40B4-BE49-F238E27FC236}">
                <a16:creationId xmlns:a16="http://schemas.microsoft.com/office/drawing/2014/main" id="{E2D56600-3355-B64C-8533-2F4BFC8D23B8}"/>
              </a:ext>
            </a:extLst>
          </p:cNvPr>
          <p:cNvPicPr>
            <a:picLocks noChangeAspect="1"/>
          </p:cNvPicPr>
          <p:nvPr/>
        </p:nvPicPr>
        <p:blipFill>
          <a:blip r:embed="rId3"/>
          <a:stretch>
            <a:fillRect/>
          </a:stretch>
        </p:blipFill>
        <p:spPr>
          <a:xfrm>
            <a:off x="210401" y="1690688"/>
            <a:ext cx="6883026" cy="4351338"/>
          </a:xfrm>
          <a:prstGeom prst="rect">
            <a:avLst/>
          </a:prstGeom>
        </p:spPr>
      </p:pic>
    </p:spTree>
    <p:extLst>
      <p:ext uri="{BB962C8B-B14F-4D97-AF65-F5344CB8AC3E}">
        <p14:creationId xmlns:p14="http://schemas.microsoft.com/office/powerpoint/2010/main" val="217799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64594-C53E-5D44-9041-6B72840548AB}"/>
              </a:ext>
            </a:extLst>
          </p:cNvPr>
          <p:cNvSpPr>
            <a:spLocks noGrp="1"/>
          </p:cNvSpPr>
          <p:nvPr>
            <p:ph type="title"/>
          </p:nvPr>
        </p:nvSpPr>
        <p:spPr/>
        <p:txBody>
          <a:bodyPr/>
          <a:lstStyle/>
          <a:p>
            <a:r>
              <a:rPr lang="en-US" dirty="0"/>
              <a:t>Prong #2: Forward Guidance (FG)</a:t>
            </a:r>
          </a:p>
        </p:txBody>
      </p:sp>
      <p:sp>
        <p:nvSpPr>
          <p:cNvPr id="3" name="Content Placeholder 2">
            <a:extLst>
              <a:ext uri="{FF2B5EF4-FFF2-40B4-BE49-F238E27FC236}">
                <a16:creationId xmlns:a16="http://schemas.microsoft.com/office/drawing/2014/main" id="{5D1591F6-5D38-7E47-A58A-AF7CE79C357F}"/>
              </a:ext>
            </a:extLst>
          </p:cNvPr>
          <p:cNvSpPr>
            <a:spLocks noGrp="1"/>
          </p:cNvSpPr>
          <p:nvPr>
            <p:ph idx="1"/>
          </p:nvPr>
        </p:nvSpPr>
        <p:spPr/>
        <p:txBody>
          <a:bodyPr>
            <a:normAutofit lnSpcReduction="10000"/>
          </a:bodyPr>
          <a:lstStyle/>
          <a:p>
            <a:r>
              <a:rPr lang="en-US" sz="2800" dirty="0"/>
              <a:t>December 18, 2008: “the Committee anticipates that weak economic conditions are likely to warrant exceptionally low levels of the federal funds rate </a:t>
            </a:r>
            <a:r>
              <a:rPr lang="en-US" sz="2800" dirty="0">
                <a:solidFill>
                  <a:srgbClr val="0213ED"/>
                </a:solidFill>
              </a:rPr>
              <a:t>for some time</a:t>
            </a:r>
            <a:r>
              <a:rPr lang="en-US" sz="2800" dirty="0"/>
              <a:t>.”</a:t>
            </a:r>
          </a:p>
          <a:p>
            <a:r>
              <a:rPr lang="en-US" sz="2800" dirty="0"/>
              <a:t>March 18, 2009: “…exceptionally low levels of the federal funds rate </a:t>
            </a:r>
            <a:r>
              <a:rPr lang="en-US" sz="2800" dirty="0">
                <a:solidFill>
                  <a:srgbClr val="0213ED"/>
                </a:solidFill>
              </a:rPr>
              <a:t>for an extended period</a:t>
            </a:r>
            <a:r>
              <a:rPr lang="en-US" sz="2800" dirty="0"/>
              <a:t>.”</a:t>
            </a:r>
          </a:p>
          <a:p>
            <a:r>
              <a:rPr lang="en-US" sz="2800" dirty="0"/>
              <a:t>September 21, 2011: “…exceptionally low levels for the federal funds rate </a:t>
            </a:r>
            <a:r>
              <a:rPr lang="en-US" sz="2800" dirty="0">
                <a:solidFill>
                  <a:srgbClr val="0213ED"/>
                </a:solidFill>
              </a:rPr>
              <a:t>at least through mid-2013</a:t>
            </a:r>
            <a:r>
              <a:rPr lang="en-US" sz="2800" dirty="0"/>
              <a:t>.”</a:t>
            </a:r>
          </a:p>
          <a:p>
            <a:r>
              <a:rPr lang="en-US" sz="2800" dirty="0"/>
              <a:t>December 12, 2012: “…this exceptionally low range for the federal funds rate will be appropriate </a:t>
            </a:r>
            <a:r>
              <a:rPr lang="en-US" sz="2800" dirty="0">
                <a:solidFill>
                  <a:srgbClr val="0213ED"/>
                </a:solidFill>
              </a:rPr>
              <a:t>at least as long as the unemployment rate remains above 6-1/2 percent</a:t>
            </a:r>
            <a:r>
              <a:rPr lang="en-US" sz="2800" dirty="0"/>
              <a:t>…”</a:t>
            </a:r>
          </a:p>
        </p:txBody>
      </p:sp>
    </p:spTree>
    <p:extLst>
      <p:ext uri="{BB962C8B-B14F-4D97-AF65-F5344CB8AC3E}">
        <p14:creationId xmlns:p14="http://schemas.microsoft.com/office/powerpoint/2010/main" val="146407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E15F1-2B65-9848-BA6A-17AAF17A6C17}"/>
              </a:ext>
            </a:extLst>
          </p:cNvPr>
          <p:cNvSpPr>
            <a:spLocks noGrp="1"/>
          </p:cNvSpPr>
          <p:nvPr>
            <p:ph type="title"/>
          </p:nvPr>
        </p:nvSpPr>
        <p:spPr/>
        <p:txBody>
          <a:bodyPr/>
          <a:lstStyle/>
          <a:p>
            <a:r>
              <a:rPr lang="en-US" dirty="0"/>
              <a:t>What the Fed’s UMP was </a:t>
            </a:r>
            <a:r>
              <a:rPr lang="en-US" i="1" dirty="0"/>
              <a:t>not</a:t>
            </a:r>
            <a:endParaRPr lang="en-US" dirty="0"/>
          </a:p>
        </p:txBody>
      </p:sp>
      <p:sp>
        <p:nvSpPr>
          <p:cNvPr id="3" name="Content Placeholder 2">
            <a:extLst>
              <a:ext uri="{FF2B5EF4-FFF2-40B4-BE49-F238E27FC236}">
                <a16:creationId xmlns:a16="http://schemas.microsoft.com/office/drawing/2014/main" id="{FE3317B1-E510-0A49-A034-5D81E1E2BC07}"/>
              </a:ext>
            </a:extLst>
          </p:cNvPr>
          <p:cNvSpPr>
            <a:spLocks noGrp="1"/>
          </p:cNvSpPr>
          <p:nvPr>
            <p:ph idx="1"/>
          </p:nvPr>
        </p:nvSpPr>
        <p:spPr/>
        <p:txBody>
          <a:bodyPr/>
          <a:lstStyle/>
          <a:p>
            <a:pPr>
              <a:spcAft>
                <a:spcPts val="1200"/>
              </a:spcAft>
            </a:pPr>
            <a:r>
              <a:rPr lang="en-US" dirty="0"/>
              <a:t>Emergency asset asset purchase and lending programs (Commercial Paper Funding Facility, etc.) “Lender of last resort” actions, not monetary policy.</a:t>
            </a:r>
          </a:p>
          <a:p>
            <a:pPr>
              <a:spcAft>
                <a:spcPts val="1200"/>
              </a:spcAft>
            </a:pPr>
            <a:r>
              <a:rPr lang="en-US" dirty="0"/>
              <a:t>Bank of Japan style quantitative easing, which targeted the volume of bank reserves (“current account balances”), rather than the asset side of the balance sheet.</a:t>
            </a:r>
          </a:p>
          <a:p>
            <a:pPr>
              <a:spcAft>
                <a:spcPts val="1200"/>
              </a:spcAft>
            </a:pPr>
            <a:endParaRPr lang="en-US" dirty="0"/>
          </a:p>
        </p:txBody>
      </p:sp>
    </p:spTree>
    <p:extLst>
      <p:ext uri="{BB962C8B-B14F-4D97-AF65-F5344CB8AC3E}">
        <p14:creationId xmlns:p14="http://schemas.microsoft.com/office/powerpoint/2010/main" val="261957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6A1F0-0E15-934F-98AD-863857893726}"/>
              </a:ext>
            </a:extLst>
          </p:cNvPr>
          <p:cNvSpPr>
            <a:spLocks noGrp="1"/>
          </p:cNvSpPr>
          <p:nvPr>
            <p:ph type="title"/>
          </p:nvPr>
        </p:nvSpPr>
        <p:spPr/>
        <p:txBody>
          <a:bodyPr/>
          <a:lstStyle/>
          <a:p>
            <a:r>
              <a:rPr lang="en-US" dirty="0"/>
              <a:t>Why is it so hard to measure UMP’s impact?</a:t>
            </a:r>
          </a:p>
        </p:txBody>
      </p:sp>
      <p:sp>
        <p:nvSpPr>
          <p:cNvPr id="3" name="Content Placeholder 2">
            <a:extLst>
              <a:ext uri="{FF2B5EF4-FFF2-40B4-BE49-F238E27FC236}">
                <a16:creationId xmlns:a16="http://schemas.microsoft.com/office/drawing/2014/main" id="{91D2F1FD-AC12-4741-B63A-E52825942AE4}"/>
              </a:ext>
            </a:extLst>
          </p:cNvPr>
          <p:cNvSpPr>
            <a:spLocks noGrp="1"/>
          </p:cNvSpPr>
          <p:nvPr>
            <p:ph idx="1"/>
          </p:nvPr>
        </p:nvSpPr>
        <p:spPr>
          <a:xfrm>
            <a:off x="838200" y="1825625"/>
            <a:ext cx="10515600" cy="4522166"/>
          </a:xfrm>
        </p:spPr>
        <p:txBody>
          <a:bodyPr>
            <a:normAutofit/>
          </a:bodyPr>
          <a:lstStyle/>
          <a:p>
            <a:pPr>
              <a:spcAft>
                <a:spcPts val="800"/>
              </a:spcAft>
            </a:pPr>
            <a:r>
              <a:rPr lang="en-US" dirty="0"/>
              <a:t>What would have happened in the absence of the policies?</a:t>
            </a:r>
          </a:p>
          <a:p>
            <a:pPr>
              <a:spcAft>
                <a:spcPts val="800"/>
              </a:spcAft>
            </a:pPr>
            <a:r>
              <a:rPr lang="en-US" dirty="0"/>
              <a:t>A skeptic would say:</a:t>
            </a:r>
          </a:p>
          <a:p>
            <a:pPr lvl="1">
              <a:spcAft>
                <a:spcPts val="800"/>
              </a:spcAft>
            </a:pPr>
            <a:r>
              <a:rPr lang="en-US" dirty="0"/>
              <a:t>“Interest rates fell after QE and FG… but maybe they would have fallen </a:t>
            </a:r>
            <a:r>
              <a:rPr lang="en-US" i="1" dirty="0"/>
              <a:t>anyway</a:t>
            </a:r>
            <a:r>
              <a:rPr lang="en-US" dirty="0"/>
              <a:t>, given the weakening economy.”</a:t>
            </a:r>
          </a:p>
          <a:p>
            <a:pPr lvl="1">
              <a:spcAft>
                <a:spcPts val="800"/>
              </a:spcAft>
            </a:pPr>
            <a:r>
              <a:rPr lang="en-US" dirty="0"/>
              <a:t>“The economy continued to contract, </a:t>
            </a:r>
            <a:r>
              <a:rPr lang="en-US" i="1" dirty="0"/>
              <a:t>despite</a:t>
            </a:r>
            <a:r>
              <a:rPr lang="en-US" dirty="0"/>
              <a:t> QE and FG. Therefore, the policies were ineffective.”</a:t>
            </a:r>
          </a:p>
          <a:p>
            <a:pPr lvl="1">
              <a:spcAft>
                <a:spcPts val="800"/>
              </a:spcAft>
            </a:pPr>
            <a:r>
              <a:rPr lang="en-US" dirty="0"/>
              <a:t>“The economy eventually recovered, but maybe it would have done so on its own.”</a:t>
            </a:r>
          </a:p>
          <a:p>
            <a:pPr>
              <a:spcAft>
                <a:spcPts val="800"/>
              </a:spcAft>
            </a:pPr>
            <a:endParaRPr lang="en-US" dirty="0"/>
          </a:p>
          <a:p>
            <a:pPr>
              <a:spcAft>
                <a:spcPts val="800"/>
              </a:spcAft>
            </a:pPr>
            <a:endParaRPr lang="en-US" dirty="0"/>
          </a:p>
        </p:txBody>
      </p:sp>
    </p:spTree>
    <p:extLst>
      <p:ext uri="{BB962C8B-B14F-4D97-AF65-F5344CB8AC3E}">
        <p14:creationId xmlns:p14="http://schemas.microsoft.com/office/powerpoint/2010/main" val="176420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8B3F3-A118-6F48-BF54-82D726F0CE9D}"/>
              </a:ext>
            </a:extLst>
          </p:cNvPr>
          <p:cNvSpPr>
            <a:spLocks noGrp="1"/>
          </p:cNvSpPr>
          <p:nvPr>
            <p:ph type="title"/>
          </p:nvPr>
        </p:nvSpPr>
        <p:spPr/>
        <p:txBody>
          <a:bodyPr/>
          <a:lstStyle/>
          <a:p>
            <a:r>
              <a:rPr lang="en-US" dirty="0"/>
              <a:t>Additional complications</a:t>
            </a:r>
          </a:p>
        </p:txBody>
      </p:sp>
      <p:sp>
        <p:nvSpPr>
          <p:cNvPr id="3" name="Content Placeholder 2">
            <a:extLst>
              <a:ext uri="{FF2B5EF4-FFF2-40B4-BE49-F238E27FC236}">
                <a16:creationId xmlns:a16="http://schemas.microsoft.com/office/drawing/2014/main" id="{961A4ED4-F150-2A4D-B1F5-243E3E65A8A8}"/>
              </a:ext>
            </a:extLst>
          </p:cNvPr>
          <p:cNvSpPr>
            <a:spLocks noGrp="1"/>
          </p:cNvSpPr>
          <p:nvPr>
            <p:ph idx="1"/>
          </p:nvPr>
        </p:nvSpPr>
        <p:spPr/>
        <p:txBody>
          <a:bodyPr/>
          <a:lstStyle/>
          <a:p>
            <a:r>
              <a:rPr lang="en-US" dirty="0"/>
              <a:t>The short track record—seven years, not even a full business cycle.</a:t>
            </a:r>
          </a:p>
          <a:p>
            <a:r>
              <a:rPr lang="en-US" dirty="0"/>
              <a:t>Poorly understood transmission mechanism.</a:t>
            </a:r>
          </a:p>
          <a:p>
            <a:r>
              <a:rPr lang="en-US" dirty="0"/>
              <a:t>The policies’ heterogeneity—differences in the kinds of assets purchased, nature of announcements.</a:t>
            </a:r>
          </a:p>
          <a:p>
            <a:r>
              <a:rPr lang="en-US" dirty="0"/>
              <a:t>Lots of other things (e.g. the financial market’s near death experience) were happening at the same time.</a:t>
            </a:r>
          </a:p>
        </p:txBody>
      </p:sp>
    </p:spTree>
    <p:extLst>
      <p:ext uri="{BB962C8B-B14F-4D97-AF65-F5344CB8AC3E}">
        <p14:creationId xmlns:p14="http://schemas.microsoft.com/office/powerpoint/2010/main" val="418046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693A9-8AFD-6246-A223-EEC6CD1E4782}"/>
              </a:ext>
            </a:extLst>
          </p:cNvPr>
          <p:cNvSpPr>
            <a:spLocks noGrp="1"/>
          </p:cNvSpPr>
          <p:nvPr>
            <p:ph type="title"/>
          </p:nvPr>
        </p:nvSpPr>
        <p:spPr/>
        <p:txBody>
          <a:bodyPr/>
          <a:lstStyle/>
          <a:p>
            <a:r>
              <a:rPr lang="en-US" dirty="0"/>
              <a:t>Types of evidence on UMP’s effectiveness</a:t>
            </a:r>
          </a:p>
        </p:txBody>
      </p:sp>
      <p:sp>
        <p:nvSpPr>
          <p:cNvPr id="3" name="Content Placeholder 2">
            <a:extLst>
              <a:ext uri="{FF2B5EF4-FFF2-40B4-BE49-F238E27FC236}">
                <a16:creationId xmlns:a16="http://schemas.microsoft.com/office/drawing/2014/main" id="{696A9260-1849-5A49-A1F5-F89676111631}"/>
              </a:ext>
            </a:extLst>
          </p:cNvPr>
          <p:cNvSpPr>
            <a:spLocks noGrp="1"/>
          </p:cNvSpPr>
          <p:nvPr>
            <p:ph idx="1"/>
          </p:nvPr>
        </p:nvSpPr>
        <p:spPr/>
        <p:txBody>
          <a:bodyPr>
            <a:normAutofit/>
          </a:bodyPr>
          <a:lstStyle/>
          <a:p>
            <a:r>
              <a:rPr lang="en-US" sz="3600" dirty="0"/>
              <a:t>Impact on interest rates</a:t>
            </a:r>
          </a:p>
          <a:p>
            <a:pPr lvl="1"/>
            <a:r>
              <a:rPr lang="en-US" sz="3000" dirty="0"/>
              <a:t>Event studies</a:t>
            </a:r>
          </a:p>
          <a:p>
            <a:pPr lvl="1"/>
            <a:r>
              <a:rPr lang="en-US" sz="3000" dirty="0"/>
              <a:t>Econometric term structure models</a:t>
            </a:r>
          </a:p>
          <a:p>
            <a:r>
              <a:rPr lang="en-US" sz="3600" dirty="0"/>
              <a:t>Effects on the real economy</a:t>
            </a:r>
          </a:p>
          <a:p>
            <a:pPr lvl="1"/>
            <a:r>
              <a:rPr lang="en-US" sz="3000" dirty="0"/>
              <a:t>Aggregate macroeconomic models</a:t>
            </a:r>
          </a:p>
          <a:p>
            <a:pPr lvl="1"/>
            <a:r>
              <a:rPr lang="en-US" sz="3000" dirty="0"/>
              <a:t>Micro-level studies</a:t>
            </a:r>
          </a:p>
        </p:txBody>
      </p:sp>
    </p:spTree>
    <p:extLst>
      <p:ext uri="{BB962C8B-B14F-4D97-AF65-F5344CB8AC3E}">
        <p14:creationId xmlns:p14="http://schemas.microsoft.com/office/powerpoint/2010/main" val="2691451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49C95-C512-A448-989B-5BB46EDC2466}"/>
              </a:ext>
            </a:extLst>
          </p:cNvPr>
          <p:cNvSpPr>
            <a:spLocks noGrp="1"/>
          </p:cNvSpPr>
          <p:nvPr>
            <p:ph type="title"/>
          </p:nvPr>
        </p:nvSpPr>
        <p:spPr/>
        <p:txBody>
          <a:bodyPr/>
          <a:lstStyle/>
          <a:p>
            <a:r>
              <a:rPr lang="en-US" dirty="0"/>
              <a:t>What do the event studies tell us?</a:t>
            </a:r>
          </a:p>
        </p:txBody>
      </p:sp>
      <p:pic>
        <p:nvPicPr>
          <p:cNvPr id="5" name="Picture 4">
            <a:extLst>
              <a:ext uri="{FF2B5EF4-FFF2-40B4-BE49-F238E27FC236}">
                <a16:creationId xmlns:a16="http://schemas.microsoft.com/office/drawing/2014/main" id="{A047274A-395E-B047-A3DA-CF62504B9B44}"/>
              </a:ext>
            </a:extLst>
          </p:cNvPr>
          <p:cNvPicPr>
            <a:picLocks noChangeAspect="1"/>
          </p:cNvPicPr>
          <p:nvPr/>
        </p:nvPicPr>
        <p:blipFill>
          <a:blip r:embed="rId3"/>
          <a:stretch>
            <a:fillRect/>
          </a:stretch>
        </p:blipFill>
        <p:spPr>
          <a:xfrm>
            <a:off x="412750" y="1407143"/>
            <a:ext cx="8215315" cy="3901127"/>
          </a:xfrm>
          <a:prstGeom prst="rect">
            <a:avLst/>
          </a:prstGeom>
        </p:spPr>
      </p:pic>
      <p:sp>
        <p:nvSpPr>
          <p:cNvPr id="6" name="TextBox 5">
            <a:extLst>
              <a:ext uri="{FF2B5EF4-FFF2-40B4-BE49-F238E27FC236}">
                <a16:creationId xmlns:a16="http://schemas.microsoft.com/office/drawing/2014/main" id="{40D18C29-2BE7-2C43-B635-0D677B2E0567}"/>
              </a:ext>
            </a:extLst>
          </p:cNvPr>
          <p:cNvSpPr txBox="1"/>
          <p:nvPr/>
        </p:nvSpPr>
        <p:spPr>
          <a:xfrm>
            <a:off x="8628065" y="1418714"/>
            <a:ext cx="3325396" cy="1692771"/>
          </a:xfrm>
          <a:prstGeom prst="rect">
            <a:avLst/>
          </a:prstGeom>
          <a:noFill/>
        </p:spPr>
        <p:txBody>
          <a:bodyPr wrap="square" rtlCol="0">
            <a:spAutoFit/>
          </a:bodyPr>
          <a:lstStyle/>
          <a:p>
            <a:r>
              <a:rPr lang="en-US" sz="2600" dirty="0"/>
              <a:t>The bars represent the changes in the 10-year Treasury yield on announcement days.</a:t>
            </a:r>
          </a:p>
        </p:txBody>
      </p:sp>
      <p:sp>
        <p:nvSpPr>
          <p:cNvPr id="8" name="Content Placeholder 2">
            <a:extLst>
              <a:ext uri="{FF2B5EF4-FFF2-40B4-BE49-F238E27FC236}">
                <a16:creationId xmlns:a16="http://schemas.microsoft.com/office/drawing/2014/main" id="{27F4BAC7-62C1-F446-9F77-BBF0C89B029E}"/>
              </a:ext>
            </a:extLst>
          </p:cNvPr>
          <p:cNvSpPr>
            <a:spLocks noGrp="1"/>
          </p:cNvSpPr>
          <p:nvPr>
            <p:ph idx="1"/>
          </p:nvPr>
        </p:nvSpPr>
        <p:spPr>
          <a:xfrm>
            <a:off x="838200" y="5462649"/>
            <a:ext cx="10515600" cy="1187532"/>
          </a:xfrm>
        </p:spPr>
        <p:txBody>
          <a:bodyPr>
            <a:normAutofit/>
          </a:bodyPr>
          <a:lstStyle/>
          <a:p>
            <a:pPr>
              <a:spcAft>
                <a:spcPts val="300"/>
              </a:spcAft>
            </a:pPr>
            <a:r>
              <a:rPr lang="en-US" sz="3000" dirty="0"/>
              <a:t>The effects of LSAP 1 are </a:t>
            </a:r>
            <a:r>
              <a:rPr lang="en-US" sz="3000" i="1" dirty="0"/>
              <a:t>huge</a:t>
            </a:r>
            <a:r>
              <a:rPr lang="en-US" sz="3000" dirty="0"/>
              <a:t>…</a:t>
            </a:r>
          </a:p>
          <a:p>
            <a:r>
              <a:rPr lang="en-US" sz="3000" dirty="0"/>
              <a:t>…but quite modest for subsequent asset purchase programs.</a:t>
            </a:r>
          </a:p>
        </p:txBody>
      </p:sp>
    </p:spTree>
    <p:extLst>
      <p:ext uri="{BB962C8B-B14F-4D97-AF65-F5344CB8AC3E}">
        <p14:creationId xmlns:p14="http://schemas.microsoft.com/office/powerpoint/2010/main" val="3147432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49C95-C512-A448-989B-5BB46EDC2466}"/>
              </a:ext>
            </a:extLst>
          </p:cNvPr>
          <p:cNvSpPr>
            <a:spLocks noGrp="1"/>
          </p:cNvSpPr>
          <p:nvPr>
            <p:ph type="title"/>
          </p:nvPr>
        </p:nvSpPr>
        <p:spPr/>
        <p:txBody>
          <a:bodyPr/>
          <a:lstStyle/>
          <a:p>
            <a:r>
              <a:rPr lang="en-US" dirty="0"/>
              <a:t>Can we disentangle QE from FG?</a:t>
            </a:r>
          </a:p>
        </p:txBody>
      </p:sp>
      <p:sp>
        <p:nvSpPr>
          <p:cNvPr id="6" name="TextBox 5">
            <a:extLst>
              <a:ext uri="{FF2B5EF4-FFF2-40B4-BE49-F238E27FC236}">
                <a16:creationId xmlns:a16="http://schemas.microsoft.com/office/drawing/2014/main" id="{40D18C29-2BE7-2C43-B635-0D677B2E0567}"/>
              </a:ext>
            </a:extLst>
          </p:cNvPr>
          <p:cNvSpPr txBox="1"/>
          <p:nvPr/>
        </p:nvSpPr>
        <p:spPr>
          <a:xfrm>
            <a:off x="8628065" y="1418714"/>
            <a:ext cx="3016332" cy="1692771"/>
          </a:xfrm>
          <a:prstGeom prst="rect">
            <a:avLst/>
          </a:prstGeom>
          <a:noFill/>
        </p:spPr>
        <p:txBody>
          <a:bodyPr wrap="square" rtlCol="0">
            <a:spAutoFit/>
          </a:bodyPr>
          <a:lstStyle/>
          <a:p>
            <a:r>
              <a:rPr lang="en-US" sz="2600" dirty="0"/>
              <a:t>The pink bars are the LSAPs, the blue bars are the FG announcements.</a:t>
            </a:r>
          </a:p>
        </p:txBody>
      </p:sp>
      <p:sp>
        <p:nvSpPr>
          <p:cNvPr id="8" name="Content Placeholder 2">
            <a:extLst>
              <a:ext uri="{FF2B5EF4-FFF2-40B4-BE49-F238E27FC236}">
                <a16:creationId xmlns:a16="http://schemas.microsoft.com/office/drawing/2014/main" id="{27F4BAC7-62C1-F446-9F77-BBF0C89B029E}"/>
              </a:ext>
            </a:extLst>
          </p:cNvPr>
          <p:cNvSpPr>
            <a:spLocks noGrp="1"/>
          </p:cNvSpPr>
          <p:nvPr>
            <p:ph idx="1"/>
          </p:nvPr>
        </p:nvSpPr>
        <p:spPr>
          <a:xfrm>
            <a:off x="838200" y="5462649"/>
            <a:ext cx="10515600" cy="1187532"/>
          </a:xfrm>
        </p:spPr>
        <p:txBody>
          <a:bodyPr>
            <a:normAutofit/>
          </a:bodyPr>
          <a:lstStyle/>
          <a:p>
            <a:pPr>
              <a:spcAft>
                <a:spcPts val="300"/>
              </a:spcAft>
            </a:pPr>
            <a:r>
              <a:rPr lang="en-US" sz="3000" dirty="0"/>
              <a:t>The days with the largest LSAP1 reactions were also days with FG announcements.</a:t>
            </a:r>
          </a:p>
        </p:txBody>
      </p:sp>
      <p:pic>
        <p:nvPicPr>
          <p:cNvPr id="4" name="Picture 3">
            <a:extLst>
              <a:ext uri="{FF2B5EF4-FFF2-40B4-BE49-F238E27FC236}">
                <a16:creationId xmlns:a16="http://schemas.microsoft.com/office/drawing/2014/main" id="{C8318AD7-2FFC-1A43-A8DD-01EFDECEA40C}"/>
              </a:ext>
            </a:extLst>
          </p:cNvPr>
          <p:cNvPicPr>
            <a:picLocks noChangeAspect="1"/>
          </p:cNvPicPr>
          <p:nvPr/>
        </p:nvPicPr>
        <p:blipFill>
          <a:blip r:embed="rId3"/>
          <a:stretch>
            <a:fillRect/>
          </a:stretch>
        </p:blipFill>
        <p:spPr>
          <a:xfrm>
            <a:off x="416753" y="1408093"/>
            <a:ext cx="8211312" cy="3899226"/>
          </a:xfrm>
          <a:prstGeom prst="rect">
            <a:avLst/>
          </a:prstGeom>
        </p:spPr>
      </p:pic>
    </p:spTree>
    <p:extLst>
      <p:ext uri="{BB962C8B-B14F-4D97-AF65-F5344CB8AC3E}">
        <p14:creationId xmlns:p14="http://schemas.microsoft.com/office/powerpoint/2010/main" val="41894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9F3DB0CD4D844B918872BCED9B9CF9" ma:contentTypeVersion="8" ma:contentTypeDescription="Create a new document." ma:contentTypeScope="" ma:versionID="f39872d7210670f8e28df64f3b8e6b7c">
  <xsd:schema xmlns:xsd="http://www.w3.org/2001/XMLSchema" xmlns:xs="http://www.w3.org/2001/XMLSchema" xmlns:p="http://schemas.microsoft.com/office/2006/metadata/properties" xmlns:ns2="cac5d118-ba7b-4807-b700-df6f95cfff50" xmlns:ns3="66951ee6-cd93-49c7-9437-e871b2a117d6" targetNamespace="http://schemas.microsoft.com/office/2006/metadata/properties" ma:root="true" ma:fieldsID="5b3c5ef4a382acc6fb2d72c08859bf8f" ns2:_="" ns3:_="">
    <xsd:import namespace="cac5d118-ba7b-4807-b700-df6f95cfff50"/>
    <xsd:import namespace="66951ee6-cd93-49c7-9437-e871b2a117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5d118-ba7b-4807-b700-df6f95cfff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951ee6-cd93-49c7-9437-e871b2a117d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81AFE8-4611-4C90-AFCE-DF5870DE2103}"/>
</file>

<file path=customXml/itemProps2.xml><?xml version="1.0" encoding="utf-8"?>
<ds:datastoreItem xmlns:ds="http://schemas.openxmlformats.org/officeDocument/2006/customXml" ds:itemID="{20F527EC-846E-42A9-BC6D-4D70CE33A097}"/>
</file>

<file path=customXml/itemProps3.xml><?xml version="1.0" encoding="utf-8"?>
<ds:datastoreItem xmlns:ds="http://schemas.openxmlformats.org/officeDocument/2006/customXml" ds:itemID="{80960E01-2CE3-49B0-8688-70852E9CCB50}"/>
</file>

<file path=docProps/app.xml><?xml version="1.0" encoding="utf-8"?>
<Properties xmlns="http://schemas.openxmlformats.org/officeDocument/2006/extended-properties" xmlns:vt="http://schemas.openxmlformats.org/officeDocument/2006/docPropsVTypes">
  <TotalTime>313</TotalTime>
  <Words>2984</Words>
  <Application>Microsoft Macintosh PowerPoint</Application>
  <PresentationFormat>Widescreen</PresentationFormat>
  <Paragraphs>188</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Wingdings</vt:lpstr>
      <vt:lpstr>Office Theme</vt:lpstr>
      <vt:lpstr>Outside the Box: Unconventional Monetary Policy in the Great Recession and Beyond</vt:lpstr>
      <vt:lpstr>Prong #1: Quantitative Easing (QE)</vt:lpstr>
      <vt:lpstr>Prong #2: Forward Guidance (FG)</vt:lpstr>
      <vt:lpstr>What the Fed’s UMP was not</vt:lpstr>
      <vt:lpstr>Why is it so hard to measure UMP’s impact?</vt:lpstr>
      <vt:lpstr>Additional complications</vt:lpstr>
      <vt:lpstr>Types of evidence on UMP’s effectiveness</vt:lpstr>
      <vt:lpstr>What do the event studies tell us?</vt:lpstr>
      <vt:lpstr>Can we disentangle QE from FG?</vt:lpstr>
      <vt:lpstr>Other event study caveats</vt:lpstr>
      <vt:lpstr>Econometric term structure modeling</vt:lpstr>
      <vt:lpstr>Estimates of the 10-year term premium</vt:lpstr>
      <vt:lpstr>Did UMP have real effects?</vt:lpstr>
      <vt:lpstr>Unintended consequences?</vt:lpstr>
      <vt:lpstr>Should the Fed use UMP “next time”?</vt:lpstr>
      <vt:lpstr>What could/should UMP look like next time?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Kuttner</dc:creator>
  <cp:lastModifiedBy>Ken Kuttner</cp:lastModifiedBy>
  <cp:revision>35</cp:revision>
  <cp:lastPrinted>2018-10-16T15:12:52Z</cp:lastPrinted>
  <dcterms:created xsi:type="dcterms:W3CDTF">2018-10-15T18:14:28Z</dcterms:created>
  <dcterms:modified xsi:type="dcterms:W3CDTF">2018-10-16T15:16:08Z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0x010100FA9F3DB0CD4D844B918872BCED9B9CF9</vt:lpwstr>
  </property>
</Properties>
</file>