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5" r:id="rId2"/>
    <p:sldId id="266" r:id="rId3"/>
    <p:sldId id="267" r:id="rId4"/>
    <p:sldId id="268" r:id="rId5"/>
  </p:sldIdLst>
  <p:sldSz cx="9144000" cy="6858000" type="screen4x3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5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image" Target="../media/image1.emf"/><Relationship Id="rId4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image" Target="../media/image5.emf"/><Relationship Id="rId4" Type="http://schemas.openxmlformats.org/officeDocument/2006/relationships/image" Target="../media/image8.e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image" Target="../media/image9.emf"/><Relationship Id="rId4" Type="http://schemas.openxmlformats.org/officeDocument/2006/relationships/image" Target="../media/image12.e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4.emf"/><Relationship Id="rId1" Type="http://schemas.openxmlformats.org/officeDocument/2006/relationships/image" Target="../media/image13.emf"/><Relationship Id="rId4" Type="http://schemas.openxmlformats.org/officeDocument/2006/relationships/image" Target="../media/image16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E06D4-370D-421C-805D-D6D7A554B2DC}" type="datetimeFigureOut">
              <a:rPr lang="en-US" smtClean="0"/>
              <a:t>11/1/2017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CC24D-3D91-4C42-9B95-28100B72428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9131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E06D4-370D-421C-805D-D6D7A554B2DC}" type="datetimeFigureOut">
              <a:rPr lang="en-US" smtClean="0"/>
              <a:t>11/1/2017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CC24D-3D91-4C42-9B95-28100B72428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16412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E06D4-370D-421C-805D-D6D7A554B2DC}" type="datetimeFigureOut">
              <a:rPr lang="en-US" smtClean="0"/>
              <a:t>11/1/2017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CC24D-3D91-4C42-9B95-28100B72428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26581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E06D4-370D-421C-805D-D6D7A554B2DC}" type="datetimeFigureOut">
              <a:rPr lang="en-US" smtClean="0"/>
              <a:t>11/1/2017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CC24D-3D91-4C42-9B95-28100B72428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0035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E06D4-370D-421C-805D-D6D7A554B2DC}" type="datetimeFigureOut">
              <a:rPr lang="en-US" smtClean="0"/>
              <a:t>11/1/2017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CC24D-3D91-4C42-9B95-28100B72428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1349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E06D4-370D-421C-805D-D6D7A554B2DC}" type="datetimeFigureOut">
              <a:rPr lang="en-US" smtClean="0"/>
              <a:t>11/1/2017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CC24D-3D91-4C42-9B95-28100B72428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9187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E06D4-370D-421C-805D-D6D7A554B2DC}" type="datetimeFigureOut">
              <a:rPr lang="en-US" smtClean="0"/>
              <a:t>11/1/2017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CC24D-3D91-4C42-9B95-28100B72428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6203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E06D4-370D-421C-805D-D6D7A554B2DC}" type="datetimeFigureOut">
              <a:rPr lang="en-US" smtClean="0"/>
              <a:t>11/1/2017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CC24D-3D91-4C42-9B95-28100B72428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427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E06D4-370D-421C-805D-D6D7A554B2DC}" type="datetimeFigureOut">
              <a:rPr lang="en-US" smtClean="0"/>
              <a:t>11/1/2017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CC24D-3D91-4C42-9B95-28100B72428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73763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E06D4-370D-421C-805D-D6D7A554B2DC}" type="datetimeFigureOut">
              <a:rPr lang="en-US" smtClean="0"/>
              <a:t>11/1/2017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CC24D-3D91-4C42-9B95-28100B72428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17310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E06D4-370D-421C-805D-D6D7A554B2DC}" type="datetimeFigureOut">
              <a:rPr lang="en-US" smtClean="0"/>
              <a:t>11/1/2017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CC24D-3D91-4C42-9B95-28100B72428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3265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2E06D4-370D-421C-805D-D6D7A554B2DC}" type="datetimeFigureOut">
              <a:rPr lang="en-US" smtClean="0"/>
              <a:t>11/1/2017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ECC24D-3D91-4C42-9B95-28100B72428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83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emf"/><Relationship Id="rId3" Type="http://schemas.openxmlformats.org/officeDocument/2006/relationships/oleObject" Target="file:///\\files\davidcho\Alan\BPEA%20Fall%202017\2017-07\Figure%203%20and%20Appendix%20--%20Labor%20Force%20Participation%20Rates%20With%20Trends.xlsx!CHARTS!%5bLabor%20Force%20Participation%20Rates%20With%20Trends.xlsx%5dCHARTS%20Chart%204" TargetMode="External"/><Relationship Id="rId7" Type="http://schemas.openxmlformats.org/officeDocument/2006/relationships/oleObject" Target="file:///\\files\davidcho\Alan\BPEA%20Fall%202017\2017-07\Figure%203%20and%20Appendix%20--%20Labor%20Force%20Participation%20Rates%20With%20Trends.xlsx!CHARTS!%5bLabor%20Force%20Participation%20Rates%20With%20Trends.xlsx%5dCHARTS%20Chart%207" TargetMode="Externa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emf"/><Relationship Id="rId5" Type="http://schemas.openxmlformats.org/officeDocument/2006/relationships/oleObject" Target="file:///\\files\davidcho\Alan\BPEA%20Fall%202017\2017-07\Figure%203%20and%20Appendix%20--%20Labor%20Force%20Participation%20Rates%20With%20Trends.xlsx!CHARTS!%5bLabor%20Force%20Participation%20Rates%20With%20Trends.xlsx%5dCHARTS%20Chart%206" TargetMode="External"/><Relationship Id="rId10" Type="http://schemas.openxmlformats.org/officeDocument/2006/relationships/image" Target="../media/image4.emf"/><Relationship Id="rId4" Type="http://schemas.openxmlformats.org/officeDocument/2006/relationships/image" Target="../media/image1.emf"/><Relationship Id="rId9" Type="http://schemas.openxmlformats.org/officeDocument/2006/relationships/oleObject" Target="file:///\\files\davidcho\Alan\BPEA%20Fall%202017\2017-07\Figure%203%20and%20Appendix%20--%20Labor%20Force%20Participation%20Rates%20With%20Trends.xlsx!CHARTS!%5bLabor%20Force%20Participation%20Rates%20With%20Trends.xlsx%5dCHARTS%20Chart%208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oleObject" Target="file:///\\files\davidcho\Alan\BPEA%20Fall%202017\2017-07\Figure%203%20and%20Appendix%20--%20Labor%20Force%20Participation%20Rates%20With%20Trends.xlsx!CHARTS!%5bLabor%20Force%20Participation%20Rates%20With%20Trends.xlsx%5dCHARTS%20Chart%209" TargetMode="External"/><Relationship Id="rId7" Type="http://schemas.openxmlformats.org/officeDocument/2006/relationships/oleObject" Target="file:///\\files\davidcho\Alan\BPEA%20Fall%202017\2017-07\Figure%203%20and%20Appendix%20--%20Labor%20Force%20Participation%20Rates%20With%20Trends.xlsx!CHARTS!%5bLabor%20Force%20Participation%20Rates%20With%20Trends.xlsx%5dCHARTS%20Chart%2011" TargetMode="Externa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emf"/><Relationship Id="rId5" Type="http://schemas.openxmlformats.org/officeDocument/2006/relationships/oleObject" Target="file:///H:\Alan\BPEA%20Fall%202017\2017-07\Figure%203%20and%20Appendix%20--%20Labor%20Force%20Participation%20Rates%20With%20Trends.xlsx!CHARTS!%5bLabor%20Force%20Participation%20Rates%20With%20Trends.xlsx%5dCHARTS%20Chart%2010" TargetMode="External"/><Relationship Id="rId10" Type="http://schemas.openxmlformats.org/officeDocument/2006/relationships/image" Target="../media/image8.emf"/><Relationship Id="rId4" Type="http://schemas.openxmlformats.org/officeDocument/2006/relationships/image" Target="../media/image5.emf"/><Relationship Id="rId9" Type="http://schemas.openxmlformats.org/officeDocument/2006/relationships/oleObject" Target="file:///H:\Alan\BPEA%20Fall%202017\2017-07\Figure%203%20and%20Appendix%20--%20Labor%20Force%20Participation%20Rates%20With%20Trends.xlsx!CHARTS!%5bLabor%20Force%20Participation%20Rates%20With%20Trends.xlsx%5dCHARTS%20Chart%2012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emf"/><Relationship Id="rId3" Type="http://schemas.openxmlformats.org/officeDocument/2006/relationships/oleObject" Target="file:///H:\Alan\BPEA%20Fall%202017\2017-07\Figure%203%20and%20Appendix%20--%20Labor%20Force%20Participation%20Rates%20With%20Trends.xlsx!CHARTS!%5bLabor%20Force%20Participation%20Rates%20With%20Trends.xlsx%5dCHARTS%20Chart%2014" TargetMode="External"/><Relationship Id="rId7" Type="http://schemas.openxmlformats.org/officeDocument/2006/relationships/oleObject" Target="file:///\\files\davidcho\Alan\BPEA%20Fall%202017\2017-07\Figure%203%20and%20Appendix%20--%20Labor%20Force%20Participation%20Rates%20With%20Trends.xlsx!CHARTS!%5bLabor%20Force%20Participation%20Rates%20With%20Trends.xlsx%5dCHARTS%20Chart%2016" TargetMode="Externa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emf"/><Relationship Id="rId5" Type="http://schemas.openxmlformats.org/officeDocument/2006/relationships/oleObject" Target="file:///\\files\davidcho\Alan\BPEA%20Fall%202017\2017-07\Figure%203%20and%20Appendix%20--%20Labor%20Force%20Participation%20Rates%20With%20Trends.xlsx!CHARTS!%5bLabor%20Force%20Participation%20Rates%20With%20Trends.xlsx%5dCHARTS%20Chart%2015" TargetMode="External"/><Relationship Id="rId10" Type="http://schemas.openxmlformats.org/officeDocument/2006/relationships/image" Target="../media/image12.emf"/><Relationship Id="rId4" Type="http://schemas.openxmlformats.org/officeDocument/2006/relationships/image" Target="../media/image9.emf"/><Relationship Id="rId9" Type="http://schemas.openxmlformats.org/officeDocument/2006/relationships/oleObject" Target="file:///H:\Alan\BPEA%20Fall%202017\2017-07\Figure%203%20and%20Appendix%20--%20Labor%20Force%20Participation%20Rates%20With%20Trends.xlsx!CHARTS!%5bLabor%20Force%20Participation%20Rates%20With%20Trends.xlsx%5dCHARTS%20Chart%2019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emf"/><Relationship Id="rId3" Type="http://schemas.openxmlformats.org/officeDocument/2006/relationships/oleObject" Target="file:///H:\Alan\BPEA%20Fall%202017\2017-07\Figure%203%20and%20Appendix%20--%20Labor%20Force%20Participation%20Rates%20With%20Trends.xlsx!CHARTS!%5bLabor%20Force%20Participation%20Rates%20With%20Trends.xlsx%5dCHARTS%20Chart%2020" TargetMode="External"/><Relationship Id="rId7" Type="http://schemas.openxmlformats.org/officeDocument/2006/relationships/oleObject" Target="file:///\\files\davidcho\Alan\BPEA%20Fall%202017\2017-07\Figure%203%20and%20Appendix%20--%20Labor%20Force%20Participation%20Rates%20With%20Trends.xlsx!CHARTS!%5bLabor%20Force%20Participation%20Rates%20With%20Trends.xlsx%5dCHARTS%20Chart%2022" TargetMode="Externa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4.emf"/><Relationship Id="rId5" Type="http://schemas.openxmlformats.org/officeDocument/2006/relationships/oleObject" Target="file:///\\files\davidcho\Alan\BPEA%20Fall%202017\2017-07\Figure%203%20and%20Appendix%20--%20Labor%20Force%20Participation%20Rates%20With%20Trends.xlsx!CHARTS!%5bLabor%20Force%20Participation%20Rates%20With%20Trends.xlsx%5dCHARTS%20Chart%2021" TargetMode="External"/><Relationship Id="rId10" Type="http://schemas.openxmlformats.org/officeDocument/2006/relationships/image" Target="../media/image16.emf"/><Relationship Id="rId4" Type="http://schemas.openxmlformats.org/officeDocument/2006/relationships/image" Target="../media/image13.emf"/><Relationship Id="rId9" Type="http://schemas.openxmlformats.org/officeDocument/2006/relationships/oleObject" Target="file:///H:\Alan\BPEA%20Fall%202017\2017-07\Figure%203%20and%20Appendix%20--%20Labor%20Force%20Participation%20Rates%20With%20Trends.xlsx!CHARTS!%5bLabor%20Force%20Participation%20Rates%20With%20Trends.xlsx%5dCHARTS%20Chart%202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2422408"/>
              </p:ext>
            </p:extLst>
          </p:nvPr>
        </p:nvGraphicFramePr>
        <p:xfrm>
          <a:off x="276223" y="247650"/>
          <a:ext cx="4289425" cy="320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27" name="Worksheet" r:id="rId3" imgW="3676605" imgH="2743081" progId="Excel.Sheet.12">
                  <p:link/>
                </p:oleObj>
              </mc:Choice>
              <mc:Fallback>
                <p:oleObj name="Worksheet" r:id="rId3" imgW="3676605" imgH="2743081" progId="Excel.Sheet.12">
                  <p:link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76223" y="247650"/>
                        <a:ext cx="4289425" cy="3200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5865867"/>
              </p:ext>
            </p:extLst>
          </p:nvPr>
        </p:nvGraphicFramePr>
        <p:xfrm>
          <a:off x="4572000" y="247650"/>
          <a:ext cx="4289425" cy="320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28" name="Worksheet" r:id="rId5" imgW="3676605" imgH="2743081" progId="Excel.Sheet.12">
                  <p:link/>
                </p:oleObj>
              </mc:Choice>
              <mc:Fallback>
                <p:oleObj name="Worksheet" r:id="rId5" imgW="3676605" imgH="2743081" progId="Excel.Sheet.12">
                  <p:link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572000" y="247650"/>
                        <a:ext cx="4289425" cy="3200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85967748"/>
              </p:ext>
            </p:extLst>
          </p:nvPr>
        </p:nvGraphicFramePr>
        <p:xfrm>
          <a:off x="266700" y="3452812"/>
          <a:ext cx="4288536" cy="320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29" name="Worksheet" r:id="rId7" imgW="3676605" imgH="2733761" progId="Excel.Sheet.12">
                  <p:link/>
                </p:oleObj>
              </mc:Choice>
              <mc:Fallback>
                <p:oleObj name="Worksheet" r:id="rId7" imgW="3676605" imgH="2733761" progId="Excel.Sheet.12">
                  <p:link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66700" y="3452812"/>
                        <a:ext cx="4288536" cy="3200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2197338"/>
              </p:ext>
            </p:extLst>
          </p:nvPr>
        </p:nvGraphicFramePr>
        <p:xfrm>
          <a:off x="4578352" y="3452812"/>
          <a:ext cx="4289425" cy="320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0" name="Worksheet" r:id="rId9" imgW="3676605" imgH="2743081" progId="Excel.Sheet.12">
                  <p:link/>
                </p:oleObj>
              </mc:Choice>
              <mc:Fallback>
                <p:oleObj name="Worksheet" r:id="rId9" imgW="3676605" imgH="2743081" progId="Excel.Sheet.12">
                  <p:link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578352" y="3452812"/>
                        <a:ext cx="4289425" cy="3200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46230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793160"/>
              </p:ext>
            </p:extLst>
          </p:nvPr>
        </p:nvGraphicFramePr>
        <p:xfrm>
          <a:off x="273050" y="238125"/>
          <a:ext cx="4289425" cy="320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50" name="Worksheet" r:id="rId3" imgW="3676605" imgH="2743081" progId="Excel.Sheet.12">
                  <p:link/>
                </p:oleObj>
              </mc:Choice>
              <mc:Fallback>
                <p:oleObj name="Worksheet" r:id="rId3" imgW="3676605" imgH="2743081" progId="Excel.Sheet.12">
                  <p:link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73050" y="238125"/>
                        <a:ext cx="4289425" cy="3200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2868088"/>
              </p:ext>
            </p:extLst>
          </p:nvPr>
        </p:nvGraphicFramePr>
        <p:xfrm>
          <a:off x="4556123" y="238125"/>
          <a:ext cx="4289425" cy="320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51" name="Worksheet" r:id="rId5" imgW="3676605" imgH="2743081" progId="Excel.Sheet.12">
                  <p:link/>
                </p:oleObj>
              </mc:Choice>
              <mc:Fallback>
                <p:oleObj name="Worksheet" r:id="rId5" imgW="3676605" imgH="2743081" progId="Excel.Sheet.12">
                  <p:link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556123" y="238125"/>
                        <a:ext cx="4289425" cy="3200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5170993"/>
              </p:ext>
            </p:extLst>
          </p:nvPr>
        </p:nvGraphicFramePr>
        <p:xfrm>
          <a:off x="247650" y="3438525"/>
          <a:ext cx="4289425" cy="320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52" name="Worksheet" r:id="rId7" imgW="3676605" imgH="2743081" progId="Excel.Sheet.12">
                  <p:link/>
                </p:oleObj>
              </mc:Choice>
              <mc:Fallback>
                <p:oleObj name="Worksheet" r:id="rId7" imgW="3676605" imgH="2743081" progId="Excel.Sheet.12">
                  <p:link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47650" y="3438525"/>
                        <a:ext cx="4289425" cy="3200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1888712"/>
              </p:ext>
            </p:extLst>
          </p:nvPr>
        </p:nvGraphicFramePr>
        <p:xfrm>
          <a:off x="4556123" y="3438525"/>
          <a:ext cx="4289425" cy="320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53" name="Worksheet" r:id="rId9" imgW="3676605" imgH="2743081" progId="Excel.Sheet.12">
                  <p:link/>
                </p:oleObj>
              </mc:Choice>
              <mc:Fallback>
                <p:oleObj name="Worksheet" r:id="rId9" imgW="3676605" imgH="2743081" progId="Excel.Sheet.12">
                  <p:link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556123" y="3438525"/>
                        <a:ext cx="4289425" cy="3200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17030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2278385"/>
              </p:ext>
            </p:extLst>
          </p:nvPr>
        </p:nvGraphicFramePr>
        <p:xfrm>
          <a:off x="258763" y="238125"/>
          <a:ext cx="4289425" cy="320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74" name="Worksheet" r:id="rId3" imgW="3676605" imgH="2743081" progId="Excel.Sheet.12">
                  <p:link/>
                </p:oleObj>
              </mc:Choice>
              <mc:Fallback>
                <p:oleObj name="Worksheet" r:id="rId3" imgW="3676605" imgH="2743081" progId="Excel.Sheet.12">
                  <p:link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58763" y="238125"/>
                        <a:ext cx="4289425" cy="3200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6172860"/>
              </p:ext>
            </p:extLst>
          </p:nvPr>
        </p:nvGraphicFramePr>
        <p:xfrm>
          <a:off x="4562473" y="238125"/>
          <a:ext cx="4289425" cy="320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75" name="Worksheet" r:id="rId5" imgW="3676605" imgH="2743081" progId="Excel.Sheet.12">
                  <p:link/>
                </p:oleObj>
              </mc:Choice>
              <mc:Fallback>
                <p:oleObj name="Worksheet" r:id="rId5" imgW="3676605" imgH="2743081" progId="Excel.Sheet.12">
                  <p:link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562473" y="238125"/>
                        <a:ext cx="4289425" cy="3200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3065287"/>
              </p:ext>
            </p:extLst>
          </p:nvPr>
        </p:nvGraphicFramePr>
        <p:xfrm>
          <a:off x="255586" y="3438525"/>
          <a:ext cx="4289425" cy="320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76" name="Worksheet" r:id="rId7" imgW="3676605" imgH="2743081" progId="Excel.Sheet.12">
                  <p:link/>
                </p:oleObj>
              </mc:Choice>
              <mc:Fallback>
                <p:oleObj name="Worksheet" r:id="rId7" imgW="3676605" imgH="2743081" progId="Excel.Sheet.12">
                  <p:link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55586" y="3438525"/>
                        <a:ext cx="4289425" cy="3200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9329216"/>
              </p:ext>
            </p:extLst>
          </p:nvPr>
        </p:nvGraphicFramePr>
        <p:xfrm>
          <a:off x="4549775" y="3438525"/>
          <a:ext cx="4278315" cy="320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77" name="Worksheet" r:id="rId9" imgW="3667282" imgH="2743081" progId="Excel.Sheet.12">
                  <p:link/>
                </p:oleObj>
              </mc:Choice>
              <mc:Fallback>
                <p:oleObj name="Worksheet" r:id="rId9" imgW="3667282" imgH="2743081" progId="Excel.Sheet.12">
                  <p:link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549775" y="3438525"/>
                        <a:ext cx="4278315" cy="3200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83104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2496887"/>
              </p:ext>
            </p:extLst>
          </p:nvPr>
        </p:nvGraphicFramePr>
        <p:xfrm>
          <a:off x="260352" y="242887"/>
          <a:ext cx="4289425" cy="320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98" name="Worksheet" r:id="rId3" imgW="3676605" imgH="2743081" progId="Excel.Sheet.12">
                  <p:link/>
                </p:oleObj>
              </mc:Choice>
              <mc:Fallback>
                <p:oleObj name="Worksheet" r:id="rId3" imgW="3676605" imgH="2743081" progId="Excel.Sheet.12">
                  <p:link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60352" y="242887"/>
                        <a:ext cx="4289425" cy="3200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2614465"/>
              </p:ext>
            </p:extLst>
          </p:nvPr>
        </p:nvGraphicFramePr>
        <p:xfrm>
          <a:off x="4549777" y="242887"/>
          <a:ext cx="4289425" cy="320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99" name="Worksheet" r:id="rId5" imgW="3676605" imgH="2743081" progId="Excel.Sheet.12">
                  <p:link/>
                </p:oleObj>
              </mc:Choice>
              <mc:Fallback>
                <p:oleObj name="Worksheet" r:id="rId5" imgW="3676605" imgH="2743081" progId="Excel.Sheet.12">
                  <p:link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549777" y="242887"/>
                        <a:ext cx="4289425" cy="3200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1837203"/>
              </p:ext>
            </p:extLst>
          </p:nvPr>
        </p:nvGraphicFramePr>
        <p:xfrm>
          <a:off x="260351" y="3443287"/>
          <a:ext cx="4289425" cy="320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00" name="Worksheet" r:id="rId7" imgW="3676605" imgH="2743081" progId="Excel.Sheet.12">
                  <p:link/>
                </p:oleObj>
              </mc:Choice>
              <mc:Fallback>
                <p:oleObj name="Worksheet" r:id="rId7" imgW="3676605" imgH="2743081" progId="Excel.Sheet.12">
                  <p:link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60351" y="3443287"/>
                        <a:ext cx="4289425" cy="3200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6253624"/>
              </p:ext>
            </p:extLst>
          </p:nvPr>
        </p:nvGraphicFramePr>
        <p:xfrm>
          <a:off x="4549776" y="3443287"/>
          <a:ext cx="4289425" cy="320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01" name="Worksheet" r:id="rId9" imgW="3676605" imgH="2743081" progId="Excel.Sheet.12">
                  <p:link/>
                </p:oleObj>
              </mc:Choice>
              <mc:Fallback>
                <p:oleObj name="Worksheet" r:id="rId9" imgW="3676605" imgH="2743081" progId="Excel.Sheet.12">
                  <p:link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549776" y="3443287"/>
                        <a:ext cx="4289425" cy="3200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50393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6814</TotalTime>
  <Words>0</Words>
  <Application>Microsoft Office PowerPoint</Application>
  <PresentationFormat>On-screen Show (4:3)</PresentationFormat>
  <Paragraphs>0</Paragraphs>
  <Slides>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Links</vt:lpstr>
      </vt:variant>
      <vt:variant>
        <vt:i4>16</vt:i4>
      </vt:variant>
      <vt:variant>
        <vt:lpstr>Slide Titles</vt:lpstr>
      </vt:variant>
      <vt:variant>
        <vt:i4>4</vt:i4>
      </vt:variant>
    </vt:vector>
  </HeadingPairs>
  <TitlesOfParts>
    <vt:vector size="24" baseType="lpstr">
      <vt:lpstr>Arial</vt:lpstr>
      <vt:lpstr>Calibri</vt:lpstr>
      <vt:lpstr>Calibri Light</vt:lpstr>
      <vt:lpstr>Office Theme</vt:lpstr>
      <vt:lpstr>file:///\\files\davidcho\Alan\BPEA%20Fall%202017\2017-07\Figure%203%20and%20Appendix%20--%20Labor%20Force%20Participation%20Rates%20With%20Trends.xlsx!CHARTS!%5bLabor%20Force%20Participation%20Rates%20With%20Trends.xlsx%5dCHARTS%20Chart%204</vt:lpstr>
      <vt:lpstr>file:///\\files\davidcho\Alan\BPEA%20Fall%202017\2017-07\Figure%203%20and%20Appendix%20--%20Labor%20Force%20Participation%20Rates%20With%20Trends.xlsx!CHARTS!%5bLabor%20Force%20Participation%20Rates%20With%20Trends.xlsx%5dCHARTS%20Chart%206</vt:lpstr>
      <vt:lpstr>file:///\\files\davidcho\Alan\BPEA%20Fall%202017\2017-07\Figure%203%20and%20Appendix%20--%20Labor%20Force%20Participation%20Rates%20With%20Trends.xlsx!CHARTS!%5bLabor%20Force%20Participation%20Rates%20With%20Trends.xlsx%5dCHARTS%20Chart%207</vt:lpstr>
      <vt:lpstr>file:///\\files\davidcho\Alan\BPEA%20Fall%202017\2017-07\Figure%203%20and%20Appendix%20--%20Labor%20Force%20Participation%20Rates%20With%20Trends.xlsx!CHARTS!%5bLabor%20Force%20Participation%20Rates%20With%20Trends.xlsx%5dCHARTS%20Chart%208</vt:lpstr>
      <vt:lpstr>file:///\\files\davidcho\Alan\BPEA%20Fall%202017\2017-07\Figure%203%20and%20Appendix%20--%20Labor%20Force%20Participation%20Rates%20With%20Trends.xlsx!CHARTS!%5bLabor%20Force%20Participation%20Rates%20With%20Trends.xlsx%5dCHARTS%20Chart%209</vt:lpstr>
      <vt:lpstr>file:///H:\Alan\BPEA%20Fall%202017\2017-07\Figure%203%20and%20Appendix%20--%20Labor%20Force%20Participation%20Rates%20With%20Trends.xlsx!CHARTS!%5bLabor%20Force%20Participation%20Rates%20With%20Trends.xlsx%5dCHARTS%20Chart%2010</vt:lpstr>
      <vt:lpstr>file:///\\files\davidcho\Alan\BPEA%20Fall%202017\2017-07\Figure%203%20and%20Appendix%20--%20Labor%20Force%20Participation%20Rates%20With%20Trends.xlsx!CHARTS!%5bLabor%20Force%20Participation%20Rates%20With%20Trends.xlsx%5dCHARTS%20Chart%2011</vt:lpstr>
      <vt:lpstr>file:///H:\Alan\BPEA%20Fall%202017\2017-07\Figure%203%20and%20Appendix%20--%20Labor%20Force%20Participation%20Rates%20With%20Trends.xlsx!CHARTS!%5bLabor%20Force%20Participation%20Rates%20With%20Trends.xlsx%5dCHARTS%20Chart%2012</vt:lpstr>
      <vt:lpstr>file:///H:\Alan\BPEA%20Fall%202017\2017-07\Figure%203%20and%20Appendix%20--%20Labor%20Force%20Participation%20Rates%20With%20Trends.xlsx!CHARTS!%5bLabor%20Force%20Participation%20Rates%20With%20Trends.xlsx%5dCHARTS%20Chart%2014</vt:lpstr>
      <vt:lpstr>file:///\\files\davidcho\Alan\BPEA%20Fall%202017\2017-07\Figure%203%20and%20Appendix%20--%20Labor%20Force%20Participation%20Rates%20With%20Trends.xlsx!CHARTS!%5bLabor%20Force%20Participation%20Rates%20With%20Trends.xlsx%5dCHARTS%20Chart%2015</vt:lpstr>
      <vt:lpstr>file:///\\files\davidcho\Alan\BPEA%20Fall%202017\2017-07\Figure%203%20and%20Appendix%20--%20Labor%20Force%20Participation%20Rates%20With%20Trends.xlsx!CHARTS!%5bLabor%20Force%20Participation%20Rates%20With%20Trends.xlsx%5dCHARTS%20Chart%2016</vt:lpstr>
      <vt:lpstr>file:///H:\Alan\BPEA%20Fall%202017\2017-07\Figure%203%20and%20Appendix%20--%20Labor%20Force%20Participation%20Rates%20With%20Trends.xlsx!CHARTS!%5bLabor%20Force%20Participation%20Rates%20With%20Trends.xlsx%5dCHARTS%20Chart%2019</vt:lpstr>
      <vt:lpstr>file:///H:\Alan\BPEA%20Fall%202017\2017-07\Figure%203%20and%20Appendix%20--%20Labor%20Force%20Participation%20Rates%20With%20Trends.xlsx!CHARTS!%5bLabor%20Force%20Participation%20Rates%20With%20Trends.xlsx%5dCHARTS%20Chart%2020</vt:lpstr>
      <vt:lpstr>file:///\\files\davidcho\Alan\BPEA%20Fall%202017\2017-07\Figure%203%20and%20Appendix%20--%20Labor%20Force%20Participation%20Rates%20With%20Trends.xlsx!CHARTS!%5bLabor%20Force%20Participation%20Rates%20With%20Trends.xlsx%5dCHARTS%20Chart%2021</vt:lpstr>
      <vt:lpstr>file:///\\files\davidcho\Alan\BPEA%20Fall%202017\2017-07\Figure%203%20and%20Appendix%20--%20Labor%20Force%20Participation%20Rates%20With%20Trends.xlsx!CHARTS!%5bLabor%20Force%20Participation%20Rates%20With%20Trends.xlsx%5dCHARTS%20Chart%2022</vt:lpstr>
      <vt:lpstr>file:///H:\Alan\BPEA%20Fall%202017\2017-07\Figure%203%20and%20Appendix%20--%20Labor%20Force%20Participation%20Rates%20With%20Trends.xlsx!CHARTS!%5bLabor%20Force%20Participation%20Rates%20With%20Trends.xlsx%5dCHARTS%20Chart%2023</vt:lpstr>
      <vt:lpstr>PowerPoint Presentation</vt:lpstr>
      <vt:lpstr>PowerPoint Presentation</vt:lpstr>
      <vt:lpstr>PowerPoint Presentation</vt:lpstr>
      <vt:lpstr>PowerPoint Presentation</vt:lpstr>
    </vt:vector>
  </TitlesOfParts>
  <Company>Princeton Affiliate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Cho</dc:creator>
  <cp:lastModifiedBy>Austin Drukker</cp:lastModifiedBy>
  <cp:revision>164</cp:revision>
  <cp:lastPrinted>2017-10-09T13:43:42Z</cp:lastPrinted>
  <dcterms:created xsi:type="dcterms:W3CDTF">2017-07-26T20:14:25Z</dcterms:created>
  <dcterms:modified xsi:type="dcterms:W3CDTF">2017-11-01T19:08:30Z</dcterms:modified>
</cp:coreProperties>
</file>