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68" r:id="rId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4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06D4-370D-421C-805D-D6D7A554B2DC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24D-3D91-4C42-9B95-28100B7242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13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06D4-370D-421C-805D-D6D7A554B2DC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24D-3D91-4C42-9B95-28100B7242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4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06D4-370D-421C-805D-D6D7A554B2DC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24D-3D91-4C42-9B95-28100B7242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65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06D4-370D-421C-805D-D6D7A554B2DC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24D-3D91-4C42-9B95-28100B7242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03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06D4-370D-421C-805D-D6D7A554B2DC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24D-3D91-4C42-9B95-28100B7242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4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06D4-370D-421C-805D-D6D7A554B2DC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24D-3D91-4C42-9B95-28100B7242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18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06D4-370D-421C-805D-D6D7A554B2DC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24D-3D91-4C42-9B95-28100B7242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0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06D4-370D-421C-805D-D6D7A554B2DC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24D-3D91-4C42-9B95-28100B7242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06D4-370D-421C-805D-D6D7A554B2DC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24D-3D91-4C42-9B95-28100B7242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7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06D4-370D-421C-805D-D6D7A554B2DC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24D-3D91-4C42-9B95-28100B7242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3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06D4-370D-421C-805D-D6D7A554B2DC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24D-3D91-4C42-9B95-28100B7242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26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E06D4-370D-421C-805D-D6D7A554B2DC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CC24D-3D91-4C42-9B95-28100B7242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file:///\\files\davidcho\Alan\BPEA%20Fall%202017\2017-07\Figure%203%20and%20Appendix%20--%20Labor%20Force%20Participation%20Rates%20With%20Trends.xlsx!CHARTS!%5bLabor%20Force%20Participation%20Rates%20With%20Trends.xlsx%5dCHARTS%20Chart%204" TargetMode="External"/><Relationship Id="rId7" Type="http://schemas.openxmlformats.org/officeDocument/2006/relationships/oleObject" Target="file:///\\files\davidcho\Alan\BPEA%20Fall%202017\2017-07\Figure%203%20and%20Appendix%20--%20Labor%20Force%20Participation%20Rates%20With%20Trends.xlsx!CHARTS!%5bLabor%20Force%20Participation%20Rates%20With%20Trends.xlsx%5dCHARTS%20Chart%207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file:///\\files\davidcho\Alan\BPEA%20Fall%202017\2017-07\Figure%203%20and%20Appendix%20--%20Labor%20Force%20Participation%20Rates%20With%20Trends.xlsx!CHARTS!%5bLabor%20Force%20Participation%20Rates%20With%20Trends.xlsx%5dCHARTS%20Chart%206" TargetMode="External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file:///\\files\davidcho\Alan\BPEA%20Fall%202017\2017-07\Figure%203%20and%20Appendix%20--%20Labor%20Force%20Participation%20Rates%20With%20Trends.xlsx!CHARTS!%5bLabor%20Force%20Participation%20Rates%20With%20Trends.xlsx%5dCHARTS%20Chart%208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file:///\\files\davidcho\Alan\BPEA%20Fall%202017\2017-07\Figure%203%20and%20Appendix%20--%20Labor%20Force%20Participation%20Rates%20With%20Trends.xlsx!CHARTS!%5bLabor%20Force%20Participation%20Rates%20With%20Trends.xlsx%5dCHARTS%20Chart%209" TargetMode="External"/><Relationship Id="rId7" Type="http://schemas.openxmlformats.org/officeDocument/2006/relationships/oleObject" Target="file:///\\files\davidcho\Alan\BPEA%20Fall%202017\2017-07\Figure%203%20and%20Appendix%20--%20Labor%20Force%20Participation%20Rates%20With%20Trends.xlsx!CHARTS!%5bLabor%20Force%20Participation%20Rates%20With%20Trends.xlsx%5dCHARTS%20Chart%2011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file:///H:\Alan\BPEA%20Fall%202017\2017-07\Figure%203%20and%20Appendix%20--%20Labor%20Force%20Participation%20Rates%20With%20Trends.xlsx!CHARTS!%5bLabor%20Force%20Participation%20Rates%20With%20Trends.xlsx%5dCHARTS%20Chart%2010" TargetMode="External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file:///H:\Alan\BPEA%20Fall%202017\2017-07\Figure%203%20and%20Appendix%20--%20Labor%20Force%20Participation%20Rates%20With%20Trends.xlsx!CHARTS!%5bLabor%20Force%20Participation%20Rates%20With%20Trends.xlsx%5dCHARTS%20Chart%2012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file:///H:\Alan\BPEA%20Fall%202017\2017-07\Figure%203%20and%20Appendix%20--%20Labor%20Force%20Participation%20Rates%20With%20Trends.xlsx!CHARTS!%5bLabor%20Force%20Participation%20Rates%20With%20Trends.xlsx%5dCHARTS%20Chart%2014" TargetMode="External"/><Relationship Id="rId7" Type="http://schemas.openxmlformats.org/officeDocument/2006/relationships/oleObject" Target="file:///\\files\davidcho\Alan\BPEA%20Fall%202017\2017-07\Figure%203%20and%20Appendix%20--%20Labor%20Force%20Participation%20Rates%20With%20Trends.xlsx!CHARTS!%5bLabor%20Force%20Participation%20Rates%20With%20Trends.xlsx%5dCHARTS%20Chart%2016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oleObject" Target="file:///\\files\davidcho\Alan\BPEA%20Fall%202017\2017-07\Figure%203%20and%20Appendix%20--%20Labor%20Force%20Participation%20Rates%20With%20Trends.xlsx!CHARTS!%5bLabor%20Force%20Participation%20Rates%20With%20Trends.xlsx%5dCHARTS%20Chart%2015" TargetMode="External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oleObject" Target="file:///H:\Alan\BPEA%20Fall%202017\2017-07\Figure%203%20and%20Appendix%20--%20Labor%20Force%20Participation%20Rates%20With%20Trends.xlsx!CHARTS!%5bLabor%20Force%20Participation%20Rates%20With%20Trends.xlsx%5dCHARTS%20Chart%2019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file:///H:\Alan\BPEA%20Fall%202017\2017-07\Figure%203%20and%20Appendix%20--%20Labor%20Force%20Participation%20Rates%20With%20Trends.xlsx!CHARTS!%5bLabor%20Force%20Participation%20Rates%20With%20Trends.xlsx%5dCHARTS%20Chart%2020" TargetMode="External"/><Relationship Id="rId7" Type="http://schemas.openxmlformats.org/officeDocument/2006/relationships/oleObject" Target="file:///\\files\davidcho\Alan\BPEA%20Fall%202017\2017-07\Figure%203%20and%20Appendix%20--%20Labor%20Force%20Participation%20Rates%20With%20Trends.xlsx!CHARTS!%5bLabor%20Force%20Participation%20Rates%20With%20Trends.xlsx%5dCHARTS%20Chart%2022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emf"/><Relationship Id="rId5" Type="http://schemas.openxmlformats.org/officeDocument/2006/relationships/oleObject" Target="file:///\\files\davidcho\Alan\BPEA%20Fall%202017\2017-07\Figure%203%20and%20Appendix%20--%20Labor%20Force%20Participation%20Rates%20With%20Trends.xlsx!CHARTS!%5bLabor%20Force%20Participation%20Rates%20With%20Trends.xlsx%5dCHARTS%20Chart%2021" TargetMode="External"/><Relationship Id="rId10" Type="http://schemas.openxmlformats.org/officeDocument/2006/relationships/image" Target="../media/image16.emf"/><Relationship Id="rId4" Type="http://schemas.openxmlformats.org/officeDocument/2006/relationships/image" Target="../media/image13.emf"/><Relationship Id="rId9" Type="http://schemas.openxmlformats.org/officeDocument/2006/relationships/oleObject" Target="file:///H:\Alan\BPEA%20Fall%202017\2017-07\Figure%203%20and%20Appendix%20--%20Labor%20Force%20Participation%20Rates%20With%20Trends.xlsx!CHARTS!%5bLabor%20Force%20Participation%20Rates%20With%20Trends.xlsx%5dCHARTS%20Chart%20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422408"/>
              </p:ext>
            </p:extLst>
          </p:nvPr>
        </p:nvGraphicFramePr>
        <p:xfrm>
          <a:off x="276223" y="247650"/>
          <a:ext cx="428942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7" name="Worksheet" r:id="rId3" imgW="3676605" imgH="2743081" progId="Excel.Sheet.12">
                  <p:link/>
                </p:oleObj>
              </mc:Choice>
              <mc:Fallback>
                <p:oleObj name="Worksheet" r:id="rId3" imgW="3676605" imgH="2743081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6223" y="247650"/>
                        <a:ext cx="4289425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865867"/>
              </p:ext>
            </p:extLst>
          </p:nvPr>
        </p:nvGraphicFramePr>
        <p:xfrm>
          <a:off x="4572000" y="247650"/>
          <a:ext cx="428942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8" name="Worksheet" r:id="rId5" imgW="3676605" imgH="2743081" progId="Excel.Sheet.12">
                  <p:link/>
                </p:oleObj>
              </mc:Choice>
              <mc:Fallback>
                <p:oleObj name="Worksheet" r:id="rId5" imgW="3676605" imgH="2743081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0" y="247650"/>
                        <a:ext cx="4289425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5967748"/>
              </p:ext>
            </p:extLst>
          </p:nvPr>
        </p:nvGraphicFramePr>
        <p:xfrm>
          <a:off x="266700" y="3452812"/>
          <a:ext cx="4288536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9" name="Worksheet" r:id="rId7" imgW="3676605" imgH="2733761" progId="Excel.Sheet.12">
                  <p:link/>
                </p:oleObj>
              </mc:Choice>
              <mc:Fallback>
                <p:oleObj name="Worksheet" r:id="rId7" imgW="3676605" imgH="2733761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6700" y="3452812"/>
                        <a:ext cx="4288536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197338"/>
              </p:ext>
            </p:extLst>
          </p:nvPr>
        </p:nvGraphicFramePr>
        <p:xfrm>
          <a:off x="4578352" y="3452812"/>
          <a:ext cx="428942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0" name="Worksheet" r:id="rId9" imgW="3676605" imgH="2743081" progId="Excel.Sheet.12">
                  <p:link/>
                </p:oleObj>
              </mc:Choice>
              <mc:Fallback>
                <p:oleObj name="Worksheet" r:id="rId9" imgW="3676605" imgH="2743081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78352" y="3452812"/>
                        <a:ext cx="4289425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623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93160"/>
              </p:ext>
            </p:extLst>
          </p:nvPr>
        </p:nvGraphicFramePr>
        <p:xfrm>
          <a:off x="273050" y="238125"/>
          <a:ext cx="428942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0" name="Worksheet" r:id="rId3" imgW="3676605" imgH="2743081" progId="Excel.Sheet.12">
                  <p:link/>
                </p:oleObj>
              </mc:Choice>
              <mc:Fallback>
                <p:oleObj name="Worksheet" r:id="rId3" imgW="3676605" imgH="2743081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3050" y="238125"/>
                        <a:ext cx="4289425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868088"/>
              </p:ext>
            </p:extLst>
          </p:nvPr>
        </p:nvGraphicFramePr>
        <p:xfrm>
          <a:off x="4556123" y="238125"/>
          <a:ext cx="428942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1" name="Worksheet" r:id="rId5" imgW="3676605" imgH="2743081" progId="Excel.Sheet.12">
                  <p:link/>
                </p:oleObj>
              </mc:Choice>
              <mc:Fallback>
                <p:oleObj name="Worksheet" r:id="rId5" imgW="3676605" imgH="2743081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56123" y="238125"/>
                        <a:ext cx="4289425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170993"/>
              </p:ext>
            </p:extLst>
          </p:nvPr>
        </p:nvGraphicFramePr>
        <p:xfrm>
          <a:off x="247650" y="3438525"/>
          <a:ext cx="428942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2" name="Worksheet" r:id="rId7" imgW="3676605" imgH="2743081" progId="Excel.Sheet.12">
                  <p:link/>
                </p:oleObj>
              </mc:Choice>
              <mc:Fallback>
                <p:oleObj name="Worksheet" r:id="rId7" imgW="3676605" imgH="2743081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7650" y="3438525"/>
                        <a:ext cx="4289425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888712"/>
              </p:ext>
            </p:extLst>
          </p:nvPr>
        </p:nvGraphicFramePr>
        <p:xfrm>
          <a:off x="4556123" y="3438525"/>
          <a:ext cx="428942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3" name="Worksheet" r:id="rId9" imgW="3676605" imgH="2743081" progId="Excel.Sheet.12">
                  <p:link/>
                </p:oleObj>
              </mc:Choice>
              <mc:Fallback>
                <p:oleObj name="Worksheet" r:id="rId9" imgW="3676605" imgH="2743081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56123" y="3438525"/>
                        <a:ext cx="4289425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703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278385"/>
              </p:ext>
            </p:extLst>
          </p:nvPr>
        </p:nvGraphicFramePr>
        <p:xfrm>
          <a:off x="258763" y="238125"/>
          <a:ext cx="428942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4" name="Worksheet" r:id="rId3" imgW="3676605" imgH="2743081" progId="Excel.Sheet.12">
                  <p:link/>
                </p:oleObj>
              </mc:Choice>
              <mc:Fallback>
                <p:oleObj name="Worksheet" r:id="rId3" imgW="3676605" imgH="2743081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763" y="238125"/>
                        <a:ext cx="4289425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172860"/>
              </p:ext>
            </p:extLst>
          </p:nvPr>
        </p:nvGraphicFramePr>
        <p:xfrm>
          <a:off x="4562473" y="238125"/>
          <a:ext cx="428942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5" name="Worksheet" r:id="rId5" imgW="3676605" imgH="2743081" progId="Excel.Sheet.12">
                  <p:link/>
                </p:oleObj>
              </mc:Choice>
              <mc:Fallback>
                <p:oleObj name="Worksheet" r:id="rId5" imgW="3676605" imgH="2743081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62473" y="238125"/>
                        <a:ext cx="4289425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065287"/>
              </p:ext>
            </p:extLst>
          </p:nvPr>
        </p:nvGraphicFramePr>
        <p:xfrm>
          <a:off x="255586" y="3438525"/>
          <a:ext cx="428942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6" name="Worksheet" r:id="rId7" imgW="3676605" imgH="2743081" progId="Excel.Sheet.12">
                  <p:link/>
                </p:oleObj>
              </mc:Choice>
              <mc:Fallback>
                <p:oleObj name="Worksheet" r:id="rId7" imgW="3676605" imgH="2743081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5586" y="3438525"/>
                        <a:ext cx="4289425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329216"/>
              </p:ext>
            </p:extLst>
          </p:nvPr>
        </p:nvGraphicFramePr>
        <p:xfrm>
          <a:off x="4549775" y="3438525"/>
          <a:ext cx="427831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7" name="Worksheet" r:id="rId9" imgW="3667282" imgH="2743081" progId="Excel.Sheet.12">
                  <p:link/>
                </p:oleObj>
              </mc:Choice>
              <mc:Fallback>
                <p:oleObj name="Worksheet" r:id="rId9" imgW="3667282" imgH="2743081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49775" y="3438525"/>
                        <a:ext cx="4278315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310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496887"/>
              </p:ext>
            </p:extLst>
          </p:nvPr>
        </p:nvGraphicFramePr>
        <p:xfrm>
          <a:off x="260352" y="242887"/>
          <a:ext cx="428942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98" name="Worksheet" r:id="rId3" imgW="3676605" imgH="2743081" progId="Excel.Sheet.12">
                  <p:link/>
                </p:oleObj>
              </mc:Choice>
              <mc:Fallback>
                <p:oleObj name="Worksheet" r:id="rId3" imgW="3676605" imgH="2743081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0352" y="242887"/>
                        <a:ext cx="4289425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614465"/>
              </p:ext>
            </p:extLst>
          </p:nvPr>
        </p:nvGraphicFramePr>
        <p:xfrm>
          <a:off x="4549777" y="242887"/>
          <a:ext cx="428942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99" name="Worksheet" r:id="rId5" imgW="3676605" imgH="2743081" progId="Excel.Sheet.12">
                  <p:link/>
                </p:oleObj>
              </mc:Choice>
              <mc:Fallback>
                <p:oleObj name="Worksheet" r:id="rId5" imgW="3676605" imgH="2743081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49777" y="242887"/>
                        <a:ext cx="4289425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837203"/>
              </p:ext>
            </p:extLst>
          </p:nvPr>
        </p:nvGraphicFramePr>
        <p:xfrm>
          <a:off x="260351" y="3443287"/>
          <a:ext cx="428942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0" name="Worksheet" r:id="rId7" imgW="3676605" imgH="2743081" progId="Excel.Sheet.12">
                  <p:link/>
                </p:oleObj>
              </mc:Choice>
              <mc:Fallback>
                <p:oleObj name="Worksheet" r:id="rId7" imgW="3676605" imgH="2743081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0351" y="3443287"/>
                        <a:ext cx="4289425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253624"/>
              </p:ext>
            </p:extLst>
          </p:nvPr>
        </p:nvGraphicFramePr>
        <p:xfrm>
          <a:off x="4549776" y="3443287"/>
          <a:ext cx="428942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1" name="Worksheet" r:id="rId9" imgW="3676605" imgH="2743081" progId="Excel.Sheet.12">
                  <p:link/>
                </p:oleObj>
              </mc:Choice>
              <mc:Fallback>
                <p:oleObj name="Worksheet" r:id="rId9" imgW="3676605" imgH="2743081" progId="Excel.Sheet.12">
                  <p:link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49776" y="3443287"/>
                        <a:ext cx="4289425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039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6814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Links</vt:lpstr>
      </vt:variant>
      <vt:variant>
        <vt:i4>16</vt:i4>
      </vt:variant>
      <vt:variant>
        <vt:lpstr>Slide Titles</vt:lpstr>
      </vt:variant>
      <vt:variant>
        <vt:i4>4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file:///\\files\davidcho\Alan\BPEA%20Fall%202017\2017-07\Figure%203%20and%20Appendix%20--%20Labor%20Force%20Participation%20Rates%20With%20Trends.xlsx!CHARTS!%5bLabor%20Force%20Participation%20Rates%20With%20Trends.xlsx%5dCHARTS%20Chart%204</vt:lpstr>
      <vt:lpstr>file:///\\files\davidcho\Alan\BPEA%20Fall%202017\2017-07\Figure%203%20and%20Appendix%20--%20Labor%20Force%20Participation%20Rates%20With%20Trends.xlsx!CHARTS!%5bLabor%20Force%20Participation%20Rates%20With%20Trends.xlsx%5dCHARTS%20Chart%206</vt:lpstr>
      <vt:lpstr>file:///\\files\davidcho\Alan\BPEA%20Fall%202017\2017-07\Figure%203%20and%20Appendix%20--%20Labor%20Force%20Participation%20Rates%20With%20Trends.xlsx!CHARTS!%5bLabor%20Force%20Participation%20Rates%20With%20Trends.xlsx%5dCHARTS%20Chart%207</vt:lpstr>
      <vt:lpstr>file:///\\files\davidcho\Alan\BPEA%20Fall%202017\2017-07\Figure%203%20and%20Appendix%20--%20Labor%20Force%20Participation%20Rates%20With%20Trends.xlsx!CHARTS!%5bLabor%20Force%20Participation%20Rates%20With%20Trends.xlsx%5dCHARTS%20Chart%208</vt:lpstr>
      <vt:lpstr>file:///\\files\davidcho\Alan\BPEA%20Fall%202017\2017-07\Figure%203%20and%20Appendix%20--%20Labor%20Force%20Participation%20Rates%20With%20Trends.xlsx!CHARTS!%5bLabor%20Force%20Participation%20Rates%20With%20Trends.xlsx%5dCHARTS%20Chart%209</vt:lpstr>
      <vt:lpstr>file:///H:\Alan\BPEA%20Fall%202017\2017-07\Figure%203%20and%20Appendix%20--%20Labor%20Force%20Participation%20Rates%20With%20Trends.xlsx!CHARTS!%5bLabor%20Force%20Participation%20Rates%20With%20Trends.xlsx%5dCHARTS%20Chart%2010</vt:lpstr>
      <vt:lpstr>file:///\\files\davidcho\Alan\BPEA%20Fall%202017\2017-07\Figure%203%20and%20Appendix%20--%20Labor%20Force%20Participation%20Rates%20With%20Trends.xlsx!CHARTS!%5bLabor%20Force%20Participation%20Rates%20With%20Trends.xlsx%5dCHARTS%20Chart%2011</vt:lpstr>
      <vt:lpstr>file:///H:\Alan\BPEA%20Fall%202017\2017-07\Figure%203%20and%20Appendix%20--%20Labor%20Force%20Participation%20Rates%20With%20Trends.xlsx!CHARTS!%5bLabor%20Force%20Participation%20Rates%20With%20Trends.xlsx%5dCHARTS%20Chart%2012</vt:lpstr>
      <vt:lpstr>file:///H:\Alan\BPEA%20Fall%202017\2017-07\Figure%203%20and%20Appendix%20--%20Labor%20Force%20Participation%20Rates%20With%20Trends.xlsx!CHARTS!%5bLabor%20Force%20Participation%20Rates%20With%20Trends.xlsx%5dCHARTS%20Chart%2014</vt:lpstr>
      <vt:lpstr>file:///\\files\davidcho\Alan\BPEA%20Fall%202017\2017-07\Figure%203%20and%20Appendix%20--%20Labor%20Force%20Participation%20Rates%20With%20Trends.xlsx!CHARTS!%5bLabor%20Force%20Participation%20Rates%20With%20Trends.xlsx%5dCHARTS%20Chart%2015</vt:lpstr>
      <vt:lpstr>file:///\\files\davidcho\Alan\BPEA%20Fall%202017\2017-07\Figure%203%20and%20Appendix%20--%20Labor%20Force%20Participation%20Rates%20With%20Trends.xlsx!CHARTS!%5bLabor%20Force%20Participation%20Rates%20With%20Trends.xlsx%5dCHARTS%20Chart%2016</vt:lpstr>
      <vt:lpstr>file:///H:\Alan\BPEA%20Fall%202017\2017-07\Figure%203%20and%20Appendix%20--%20Labor%20Force%20Participation%20Rates%20With%20Trends.xlsx!CHARTS!%5bLabor%20Force%20Participation%20Rates%20With%20Trends.xlsx%5dCHARTS%20Chart%2019</vt:lpstr>
      <vt:lpstr>file:///H:\Alan\BPEA%20Fall%202017\2017-07\Figure%203%20and%20Appendix%20--%20Labor%20Force%20Participation%20Rates%20With%20Trends.xlsx!CHARTS!%5bLabor%20Force%20Participation%20Rates%20With%20Trends.xlsx%5dCHARTS%20Chart%2020</vt:lpstr>
      <vt:lpstr>file:///\\files\davidcho\Alan\BPEA%20Fall%202017\2017-07\Figure%203%20and%20Appendix%20--%20Labor%20Force%20Participation%20Rates%20With%20Trends.xlsx!CHARTS!%5bLabor%20Force%20Participation%20Rates%20With%20Trends.xlsx%5dCHARTS%20Chart%2021</vt:lpstr>
      <vt:lpstr>file:///\\files\davidcho\Alan\BPEA%20Fall%202017\2017-07\Figure%203%20and%20Appendix%20--%20Labor%20Force%20Participation%20Rates%20With%20Trends.xlsx!CHARTS!%5bLabor%20Force%20Participation%20Rates%20With%20Trends.xlsx%5dCHARTS%20Chart%2022</vt:lpstr>
      <vt:lpstr>file:///H:\Alan\BPEA%20Fall%202017\2017-07\Figure%203%20and%20Appendix%20--%20Labor%20Force%20Participation%20Rates%20With%20Trends.xlsx!CHARTS!%5bLabor%20Force%20Participation%20Rates%20With%20Trends.xlsx%5dCHARTS%20Chart%2023</vt:lpstr>
      <vt:lpstr>PowerPoint Presentation</vt:lpstr>
      <vt:lpstr>PowerPoint Presentation</vt:lpstr>
      <vt:lpstr>PowerPoint Presentation</vt:lpstr>
      <vt:lpstr>PowerPoint Presentation</vt:lpstr>
    </vt:vector>
  </TitlesOfParts>
  <Company>Princeton Affiliate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Cho</dc:creator>
  <cp:lastModifiedBy>Austin Drukker</cp:lastModifiedBy>
  <cp:revision>164</cp:revision>
  <cp:lastPrinted>2017-10-09T13:43:42Z</cp:lastPrinted>
  <dcterms:created xsi:type="dcterms:W3CDTF">2017-07-26T20:14:25Z</dcterms:created>
  <dcterms:modified xsi:type="dcterms:W3CDTF">2017-11-01T19:08:30Z</dcterms:modified>
</cp:coreProperties>
</file>