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83" r:id="rId2"/>
    <p:sldId id="275" r:id="rId3"/>
    <p:sldId id="327" r:id="rId4"/>
    <p:sldId id="336" r:id="rId5"/>
    <p:sldId id="330" r:id="rId6"/>
    <p:sldId id="331" r:id="rId7"/>
    <p:sldId id="332" r:id="rId8"/>
    <p:sldId id="353" r:id="rId9"/>
    <p:sldId id="333" r:id="rId10"/>
    <p:sldId id="334" r:id="rId11"/>
    <p:sldId id="335" r:id="rId12"/>
    <p:sldId id="374" r:id="rId13"/>
    <p:sldId id="370" r:id="rId14"/>
    <p:sldId id="376" r:id="rId15"/>
    <p:sldId id="377" r:id="rId16"/>
    <p:sldId id="378" r:id="rId17"/>
    <p:sldId id="379" r:id="rId18"/>
    <p:sldId id="338" r:id="rId19"/>
    <p:sldId id="381" r:id="rId20"/>
    <p:sldId id="364" r:id="rId21"/>
    <p:sldId id="365" r:id="rId22"/>
    <p:sldId id="346" r:id="rId23"/>
    <p:sldId id="348" r:id="rId24"/>
    <p:sldId id="352" r:id="rId25"/>
    <p:sldId id="375" r:id="rId26"/>
    <p:sldId id="363" r:id="rId27"/>
    <p:sldId id="380" r:id="rId28"/>
    <p:sldId id="372" r:id="rId29"/>
    <p:sldId id="373" r:id="rId30"/>
    <p:sldId id="382" r:id="rId31"/>
    <p:sldId id="328" r:id="rId3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ewis" initials="z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582"/>
    <a:srgbClr val="336BA3"/>
    <a:srgbClr val="70A1D2"/>
    <a:srgbClr val="9FC0E1"/>
    <a:srgbClr val="6E2D10"/>
    <a:srgbClr val="D6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2650" autoAdjust="0"/>
  </p:normalViewPr>
  <p:slideViewPr>
    <p:cSldViewPr>
      <p:cViewPr varScale="1">
        <p:scale>
          <a:sx n="92" d="100"/>
          <a:sy n="92" d="100"/>
        </p:scale>
        <p:origin x="16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17663032378"/>
          <c:y val="0.0284883714409364"/>
          <c:w val="0.854382320056861"/>
          <c:h val="0.694035691859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53769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Governance and leadership</c:v>
                </c:pt>
                <c:pt idx="1">
                  <c:v>Economic development and trade</c:v>
                </c:pt>
                <c:pt idx="2">
                  <c:v>Health, education, and poverty</c:v>
                </c:pt>
                <c:pt idx="3">
                  <c:v>Peace and security</c:v>
                </c:pt>
                <c:pt idx="4">
                  <c:v>Financing for development</c:v>
                </c:pt>
                <c:pt idx="5">
                  <c:v>Gender, youth, and inclusion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36.29032258064516</c:v>
                </c:pt>
                <c:pt idx="1">
                  <c:v>21.77419354838709</c:v>
                </c:pt>
                <c:pt idx="2">
                  <c:v>20.96774193548387</c:v>
                </c:pt>
                <c:pt idx="3">
                  <c:v>9.67741935483871</c:v>
                </c:pt>
                <c:pt idx="4">
                  <c:v>4.838709677419355</c:v>
                </c:pt>
                <c:pt idx="5">
                  <c:v>4.838709677419355</c:v>
                </c:pt>
                <c:pt idx="6">
                  <c:v>1.612903225806451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D-49A4-B644-913E33139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0503728"/>
        <c:axId val="-261515168"/>
      </c:barChart>
      <c:catAx>
        <c:axId val="-2605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61515168"/>
        <c:crosses val="autoZero"/>
        <c:auto val="1"/>
        <c:lblAlgn val="ctr"/>
        <c:lblOffset val="100"/>
        <c:noMultiLvlLbl val="0"/>
      </c:catAx>
      <c:valAx>
        <c:axId val="-2615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605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6833" cy="464185"/>
          </a:xfrm>
          <a:prstGeom prst="rect">
            <a:avLst/>
          </a:prstGeom>
        </p:spPr>
        <p:txBody>
          <a:bodyPr vert="horz" lIns="92952" tIns="46476" rIns="92952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3"/>
            <a:ext cx="3026833" cy="464185"/>
          </a:xfrm>
          <a:prstGeom prst="rect">
            <a:avLst/>
          </a:prstGeom>
        </p:spPr>
        <p:txBody>
          <a:bodyPr vert="horz" lIns="92952" tIns="46476" rIns="92952" bIns="46476" rtlCol="0"/>
          <a:lstStyle>
            <a:lvl1pPr algn="r">
              <a:defRPr sz="1200"/>
            </a:lvl1pPr>
          </a:lstStyle>
          <a:p>
            <a:fld id="{521627DA-2861-46D5-BB2B-A30EB35B8EE5}" type="datetimeFigureOut">
              <a:rPr lang="en-US" smtClean="0"/>
              <a:pPr/>
              <a:t>2/8/18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2" tIns="46476" rIns="92952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2" tIns="46476" rIns="92952" bIns="464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2" tIns="46476" rIns="92952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2" tIns="46476" rIns="92952" bIns="46476" rtlCol="0" anchor="b"/>
          <a:lstStyle>
            <a:lvl1pPr algn="r">
              <a:defRPr sz="1200"/>
            </a:lvl1pPr>
          </a:lstStyle>
          <a:p>
            <a:fld id="{4B60B85E-8F7E-45FC-B3D3-4B42F1B719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7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8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eat growth… Adesina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9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1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84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Africa makes up two-third of world’s poor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0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Africa makes up two-third of world’s poor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8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methodology?</a:t>
            </a:r>
          </a:p>
          <a:p>
            <a:r>
              <a:rPr lang="en-US" dirty="0" smtClean="0"/>
              <a:t>Also,</a:t>
            </a:r>
            <a:r>
              <a:rPr lang="en-US" baseline="0" dirty="0" smtClean="0"/>
              <a:t> lack of progress on” Goal 3.1. Reducing Global Maternal Mortality; Reducing mortality for children under 5; safe and affordable drinking water for all; </a:t>
            </a:r>
          </a:p>
          <a:p>
            <a:r>
              <a:rPr lang="en-US" baseline="0" dirty="0" smtClean="0"/>
              <a:t>Consequences of progress: Migration. Big deal. But statistics suggest that Africa is not leading the world when it comes to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1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eat growth… Adesina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3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methodology?</a:t>
            </a:r>
          </a:p>
          <a:p>
            <a:r>
              <a:rPr lang="en-US" dirty="0" smtClean="0"/>
              <a:t>Also,</a:t>
            </a:r>
            <a:r>
              <a:rPr lang="en-US" baseline="0" dirty="0" smtClean="0"/>
              <a:t> lack of progress on” Goal 3.1. Reducing Global Maternal Mortality; Reducing mortality for children under 5; safe and affordable drinking water for all; </a:t>
            </a:r>
          </a:p>
          <a:p>
            <a:r>
              <a:rPr lang="en-US" baseline="0" dirty="0" smtClean="0"/>
              <a:t>Consequences of progress: Migration. Big deal. But statistics suggest that Africa is not leading the world when it comes to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3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similar</a:t>
            </a:r>
            <a:r>
              <a:rPr lang="en-US" baseline="0" dirty="0" smtClean="0"/>
              <a:t> picture emerges with % of population with Social Protection. SSA=13%; World 45%; West Europe: 99%</a:t>
            </a:r>
            <a:endParaRPr lang="en-US" dirty="0" smtClean="0"/>
          </a:p>
          <a:p>
            <a:r>
              <a:rPr lang="en-US" dirty="0" smtClean="0"/>
              <a:t>Also,</a:t>
            </a:r>
            <a:r>
              <a:rPr lang="en-US" baseline="0" dirty="0" smtClean="0"/>
              <a:t> lack of progress on” Goal 3.1. Reducing Global Maternal Mortality; Reducing mortality for children under 5; safe and affordable drinking water for all; </a:t>
            </a:r>
          </a:p>
          <a:p>
            <a:r>
              <a:rPr lang="en-US" baseline="0" dirty="0" smtClean="0"/>
              <a:t>Consequences of progress: Migration. Big deal. But statistics suggest that Africa is not leading the world when it comes to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21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65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4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86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Feasible entry</a:t>
            </a:r>
            <a:r>
              <a:rPr lang="en-US" baseline="0" dirty="0" smtClean="0"/>
              <a:t> points into GVC:</a:t>
            </a:r>
          </a:p>
          <a:p>
            <a:r>
              <a:rPr lang="en-US" baseline="0" dirty="0" smtClean="0"/>
              <a:t>-Commodity-based (food &amp; beverage)</a:t>
            </a:r>
          </a:p>
          <a:p>
            <a:r>
              <a:rPr lang="en-US" baseline="0" dirty="0" smtClean="0"/>
              <a:t>-Manuf. e.g. basic metals, non-mineral products</a:t>
            </a:r>
          </a:p>
          <a:p>
            <a:r>
              <a:rPr lang="en-US" baseline="0" dirty="0" smtClean="0"/>
              <a:t>-Wood products</a:t>
            </a:r>
          </a:p>
          <a:p>
            <a:r>
              <a:rPr lang="en-US" baseline="0" dirty="0" smtClean="0"/>
              <a:t>-Paper products</a:t>
            </a:r>
          </a:p>
          <a:p>
            <a:r>
              <a:rPr lang="en-US" baseline="0" dirty="0" smtClean="0"/>
              <a:t>-Food processing</a:t>
            </a:r>
          </a:p>
          <a:p>
            <a:pPr defTabSz="879378"/>
            <a:r>
              <a:rPr lang="en-US" dirty="0" smtClean="0"/>
              <a:t>-Food &amp; beverages</a:t>
            </a:r>
          </a:p>
          <a:p>
            <a:r>
              <a:rPr lang="en-US" baseline="0" dirty="0" smtClean="0"/>
              <a:t>NOT motor vehicles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8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51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8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42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9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2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15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4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8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6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8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8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4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85E-8F7E-45FC-B3D3-4B42F1B719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525" y="857257"/>
            <a:ext cx="1839058" cy="5108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885" y="857257"/>
            <a:ext cx="5377962" cy="5108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888" y="1946275"/>
            <a:ext cx="3607777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2" y="1946275"/>
            <a:ext cx="3609243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3EDF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884" y="857250"/>
            <a:ext cx="7357697" cy="103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7396" tIns="37396" rIns="37396" bIns="37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884" y="1946275"/>
            <a:ext cx="7357697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7396" tIns="37396" rIns="37396" bIns="37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 descr="Light upward diagonal"/>
          <p:cNvSpPr>
            <a:spLocks/>
          </p:cNvSpPr>
          <p:nvPr/>
        </p:nvSpPr>
        <p:spPr bwMode="auto">
          <a:xfrm>
            <a:off x="911473" y="374657"/>
            <a:ext cx="8232531" cy="428625"/>
          </a:xfrm>
          <a:prstGeom prst="rect">
            <a:avLst/>
          </a:prstGeom>
          <a:pattFill prst="ltUpDiag">
            <a:fgClr>
              <a:srgbClr val="083868"/>
            </a:fgClr>
            <a:bgClr>
              <a:srgbClr val="295582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Font typeface="Times" pitchFamily="18" charset="0"/>
              <a:buNone/>
            </a:pPr>
            <a:endParaRPr lang="en-US" sz="2400" dirty="0">
              <a:solidFill>
                <a:srgbClr val="666666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197" y="503245"/>
            <a:ext cx="1395046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/>
          </p:cNvSpPr>
          <p:nvPr/>
        </p:nvSpPr>
        <p:spPr bwMode="auto">
          <a:xfrm>
            <a:off x="7929197" y="493714"/>
            <a:ext cx="375138" cy="2218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67316" tIns="33657" rIns="67316" bIns="33657">
            <a:spAutoFit/>
          </a:bodyPr>
          <a:lstStyle/>
          <a:p>
            <a:pPr algn="r" defTabSz="673100" fontAlgn="base">
              <a:spcBef>
                <a:spcPct val="50000"/>
              </a:spcBef>
              <a:spcAft>
                <a:spcPct val="0"/>
              </a:spcAft>
            </a:pPr>
            <a:fld id="{C209F145-0F80-4296-9E38-CF9884B04D54}" type="slidenum">
              <a:rPr lang="en-US" sz="1000">
                <a:solidFill>
                  <a:srgbClr val="FFFFFF"/>
                </a:solidFill>
              </a:rPr>
              <a:pPr algn="r" defTabSz="6731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+mj-lt"/>
          <a:ea typeface="+mj-ea"/>
          <a:cs typeface="+mj-cs"/>
        </a:defRPr>
      </a:lvl1pPr>
      <a:lvl2pPr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2pPr>
      <a:lvl3pPr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3pPr>
      <a:lvl4pPr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4pPr>
      <a:lvl5pPr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5pPr>
      <a:lvl6pPr marL="457200"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6pPr>
      <a:lvl7pPr marL="914400"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7pPr>
      <a:lvl8pPr marL="1371600"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8pPr>
      <a:lvl9pPr marL="1828800" algn="l" defTabSz="673100" rtl="0" fontAlgn="base">
        <a:spcBef>
          <a:spcPct val="0"/>
        </a:spcBef>
        <a:spcAft>
          <a:spcPct val="0"/>
        </a:spcAft>
        <a:defRPr sz="44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9pPr>
    </p:titleStyle>
    <p:bodyStyle>
      <a:lvl1pPr marL="617538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200">
          <a:solidFill>
            <a:srgbClr val="666666"/>
          </a:solidFill>
          <a:latin typeface="+mn-lt"/>
          <a:ea typeface="+mn-ea"/>
          <a:cs typeface="+mn-cs"/>
        </a:defRPr>
      </a:lvl1pPr>
      <a:lvl2pPr marL="944563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Char char="»"/>
        <a:defRPr sz="3200">
          <a:solidFill>
            <a:srgbClr val="666666"/>
          </a:solidFill>
          <a:latin typeface="+mn-lt"/>
          <a:ea typeface="+mn-ea"/>
        </a:defRPr>
      </a:lvl2pPr>
      <a:lvl3pPr marL="1271588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Char char="–"/>
        <a:defRPr sz="3200">
          <a:solidFill>
            <a:srgbClr val="666666"/>
          </a:solidFill>
          <a:latin typeface="+mn-lt"/>
          <a:ea typeface="+mn-ea"/>
        </a:defRPr>
      </a:lvl3pPr>
      <a:lvl4pPr marL="1600200" indent="-422275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Char char="›"/>
        <a:defRPr sz="3200">
          <a:solidFill>
            <a:srgbClr val="666666"/>
          </a:solidFill>
          <a:latin typeface="+mn-lt"/>
          <a:ea typeface="+mn-ea"/>
        </a:defRPr>
      </a:lvl4pPr>
      <a:lvl5pPr marL="1927225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200">
          <a:solidFill>
            <a:srgbClr val="666666"/>
          </a:solidFill>
          <a:latin typeface="+mn-lt"/>
          <a:ea typeface="+mn-ea"/>
        </a:defRPr>
      </a:lvl5pPr>
      <a:lvl6pPr marL="2384425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200">
          <a:solidFill>
            <a:srgbClr val="666666"/>
          </a:solidFill>
          <a:latin typeface="+mn-lt"/>
          <a:ea typeface="+mn-ea"/>
        </a:defRPr>
      </a:lvl6pPr>
      <a:lvl7pPr marL="2841625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200">
          <a:solidFill>
            <a:srgbClr val="666666"/>
          </a:solidFill>
          <a:latin typeface="+mn-lt"/>
          <a:ea typeface="+mn-ea"/>
        </a:defRPr>
      </a:lvl7pPr>
      <a:lvl8pPr marL="3298825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200">
          <a:solidFill>
            <a:srgbClr val="666666"/>
          </a:solidFill>
          <a:latin typeface="+mn-lt"/>
          <a:ea typeface="+mn-ea"/>
        </a:defRPr>
      </a:lvl8pPr>
      <a:lvl9pPr marL="3756025" indent="-420688" algn="l" defTabSz="673100" rtl="0" fontAlgn="base">
        <a:spcBef>
          <a:spcPts val="1763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2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14400"/>
            <a:ext cx="510540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945316" cy="381000"/>
          </a:xfrm>
        </p:spPr>
        <p:txBody>
          <a:bodyPr/>
          <a:lstStyle/>
          <a:p>
            <a:pPr algn="ctr"/>
            <a:r>
              <a:rPr lang="en-US" sz="3000" b="1" dirty="0" smtClean="0"/>
              <a:t>Natural Resource Wealth Management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45316" cy="5064125"/>
          </a:xfrm>
        </p:spPr>
      </p:pic>
    </p:spTree>
    <p:extLst>
      <p:ext uri="{BB962C8B-B14F-4D97-AF65-F5344CB8AC3E}">
        <p14:creationId xmlns:p14="http://schemas.microsoft.com/office/powerpoint/2010/main" val="1376206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81" y="838200"/>
            <a:ext cx="7945316" cy="457200"/>
          </a:xfrm>
        </p:spPr>
        <p:txBody>
          <a:bodyPr/>
          <a:lstStyle/>
          <a:p>
            <a:pPr algn="ctr"/>
            <a:r>
              <a:rPr lang="en-US" sz="3000" b="1" dirty="0" smtClean="0"/>
              <a:t>Illicit Capital Flows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" y="1371600"/>
            <a:ext cx="7602519" cy="5333999"/>
          </a:xfrm>
        </p:spPr>
      </p:pic>
    </p:spTree>
    <p:extLst>
      <p:ext uri="{BB962C8B-B14F-4D97-AF65-F5344CB8AC3E}">
        <p14:creationId xmlns:p14="http://schemas.microsoft.com/office/powerpoint/2010/main" val="364019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3883" y="857250"/>
            <a:ext cx="8243841" cy="1036638"/>
          </a:xfrm>
        </p:spPr>
        <p:txBody>
          <a:bodyPr/>
          <a:lstStyle/>
          <a:p>
            <a:r>
              <a:rPr lang="en-US" sz="3700" dirty="0" smtClean="0"/>
              <a:t>Innovative Financing for Development </a:t>
            </a:r>
            <a:br>
              <a:rPr lang="en-US" sz="3700" dirty="0" smtClean="0"/>
            </a:br>
            <a:endParaRPr lang="en-US" sz="3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6850" indent="0" algn="ctr">
              <a:buNone/>
            </a:pPr>
            <a:endParaRPr lang="en-US" sz="3000" b="1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Blended Finance</a:t>
            </a:r>
            <a:endParaRPr lang="en-US" dirty="0"/>
          </a:p>
          <a:p>
            <a:pPr marL="711200" indent="-514350">
              <a:buFont typeface="+mj-lt"/>
              <a:buAutoNum type="arabicPeriod"/>
            </a:pPr>
            <a:endParaRPr lang="en-US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The “Big Bond” proposal</a:t>
            </a:r>
          </a:p>
          <a:p>
            <a:pPr marL="711200" indent="-514350">
              <a:buFont typeface="+mj-lt"/>
              <a:buAutoNum type="arabicPeriod"/>
            </a:pPr>
            <a:endParaRPr lang="en-US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Diaspora bonds</a:t>
            </a:r>
          </a:p>
        </p:txBody>
      </p:sp>
    </p:spTree>
    <p:extLst>
      <p:ext uri="{BB962C8B-B14F-4D97-AF65-F5344CB8AC3E}">
        <p14:creationId xmlns:p14="http://schemas.microsoft.com/office/powerpoint/2010/main" val="372879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2286000"/>
          </a:xfrm>
        </p:spPr>
        <p:txBody>
          <a:bodyPr/>
          <a:lstStyle/>
          <a:p>
            <a:pPr marL="711200" indent="-514350">
              <a:buFont typeface="+mj-lt"/>
              <a:buAutoNum type="arabicPeriod"/>
            </a:pPr>
            <a:endParaRPr lang="en-US" sz="2500" b="1" dirty="0" smtClean="0"/>
          </a:p>
          <a:p>
            <a:pPr marL="711200" indent="-514350">
              <a:buFont typeface="+mj-lt"/>
              <a:buAutoNum type="arabicPeriod"/>
            </a:pPr>
            <a:endParaRPr lang="en-US" sz="2500" b="1" dirty="0"/>
          </a:p>
          <a:p>
            <a:pPr marL="196850" indent="0" algn="ctr">
              <a:buNone/>
            </a:pPr>
            <a:r>
              <a:rPr lang="en-US" sz="3000" b="1" dirty="0" smtClean="0"/>
              <a:t>Chapter 3</a:t>
            </a:r>
          </a:p>
          <a:p>
            <a:pPr marL="711200" indent="-514350">
              <a:buFont typeface="+mj-lt"/>
              <a:buAutoNum type="arabicPeriod"/>
            </a:pPr>
            <a:endParaRPr lang="en-US" sz="2500" b="1" dirty="0"/>
          </a:p>
          <a:p>
            <a:pPr marL="196850" indent="0" algn="ctr">
              <a:buNone/>
            </a:pPr>
            <a:r>
              <a:rPr lang="en-US" sz="3000" b="1" dirty="0"/>
              <a:t>Broadening the benefits of growth:</a:t>
            </a:r>
            <a:r>
              <a:rPr lang="en-US" sz="3000" dirty="0"/>
              <a:t> </a:t>
            </a:r>
            <a:endParaRPr lang="en-US" sz="3000" dirty="0" smtClean="0"/>
          </a:p>
          <a:p>
            <a:pPr marL="196850" indent="0" algn="ctr">
              <a:buNone/>
            </a:pPr>
            <a:r>
              <a:rPr lang="en-US" sz="3000" i="1" dirty="0" smtClean="0"/>
              <a:t>No </a:t>
            </a:r>
            <a:r>
              <a:rPr lang="en-US" sz="3000" i="1" dirty="0"/>
              <a:t>one left behind</a:t>
            </a:r>
          </a:p>
          <a:p>
            <a:pPr marL="7112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52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81" y="838200"/>
            <a:ext cx="7945316" cy="457200"/>
          </a:xfrm>
        </p:spPr>
        <p:txBody>
          <a:bodyPr/>
          <a:lstStyle/>
          <a:p>
            <a:pPr algn="ctr"/>
            <a:r>
              <a:rPr lang="en-US" sz="3000" b="1" dirty="0" smtClean="0"/>
              <a:t>World Poverty Clock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09" t="18676" r="51475" b="3260"/>
          <a:stretch/>
        </p:blipFill>
        <p:spPr>
          <a:xfrm>
            <a:off x="210866" y="1295400"/>
            <a:ext cx="8856934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8636" y="2438400"/>
            <a:ext cx="16091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of 1/18/2018 3:43pm 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6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81" y="838200"/>
            <a:ext cx="7945316" cy="457200"/>
          </a:xfrm>
        </p:spPr>
        <p:txBody>
          <a:bodyPr/>
          <a:lstStyle/>
          <a:p>
            <a:pPr algn="ctr"/>
            <a:r>
              <a:rPr lang="en-US" sz="3000" b="1" dirty="0" smtClean="0"/>
              <a:t>World Poverty Clock in 2030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890" r="50208" b="4073"/>
          <a:stretch/>
        </p:blipFill>
        <p:spPr>
          <a:xfrm>
            <a:off x="304800" y="1295400"/>
            <a:ext cx="8724572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599" y="1600200"/>
            <a:ext cx="15357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of 1/18/2018 3:48pm 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4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81" y="838200"/>
            <a:ext cx="7945316" cy="457200"/>
          </a:xfrm>
        </p:spPr>
        <p:txBody>
          <a:bodyPr/>
          <a:lstStyle/>
          <a:p>
            <a:pPr algn="ctr"/>
            <a:r>
              <a:rPr lang="en-US" sz="3000" b="1" dirty="0" smtClean="0"/>
              <a:t>Africa Poverty Clock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667" r="51458" b="6296"/>
          <a:stretch/>
        </p:blipFill>
        <p:spPr>
          <a:xfrm>
            <a:off x="381000" y="1447800"/>
            <a:ext cx="8610600" cy="525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5200" y="4343400"/>
            <a:ext cx="167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of 1/18/2018 3:48pm EST</a:t>
            </a:r>
          </a:p>
        </p:txBody>
      </p:sp>
    </p:spTree>
    <p:extLst>
      <p:ext uri="{BB962C8B-B14F-4D97-AF65-F5344CB8AC3E}">
        <p14:creationId xmlns:p14="http://schemas.microsoft.com/office/powerpoint/2010/main" val="359969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81" y="838200"/>
            <a:ext cx="7945316" cy="457200"/>
          </a:xfrm>
        </p:spPr>
        <p:txBody>
          <a:bodyPr/>
          <a:lstStyle/>
          <a:p>
            <a:pPr algn="ctr"/>
            <a:r>
              <a:rPr lang="en-US" sz="3000" b="1" dirty="0" smtClean="0"/>
              <a:t>Africa Poverty Clock in 2030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667" r="51250" b="7037"/>
          <a:stretch/>
        </p:blipFill>
        <p:spPr>
          <a:xfrm>
            <a:off x="228600" y="1447800"/>
            <a:ext cx="883076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382000" cy="609600"/>
          </a:xfrm>
        </p:spPr>
        <p:txBody>
          <a:bodyPr/>
          <a:lstStyle/>
          <a:p>
            <a:pPr marL="196850" indent="0" algn="ctr">
              <a:buNone/>
            </a:pPr>
            <a:r>
              <a:rPr lang="en-US" sz="3000" b="1" dirty="0" smtClean="0"/>
              <a:t>Poverty: Lower Rates; Higher Headcount</a:t>
            </a:r>
            <a:endParaRPr lang="en-US" sz="30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564316" cy="4761870"/>
          </a:xfrm>
        </p:spPr>
      </p:pic>
    </p:spTree>
    <p:extLst>
      <p:ext uri="{BB962C8B-B14F-4D97-AF65-F5344CB8AC3E}">
        <p14:creationId xmlns:p14="http://schemas.microsoft.com/office/powerpoint/2010/main" val="314937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25" y="2144712"/>
            <a:ext cx="8077200" cy="293688"/>
          </a:xfrm>
        </p:spPr>
        <p:txBody>
          <a:bodyPr/>
          <a:lstStyle/>
          <a:p>
            <a:pPr marL="196850" indent="0" algn="ctr">
              <a:buNone/>
            </a:pPr>
            <a:endParaRPr lang="en-US" sz="3000" b="1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Deeply seated poverty and rapid population growth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Limited or ineffective pro-poor policy interventions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(Quality) jobless </a:t>
            </a:r>
            <a:r>
              <a:rPr lang="en-US" dirty="0"/>
              <a:t>growth</a:t>
            </a:r>
          </a:p>
          <a:p>
            <a:pPr marL="7112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Growth-poverty disconnect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03028"/>
            <a:ext cx="5181600" cy="5878772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935390"/>
              </p:ext>
            </p:extLst>
          </p:nvPr>
        </p:nvGraphicFramePr>
        <p:xfrm>
          <a:off x="304800" y="685800"/>
          <a:ext cx="9873916" cy="648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95" y="1143000"/>
            <a:ext cx="7945316" cy="228600"/>
          </a:xfrm>
        </p:spPr>
        <p:txBody>
          <a:bodyPr/>
          <a:lstStyle/>
          <a:p>
            <a:pPr marL="196850" indent="0" algn="ctr">
              <a:buNone/>
            </a:pPr>
            <a:r>
              <a:rPr lang="en-US" sz="3000" b="1" dirty="0" smtClean="0"/>
              <a:t> Share of African Workers Below the Poverty Line</a:t>
            </a:r>
            <a:endParaRPr lang="en-US" sz="3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8077199" cy="3505200"/>
          </a:xfrm>
        </p:spPr>
      </p:pic>
    </p:spTree>
    <p:extLst>
      <p:ext uri="{BB962C8B-B14F-4D97-AF65-F5344CB8AC3E}">
        <p14:creationId xmlns:p14="http://schemas.microsoft.com/office/powerpoint/2010/main" val="2885389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474705" cy="533400"/>
          </a:xfrm>
        </p:spPr>
        <p:txBody>
          <a:bodyPr/>
          <a:lstStyle/>
          <a:p>
            <a:pPr marL="196850" indent="0">
              <a:buNone/>
            </a:pPr>
            <a:r>
              <a:rPr lang="en-US" sz="2800" b="1" dirty="0" smtClean="0"/>
              <a:t>  Share of Unemployed with Unemp. Benefits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24011" cy="4800599"/>
          </a:xfrm>
        </p:spPr>
      </p:pic>
    </p:spTree>
    <p:extLst>
      <p:ext uri="{BB962C8B-B14F-4D97-AF65-F5344CB8AC3E}">
        <p14:creationId xmlns:p14="http://schemas.microsoft.com/office/powerpoint/2010/main" val="48188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2286000"/>
          </a:xfrm>
        </p:spPr>
        <p:txBody>
          <a:bodyPr/>
          <a:lstStyle/>
          <a:p>
            <a:pPr marL="711200" indent="-514350">
              <a:buFont typeface="+mj-lt"/>
              <a:buAutoNum type="arabicPeriod"/>
            </a:pPr>
            <a:endParaRPr lang="en-US" sz="2500" b="1" dirty="0" smtClean="0"/>
          </a:p>
          <a:p>
            <a:pPr marL="711200" indent="-514350">
              <a:buFont typeface="+mj-lt"/>
              <a:buAutoNum type="arabicPeriod"/>
            </a:pPr>
            <a:endParaRPr lang="en-US" sz="2500" b="1" dirty="0"/>
          </a:p>
          <a:p>
            <a:pPr marL="196850" indent="0" algn="ctr">
              <a:buNone/>
            </a:pPr>
            <a:r>
              <a:rPr lang="en-US" sz="3000" b="1" dirty="0" smtClean="0"/>
              <a:t>Chapter 4</a:t>
            </a:r>
          </a:p>
          <a:p>
            <a:pPr marL="711200" indent="-514350">
              <a:buFont typeface="+mj-lt"/>
              <a:buAutoNum type="arabicPeriod"/>
            </a:pPr>
            <a:endParaRPr lang="en-US" sz="2500" b="1" dirty="0"/>
          </a:p>
          <a:p>
            <a:pPr marL="196850" indent="0" algn="ctr">
              <a:buNone/>
            </a:pPr>
            <a:r>
              <a:rPr lang="en-US" sz="3000" b="1" dirty="0" smtClean="0"/>
              <a:t>Rethinking </a:t>
            </a:r>
            <a:r>
              <a:rPr lang="en-US" sz="3000" b="1" dirty="0"/>
              <a:t>A</a:t>
            </a:r>
            <a:r>
              <a:rPr lang="en-US" sz="3000" b="1" dirty="0" smtClean="0"/>
              <a:t>frica’s structural transformation:</a:t>
            </a:r>
            <a:r>
              <a:rPr lang="en-US" sz="3000" dirty="0" smtClean="0"/>
              <a:t> </a:t>
            </a:r>
          </a:p>
          <a:p>
            <a:pPr marL="196850" indent="0" algn="ctr">
              <a:buNone/>
            </a:pPr>
            <a:r>
              <a:rPr lang="en-US" sz="3000" i="1" dirty="0" smtClean="0"/>
              <a:t>The rise of new </a:t>
            </a:r>
            <a:r>
              <a:rPr lang="en-US" sz="3000" i="1" dirty="0"/>
              <a:t>i</a:t>
            </a:r>
            <a:r>
              <a:rPr lang="en-US" sz="3000" i="1" dirty="0" smtClean="0"/>
              <a:t>ndustries</a:t>
            </a:r>
            <a:endParaRPr lang="en-US" sz="3000" i="1" dirty="0"/>
          </a:p>
          <a:p>
            <a:pPr marL="7112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55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84" y="857250"/>
            <a:ext cx="8097716" cy="1036638"/>
          </a:xfrm>
        </p:spPr>
        <p:txBody>
          <a:bodyPr/>
          <a:lstStyle/>
          <a:p>
            <a:pPr marL="196850" algn="ctr"/>
            <a:r>
              <a:rPr lang="en-US" sz="2800" b="1" dirty="0" smtClean="0"/>
              <a:t>Sectoral </a:t>
            </a:r>
            <a:r>
              <a:rPr lang="en-US" sz="2800" b="1" dirty="0"/>
              <a:t>productivity and employment </a:t>
            </a:r>
            <a:r>
              <a:rPr lang="en-US" sz="2800" b="1" dirty="0" smtClean="0"/>
              <a:t>chg. in </a:t>
            </a:r>
            <a:r>
              <a:rPr lang="en-US" sz="2800" b="1" dirty="0"/>
              <a:t>sub-Saharan Africa, 2000-2010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" y="1893888"/>
            <a:ext cx="8021516" cy="4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6" y="1828800"/>
            <a:ext cx="8024636" cy="4495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28432" cy="990600"/>
          </a:xfrm>
        </p:spPr>
        <p:txBody>
          <a:bodyPr/>
          <a:lstStyle/>
          <a:p>
            <a:pPr algn="ctr"/>
            <a:r>
              <a:rPr lang="en-US" sz="3000" b="1" dirty="0"/>
              <a:t>Sectoral productivity and employment </a:t>
            </a:r>
            <a:r>
              <a:rPr lang="en-US" sz="3000" b="1" dirty="0" smtClean="0"/>
              <a:t>chg. </a:t>
            </a:r>
            <a:r>
              <a:rPr lang="en-US" sz="3000" b="1" dirty="0"/>
              <a:t>in Asia, 1975-2010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849854"/>
            <a:ext cx="8229600" cy="990600"/>
          </a:xfrm>
        </p:spPr>
        <p:txBody>
          <a:bodyPr/>
          <a:lstStyle/>
          <a:p>
            <a:pPr algn="ctr"/>
            <a:r>
              <a:rPr lang="en-US" sz="4000" b="1" dirty="0" smtClean="0"/>
              <a:t>Global Industrial Robots by Manufacturing Subsector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992915" cy="45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9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95" y="990600"/>
            <a:ext cx="8627105" cy="533400"/>
          </a:xfrm>
        </p:spPr>
        <p:txBody>
          <a:bodyPr/>
          <a:lstStyle/>
          <a:p>
            <a:pPr marL="196850" indent="0" algn="ctr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800" b="1" dirty="0" smtClean="0"/>
              <a:t>Complexity and GDP per Capita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8116398" cy="4952999"/>
          </a:xfrm>
        </p:spPr>
      </p:pic>
    </p:spTree>
    <p:extLst>
      <p:ext uri="{BB962C8B-B14F-4D97-AF65-F5344CB8AC3E}">
        <p14:creationId xmlns:p14="http://schemas.microsoft.com/office/powerpoint/2010/main" val="166722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25" y="2144712"/>
            <a:ext cx="8077200" cy="293688"/>
          </a:xfrm>
        </p:spPr>
        <p:txBody>
          <a:bodyPr/>
          <a:lstStyle/>
          <a:p>
            <a:pPr marL="196850" indent="0" algn="ctr">
              <a:buNone/>
            </a:pPr>
            <a:endParaRPr lang="en-US" sz="3000" b="1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How does one build complexity?</a:t>
            </a:r>
          </a:p>
          <a:p>
            <a:pPr marL="711200" indent="-514350">
              <a:buFont typeface="+mj-lt"/>
              <a:buAutoNum type="arabicPeriod"/>
            </a:pPr>
            <a:endParaRPr lang="en-US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Capital / Labor intensity of high complexity sectors?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practical issues…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7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25" y="2144712"/>
            <a:ext cx="8077200" cy="293688"/>
          </a:xfrm>
        </p:spPr>
        <p:txBody>
          <a:bodyPr/>
          <a:lstStyle/>
          <a:p>
            <a:pPr marL="196850" indent="0" algn="ctr">
              <a:buNone/>
            </a:pPr>
            <a:endParaRPr lang="en-US" sz="3000" b="1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ICT-based services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Tourism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Horticulture (fruit, flower, tea…)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Agro-industry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3883" y="857250"/>
            <a:ext cx="8243841" cy="1036638"/>
          </a:xfrm>
        </p:spPr>
        <p:txBody>
          <a:bodyPr/>
          <a:lstStyle/>
          <a:p>
            <a:r>
              <a:rPr lang="en-US" dirty="0" smtClean="0"/>
              <a:t>‘Industries without Smokestacks’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3883" y="857250"/>
            <a:ext cx="8243841" cy="1036638"/>
          </a:xfrm>
        </p:spPr>
        <p:txBody>
          <a:bodyPr/>
          <a:lstStyle/>
          <a:p>
            <a:r>
              <a:rPr lang="en-US" sz="3200" dirty="0" smtClean="0"/>
              <a:t>…but with features similar to manufacturing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3884" y="1946274"/>
            <a:ext cx="7869116" cy="4454525"/>
          </a:xfrm>
        </p:spPr>
        <p:txBody>
          <a:bodyPr/>
          <a:lstStyle/>
          <a:p>
            <a:pPr marL="711200" indent="-514350">
              <a:buFont typeface="+mj-lt"/>
              <a:buAutoNum type="arabicPeriod"/>
            </a:pPr>
            <a:r>
              <a:rPr lang="en-US" dirty="0" smtClean="0"/>
              <a:t>Tradable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High value-added per worker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Absorb large numbers of moderately skilled workers 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Benefit from tech. change, scale, and agglomeration economies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Unconditional convergence?</a:t>
            </a:r>
          </a:p>
        </p:txBody>
      </p:sp>
    </p:spTree>
    <p:extLst>
      <p:ext uri="{BB962C8B-B14F-4D97-AF65-F5344CB8AC3E}">
        <p14:creationId xmlns:p14="http://schemas.microsoft.com/office/powerpoint/2010/main" val="251296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2286000"/>
          </a:xfrm>
        </p:spPr>
        <p:txBody>
          <a:bodyPr/>
          <a:lstStyle/>
          <a:p>
            <a:pPr marL="711200" indent="-514350">
              <a:buFont typeface="+mj-lt"/>
              <a:buAutoNum type="arabicPeriod"/>
            </a:pPr>
            <a:r>
              <a:rPr lang="en-US" sz="2500" b="1" dirty="0"/>
              <a:t>Unleashing Africa’s inner strengths:</a:t>
            </a:r>
            <a:r>
              <a:rPr lang="en-US" sz="2500" dirty="0"/>
              <a:t> </a:t>
            </a:r>
            <a:r>
              <a:rPr lang="en-US" sz="2500" i="1" dirty="0"/>
              <a:t>Institutions, policies, and champions</a:t>
            </a:r>
          </a:p>
          <a:p>
            <a:pPr marL="711200" indent="-514350">
              <a:buFont typeface="+mj-lt"/>
              <a:buAutoNum type="arabicPeriod"/>
            </a:pPr>
            <a:r>
              <a:rPr lang="en-US" sz="2500" b="1" dirty="0"/>
              <a:t>Sustainable financing for economic development:</a:t>
            </a:r>
            <a:r>
              <a:rPr lang="en-US" sz="2500" dirty="0"/>
              <a:t> </a:t>
            </a:r>
            <a:r>
              <a:rPr lang="en-US" sz="2500" i="1" dirty="0"/>
              <a:t>Mobilizing Africa’s resources</a:t>
            </a:r>
          </a:p>
          <a:p>
            <a:pPr marL="711200" indent="-514350">
              <a:buFont typeface="+mj-lt"/>
              <a:buAutoNum type="arabicPeriod"/>
            </a:pPr>
            <a:r>
              <a:rPr lang="en-US" sz="2500" b="1" dirty="0"/>
              <a:t>Broadening the benefits of growth:</a:t>
            </a:r>
            <a:r>
              <a:rPr lang="en-US" sz="2500" dirty="0"/>
              <a:t> </a:t>
            </a:r>
            <a:r>
              <a:rPr lang="en-US" sz="2500" i="1" dirty="0"/>
              <a:t>No one left behind</a:t>
            </a:r>
          </a:p>
          <a:p>
            <a:pPr marL="711200" indent="-514350">
              <a:buFont typeface="+mj-lt"/>
              <a:buAutoNum type="arabicPeriod"/>
            </a:pPr>
            <a:r>
              <a:rPr lang="en-US" sz="2500" b="1" dirty="0"/>
              <a:t>Rethinking Africa’s structural transformation:</a:t>
            </a:r>
            <a:r>
              <a:rPr lang="en-US" sz="2500" dirty="0"/>
              <a:t> </a:t>
            </a:r>
            <a:r>
              <a:rPr lang="en-US" sz="2500" i="1" dirty="0"/>
              <a:t>The rise of new </a:t>
            </a:r>
            <a:r>
              <a:rPr lang="en-US" sz="2500" i="1" dirty="0" smtClean="0"/>
              <a:t>industries</a:t>
            </a:r>
          </a:p>
          <a:p>
            <a:pPr marL="711200" indent="-514350">
              <a:buFont typeface="+mj-lt"/>
              <a:buAutoNum type="arabicPeriod"/>
            </a:pPr>
            <a:r>
              <a:rPr lang="en-US" sz="2500" b="1" dirty="0"/>
              <a:t>Harnessing Africa’s digital potential:</a:t>
            </a:r>
            <a:r>
              <a:rPr lang="en-US" sz="2500" dirty="0"/>
              <a:t> </a:t>
            </a:r>
            <a:r>
              <a:rPr lang="en-US" sz="2500" i="1" dirty="0"/>
              <a:t>New tools for a new age</a:t>
            </a:r>
          </a:p>
          <a:p>
            <a:pPr marL="711200" indent="-514350">
              <a:buFont typeface="+mj-lt"/>
              <a:buAutoNum type="arabicPeriod"/>
            </a:pPr>
            <a:r>
              <a:rPr lang="en-US" sz="2500" b="1" dirty="0"/>
              <a:t>Reassessing Africa’s global partnerships:</a:t>
            </a:r>
            <a:r>
              <a:rPr lang="en-US" sz="2500" dirty="0"/>
              <a:t> </a:t>
            </a:r>
            <a:r>
              <a:rPr lang="en-US" sz="2500" i="1" dirty="0"/>
              <a:t>Approaches for engaging the new world order</a:t>
            </a:r>
          </a:p>
          <a:p>
            <a:pPr marL="71120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9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00400"/>
            <a:ext cx="7357697" cy="1036638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4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84" y="1600200"/>
            <a:ext cx="7869116" cy="152400"/>
          </a:xfrm>
        </p:spPr>
        <p:txBody>
          <a:bodyPr/>
          <a:lstStyle/>
          <a:p>
            <a:r>
              <a:rPr lang="en-US" sz="3000" b="1" dirty="0" smtClean="0"/>
              <a:t>Unleashing Africa’s </a:t>
            </a:r>
            <a:r>
              <a:rPr lang="en-US" sz="3000" b="1" dirty="0"/>
              <a:t>inner strengths:</a:t>
            </a:r>
            <a:r>
              <a:rPr lang="en-US" sz="3000" dirty="0"/>
              <a:t> </a:t>
            </a:r>
            <a:r>
              <a:rPr lang="en-US" sz="3000" i="1" dirty="0"/>
              <a:t>Institutions, policies, and champions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3810000"/>
          </a:xfrm>
        </p:spPr>
        <p:txBody>
          <a:bodyPr/>
          <a:lstStyle/>
          <a:p>
            <a:r>
              <a:rPr lang="en-US" sz="3000" dirty="0" smtClean="0"/>
              <a:t>Role of the three continental institutions:</a:t>
            </a:r>
          </a:p>
          <a:p>
            <a:pPr lvl="1"/>
            <a:r>
              <a:rPr lang="en-US" sz="3000" i="1" dirty="0" smtClean="0"/>
              <a:t>AfDB</a:t>
            </a:r>
          </a:p>
          <a:p>
            <a:pPr lvl="1"/>
            <a:r>
              <a:rPr lang="en-US" sz="3000" i="1" dirty="0" smtClean="0"/>
              <a:t>African Union</a:t>
            </a:r>
          </a:p>
          <a:p>
            <a:pPr lvl="1"/>
            <a:r>
              <a:rPr lang="en-US" sz="3000" i="1" dirty="0" smtClean="0"/>
              <a:t>UNECA</a:t>
            </a:r>
          </a:p>
          <a:p>
            <a:r>
              <a:rPr lang="en-US" sz="3000" dirty="0" smtClean="0"/>
              <a:t>Managing African economies post-conflict: </a:t>
            </a:r>
            <a:r>
              <a:rPr lang="en-US" sz="3000" i="1" dirty="0" smtClean="0"/>
              <a:t>The case of C</a:t>
            </a:r>
            <a:r>
              <a:rPr lang="en-US" i="1" dirty="0" smtClean="0"/>
              <a:t>ô</a:t>
            </a:r>
            <a:r>
              <a:rPr lang="en-US" sz="3000" i="1" dirty="0" smtClean="0"/>
              <a:t>te d’Ivoire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655903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2286000"/>
          </a:xfrm>
        </p:spPr>
        <p:txBody>
          <a:bodyPr/>
          <a:lstStyle/>
          <a:p>
            <a:pPr marL="711200" indent="-514350">
              <a:buFont typeface="+mj-lt"/>
              <a:buAutoNum type="arabicPeriod"/>
            </a:pPr>
            <a:endParaRPr lang="en-US" sz="2500" b="1" dirty="0" smtClean="0"/>
          </a:p>
          <a:p>
            <a:pPr marL="711200" indent="-514350">
              <a:buFont typeface="+mj-lt"/>
              <a:buAutoNum type="arabicPeriod"/>
            </a:pPr>
            <a:endParaRPr lang="en-US" sz="2500" b="1" dirty="0"/>
          </a:p>
          <a:p>
            <a:pPr marL="196850" indent="0" algn="ctr">
              <a:buNone/>
            </a:pPr>
            <a:r>
              <a:rPr lang="en-US" sz="3000" b="1" dirty="0" smtClean="0"/>
              <a:t>Chapter 2</a:t>
            </a:r>
          </a:p>
          <a:p>
            <a:pPr marL="711200" indent="-514350">
              <a:buFont typeface="+mj-lt"/>
              <a:buAutoNum type="arabicPeriod"/>
            </a:pPr>
            <a:endParaRPr lang="en-US" sz="3000" b="1" dirty="0"/>
          </a:p>
          <a:p>
            <a:pPr marL="196850" indent="0" algn="ctr">
              <a:buNone/>
            </a:pPr>
            <a:r>
              <a:rPr lang="en-US" sz="3000" b="1" dirty="0" smtClean="0"/>
              <a:t>Sustainable </a:t>
            </a:r>
            <a:r>
              <a:rPr lang="en-US" sz="3000" b="1" dirty="0"/>
              <a:t>financing for economic development:</a:t>
            </a:r>
            <a:r>
              <a:rPr lang="en-US" sz="3000" dirty="0"/>
              <a:t> </a:t>
            </a:r>
            <a:r>
              <a:rPr lang="en-US" sz="3000" i="1" dirty="0"/>
              <a:t>Mobilizing Africa’s resources</a:t>
            </a:r>
          </a:p>
          <a:p>
            <a:pPr marL="7112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6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084" y="990600"/>
            <a:ext cx="7945316" cy="533400"/>
          </a:xfrm>
        </p:spPr>
        <p:txBody>
          <a:bodyPr/>
          <a:lstStyle/>
          <a:p>
            <a:r>
              <a:rPr lang="en-US" sz="3000" b="1" dirty="0" smtClean="0"/>
              <a:t>Economic Outlook Sub-Sahara Africa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" y="1905000"/>
            <a:ext cx="8021516" cy="4724400"/>
          </a:xfrm>
        </p:spPr>
      </p:pic>
    </p:spTree>
    <p:extLst>
      <p:ext uri="{BB962C8B-B14F-4D97-AF65-F5344CB8AC3E}">
        <p14:creationId xmlns:p14="http://schemas.microsoft.com/office/powerpoint/2010/main" val="165148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945316" cy="609600"/>
          </a:xfrm>
        </p:spPr>
        <p:txBody>
          <a:bodyPr/>
          <a:lstStyle/>
          <a:p>
            <a:r>
              <a:rPr lang="en-US" sz="3000" b="1" dirty="0" smtClean="0"/>
              <a:t>Real GDP Growth sub-Saharan Africa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8" y="2297794"/>
            <a:ext cx="7645961" cy="4026806"/>
          </a:xfrm>
        </p:spPr>
      </p:pic>
    </p:spTree>
    <p:extLst>
      <p:ext uri="{BB962C8B-B14F-4D97-AF65-F5344CB8AC3E}">
        <p14:creationId xmlns:p14="http://schemas.microsoft.com/office/powerpoint/2010/main" val="274931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84" y="1219200"/>
            <a:ext cx="7945316" cy="228600"/>
          </a:xfrm>
        </p:spPr>
        <p:txBody>
          <a:bodyPr/>
          <a:lstStyle/>
          <a:p>
            <a:pPr algn="ctr"/>
            <a:r>
              <a:rPr lang="en-US" sz="3000" b="1" dirty="0" smtClean="0"/>
              <a:t>…but debt levels are rising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" y="2133600"/>
            <a:ext cx="7792916" cy="4267200"/>
          </a:xfrm>
        </p:spPr>
      </p:pic>
    </p:spTree>
    <p:extLst>
      <p:ext uri="{BB962C8B-B14F-4D97-AF65-F5344CB8AC3E}">
        <p14:creationId xmlns:p14="http://schemas.microsoft.com/office/powerpoint/2010/main" val="36285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990600"/>
          </a:xfrm>
        </p:spPr>
        <p:txBody>
          <a:bodyPr/>
          <a:lstStyle/>
          <a:p>
            <a:pPr marL="196850" indent="0" algn="ctr">
              <a:buNone/>
            </a:pPr>
            <a:r>
              <a:rPr lang="en-US" sz="3000" b="1" dirty="0" smtClean="0">
                <a:solidFill>
                  <a:srgbClr val="295582"/>
                </a:solidFill>
              </a:rPr>
              <a:t>Possibly more difficult external funding conditions…DRM is Imperative</a:t>
            </a:r>
          </a:p>
          <a:p>
            <a:pPr marL="711200" indent="-514350">
              <a:buFont typeface="+mj-lt"/>
              <a:buAutoNum type="arabicPeriod"/>
            </a:pPr>
            <a:endParaRPr lang="en-US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Less commodity revenues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Outlook for ODA uncertain</a:t>
            </a:r>
          </a:p>
          <a:p>
            <a:pPr marL="711200" indent="-514350">
              <a:buFont typeface="+mj-lt"/>
              <a:buAutoNum type="arabicPeriod"/>
            </a:pPr>
            <a:r>
              <a:rPr lang="en-US" dirty="0"/>
              <a:t>Sovereign downgrades</a:t>
            </a:r>
            <a:endParaRPr lang="en-US" dirty="0" smtClean="0"/>
          </a:p>
          <a:p>
            <a:pPr marL="711200" indent="-514350">
              <a:buFont typeface="+mj-lt"/>
              <a:buAutoNum type="arabicPeriod"/>
            </a:pPr>
            <a:r>
              <a:rPr lang="en-US" dirty="0" smtClean="0"/>
              <a:t>Rising global interest rates / weaker local currencies</a:t>
            </a:r>
          </a:p>
          <a:p>
            <a:pPr marL="71120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05740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396" tIns="37396" rIns="37396" bIns="37396" numCol="1" rtlCol="0" anchor="t" anchorCtr="0" compatLnSpc="1">
            <a:prstTxWarp prst="textNoShape">
              <a:avLst/>
            </a:prstTxWarp>
          </a:bodyPr>
          <a:lstStyle/>
          <a:p>
            <a:pPr marL="617538" marR="0" indent="-420688" algn="l" defTabSz="673100" rtl="0" eaLnBrk="1" fontAlgn="base" latinLnBrk="0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>
                <a:srgbClr val="295582"/>
              </a:buClr>
              <a:buSzTx/>
              <a:buFont typeface="Times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60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84" y="1066800"/>
            <a:ext cx="7945316" cy="762000"/>
          </a:xfrm>
        </p:spPr>
        <p:txBody>
          <a:bodyPr/>
          <a:lstStyle/>
          <a:p>
            <a:pPr algn="ctr"/>
            <a:r>
              <a:rPr lang="en-US" sz="3000" b="1" dirty="0" smtClean="0"/>
              <a:t>Tax Revenues as a percent of GDP</a:t>
            </a:r>
            <a:br>
              <a:rPr lang="en-US" sz="3000" b="1" dirty="0" smtClean="0"/>
            </a:br>
            <a:r>
              <a:rPr lang="en-US" sz="3000" b="1" dirty="0" smtClean="0"/>
              <a:t>Avg. 2000-2015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399"/>
            <a:ext cx="8153400" cy="4587323"/>
          </a:xfrm>
        </p:spPr>
      </p:pic>
    </p:spTree>
    <p:extLst>
      <p:ext uri="{BB962C8B-B14F-4D97-AF65-F5344CB8AC3E}">
        <p14:creationId xmlns:p14="http://schemas.microsoft.com/office/powerpoint/2010/main" val="314251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eorgia"/>
        <a:ea typeface="ヒラギノ明朝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7396" tIns="37396" rIns="37396" bIns="37396" numCol="1" anchor="t" anchorCtr="0" compatLnSpc="1">
        <a:prstTxWarp prst="textNoShape">
          <a:avLst/>
        </a:prstTxWarp>
      </a:bodyPr>
      <a:lstStyle>
        <a:defPPr marL="617538" marR="0" indent="-420688" algn="l" defTabSz="673100" rtl="0" eaLnBrk="1" fontAlgn="base" latinLnBrk="0" hangingPunct="1">
          <a:lnSpc>
            <a:spcPct val="80000"/>
          </a:lnSpc>
          <a:spcBef>
            <a:spcPts val="1763"/>
          </a:spcBef>
          <a:spcAft>
            <a:spcPct val="0"/>
          </a:spcAft>
          <a:buClr>
            <a:srgbClr val="295582"/>
          </a:buClr>
          <a:buSzTx/>
          <a:buFont typeface="Times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7396" tIns="37396" rIns="37396" bIns="37396" numCol="1" anchor="t" anchorCtr="0" compatLnSpc="1">
        <a:prstTxWarp prst="textNoShape">
          <a:avLst/>
        </a:prstTxWarp>
      </a:bodyPr>
      <a:lstStyle>
        <a:defPPr marL="617538" marR="0" indent="-420688" algn="l" defTabSz="673100" rtl="0" eaLnBrk="1" fontAlgn="base" latinLnBrk="0" hangingPunct="1">
          <a:lnSpc>
            <a:spcPct val="80000"/>
          </a:lnSpc>
          <a:spcBef>
            <a:spcPts val="1763"/>
          </a:spcBef>
          <a:spcAft>
            <a:spcPct val="0"/>
          </a:spcAft>
          <a:buClr>
            <a:srgbClr val="295582"/>
          </a:buClr>
          <a:buSzTx/>
          <a:buFont typeface="Times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12353</TotalTime>
  <Words>667</Words>
  <Application>Microsoft Macintosh PowerPoint</Application>
  <PresentationFormat>On-screen Show (4:3)</PresentationFormat>
  <Paragraphs>138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Garamond</vt:lpstr>
      <vt:lpstr>Georgia</vt:lpstr>
      <vt:lpstr>Times</vt:lpstr>
      <vt:lpstr>ヒラギノ明朝 Pro W3</vt:lpstr>
      <vt:lpstr>ヒラギノ角ゴ Pro W3</vt:lpstr>
      <vt:lpstr>Title &amp; Bullets</vt:lpstr>
      <vt:lpstr>PowerPoint Presentation</vt:lpstr>
      <vt:lpstr>PowerPoint Presentation</vt:lpstr>
      <vt:lpstr>PowerPoint Presentation</vt:lpstr>
      <vt:lpstr>PowerPoint Presentation</vt:lpstr>
      <vt:lpstr>Economic Outlook Sub-Sahara Africa</vt:lpstr>
      <vt:lpstr>Real GDP Growth sub-Saharan Africa</vt:lpstr>
      <vt:lpstr>…but debt levels are rising</vt:lpstr>
      <vt:lpstr>PowerPoint Presentation</vt:lpstr>
      <vt:lpstr>Tax Revenues as a percent of GDP Avg. 2000-2015</vt:lpstr>
      <vt:lpstr>Natural Resource Wealth Management</vt:lpstr>
      <vt:lpstr>Illicit Capital Flows</vt:lpstr>
      <vt:lpstr>Innovative Financing for Development  </vt:lpstr>
      <vt:lpstr>PowerPoint Presentation</vt:lpstr>
      <vt:lpstr>World Poverty Clock</vt:lpstr>
      <vt:lpstr>World Poverty Clock in 2030</vt:lpstr>
      <vt:lpstr>Africa Poverty Clock</vt:lpstr>
      <vt:lpstr>Africa Poverty Clock in 2030</vt:lpstr>
      <vt:lpstr>Poverty: Lower Rates; Higher Headcount</vt:lpstr>
      <vt:lpstr>Growth-poverty disconnect</vt:lpstr>
      <vt:lpstr> Share of African Workers Below the Poverty Line</vt:lpstr>
      <vt:lpstr>  Share of Unemployed with Unemp. Benefits</vt:lpstr>
      <vt:lpstr>PowerPoint Presentation</vt:lpstr>
      <vt:lpstr>Sectoral productivity and employment chg. in sub-Saharan Africa, 2000-2010 </vt:lpstr>
      <vt:lpstr>Sectoral productivity and employment chg. in Asia, 1975-2010 </vt:lpstr>
      <vt:lpstr>Global Industrial Robots by Manufacturing Subsector</vt:lpstr>
      <vt:lpstr> Complexity and GDP per Capita </vt:lpstr>
      <vt:lpstr>Some practical issues…</vt:lpstr>
      <vt:lpstr>‘Industries without Smokestacks’</vt:lpstr>
      <vt:lpstr>…but with features similar to manufacturing</vt:lpstr>
      <vt:lpstr>Thank You</vt:lpstr>
      <vt:lpstr>Unleashing Africa’s inner strengths: Institutions, policies, and champions </vt:lpstr>
    </vt:vector>
  </TitlesOfParts>
  <Company>The Brookings Institution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zlewis</dc:creator>
  <cp:lastModifiedBy>Molli Ferrarello</cp:lastModifiedBy>
  <cp:revision>628</cp:revision>
  <cp:lastPrinted>2018-01-19T22:02:36Z</cp:lastPrinted>
  <dcterms:created xsi:type="dcterms:W3CDTF">2010-11-30T15:59:56Z</dcterms:created>
  <dcterms:modified xsi:type="dcterms:W3CDTF">2018-02-08T15:05:42Z</dcterms:modified>
</cp:coreProperties>
</file>