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11.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drawings/drawing1.xml" ContentType="application/vnd.openxmlformats-officedocument.drawingml.chartshapes+xml"/>
  <Override PartName="/ppt/notesSlides/notesSlide14.xml" ContentType="application/vnd.openxmlformats-officedocument.presentationml.notesSlide+xml"/>
  <Override PartName="/ppt/charts/chart14.xml" ContentType="application/vnd.openxmlformats-officedocument.drawingml.chart+xml"/>
  <Override PartName="/ppt/notesSlides/notesSlide15.xml" ContentType="application/vnd.openxmlformats-officedocument.presentationml.notesSlide+xml"/>
  <Override PartName="/ppt/charts/chart15.xml" ContentType="application/vnd.openxmlformats-officedocument.drawingml.chart+xml"/>
  <Override PartName="/ppt/charts/chart16.xml" ContentType="application/vnd.openxmlformats-officedocument.drawingml.chart+xml"/>
  <Override PartName="/ppt/notesSlides/notesSlide16.xml" ContentType="application/vnd.openxmlformats-officedocument.presentationml.notesSlide+xml"/>
  <Override PartName="/ppt/charts/chart17.xml" ContentType="application/vnd.openxmlformats-officedocument.drawingml.chart+xml"/>
  <Override PartName="/ppt/notesSlides/notesSlide17.xml" ContentType="application/vnd.openxmlformats-officedocument.presentationml.notesSlide+xml"/>
  <Override PartName="/ppt/charts/chart18.xml" ContentType="application/vnd.openxmlformats-officedocument.drawingml.chart+xml"/>
  <Override PartName="/ppt/charts/chart19.xml" ContentType="application/vnd.openxmlformats-officedocument.drawingml.chart+xml"/>
  <Override PartName="/ppt/notesSlides/notesSlide18.xml" ContentType="application/vnd.openxmlformats-officedocument.presentationml.notesSlide+xml"/>
  <Override PartName="/ppt/charts/chart20.xml" ContentType="application/vnd.openxmlformats-officedocument.drawingml.chart+xml"/>
  <Override PartName="/ppt/notesSlides/notesSlide19.xml" ContentType="application/vnd.openxmlformats-officedocument.presentationml.notesSlide+xml"/>
  <Override PartName="/ppt/charts/chart21.xml" ContentType="application/vnd.openxmlformats-officedocument.drawingml.chart+xml"/>
  <Override PartName="/ppt/notesSlides/notesSlide20.xml" ContentType="application/vnd.openxmlformats-officedocument.presentationml.notesSlide+xml"/>
  <Override PartName="/ppt/charts/chart22.xml" ContentType="application/vnd.openxmlformats-officedocument.drawingml.chart+xml"/>
  <Override PartName="/ppt/notesSlides/notesSlide21.xml" ContentType="application/vnd.openxmlformats-officedocument.presentationml.notesSlide+xml"/>
  <Override PartName="/ppt/charts/chart23.xml" ContentType="application/vnd.openxmlformats-officedocument.drawingml.chart+xml"/>
  <Override PartName="/ppt/notesSlides/notesSlide22.xml" ContentType="application/vnd.openxmlformats-officedocument.presentationml.notesSlide+xml"/>
  <Override PartName="/ppt/charts/chart2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2" r:id="rId2"/>
    <p:sldMasterId id="2147483685" r:id="rId3"/>
  </p:sldMasterIdLst>
  <p:notesMasterIdLst>
    <p:notesMasterId r:id="rId26"/>
  </p:notesMasterIdLst>
  <p:handoutMasterIdLst>
    <p:handoutMasterId r:id="rId27"/>
  </p:handoutMasterIdLst>
  <p:sldIdLst>
    <p:sldId id="523" r:id="rId4"/>
    <p:sldId id="545" r:id="rId5"/>
    <p:sldId id="549" r:id="rId6"/>
    <p:sldId id="546" r:id="rId7"/>
    <p:sldId id="548" r:id="rId8"/>
    <p:sldId id="542" r:id="rId9"/>
    <p:sldId id="543" r:id="rId10"/>
    <p:sldId id="544" r:id="rId11"/>
    <p:sldId id="524" r:id="rId12"/>
    <p:sldId id="525" r:id="rId13"/>
    <p:sldId id="526" r:id="rId14"/>
    <p:sldId id="527" r:id="rId15"/>
    <p:sldId id="519" r:id="rId16"/>
    <p:sldId id="528" r:id="rId17"/>
    <p:sldId id="529" r:id="rId18"/>
    <p:sldId id="530" r:id="rId19"/>
    <p:sldId id="520" r:id="rId20"/>
    <p:sldId id="531" r:id="rId21"/>
    <p:sldId id="532" r:id="rId22"/>
    <p:sldId id="533" r:id="rId23"/>
    <p:sldId id="539" r:id="rId24"/>
    <p:sldId id="540" r:id="rId25"/>
  </p:sldIdLst>
  <p:sldSz cx="9144000" cy="6858000" type="screen4x3"/>
  <p:notesSz cx="9296400" cy="70104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5" userDrawn="1">
          <p15:clr>
            <a:srgbClr val="A4A3A4"/>
          </p15:clr>
        </p15:guide>
        <p15:guide id="2" pos="2925" userDrawn="1">
          <p15:clr>
            <a:srgbClr val="A4A3A4"/>
          </p15:clr>
        </p15:guide>
        <p15:guide id="3" orient="horz" pos="2208" userDrawn="1">
          <p15:clr>
            <a:srgbClr val="A4A3A4"/>
          </p15:clr>
        </p15:guide>
        <p15:guide id="4" pos="292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bley Telhami" initials="ST"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969"/>
    <a:srgbClr val="FFCCCC"/>
    <a:srgbClr val="99CCFF"/>
    <a:srgbClr val="FFFF99"/>
    <a:srgbClr val="FFFFCC"/>
    <a:srgbClr val="6699FF"/>
    <a:srgbClr val="CCFF99"/>
    <a:srgbClr val="FF4F4F"/>
    <a:srgbClr val="CC99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03" autoAdjust="0"/>
    <p:restoredTop sz="64568" autoAdjust="0"/>
  </p:normalViewPr>
  <p:slideViewPr>
    <p:cSldViewPr>
      <p:cViewPr varScale="1">
        <p:scale>
          <a:sx n="111" d="100"/>
          <a:sy n="111" d="100"/>
        </p:scale>
        <p:origin x="1110" y="108"/>
      </p:cViewPr>
      <p:guideLst>
        <p:guide orient="horz" pos="2160"/>
        <p:guide pos="2880"/>
      </p:guideLst>
    </p:cSldViewPr>
  </p:slideViewPr>
  <p:outlineViewPr>
    <p:cViewPr>
      <p:scale>
        <a:sx n="33" d="100"/>
        <a:sy n="33" d="100"/>
      </p:scale>
      <p:origin x="0" y="1320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1734" y="-102"/>
      </p:cViewPr>
      <p:guideLst>
        <p:guide orient="horz" pos="2205"/>
        <p:guide pos="2925"/>
        <p:guide orient="horz" pos="2208"/>
        <p:guide pos="29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39707403718459494"/>
          <c:y val="5.3822612642311363E-2"/>
          <c:w val="0.58410646303674196"/>
          <c:h val="0.93449591459534864"/>
        </c:manualLayout>
      </c:layout>
      <c:barChart>
        <c:barDir val="bar"/>
        <c:grouping val="clustered"/>
        <c:varyColors val="0"/>
        <c:ser>
          <c:idx val="0"/>
          <c:order val="0"/>
          <c:tx>
            <c:strRef>
              <c:f>Sheet1!$B$1</c:f>
              <c:strCache>
                <c:ptCount val="1"/>
                <c:pt idx="0">
                  <c:v>Japan</c:v>
                </c:pt>
              </c:strCache>
            </c:strRef>
          </c:tx>
          <c:spPr>
            <a:solidFill>
              <a:srgbClr val="6699FF"/>
            </a:solidFill>
          </c:spPr>
          <c:invertIfNegative val="0"/>
          <c:dLbls>
            <c:numFmt formatCode="0%" sourceLinked="0"/>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 Direct talks between North Korea and the United States</c:v>
                </c:pt>
                <c:pt idx="1">
                  <c:v>Multi-party negotiations such as ongoing diplomatic efforts amongst the 6 countries, North Korea, the United States, Russia, China, South Korea and Japan</c:v>
                </c:pt>
                <c:pt idx="2">
                  <c:v> Stricter sanctions against North Korea</c:v>
                </c:pt>
                <c:pt idx="3">
                  <c:v>Military action by the United States and its allies</c:v>
                </c:pt>
                <c:pt idx="4">
                  <c:v>China taking a stronger stance against North Korea</c:v>
                </c:pt>
                <c:pt idx="5">
                  <c:v> I don’t believe North Korea’s nuclear program can be stopped</c:v>
                </c:pt>
              </c:strCache>
            </c:strRef>
          </c:cat>
          <c:val>
            <c:numRef>
              <c:f>Sheet1!$B$2:$B$7</c:f>
              <c:numCache>
                <c:formatCode>0.0%</c:formatCode>
                <c:ptCount val="6"/>
                <c:pt idx="0">
                  <c:v>0.20599999999999999</c:v>
                </c:pt>
                <c:pt idx="1">
                  <c:v>0.155</c:v>
                </c:pt>
                <c:pt idx="2">
                  <c:v>0.108</c:v>
                </c:pt>
                <c:pt idx="3">
                  <c:v>8.4000000000000005E-2</c:v>
                </c:pt>
                <c:pt idx="4" formatCode="0%">
                  <c:v>0.16500000000000001</c:v>
                </c:pt>
                <c:pt idx="5">
                  <c:v>0.27200000000000002</c:v>
                </c:pt>
              </c:numCache>
            </c:numRef>
          </c:val>
          <c:extLst>
            <c:ext xmlns:c16="http://schemas.microsoft.com/office/drawing/2014/chart" uri="{C3380CC4-5D6E-409C-BE32-E72D297353CC}">
              <c16:uniqueId val="{00000000-21B4-42AE-856F-DC44C5122B0E}"/>
            </c:ext>
          </c:extLst>
        </c:ser>
        <c:ser>
          <c:idx val="1"/>
          <c:order val="1"/>
          <c:tx>
            <c:strRef>
              <c:f>Sheet1!$C$1</c:f>
              <c:strCache>
                <c:ptCount val="1"/>
                <c:pt idx="0">
                  <c:v>U.S.</c:v>
                </c:pt>
              </c:strCache>
            </c:strRef>
          </c:tx>
          <c:spPr>
            <a:solidFill>
              <a:srgbClr val="FF6969"/>
            </a:solidFill>
          </c:spPr>
          <c:invertIfNegative val="0"/>
          <c:dLbls>
            <c:dLbl>
              <c:idx val="1"/>
              <c:layout/>
              <c:tx>
                <c:rich>
                  <a:bodyPr/>
                  <a:lstStyle/>
                  <a:p>
                    <a:r>
                      <a:rPr lang="en-US" dirty="0" smtClean="0"/>
                      <a:t>35%</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1B4-42AE-856F-DC44C5122B0E}"/>
                </c:ext>
              </c:extLst>
            </c:dLbl>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 Direct talks between North Korea and the United States</c:v>
                </c:pt>
                <c:pt idx="1">
                  <c:v>Multi-party negotiations such as ongoing diplomatic efforts amongst the 6 countries, North Korea, the United States, Russia, China, South Korea and Japan</c:v>
                </c:pt>
                <c:pt idx="2">
                  <c:v> Stricter sanctions against North Korea</c:v>
                </c:pt>
                <c:pt idx="3">
                  <c:v>Military action by the United States and its allies</c:v>
                </c:pt>
                <c:pt idx="4">
                  <c:v>China taking a stronger stance against North Korea</c:v>
                </c:pt>
                <c:pt idx="5">
                  <c:v> I don’t believe North Korea’s nuclear program can be stopped</c:v>
                </c:pt>
              </c:strCache>
            </c:strRef>
          </c:cat>
          <c:val>
            <c:numRef>
              <c:f>Sheet1!$C$2:$C$7</c:f>
              <c:numCache>
                <c:formatCode>0%</c:formatCode>
                <c:ptCount val="6"/>
                <c:pt idx="0">
                  <c:v>0.09</c:v>
                </c:pt>
                <c:pt idx="1">
                  <c:v>0.35</c:v>
                </c:pt>
                <c:pt idx="2">
                  <c:v>7.0000000000000007E-2</c:v>
                </c:pt>
                <c:pt idx="3">
                  <c:v>0.11</c:v>
                </c:pt>
                <c:pt idx="4">
                  <c:v>0.22</c:v>
                </c:pt>
                <c:pt idx="5">
                  <c:v>0.15</c:v>
                </c:pt>
              </c:numCache>
            </c:numRef>
          </c:val>
          <c:extLst>
            <c:ext xmlns:c16="http://schemas.microsoft.com/office/drawing/2014/chart" uri="{C3380CC4-5D6E-409C-BE32-E72D297353CC}">
              <c16:uniqueId val="{00000001-21B4-42AE-856F-DC44C5122B0E}"/>
            </c:ext>
          </c:extLst>
        </c:ser>
        <c:dLbls>
          <c:showLegendKey val="0"/>
          <c:showVal val="1"/>
          <c:showCatName val="0"/>
          <c:showSerName val="0"/>
          <c:showPercent val="0"/>
          <c:showBubbleSize val="0"/>
        </c:dLbls>
        <c:gapWidth val="150"/>
        <c:axId val="1041406976"/>
        <c:axId val="991025344"/>
      </c:barChart>
      <c:catAx>
        <c:axId val="1041406976"/>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991025344"/>
        <c:crosses val="autoZero"/>
        <c:auto val="1"/>
        <c:lblAlgn val="ctr"/>
        <c:lblOffset val="100"/>
        <c:noMultiLvlLbl val="0"/>
      </c:catAx>
      <c:valAx>
        <c:axId val="991025344"/>
        <c:scaling>
          <c:orientation val="minMax"/>
          <c:max val="0.4"/>
          <c:min val="0"/>
        </c:scaling>
        <c:delete val="1"/>
        <c:axPos val="t"/>
        <c:majorGridlines>
          <c:spPr>
            <a:ln>
              <a:noFill/>
            </a:ln>
          </c:spPr>
        </c:majorGridlines>
        <c:numFmt formatCode="0%" sourceLinked="0"/>
        <c:majorTickMark val="out"/>
        <c:minorTickMark val="none"/>
        <c:tickLblPos val="nextTo"/>
        <c:crossAx val="1041406976"/>
        <c:crosses val="autoZero"/>
        <c:crossBetween val="between"/>
        <c:majorUnit val="0.1"/>
      </c:valAx>
    </c:plotArea>
    <c:legend>
      <c:legendPos val="r"/>
      <c:layout>
        <c:manualLayout>
          <c:xMode val="edge"/>
          <c:yMode val="edge"/>
          <c:x val="0.77699169986719785"/>
          <c:y val="0.37348375262054506"/>
          <c:w val="0.16041567065073042"/>
          <c:h val="0.14963102725366875"/>
        </c:manualLayout>
      </c:layout>
      <c:overlay val="0"/>
      <c:txPr>
        <a:bodyPr/>
        <a:lstStyle/>
        <a:p>
          <a:pPr>
            <a:defRPr lang="ja-JP"/>
          </a:pPr>
          <a:endParaRPr lang="en-US"/>
        </a:p>
      </c:txPr>
    </c:legend>
    <c:plotVisOnly val="1"/>
    <c:dispBlanksAs val="gap"/>
    <c:showDLblsOverMax val="0"/>
  </c:chart>
  <c:txPr>
    <a:bodyPr/>
    <a:lstStyle/>
    <a:p>
      <a:pPr>
        <a:defRPr sz="1200">
          <a:latin typeface="Georgia" panose="02040502050405020303" pitchFamily="18"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N=2000)</c:v>
                </c:pt>
              </c:strCache>
            </c:strRef>
          </c:tx>
          <c:dPt>
            <c:idx val="0"/>
            <c:bubble3D val="0"/>
            <c:spPr>
              <a:solidFill>
                <a:srgbClr val="99CCFF"/>
              </a:solidFill>
            </c:spPr>
            <c:extLst>
              <c:ext xmlns:c16="http://schemas.microsoft.com/office/drawing/2014/chart" uri="{C3380CC4-5D6E-409C-BE32-E72D297353CC}">
                <c16:uniqueId val="{00000001-F536-4B84-B8AD-826A1417CF18}"/>
              </c:ext>
            </c:extLst>
          </c:dPt>
          <c:dPt>
            <c:idx val="1"/>
            <c:bubble3D val="0"/>
            <c:spPr>
              <a:solidFill>
                <a:srgbClr val="FFCCCC"/>
              </a:solidFill>
            </c:spPr>
            <c:extLst>
              <c:ext xmlns:c16="http://schemas.microsoft.com/office/drawing/2014/chart" uri="{C3380CC4-5D6E-409C-BE32-E72D297353CC}">
                <c16:uniqueId val="{00000003-F536-4B84-B8AD-826A1417CF18}"/>
              </c:ext>
            </c:extLst>
          </c:dPt>
          <c:dPt>
            <c:idx val="2"/>
            <c:bubble3D val="0"/>
            <c:spPr>
              <a:solidFill>
                <a:srgbClr val="FFFF99"/>
              </a:solidFill>
            </c:spPr>
            <c:extLst>
              <c:ext xmlns:c16="http://schemas.microsoft.com/office/drawing/2014/chart" uri="{C3380CC4-5D6E-409C-BE32-E72D297353CC}">
                <c16:uniqueId val="{00000005-F536-4B84-B8AD-826A1417CF18}"/>
              </c:ext>
            </c:extLst>
          </c:dPt>
          <c:dPt>
            <c:idx val="3"/>
            <c:bubble3D val="0"/>
            <c:spPr>
              <a:solidFill>
                <a:schemeClr val="bg1">
                  <a:lumMod val="50000"/>
                </a:schemeClr>
              </a:solidFill>
            </c:spPr>
            <c:extLst>
              <c:ext xmlns:c16="http://schemas.microsoft.com/office/drawing/2014/chart" uri="{C3380CC4-5D6E-409C-BE32-E72D297353CC}">
                <c16:uniqueId val="{00000007-F536-4B84-B8AD-826A1417CF18}"/>
              </c:ext>
            </c:extLst>
          </c:dPt>
          <c:dPt>
            <c:idx val="4"/>
            <c:bubble3D val="0"/>
            <c:spPr>
              <a:solidFill>
                <a:srgbClr val="FF6969"/>
              </a:solidFill>
            </c:spPr>
            <c:extLst>
              <c:ext xmlns:c16="http://schemas.microsoft.com/office/drawing/2014/chart" uri="{C3380CC4-5D6E-409C-BE32-E72D297353CC}">
                <c16:uniqueId val="{00000009-F536-4B84-B8AD-826A1417CF18}"/>
              </c:ext>
            </c:extLst>
          </c:dPt>
          <c:dPt>
            <c:idx val="5"/>
            <c:bubble3D val="0"/>
            <c:spPr>
              <a:solidFill>
                <a:schemeClr val="bg1">
                  <a:lumMod val="75000"/>
                </a:schemeClr>
              </a:solidFill>
            </c:spPr>
            <c:extLst>
              <c:ext xmlns:c16="http://schemas.microsoft.com/office/drawing/2014/chart" uri="{C3380CC4-5D6E-409C-BE32-E72D297353CC}">
                <c16:uniqueId val="{0000000B-F536-4B84-B8AD-826A1417CF18}"/>
              </c:ext>
            </c:extLst>
          </c:dPt>
          <c:dPt>
            <c:idx val="6"/>
            <c:bubble3D val="0"/>
            <c:explosion val="2"/>
            <c:extLst>
              <c:ext xmlns:c16="http://schemas.microsoft.com/office/drawing/2014/chart" uri="{C3380CC4-5D6E-409C-BE32-E72D297353CC}">
                <c16:uniqueId val="{0000000C-F536-4B84-B8AD-826A1417CF18}"/>
              </c:ext>
            </c:extLst>
          </c:dPt>
          <c:dLbls>
            <c:dLbl>
              <c:idx val="0"/>
              <c:layout>
                <c:manualLayout>
                  <c:x val="-0.21658848197637134"/>
                  <c:y val="0.14955194444444445"/>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397844871607244"/>
                      <c:h val="0.2622902777777778"/>
                    </c:manualLayout>
                  </c15:layout>
                </c:ext>
                <c:ext xmlns:c16="http://schemas.microsoft.com/office/drawing/2014/chart" uri="{C3380CC4-5D6E-409C-BE32-E72D297353CC}">
                  <c16:uniqueId val="{00000001-F536-4B84-B8AD-826A1417CF18}"/>
                </c:ext>
              </c:extLst>
            </c:dLbl>
            <c:dLbl>
              <c:idx val="1"/>
              <c:layout>
                <c:manualLayout>
                  <c:x val="0.13447955370764419"/>
                  <c:y val="-0.15047569444444445"/>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6559148898535551"/>
                      <c:h val="0.23054027777777775"/>
                    </c:manualLayout>
                  </c15:layout>
                </c:ext>
                <c:ext xmlns:c16="http://schemas.microsoft.com/office/drawing/2014/chart" uri="{C3380CC4-5D6E-409C-BE32-E72D297353CC}">
                  <c16:uniqueId val="{00000003-F536-4B84-B8AD-826A1417CF18}"/>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0.33</c:v>
                </c:pt>
                <c:pt idx="1">
                  <c:v>0.41</c:v>
                </c:pt>
                <c:pt idx="2">
                  <c:v>0.26</c:v>
                </c:pt>
              </c:numCache>
            </c:numRef>
          </c:val>
          <c:extLst>
            <c:ext xmlns:c16="http://schemas.microsoft.com/office/drawing/2014/chart" uri="{C3380CC4-5D6E-409C-BE32-E72D297353CC}">
              <c16:uniqueId val="{0000000D-F536-4B84-B8AD-826A1417CF18}"/>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N=1000)</c:v>
                </c:pt>
              </c:strCache>
            </c:strRef>
          </c:tx>
          <c:dPt>
            <c:idx val="0"/>
            <c:bubble3D val="0"/>
            <c:spPr>
              <a:solidFill>
                <a:srgbClr val="99CCFF"/>
              </a:solidFill>
            </c:spPr>
            <c:extLst>
              <c:ext xmlns:c16="http://schemas.microsoft.com/office/drawing/2014/chart" uri="{C3380CC4-5D6E-409C-BE32-E72D297353CC}">
                <c16:uniqueId val="{00000001-E38C-4630-802D-7D9AE5E5FFEC}"/>
              </c:ext>
            </c:extLst>
          </c:dPt>
          <c:dPt>
            <c:idx val="1"/>
            <c:bubble3D val="0"/>
            <c:spPr>
              <a:solidFill>
                <a:srgbClr val="FFCCCC"/>
              </a:solidFill>
            </c:spPr>
            <c:extLst>
              <c:ext xmlns:c16="http://schemas.microsoft.com/office/drawing/2014/chart" uri="{C3380CC4-5D6E-409C-BE32-E72D297353CC}">
                <c16:uniqueId val="{00000003-E38C-4630-802D-7D9AE5E5FFEC}"/>
              </c:ext>
            </c:extLst>
          </c:dPt>
          <c:dPt>
            <c:idx val="2"/>
            <c:bubble3D val="0"/>
            <c:spPr>
              <a:solidFill>
                <a:srgbClr val="FFFF99"/>
              </a:solidFill>
            </c:spPr>
            <c:extLst>
              <c:ext xmlns:c16="http://schemas.microsoft.com/office/drawing/2014/chart" uri="{C3380CC4-5D6E-409C-BE32-E72D297353CC}">
                <c16:uniqueId val="{00000005-E38C-4630-802D-7D9AE5E5FFEC}"/>
              </c:ext>
            </c:extLst>
          </c:dPt>
          <c:dPt>
            <c:idx val="3"/>
            <c:bubble3D val="0"/>
            <c:spPr>
              <a:solidFill>
                <a:schemeClr val="bg1">
                  <a:lumMod val="50000"/>
                </a:schemeClr>
              </a:solidFill>
            </c:spPr>
            <c:extLst>
              <c:ext xmlns:c16="http://schemas.microsoft.com/office/drawing/2014/chart" uri="{C3380CC4-5D6E-409C-BE32-E72D297353CC}">
                <c16:uniqueId val="{00000007-E38C-4630-802D-7D9AE5E5FFEC}"/>
              </c:ext>
            </c:extLst>
          </c:dPt>
          <c:dPt>
            <c:idx val="4"/>
            <c:bubble3D val="0"/>
            <c:spPr>
              <a:solidFill>
                <a:srgbClr val="FF6969"/>
              </a:solidFill>
            </c:spPr>
            <c:extLst>
              <c:ext xmlns:c16="http://schemas.microsoft.com/office/drawing/2014/chart" uri="{C3380CC4-5D6E-409C-BE32-E72D297353CC}">
                <c16:uniqueId val="{00000009-E38C-4630-802D-7D9AE5E5FFEC}"/>
              </c:ext>
            </c:extLst>
          </c:dPt>
          <c:dPt>
            <c:idx val="5"/>
            <c:bubble3D val="0"/>
            <c:spPr>
              <a:solidFill>
                <a:schemeClr val="bg1">
                  <a:lumMod val="75000"/>
                </a:schemeClr>
              </a:solidFill>
            </c:spPr>
            <c:extLst>
              <c:ext xmlns:c16="http://schemas.microsoft.com/office/drawing/2014/chart" uri="{C3380CC4-5D6E-409C-BE32-E72D297353CC}">
                <c16:uniqueId val="{0000000B-E38C-4630-802D-7D9AE5E5FFEC}"/>
              </c:ext>
            </c:extLst>
          </c:dPt>
          <c:dPt>
            <c:idx val="6"/>
            <c:bubble3D val="0"/>
            <c:explosion val="2"/>
            <c:extLst>
              <c:ext xmlns:c16="http://schemas.microsoft.com/office/drawing/2014/chart" uri="{C3380CC4-5D6E-409C-BE32-E72D297353CC}">
                <c16:uniqueId val="{0000000C-E38C-4630-802D-7D9AE5E5FFEC}"/>
              </c:ext>
            </c:extLst>
          </c:dPt>
          <c:dLbls>
            <c:dLbl>
              <c:idx val="0"/>
              <c:layout>
                <c:manualLayout>
                  <c:x val="-0.20878617860157442"/>
                  <c:y val="0.23102833333333334"/>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7240071739424165"/>
                      <c:h val="0.2204861111111111"/>
                    </c:manualLayout>
                  </c15:layout>
                </c:ext>
                <c:ext xmlns:c16="http://schemas.microsoft.com/office/drawing/2014/chart" uri="{C3380CC4-5D6E-409C-BE32-E72D297353CC}">
                  <c16:uniqueId val="{00000001-E38C-4630-802D-7D9AE5E5FFEC}"/>
                </c:ext>
              </c:extLst>
            </c:dLbl>
            <c:dLbl>
              <c:idx val="1"/>
              <c:layout>
                <c:manualLayout>
                  <c:x val="-0.10749277288492248"/>
                  <c:y val="-0.16899652777777777"/>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1653942046423073"/>
                      <c:h val="0.23671388888888886"/>
                    </c:manualLayout>
                  </c15:layout>
                </c:ext>
                <c:ext xmlns:c16="http://schemas.microsoft.com/office/drawing/2014/chart" uri="{C3380CC4-5D6E-409C-BE32-E72D297353CC}">
                  <c16:uniqueId val="{00000003-E38C-4630-802D-7D9AE5E5FFEC}"/>
                </c:ext>
              </c:extLst>
            </c:dLbl>
            <c:dLbl>
              <c:idx val="3"/>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38C-4630-802D-7D9AE5E5FFEC}"/>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0.21099999999999999</c:v>
                </c:pt>
                <c:pt idx="1">
                  <c:v>0.505</c:v>
                </c:pt>
                <c:pt idx="2">
                  <c:v>0.27700000000000002</c:v>
                </c:pt>
              </c:numCache>
            </c:numRef>
          </c:val>
          <c:extLst>
            <c:ext xmlns:c16="http://schemas.microsoft.com/office/drawing/2014/chart" uri="{C3380CC4-5D6E-409C-BE32-E72D297353CC}">
              <c16:uniqueId val="{0000000D-E38C-4630-802D-7D9AE5E5FFEC}"/>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N=2000)</c:v>
                </c:pt>
              </c:strCache>
            </c:strRef>
          </c:tx>
          <c:dPt>
            <c:idx val="0"/>
            <c:bubble3D val="0"/>
            <c:spPr>
              <a:solidFill>
                <a:srgbClr val="99CCFF"/>
              </a:solidFill>
            </c:spPr>
            <c:extLst>
              <c:ext xmlns:c16="http://schemas.microsoft.com/office/drawing/2014/chart" uri="{C3380CC4-5D6E-409C-BE32-E72D297353CC}">
                <c16:uniqueId val="{00000001-4C3F-44C6-93E4-BF45B9BD4A83}"/>
              </c:ext>
            </c:extLst>
          </c:dPt>
          <c:dPt>
            <c:idx val="1"/>
            <c:bubble3D val="0"/>
            <c:spPr>
              <a:solidFill>
                <a:srgbClr val="FFCCCC"/>
              </a:solidFill>
            </c:spPr>
            <c:extLst>
              <c:ext xmlns:c16="http://schemas.microsoft.com/office/drawing/2014/chart" uri="{C3380CC4-5D6E-409C-BE32-E72D297353CC}">
                <c16:uniqueId val="{00000003-4C3F-44C6-93E4-BF45B9BD4A83}"/>
              </c:ext>
            </c:extLst>
          </c:dPt>
          <c:dPt>
            <c:idx val="2"/>
            <c:bubble3D val="0"/>
            <c:spPr>
              <a:solidFill>
                <a:srgbClr val="FFFF99"/>
              </a:solidFill>
            </c:spPr>
            <c:extLst>
              <c:ext xmlns:c16="http://schemas.microsoft.com/office/drawing/2014/chart" uri="{C3380CC4-5D6E-409C-BE32-E72D297353CC}">
                <c16:uniqueId val="{00000005-4C3F-44C6-93E4-BF45B9BD4A83}"/>
              </c:ext>
            </c:extLst>
          </c:dPt>
          <c:dPt>
            <c:idx val="3"/>
            <c:bubble3D val="0"/>
            <c:spPr>
              <a:solidFill>
                <a:schemeClr val="bg1">
                  <a:lumMod val="50000"/>
                </a:schemeClr>
              </a:solidFill>
            </c:spPr>
            <c:extLst>
              <c:ext xmlns:c16="http://schemas.microsoft.com/office/drawing/2014/chart" uri="{C3380CC4-5D6E-409C-BE32-E72D297353CC}">
                <c16:uniqueId val="{00000007-4C3F-44C6-93E4-BF45B9BD4A83}"/>
              </c:ext>
            </c:extLst>
          </c:dPt>
          <c:dPt>
            <c:idx val="4"/>
            <c:bubble3D val="0"/>
            <c:spPr>
              <a:solidFill>
                <a:srgbClr val="FF6969"/>
              </a:solidFill>
            </c:spPr>
            <c:extLst>
              <c:ext xmlns:c16="http://schemas.microsoft.com/office/drawing/2014/chart" uri="{C3380CC4-5D6E-409C-BE32-E72D297353CC}">
                <c16:uniqueId val="{00000009-4C3F-44C6-93E4-BF45B9BD4A83}"/>
              </c:ext>
            </c:extLst>
          </c:dPt>
          <c:dPt>
            <c:idx val="5"/>
            <c:bubble3D val="0"/>
            <c:spPr>
              <a:solidFill>
                <a:schemeClr val="bg1">
                  <a:lumMod val="75000"/>
                </a:schemeClr>
              </a:solidFill>
            </c:spPr>
            <c:extLst>
              <c:ext xmlns:c16="http://schemas.microsoft.com/office/drawing/2014/chart" uri="{C3380CC4-5D6E-409C-BE32-E72D297353CC}">
                <c16:uniqueId val="{0000000B-4C3F-44C6-93E4-BF45B9BD4A83}"/>
              </c:ext>
            </c:extLst>
          </c:dPt>
          <c:dPt>
            <c:idx val="6"/>
            <c:bubble3D val="0"/>
            <c:explosion val="2"/>
            <c:extLst>
              <c:ext xmlns:c16="http://schemas.microsoft.com/office/drawing/2014/chart" uri="{C3380CC4-5D6E-409C-BE32-E72D297353CC}">
                <c16:uniqueId val="{0000000C-4C3F-44C6-93E4-BF45B9BD4A83}"/>
              </c:ext>
            </c:extLst>
          </c:dPt>
          <c:dLbls>
            <c:dLbl>
              <c:idx val="0"/>
              <c:layout>
                <c:manualLayout>
                  <c:x val="-0.17262945475666258"/>
                  <c:y val="-0.1216681944444444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5030634809229629"/>
                      <c:h val="0.22613055555555556"/>
                    </c:manualLayout>
                  </c15:layout>
                </c:ext>
                <c:ext xmlns:c16="http://schemas.microsoft.com/office/drawing/2014/chart" uri="{C3380CC4-5D6E-409C-BE32-E72D297353CC}">
                  <c16:uniqueId val="{00000001-4C3F-44C6-93E4-BF45B9BD4A83}"/>
                </c:ext>
              </c:extLst>
            </c:dLbl>
            <c:dLbl>
              <c:idx val="1"/>
              <c:layout>
                <c:manualLayout>
                  <c:x val="0.22652964112176274"/>
                  <c:y val="-0.18398958333333335"/>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4367398964740422"/>
                      <c:h val="0.20496388888888886"/>
                    </c:manualLayout>
                  </c15:layout>
                </c:ext>
                <c:ext xmlns:c16="http://schemas.microsoft.com/office/drawing/2014/chart" uri="{C3380CC4-5D6E-409C-BE32-E72D297353CC}">
                  <c16:uniqueId val="{00000003-4C3F-44C6-93E4-BF45B9BD4A83}"/>
                </c:ext>
              </c:extLst>
            </c:dLbl>
            <c:dLbl>
              <c:idx val="3"/>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C3F-44C6-93E4-BF45B9BD4A83}"/>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0.52</c:v>
                </c:pt>
                <c:pt idx="1">
                  <c:v>0.21</c:v>
                </c:pt>
                <c:pt idx="2">
                  <c:v>0.27</c:v>
                </c:pt>
              </c:numCache>
            </c:numRef>
          </c:val>
          <c:extLst>
            <c:ext xmlns:c16="http://schemas.microsoft.com/office/drawing/2014/chart" uri="{C3380CC4-5D6E-409C-BE32-E72D297353CC}">
              <c16:uniqueId val="{0000000D-4C3F-44C6-93E4-BF45B9BD4A83}"/>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45067242142540948"/>
          <c:y val="6.0239368096745467E-2"/>
          <c:w val="0.52910258964143431"/>
          <c:h val="0.93449591459534864"/>
        </c:manualLayout>
      </c:layout>
      <c:barChart>
        <c:barDir val="bar"/>
        <c:grouping val="clustered"/>
        <c:varyColors val="0"/>
        <c:ser>
          <c:idx val="0"/>
          <c:order val="0"/>
          <c:tx>
            <c:strRef>
              <c:f>Sheet1!$B$1</c:f>
              <c:strCache>
                <c:ptCount val="1"/>
                <c:pt idx="0">
                  <c:v>Japan</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The economic sanction will have worked and progress in diplomatic processes toward nuclear freeze will have been made</c:v>
                </c:pt>
                <c:pt idx="1">
                  <c:v>The regime will accept nuclear freeze in an exchange to the protection of the regime and lifting sanctions, the relationship with the United States will also have been normalized</c:v>
                </c:pt>
                <c:pt idx="2">
                  <c:v>There will be a coup within North Korea and the regime will have collapsed</c:v>
                </c:pt>
                <c:pt idx="3">
                  <c:v>The regime will have collapsed following military intervention by the United States and its allies</c:v>
                </c:pt>
                <c:pt idx="4">
                  <c:v>The military intervention by the United States and allies will create further tension and the second Korean War will have occurred</c:v>
                </c:pt>
                <c:pt idx="5">
                  <c:v>North Korea will have been recognized as a nuclear-weapon state and the United Sates will have withdrawn from Asia</c:v>
                </c:pt>
                <c:pt idx="6">
                  <c:v>Others (Please specify)</c:v>
                </c:pt>
                <c:pt idx="7">
                  <c:v>Can’t predict</c:v>
                </c:pt>
                <c:pt idx="8">
                  <c:v>No response</c:v>
                </c:pt>
              </c:strCache>
            </c:strRef>
          </c:cat>
          <c:val>
            <c:numRef>
              <c:f>Sheet1!$B$2:$B$10</c:f>
              <c:numCache>
                <c:formatCode>0%</c:formatCode>
                <c:ptCount val="9"/>
                <c:pt idx="0">
                  <c:v>8.7999999999999995E-2</c:v>
                </c:pt>
                <c:pt idx="1">
                  <c:v>5.0999999999999997E-2</c:v>
                </c:pt>
                <c:pt idx="2">
                  <c:v>0.10100000000000001</c:v>
                </c:pt>
                <c:pt idx="3">
                  <c:v>0.115</c:v>
                </c:pt>
                <c:pt idx="4">
                  <c:v>7.4999999999999997E-2</c:v>
                </c:pt>
                <c:pt idx="5">
                  <c:v>1.0999999999999999E-2</c:v>
                </c:pt>
                <c:pt idx="6">
                  <c:v>6.0000000000000001E-3</c:v>
                </c:pt>
                <c:pt idx="7">
                  <c:v>0.54200000000000004</c:v>
                </c:pt>
                <c:pt idx="8">
                  <c:v>1.0999999999999999E-2</c:v>
                </c:pt>
              </c:numCache>
            </c:numRef>
          </c:val>
          <c:extLst>
            <c:ext xmlns:c16="http://schemas.microsoft.com/office/drawing/2014/chart" uri="{C3380CC4-5D6E-409C-BE32-E72D297353CC}">
              <c16:uniqueId val="{00000000-1532-4B9E-BE97-E53E0F76A3B4}"/>
            </c:ext>
          </c:extLst>
        </c:ser>
        <c:dLbls>
          <c:showLegendKey val="0"/>
          <c:showVal val="1"/>
          <c:showCatName val="0"/>
          <c:showSerName val="0"/>
          <c:showPercent val="0"/>
          <c:showBubbleSize val="0"/>
        </c:dLbls>
        <c:gapWidth val="150"/>
        <c:axId val="1074234880"/>
        <c:axId val="991129536"/>
      </c:barChart>
      <c:catAx>
        <c:axId val="1074234880"/>
        <c:scaling>
          <c:orientation val="maxMin"/>
        </c:scaling>
        <c:delete val="0"/>
        <c:axPos val="l"/>
        <c:numFmt formatCode="General" sourceLinked="0"/>
        <c:majorTickMark val="out"/>
        <c:minorTickMark val="none"/>
        <c:tickLblPos val="nextTo"/>
        <c:txPr>
          <a:bodyPr rot="0" vert="horz"/>
          <a:lstStyle/>
          <a:p>
            <a:pPr>
              <a:defRPr lang="ja-JP" sz="1100"/>
            </a:pPr>
            <a:endParaRPr lang="en-US"/>
          </a:p>
        </c:txPr>
        <c:crossAx val="991129536"/>
        <c:crosses val="autoZero"/>
        <c:auto val="1"/>
        <c:lblAlgn val="ctr"/>
        <c:lblOffset val="100"/>
        <c:noMultiLvlLbl val="0"/>
      </c:catAx>
      <c:valAx>
        <c:axId val="991129536"/>
        <c:scaling>
          <c:orientation val="minMax"/>
          <c:max val="0.60000000000000009"/>
          <c:min val="0"/>
        </c:scaling>
        <c:delete val="1"/>
        <c:axPos val="t"/>
        <c:majorGridlines/>
        <c:numFmt formatCode="0%" sourceLinked="0"/>
        <c:majorTickMark val="out"/>
        <c:minorTickMark val="none"/>
        <c:tickLblPos val="nextTo"/>
        <c:crossAx val="1074234880"/>
        <c:crosses val="autoZero"/>
        <c:crossBetween val="between"/>
        <c:majorUnit val="0.1"/>
      </c:valAx>
    </c:plotArea>
    <c:legend>
      <c:legendPos val="r"/>
      <c:layout>
        <c:manualLayout>
          <c:xMode val="edge"/>
          <c:yMode val="edge"/>
          <c:x val="0.76012583001328016"/>
          <c:y val="0.4866388888888889"/>
          <c:w val="0.16041555998229304"/>
          <c:h val="0.10471438309475119"/>
        </c:manualLayout>
      </c:layout>
      <c:overlay val="0"/>
      <c:txPr>
        <a:bodyPr/>
        <a:lstStyle/>
        <a:p>
          <a:pPr>
            <a:defRPr lang="ja-JP"/>
          </a:pPr>
          <a:endParaRPr lang="en-US"/>
        </a:p>
      </c:txPr>
    </c:legend>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40274988933156264"/>
          <c:y val="6.0239368096745467E-2"/>
          <c:w val="0.57702512173528109"/>
          <c:h val="0.93449591459534864"/>
        </c:manualLayout>
      </c:layout>
      <c:barChart>
        <c:barDir val="bar"/>
        <c:grouping val="clustered"/>
        <c:varyColors val="0"/>
        <c:ser>
          <c:idx val="0"/>
          <c:order val="0"/>
          <c:tx>
            <c:strRef>
              <c:f>Sheet1!$B$1</c:f>
              <c:strCache>
                <c:ptCount val="1"/>
                <c:pt idx="0">
                  <c:v>Japan </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The instability will remain the same</c:v>
                </c:pt>
                <c:pt idx="1">
                  <c:v>North Korea and South Korea will have reduced their tension and improved their relations</c:v>
                </c:pt>
                <c:pt idx="2">
                  <c:v>South and North will be unified</c:v>
                </c:pt>
                <c:pt idx="3">
                  <c:v>More instability and violence will continue following military intervention and/or North Korea’s collapse</c:v>
                </c:pt>
                <c:pt idx="4">
                  <c:v>Don't know (Japan)</c:v>
                </c:pt>
                <c:pt idx="5">
                  <c:v>Others (Please specify) (U.S.)</c:v>
                </c:pt>
              </c:strCache>
            </c:strRef>
          </c:cat>
          <c:val>
            <c:numRef>
              <c:f>Sheet1!$B$2:$B$7</c:f>
              <c:numCache>
                <c:formatCode>0%</c:formatCode>
                <c:ptCount val="6"/>
                <c:pt idx="0">
                  <c:v>0.28199999999999997</c:v>
                </c:pt>
                <c:pt idx="1">
                  <c:v>8.5999999999999993E-2</c:v>
                </c:pt>
                <c:pt idx="2">
                  <c:v>7.0999999999999994E-2</c:v>
                </c:pt>
                <c:pt idx="3">
                  <c:v>9.2999999999999999E-2</c:v>
                </c:pt>
                <c:pt idx="4">
                  <c:v>0.46700000000000003</c:v>
                </c:pt>
              </c:numCache>
            </c:numRef>
          </c:val>
          <c:extLst>
            <c:ext xmlns:c16="http://schemas.microsoft.com/office/drawing/2014/chart" uri="{C3380CC4-5D6E-409C-BE32-E72D297353CC}">
              <c16:uniqueId val="{00000000-73B6-4F0A-A67D-AC7D4474194A}"/>
            </c:ext>
          </c:extLst>
        </c:ser>
        <c:ser>
          <c:idx val="1"/>
          <c:order val="1"/>
          <c:tx>
            <c:strRef>
              <c:f>Sheet1!$C$1</c:f>
              <c:strCache>
                <c:ptCount val="1"/>
                <c:pt idx="0">
                  <c:v>U.S.</c:v>
                </c:pt>
              </c:strCache>
            </c:strRef>
          </c:tx>
          <c:spPr>
            <a:solidFill>
              <a:srgbClr val="FF6969"/>
            </a:solidFill>
          </c:spPr>
          <c:invertIfNegative val="0"/>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The instability will remain the same</c:v>
                </c:pt>
                <c:pt idx="1">
                  <c:v>North Korea and South Korea will have reduced their tension and improved their relations</c:v>
                </c:pt>
                <c:pt idx="2">
                  <c:v>South and North will be unified</c:v>
                </c:pt>
                <c:pt idx="3">
                  <c:v>More instability and violence will continue following military intervention and/or North Korea’s collapse</c:v>
                </c:pt>
                <c:pt idx="4">
                  <c:v>Don't know (Japan)</c:v>
                </c:pt>
                <c:pt idx="5">
                  <c:v>Others (Please specify) (U.S.)</c:v>
                </c:pt>
              </c:strCache>
            </c:strRef>
          </c:cat>
          <c:val>
            <c:numRef>
              <c:f>Sheet1!$C$2:$C$7</c:f>
              <c:numCache>
                <c:formatCode>0%</c:formatCode>
                <c:ptCount val="6"/>
                <c:pt idx="0">
                  <c:v>0.32</c:v>
                </c:pt>
                <c:pt idx="1">
                  <c:v>0.11</c:v>
                </c:pt>
                <c:pt idx="2">
                  <c:v>0.05</c:v>
                </c:pt>
                <c:pt idx="3">
                  <c:v>0.45</c:v>
                </c:pt>
                <c:pt idx="5">
                  <c:v>0.05</c:v>
                </c:pt>
              </c:numCache>
            </c:numRef>
          </c:val>
          <c:extLst>
            <c:ext xmlns:c16="http://schemas.microsoft.com/office/drawing/2014/chart" uri="{C3380CC4-5D6E-409C-BE32-E72D297353CC}">
              <c16:uniqueId val="{00000001-73B6-4F0A-A67D-AC7D4474194A}"/>
            </c:ext>
          </c:extLst>
        </c:ser>
        <c:dLbls>
          <c:showLegendKey val="0"/>
          <c:showVal val="1"/>
          <c:showCatName val="0"/>
          <c:showSerName val="0"/>
          <c:showPercent val="0"/>
          <c:showBubbleSize val="0"/>
        </c:dLbls>
        <c:gapWidth val="150"/>
        <c:axId val="1074304512"/>
        <c:axId val="991132416"/>
      </c:barChart>
      <c:catAx>
        <c:axId val="1074304512"/>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991132416"/>
        <c:crosses val="autoZero"/>
        <c:auto val="1"/>
        <c:lblAlgn val="ctr"/>
        <c:lblOffset val="100"/>
        <c:noMultiLvlLbl val="0"/>
      </c:catAx>
      <c:valAx>
        <c:axId val="991132416"/>
        <c:scaling>
          <c:orientation val="minMax"/>
          <c:max val="0.5"/>
          <c:min val="0"/>
        </c:scaling>
        <c:delete val="1"/>
        <c:axPos val="t"/>
        <c:majorGridlines/>
        <c:numFmt formatCode="0%" sourceLinked="0"/>
        <c:majorTickMark val="out"/>
        <c:minorTickMark val="none"/>
        <c:tickLblPos val="nextTo"/>
        <c:crossAx val="1074304512"/>
        <c:crosses val="autoZero"/>
        <c:crossBetween val="between"/>
        <c:majorUnit val="0.1"/>
      </c:valAx>
    </c:plotArea>
    <c:legend>
      <c:legendPos val="r"/>
      <c:layout>
        <c:manualLayout>
          <c:xMode val="edge"/>
          <c:yMode val="edge"/>
          <c:x val="0.78120816733067733"/>
          <c:y val="0.20929786862334032"/>
          <c:w val="0.18716201859229747"/>
          <c:h val="0.21247868623340321"/>
        </c:manualLayout>
      </c:layout>
      <c:overlay val="0"/>
      <c:txPr>
        <a:bodyPr/>
        <a:lstStyle/>
        <a:p>
          <a:pPr>
            <a:defRPr lang="ja-JP"/>
          </a:pPr>
          <a:endParaRPr lang="en-US"/>
        </a:p>
      </c:txPr>
    </c:legend>
    <c:plotVisOnly val="1"/>
    <c:dispBlanksAs val="gap"/>
    <c:showDLblsOverMax val="0"/>
  </c:chart>
  <c:txPr>
    <a:bodyPr/>
    <a:lstStyle/>
    <a:p>
      <a:pPr>
        <a:defRPr sz="1400">
          <a:latin typeface="Georgia" panose="02040502050405020303" pitchFamily="18"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N=1000)</c:v>
                </c:pt>
              </c:strCache>
            </c:strRef>
          </c:tx>
          <c:dPt>
            <c:idx val="0"/>
            <c:bubble3D val="0"/>
            <c:spPr>
              <a:solidFill>
                <a:srgbClr val="99CCFF"/>
              </a:solidFill>
            </c:spPr>
            <c:extLst>
              <c:ext xmlns:c16="http://schemas.microsoft.com/office/drawing/2014/chart" uri="{C3380CC4-5D6E-409C-BE32-E72D297353CC}">
                <c16:uniqueId val="{00000001-6F16-464A-8297-C848A1A4015B}"/>
              </c:ext>
            </c:extLst>
          </c:dPt>
          <c:dPt>
            <c:idx val="1"/>
            <c:bubble3D val="0"/>
            <c:spPr>
              <a:solidFill>
                <a:srgbClr val="FFCCCC"/>
              </a:solidFill>
            </c:spPr>
            <c:extLst>
              <c:ext xmlns:c16="http://schemas.microsoft.com/office/drawing/2014/chart" uri="{C3380CC4-5D6E-409C-BE32-E72D297353CC}">
                <c16:uniqueId val="{00000003-6F16-464A-8297-C848A1A4015B}"/>
              </c:ext>
            </c:extLst>
          </c:dPt>
          <c:dPt>
            <c:idx val="2"/>
            <c:bubble3D val="0"/>
            <c:spPr>
              <a:solidFill>
                <a:srgbClr val="CCFF99"/>
              </a:solidFill>
            </c:spPr>
            <c:extLst>
              <c:ext xmlns:c16="http://schemas.microsoft.com/office/drawing/2014/chart" uri="{C3380CC4-5D6E-409C-BE32-E72D297353CC}">
                <c16:uniqueId val="{00000005-6F16-464A-8297-C848A1A4015B}"/>
              </c:ext>
            </c:extLst>
          </c:dPt>
          <c:dPt>
            <c:idx val="3"/>
            <c:bubble3D val="0"/>
            <c:spPr>
              <a:solidFill>
                <a:srgbClr val="FFFF99"/>
              </a:solidFill>
            </c:spPr>
            <c:extLst>
              <c:ext xmlns:c16="http://schemas.microsoft.com/office/drawing/2014/chart" uri="{C3380CC4-5D6E-409C-BE32-E72D297353CC}">
                <c16:uniqueId val="{00000007-6F16-464A-8297-C848A1A4015B}"/>
              </c:ext>
            </c:extLst>
          </c:dPt>
          <c:dPt>
            <c:idx val="4"/>
            <c:bubble3D val="0"/>
            <c:spPr>
              <a:solidFill>
                <a:schemeClr val="bg1">
                  <a:lumMod val="75000"/>
                </a:schemeClr>
              </a:solidFill>
            </c:spPr>
            <c:extLst>
              <c:ext xmlns:c16="http://schemas.microsoft.com/office/drawing/2014/chart" uri="{C3380CC4-5D6E-409C-BE32-E72D297353CC}">
                <c16:uniqueId val="{00000009-6F16-464A-8297-C848A1A4015B}"/>
              </c:ext>
            </c:extLst>
          </c:dPt>
          <c:dPt>
            <c:idx val="5"/>
            <c:bubble3D val="0"/>
            <c:spPr>
              <a:solidFill>
                <a:schemeClr val="bg1">
                  <a:lumMod val="75000"/>
                </a:schemeClr>
              </a:solidFill>
            </c:spPr>
            <c:extLst>
              <c:ext xmlns:c16="http://schemas.microsoft.com/office/drawing/2014/chart" uri="{C3380CC4-5D6E-409C-BE32-E72D297353CC}">
                <c16:uniqueId val="{0000000B-6F16-464A-8297-C848A1A4015B}"/>
              </c:ext>
            </c:extLst>
          </c:dPt>
          <c:dPt>
            <c:idx val="6"/>
            <c:bubble3D val="0"/>
            <c:explosion val="2"/>
            <c:extLst>
              <c:ext xmlns:c16="http://schemas.microsoft.com/office/drawing/2014/chart" uri="{C3380CC4-5D6E-409C-BE32-E72D297353CC}">
                <c16:uniqueId val="{0000000C-6F16-464A-8297-C848A1A4015B}"/>
              </c:ext>
            </c:extLst>
          </c:dPt>
          <c:dLbls>
            <c:dLbl>
              <c:idx val="0"/>
              <c:layout>
                <c:manualLayout>
                  <c:x val="-0.23630162124843271"/>
                  <c:y val="1.491402777777776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6069061109612157"/>
                      <c:h val="0.25943277777777773"/>
                    </c:manualLayout>
                  </c15:layout>
                </c:ext>
                <c:ext xmlns:c16="http://schemas.microsoft.com/office/drawing/2014/chart" uri="{C3380CC4-5D6E-409C-BE32-E72D297353CC}">
                  <c16:uniqueId val="{00000001-6F16-464A-8297-C848A1A4015B}"/>
                </c:ext>
              </c:extLst>
            </c:dLbl>
            <c:dLbl>
              <c:idx val="1"/>
              <c:layout>
                <c:manualLayout>
                  <c:x val="-4.6684462308420757E-2"/>
                  <c:y val="-2.845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6F16-464A-8297-C848A1A4015B}"/>
                </c:ext>
              </c:extLst>
            </c:dLbl>
            <c:dLbl>
              <c:idx val="2"/>
              <c:layout>
                <c:manualLayout>
                  <c:x val="9.6876471397357972E-2"/>
                  <c:y val="-0.13140805555555554"/>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6F16-464A-8297-C848A1A4015B}"/>
                </c:ext>
              </c:extLst>
            </c:dLbl>
            <c:dLbl>
              <c:idx val="3"/>
              <c:layout>
                <c:manualLayout>
                  <c:x val="0.18020749017304954"/>
                  <c:y val="0.18443444444444446"/>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6F16-464A-8297-C848A1A4015B}"/>
                </c:ext>
              </c:extLst>
            </c:dLbl>
            <c:dLbl>
              <c:idx val="4"/>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F16-464A-8297-C848A1A4015B}"/>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Sheet1!$A$2:$A$5</c:f>
              <c:strCache>
                <c:ptCount val="4"/>
                <c:pt idx="0">
                  <c:v>Strengthened them</c:v>
                </c:pt>
                <c:pt idx="1">
                  <c:v>Weakened them</c:v>
                </c:pt>
                <c:pt idx="2">
                  <c:v>Had no impact</c:v>
                </c:pt>
                <c:pt idx="3">
                  <c:v>Don’t know</c:v>
                </c:pt>
              </c:strCache>
            </c:strRef>
          </c:cat>
          <c:val>
            <c:numRef>
              <c:f>Sheet1!$B$2:$B$5</c:f>
              <c:numCache>
                <c:formatCode>0%</c:formatCode>
                <c:ptCount val="4"/>
                <c:pt idx="0">
                  <c:v>0.45800000000000002</c:v>
                </c:pt>
                <c:pt idx="1">
                  <c:v>3.7999999999999999E-2</c:v>
                </c:pt>
                <c:pt idx="2">
                  <c:v>0.19700000000000001</c:v>
                </c:pt>
                <c:pt idx="3">
                  <c:v>0.30499999999999999</c:v>
                </c:pt>
              </c:numCache>
            </c:numRef>
          </c:val>
          <c:extLst>
            <c:ext xmlns:c16="http://schemas.microsoft.com/office/drawing/2014/chart" uri="{C3380CC4-5D6E-409C-BE32-E72D297353CC}">
              <c16:uniqueId val="{0000000D-6F16-464A-8297-C848A1A4015B}"/>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600">
          <a:latin typeface="Georgia" panose="02040502050405020303" pitchFamily="18"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N=2000)</c:v>
                </c:pt>
              </c:strCache>
            </c:strRef>
          </c:tx>
          <c:dPt>
            <c:idx val="0"/>
            <c:bubble3D val="0"/>
            <c:spPr>
              <a:solidFill>
                <a:srgbClr val="99CCFF"/>
              </a:solidFill>
            </c:spPr>
            <c:extLst>
              <c:ext xmlns:c16="http://schemas.microsoft.com/office/drawing/2014/chart" uri="{C3380CC4-5D6E-409C-BE32-E72D297353CC}">
                <c16:uniqueId val="{00000001-AB5A-4076-AC33-4FC79C21C20A}"/>
              </c:ext>
            </c:extLst>
          </c:dPt>
          <c:dPt>
            <c:idx val="1"/>
            <c:bubble3D val="0"/>
            <c:spPr>
              <a:solidFill>
                <a:srgbClr val="FFCCCC"/>
              </a:solidFill>
            </c:spPr>
            <c:extLst>
              <c:ext xmlns:c16="http://schemas.microsoft.com/office/drawing/2014/chart" uri="{C3380CC4-5D6E-409C-BE32-E72D297353CC}">
                <c16:uniqueId val="{00000003-AB5A-4076-AC33-4FC79C21C20A}"/>
              </c:ext>
            </c:extLst>
          </c:dPt>
          <c:dPt>
            <c:idx val="2"/>
            <c:bubble3D val="0"/>
            <c:spPr>
              <a:solidFill>
                <a:srgbClr val="CCFF99"/>
              </a:solidFill>
            </c:spPr>
            <c:extLst>
              <c:ext xmlns:c16="http://schemas.microsoft.com/office/drawing/2014/chart" uri="{C3380CC4-5D6E-409C-BE32-E72D297353CC}">
                <c16:uniqueId val="{00000005-AB5A-4076-AC33-4FC79C21C20A}"/>
              </c:ext>
            </c:extLst>
          </c:dPt>
          <c:dPt>
            <c:idx val="3"/>
            <c:bubble3D val="0"/>
            <c:spPr>
              <a:solidFill>
                <a:srgbClr val="FFFF99"/>
              </a:solidFill>
            </c:spPr>
            <c:extLst>
              <c:ext xmlns:c16="http://schemas.microsoft.com/office/drawing/2014/chart" uri="{C3380CC4-5D6E-409C-BE32-E72D297353CC}">
                <c16:uniqueId val="{00000007-AB5A-4076-AC33-4FC79C21C20A}"/>
              </c:ext>
            </c:extLst>
          </c:dPt>
          <c:dPt>
            <c:idx val="4"/>
            <c:bubble3D val="0"/>
            <c:spPr>
              <a:solidFill>
                <a:schemeClr val="bg1">
                  <a:lumMod val="75000"/>
                </a:schemeClr>
              </a:solidFill>
            </c:spPr>
            <c:extLst>
              <c:ext xmlns:c16="http://schemas.microsoft.com/office/drawing/2014/chart" uri="{C3380CC4-5D6E-409C-BE32-E72D297353CC}">
                <c16:uniqueId val="{00000009-AB5A-4076-AC33-4FC79C21C20A}"/>
              </c:ext>
            </c:extLst>
          </c:dPt>
          <c:dPt>
            <c:idx val="5"/>
            <c:bubble3D val="0"/>
            <c:spPr>
              <a:solidFill>
                <a:schemeClr val="bg1">
                  <a:lumMod val="75000"/>
                </a:schemeClr>
              </a:solidFill>
            </c:spPr>
            <c:extLst>
              <c:ext xmlns:c16="http://schemas.microsoft.com/office/drawing/2014/chart" uri="{C3380CC4-5D6E-409C-BE32-E72D297353CC}">
                <c16:uniqueId val="{0000000B-AB5A-4076-AC33-4FC79C21C20A}"/>
              </c:ext>
            </c:extLst>
          </c:dPt>
          <c:dPt>
            <c:idx val="6"/>
            <c:bubble3D val="0"/>
            <c:explosion val="2"/>
            <c:extLst>
              <c:ext xmlns:c16="http://schemas.microsoft.com/office/drawing/2014/chart" uri="{C3380CC4-5D6E-409C-BE32-E72D297353CC}">
                <c16:uniqueId val="{0000000C-AB5A-4076-AC33-4FC79C21C20A}"/>
              </c:ext>
            </c:extLst>
          </c:dPt>
          <c:dLbls>
            <c:dLbl>
              <c:idx val="0"/>
              <c:layout>
                <c:manualLayout>
                  <c:x val="-0.24731230260129827"/>
                  <c:y val="7.232416666666666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1659828802090772"/>
                      <c:h val="0.20298833333333333"/>
                    </c:manualLayout>
                  </c15:layout>
                </c:ext>
                <c:ext xmlns:c16="http://schemas.microsoft.com/office/drawing/2014/chart" uri="{C3380CC4-5D6E-409C-BE32-E72D297353CC}">
                  <c16:uniqueId val="{00000001-AB5A-4076-AC33-4FC79C21C20A}"/>
                </c:ext>
              </c:extLst>
            </c:dLbl>
            <c:dLbl>
              <c:idx val="1"/>
              <c:layout>
                <c:manualLayout>
                  <c:x val="5.7587221785020293E-2"/>
                  <c:y val="-4.972250000000000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AB5A-4076-AC33-4FC79C21C20A}"/>
                </c:ext>
              </c:extLst>
            </c:dLbl>
            <c:dLbl>
              <c:idx val="2"/>
              <c:layout>
                <c:manualLayout>
                  <c:x val="0.12732414652340213"/>
                  <c:y val="-0.11519083333333334"/>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AB5A-4076-AC33-4FC79C21C20A}"/>
                </c:ext>
              </c:extLst>
            </c:dLbl>
            <c:dLbl>
              <c:idx val="4"/>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B5A-4076-AC33-4FC79C21C20A}"/>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Sheet1!$A$2:$A$5</c:f>
              <c:strCache>
                <c:ptCount val="4"/>
                <c:pt idx="0">
                  <c:v>Strengthened them</c:v>
                </c:pt>
                <c:pt idx="1">
                  <c:v>Weakened them</c:v>
                </c:pt>
                <c:pt idx="2">
                  <c:v>Had no impact</c:v>
                </c:pt>
                <c:pt idx="3">
                  <c:v>Don’t know</c:v>
                </c:pt>
              </c:strCache>
            </c:strRef>
          </c:cat>
          <c:val>
            <c:numRef>
              <c:f>Sheet1!$B$2:$B$5</c:f>
              <c:numCache>
                <c:formatCode>0%</c:formatCode>
                <c:ptCount val="4"/>
                <c:pt idx="0">
                  <c:v>0.41</c:v>
                </c:pt>
                <c:pt idx="1">
                  <c:v>0.2</c:v>
                </c:pt>
                <c:pt idx="2">
                  <c:v>0.11</c:v>
                </c:pt>
                <c:pt idx="3">
                  <c:v>0.27</c:v>
                </c:pt>
              </c:numCache>
            </c:numRef>
          </c:val>
          <c:extLst>
            <c:ext xmlns:c16="http://schemas.microsoft.com/office/drawing/2014/chart" uri="{C3380CC4-5D6E-409C-BE32-E72D297353CC}">
              <c16:uniqueId val="{0000000D-AB5A-4076-AC33-4FC79C21C20A}"/>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600">
          <a:latin typeface="Georgia" panose="02040502050405020303" pitchFamily="18"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35547631695440463"/>
          <c:y val="6.023942746672007E-2"/>
          <c:w val="0.59337793271359007"/>
          <c:h val="0.93449591459534864"/>
        </c:manualLayout>
      </c:layout>
      <c:barChart>
        <c:barDir val="bar"/>
        <c:grouping val="clustered"/>
        <c:varyColors val="0"/>
        <c:ser>
          <c:idx val="0"/>
          <c:order val="0"/>
          <c:tx>
            <c:strRef>
              <c:f>Sheet1!$B$1</c:f>
              <c:strCache>
                <c:ptCount val="1"/>
                <c:pt idx="0">
                  <c:v>Japan    </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U.S. should maintain its current level of military power</c:v>
                </c:pt>
                <c:pt idx="1">
                  <c:v>U.S. should increase its level of military power</c:v>
                </c:pt>
                <c:pt idx="2">
                  <c:v>U.S. should decrease its level of military power</c:v>
                </c:pt>
                <c:pt idx="3">
                  <c:v>Don’t know</c:v>
                </c:pt>
              </c:strCache>
            </c:strRef>
          </c:cat>
          <c:val>
            <c:numRef>
              <c:f>Sheet1!$B$2:$B$5</c:f>
              <c:numCache>
                <c:formatCode>0%</c:formatCode>
                <c:ptCount val="4"/>
                <c:pt idx="0">
                  <c:v>0.41799999999999998</c:v>
                </c:pt>
                <c:pt idx="1">
                  <c:v>0.123</c:v>
                </c:pt>
                <c:pt idx="2">
                  <c:v>0.13200000000000001</c:v>
                </c:pt>
                <c:pt idx="3">
                  <c:v>0.32600000000000001</c:v>
                </c:pt>
              </c:numCache>
            </c:numRef>
          </c:val>
          <c:extLst>
            <c:ext xmlns:c16="http://schemas.microsoft.com/office/drawing/2014/chart" uri="{C3380CC4-5D6E-409C-BE32-E72D297353CC}">
              <c16:uniqueId val="{00000000-793B-48A4-93E9-F1D893A1DF26}"/>
            </c:ext>
          </c:extLst>
        </c:ser>
        <c:ser>
          <c:idx val="1"/>
          <c:order val="1"/>
          <c:tx>
            <c:strRef>
              <c:f>Sheet1!$C$1</c:f>
              <c:strCache>
                <c:ptCount val="1"/>
                <c:pt idx="0">
                  <c:v>U.S.</c:v>
                </c:pt>
              </c:strCache>
            </c:strRef>
          </c:tx>
          <c:spPr>
            <a:solidFill>
              <a:srgbClr val="FF6969"/>
            </a:solidFill>
          </c:spPr>
          <c:invertIfNegative val="0"/>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U.S. should maintain its current level of military power</c:v>
                </c:pt>
                <c:pt idx="1">
                  <c:v>U.S. should increase its level of military power</c:v>
                </c:pt>
                <c:pt idx="2">
                  <c:v>U.S. should decrease its level of military power</c:v>
                </c:pt>
                <c:pt idx="3">
                  <c:v>Don’t know</c:v>
                </c:pt>
              </c:strCache>
            </c:strRef>
          </c:cat>
          <c:val>
            <c:numRef>
              <c:f>Sheet1!$C$2:$C$5</c:f>
              <c:numCache>
                <c:formatCode>0%</c:formatCode>
                <c:ptCount val="4"/>
                <c:pt idx="0">
                  <c:v>0.49</c:v>
                </c:pt>
                <c:pt idx="1">
                  <c:v>0.28999999999999998</c:v>
                </c:pt>
                <c:pt idx="2">
                  <c:v>0.09</c:v>
                </c:pt>
                <c:pt idx="3">
                  <c:v>0.13</c:v>
                </c:pt>
              </c:numCache>
            </c:numRef>
          </c:val>
          <c:extLst>
            <c:ext xmlns:c16="http://schemas.microsoft.com/office/drawing/2014/chart" uri="{C3380CC4-5D6E-409C-BE32-E72D297353CC}">
              <c16:uniqueId val="{00000001-793B-48A4-93E9-F1D893A1DF26}"/>
            </c:ext>
          </c:extLst>
        </c:ser>
        <c:dLbls>
          <c:showLegendKey val="0"/>
          <c:showVal val="1"/>
          <c:showCatName val="0"/>
          <c:showSerName val="0"/>
          <c:showPercent val="0"/>
          <c:showBubbleSize val="0"/>
        </c:dLbls>
        <c:gapWidth val="150"/>
        <c:axId val="1074766848"/>
        <c:axId val="991212608"/>
      </c:barChart>
      <c:catAx>
        <c:axId val="1074766848"/>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991212608"/>
        <c:crosses val="autoZero"/>
        <c:auto val="1"/>
        <c:lblAlgn val="ctr"/>
        <c:lblOffset val="100"/>
        <c:noMultiLvlLbl val="0"/>
      </c:catAx>
      <c:valAx>
        <c:axId val="991212608"/>
        <c:scaling>
          <c:orientation val="minMax"/>
          <c:max val="0.5"/>
          <c:min val="0"/>
        </c:scaling>
        <c:delete val="1"/>
        <c:axPos val="t"/>
        <c:majorGridlines/>
        <c:numFmt formatCode="0%" sourceLinked="0"/>
        <c:majorTickMark val="out"/>
        <c:minorTickMark val="none"/>
        <c:tickLblPos val="nextTo"/>
        <c:crossAx val="1074766848"/>
        <c:crosses val="autoZero"/>
        <c:crossBetween val="between"/>
        <c:majorUnit val="0.1"/>
      </c:valAx>
    </c:plotArea>
    <c:legend>
      <c:legendPos val="r"/>
      <c:layout>
        <c:manualLayout>
          <c:xMode val="edge"/>
          <c:yMode val="edge"/>
          <c:x val="0.80791246126604688"/>
          <c:y val="0.43560814116002794"/>
          <c:w val="0.16889065958388669"/>
          <c:h val="0.19916631726065689"/>
        </c:manualLayout>
      </c:layout>
      <c:overlay val="0"/>
      <c:txPr>
        <a:bodyPr/>
        <a:lstStyle/>
        <a:p>
          <a:pPr>
            <a:defRPr lang="ja-JP"/>
          </a:pPr>
          <a:endParaRPr lang="en-US"/>
        </a:p>
      </c:txPr>
    </c:legend>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4.2771111111111114E-2"/>
          <c:y val="0.15776222222222222"/>
          <c:w val="0.81980111111111109"/>
          <c:h val="0.81980111111111109"/>
        </c:manualLayout>
      </c:layout>
      <c:pieChart>
        <c:varyColors val="1"/>
        <c:ser>
          <c:idx val="0"/>
          <c:order val="0"/>
          <c:tx>
            <c:strRef>
              <c:f>Sheet1!$B$1</c:f>
              <c:strCache>
                <c:ptCount val="1"/>
                <c:pt idx="0">
                  <c:v>(2017 N=1000)</c:v>
                </c:pt>
              </c:strCache>
            </c:strRef>
          </c:tx>
          <c:dPt>
            <c:idx val="0"/>
            <c:bubble3D val="0"/>
            <c:spPr>
              <a:solidFill>
                <a:srgbClr val="6699FF"/>
              </a:solidFill>
            </c:spPr>
            <c:extLst>
              <c:ext xmlns:c16="http://schemas.microsoft.com/office/drawing/2014/chart" uri="{C3380CC4-5D6E-409C-BE32-E72D297353CC}">
                <c16:uniqueId val="{00000001-EBE8-4AD7-B4C4-52E6EDA41DCC}"/>
              </c:ext>
            </c:extLst>
          </c:dPt>
          <c:dPt>
            <c:idx val="1"/>
            <c:bubble3D val="0"/>
            <c:spPr>
              <a:solidFill>
                <a:srgbClr val="99CCFF"/>
              </a:solidFill>
            </c:spPr>
            <c:extLst>
              <c:ext xmlns:c16="http://schemas.microsoft.com/office/drawing/2014/chart" uri="{C3380CC4-5D6E-409C-BE32-E72D297353CC}">
                <c16:uniqueId val="{00000003-EBE8-4AD7-B4C4-52E6EDA41DCC}"/>
              </c:ext>
            </c:extLst>
          </c:dPt>
          <c:dPt>
            <c:idx val="2"/>
            <c:bubble3D val="0"/>
            <c:spPr>
              <a:solidFill>
                <a:srgbClr val="FFCCCC"/>
              </a:solidFill>
            </c:spPr>
            <c:extLst>
              <c:ext xmlns:c16="http://schemas.microsoft.com/office/drawing/2014/chart" uri="{C3380CC4-5D6E-409C-BE32-E72D297353CC}">
                <c16:uniqueId val="{00000005-EBE8-4AD7-B4C4-52E6EDA41DCC}"/>
              </c:ext>
            </c:extLst>
          </c:dPt>
          <c:dPt>
            <c:idx val="3"/>
            <c:bubble3D val="0"/>
            <c:spPr>
              <a:solidFill>
                <a:srgbClr val="FF6969"/>
              </a:solidFill>
            </c:spPr>
            <c:extLst>
              <c:ext xmlns:c16="http://schemas.microsoft.com/office/drawing/2014/chart" uri="{C3380CC4-5D6E-409C-BE32-E72D297353CC}">
                <c16:uniqueId val="{00000007-EBE8-4AD7-B4C4-52E6EDA41DCC}"/>
              </c:ext>
            </c:extLst>
          </c:dPt>
          <c:dPt>
            <c:idx val="4"/>
            <c:bubble3D val="0"/>
            <c:spPr>
              <a:solidFill>
                <a:schemeClr val="bg1">
                  <a:lumMod val="75000"/>
                </a:schemeClr>
              </a:solidFill>
            </c:spPr>
            <c:extLst>
              <c:ext xmlns:c16="http://schemas.microsoft.com/office/drawing/2014/chart" uri="{C3380CC4-5D6E-409C-BE32-E72D297353CC}">
                <c16:uniqueId val="{00000009-EBE8-4AD7-B4C4-52E6EDA41DCC}"/>
              </c:ext>
            </c:extLst>
          </c:dPt>
          <c:dPt>
            <c:idx val="5"/>
            <c:bubble3D val="0"/>
            <c:spPr>
              <a:solidFill>
                <a:schemeClr val="bg1">
                  <a:lumMod val="75000"/>
                </a:schemeClr>
              </a:solidFill>
            </c:spPr>
            <c:extLst>
              <c:ext xmlns:c16="http://schemas.microsoft.com/office/drawing/2014/chart" uri="{C3380CC4-5D6E-409C-BE32-E72D297353CC}">
                <c16:uniqueId val="{0000000B-EBE8-4AD7-B4C4-52E6EDA41DCC}"/>
              </c:ext>
            </c:extLst>
          </c:dPt>
          <c:dPt>
            <c:idx val="6"/>
            <c:bubble3D val="0"/>
            <c:explosion val="2"/>
            <c:extLst>
              <c:ext xmlns:c16="http://schemas.microsoft.com/office/drawing/2014/chart" uri="{C3380CC4-5D6E-409C-BE32-E72D297353CC}">
                <c16:uniqueId val="{0000000C-EBE8-4AD7-B4C4-52E6EDA41DCC}"/>
              </c:ext>
            </c:extLst>
          </c:dPt>
          <c:dLbls>
            <c:dLbl>
              <c:idx val="0"/>
              <c:layout>
                <c:manualLayout>
                  <c:x val="-5.7064313635421346E-2"/>
                  <c:y val="0.1808372222222222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EBE8-4AD7-B4C4-52E6EDA41DCC}"/>
                </c:ext>
              </c:extLst>
            </c:dLbl>
            <c:dLbl>
              <c:idx val="2"/>
              <c:layout>
                <c:manualLayout>
                  <c:x val="0.19731005531602017"/>
                  <c:y val="-0.16844972222222221"/>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EBE8-4AD7-B4C4-52E6EDA41DCC}"/>
                </c:ext>
              </c:extLst>
            </c:dLbl>
            <c:dLbl>
              <c:idx val="3"/>
              <c:layout>
                <c:manualLayout>
                  <c:x val="8.5770777809760015E-2"/>
                  <c:y val="0.18168055555555557"/>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EBE8-4AD7-B4C4-52E6EDA41DCC}"/>
                </c:ext>
              </c:extLst>
            </c:dLbl>
            <c:dLbl>
              <c:idx val="4"/>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BE8-4AD7-B4C4-52E6EDA41DCC}"/>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Sheet1!$A$2:$A$5</c:f>
              <c:strCache>
                <c:ptCount val="4"/>
                <c:pt idx="0">
                  <c:v>Very favorably</c:v>
                </c:pt>
                <c:pt idx="1">
                  <c:v>Somewhat favorably</c:v>
                </c:pt>
                <c:pt idx="2">
                  <c:v>Somewhat unfavorably</c:v>
                </c:pt>
                <c:pt idx="3">
                  <c:v>Very unfavorably</c:v>
                </c:pt>
              </c:strCache>
            </c:strRef>
          </c:cat>
          <c:val>
            <c:numRef>
              <c:f>Sheet1!$B$2:$B$5</c:f>
              <c:numCache>
                <c:formatCode>0%</c:formatCode>
                <c:ptCount val="4"/>
                <c:pt idx="0">
                  <c:v>6.3E-2</c:v>
                </c:pt>
                <c:pt idx="1">
                  <c:v>0.29599999999999999</c:v>
                </c:pt>
                <c:pt idx="2">
                  <c:v>0.50700000000000001</c:v>
                </c:pt>
                <c:pt idx="3">
                  <c:v>0.122</c:v>
                </c:pt>
              </c:numCache>
            </c:numRef>
          </c:val>
          <c:extLst>
            <c:ext xmlns:c16="http://schemas.microsoft.com/office/drawing/2014/chart" uri="{C3380CC4-5D6E-409C-BE32-E72D297353CC}">
              <c16:uniqueId val="{0000000D-EBE8-4AD7-B4C4-52E6EDA41DCC}"/>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400">
          <a:latin typeface="Georgia" panose="02040502050405020303" pitchFamily="18"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3096555555555553"/>
          <c:y val="0.15776222222222222"/>
          <c:w val="0.81980111111111109"/>
          <c:h val="0.81980111111111109"/>
        </c:manualLayout>
      </c:layout>
      <c:pieChart>
        <c:varyColors val="1"/>
        <c:ser>
          <c:idx val="0"/>
          <c:order val="0"/>
          <c:tx>
            <c:strRef>
              <c:f>Sheet1!$B$1</c:f>
              <c:strCache>
                <c:ptCount val="1"/>
                <c:pt idx="0">
                  <c:v>(2017 N=2000)</c:v>
                </c:pt>
              </c:strCache>
            </c:strRef>
          </c:tx>
          <c:dPt>
            <c:idx val="0"/>
            <c:bubble3D val="0"/>
            <c:spPr>
              <a:solidFill>
                <a:srgbClr val="6699FF"/>
              </a:solidFill>
            </c:spPr>
            <c:extLst>
              <c:ext xmlns:c16="http://schemas.microsoft.com/office/drawing/2014/chart" uri="{C3380CC4-5D6E-409C-BE32-E72D297353CC}">
                <c16:uniqueId val="{00000001-D3C1-437F-8C5A-C1C954CC4520}"/>
              </c:ext>
            </c:extLst>
          </c:dPt>
          <c:dPt>
            <c:idx val="1"/>
            <c:bubble3D val="0"/>
            <c:spPr>
              <a:solidFill>
                <a:srgbClr val="99CCFF"/>
              </a:solidFill>
            </c:spPr>
            <c:extLst>
              <c:ext xmlns:c16="http://schemas.microsoft.com/office/drawing/2014/chart" uri="{C3380CC4-5D6E-409C-BE32-E72D297353CC}">
                <c16:uniqueId val="{00000003-D3C1-437F-8C5A-C1C954CC4520}"/>
              </c:ext>
            </c:extLst>
          </c:dPt>
          <c:dPt>
            <c:idx val="2"/>
            <c:bubble3D val="0"/>
            <c:spPr>
              <a:solidFill>
                <a:srgbClr val="FFCCCC"/>
              </a:solidFill>
            </c:spPr>
            <c:extLst>
              <c:ext xmlns:c16="http://schemas.microsoft.com/office/drawing/2014/chart" uri="{C3380CC4-5D6E-409C-BE32-E72D297353CC}">
                <c16:uniqueId val="{00000005-D3C1-437F-8C5A-C1C954CC4520}"/>
              </c:ext>
            </c:extLst>
          </c:dPt>
          <c:dPt>
            <c:idx val="3"/>
            <c:bubble3D val="0"/>
            <c:spPr>
              <a:solidFill>
                <a:srgbClr val="FF6969"/>
              </a:solidFill>
            </c:spPr>
            <c:extLst>
              <c:ext xmlns:c16="http://schemas.microsoft.com/office/drawing/2014/chart" uri="{C3380CC4-5D6E-409C-BE32-E72D297353CC}">
                <c16:uniqueId val="{00000007-D3C1-437F-8C5A-C1C954CC4520}"/>
              </c:ext>
            </c:extLst>
          </c:dPt>
          <c:dPt>
            <c:idx val="4"/>
            <c:bubble3D val="0"/>
            <c:spPr>
              <a:solidFill>
                <a:schemeClr val="bg1">
                  <a:lumMod val="75000"/>
                </a:schemeClr>
              </a:solidFill>
            </c:spPr>
            <c:extLst>
              <c:ext xmlns:c16="http://schemas.microsoft.com/office/drawing/2014/chart" uri="{C3380CC4-5D6E-409C-BE32-E72D297353CC}">
                <c16:uniqueId val="{00000009-D3C1-437F-8C5A-C1C954CC4520}"/>
              </c:ext>
            </c:extLst>
          </c:dPt>
          <c:dPt>
            <c:idx val="5"/>
            <c:bubble3D val="0"/>
            <c:spPr>
              <a:solidFill>
                <a:schemeClr val="bg1">
                  <a:lumMod val="75000"/>
                </a:schemeClr>
              </a:solidFill>
            </c:spPr>
            <c:extLst>
              <c:ext xmlns:c16="http://schemas.microsoft.com/office/drawing/2014/chart" uri="{C3380CC4-5D6E-409C-BE32-E72D297353CC}">
                <c16:uniqueId val="{0000000B-D3C1-437F-8C5A-C1C954CC4520}"/>
              </c:ext>
            </c:extLst>
          </c:dPt>
          <c:dPt>
            <c:idx val="6"/>
            <c:bubble3D val="0"/>
            <c:extLst>
              <c:ext xmlns:c16="http://schemas.microsoft.com/office/drawing/2014/chart" uri="{C3380CC4-5D6E-409C-BE32-E72D297353CC}">
                <c16:uniqueId val="{0000000C-D3C1-437F-8C5A-C1C954CC4520}"/>
              </c:ext>
            </c:extLst>
          </c:dPt>
          <c:dLbls>
            <c:dLbl>
              <c:idx val="0"/>
              <c:layout>
                <c:manualLayout>
                  <c:x val="-0.11808326749539587"/>
                  <c:y val="0.2106619444444444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D3C1-437F-8C5A-C1C954CC4520}"/>
                </c:ext>
              </c:extLst>
            </c:dLbl>
            <c:dLbl>
              <c:idx val="1"/>
              <c:layout>
                <c:manualLayout>
                  <c:x val="-0.20009544444499275"/>
                  <c:y val="-8.554694444444450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D3C1-437F-8C5A-C1C954CC4520}"/>
                </c:ext>
              </c:extLst>
            </c:dLbl>
            <c:dLbl>
              <c:idx val="2"/>
              <c:layout>
                <c:manualLayout>
                  <c:x val="-2.1925267075500961E-2"/>
                  <c:y val="-3.263027777777777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D3C1-437F-8C5A-C1C954CC4520}"/>
                </c:ext>
              </c:extLst>
            </c:dLbl>
            <c:dLbl>
              <c:idx val="3"/>
              <c:layout>
                <c:manualLayout>
                  <c:x val="0.23530368152079373"/>
                  <c:y val="7.202361111111110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7-D3C1-437F-8C5A-C1C954CC4520}"/>
                </c:ext>
              </c:extLst>
            </c:dLbl>
            <c:dLbl>
              <c:idx val="4"/>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3C1-437F-8C5A-C1C954CC4520}"/>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Sheet1!$A$2:$A$5</c:f>
              <c:strCache>
                <c:ptCount val="4"/>
                <c:pt idx="0">
                  <c:v>Very favorably</c:v>
                </c:pt>
                <c:pt idx="1">
                  <c:v>Somewhat favorably</c:v>
                </c:pt>
                <c:pt idx="2">
                  <c:v>Somewhat unfavorably</c:v>
                </c:pt>
                <c:pt idx="3">
                  <c:v>Very unfavorably</c:v>
                </c:pt>
              </c:strCache>
            </c:strRef>
          </c:cat>
          <c:val>
            <c:numRef>
              <c:f>Sheet1!$B$2:$B$5</c:f>
              <c:numCache>
                <c:formatCode>0%</c:formatCode>
                <c:ptCount val="4"/>
                <c:pt idx="0">
                  <c:v>0.15</c:v>
                </c:pt>
                <c:pt idx="1">
                  <c:v>0.25</c:v>
                </c:pt>
                <c:pt idx="2">
                  <c:v>0.18</c:v>
                </c:pt>
                <c:pt idx="3">
                  <c:v>0.41</c:v>
                </c:pt>
              </c:numCache>
            </c:numRef>
          </c:val>
          <c:extLst>
            <c:ext xmlns:c16="http://schemas.microsoft.com/office/drawing/2014/chart" uri="{C3380CC4-5D6E-409C-BE32-E72D297353CC}">
              <c16:uniqueId val="{0000000D-D3C1-437F-8C5A-C1C954CC4520}"/>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400">
          <a:latin typeface="Georgia" panose="02040502050405020303"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6128999999999999"/>
          <c:w val="0.81980111111111109"/>
          <c:h val="0.81980111111111109"/>
        </c:manualLayout>
      </c:layout>
      <c:pieChart>
        <c:varyColors val="1"/>
        <c:ser>
          <c:idx val="0"/>
          <c:order val="0"/>
          <c:tx>
            <c:strRef>
              <c:f>Sheet1!$B$1</c:f>
              <c:strCache>
                <c:ptCount val="1"/>
                <c:pt idx="0">
                  <c:v>(2017 N=1000)</c:v>
                </c:pt>
              </c:strCache>
            </c:strRef>
          </c:tx>
          <c:spPr>
            <a:ln>
              <a:solidFill>
                <a:srgbClr val="FFFFCC"/>
              </a:solidFill>
            </a:ln>
          </c:spPr>
          <c:dPt>
            <c:idx val="0"/>
            <c:bubble3D val="0"/>
            <c:spPr>
              <a:solidFill>
                <a:srgbClr val="99CCFF"/>
              </a:solidFill>
              <a:ln>
                <a:solidFill>
                  <a:srgbClr val="FFFFCC"/>
                </a:solidFill>
              </a:ln>
            </c:spPr>
            <c:extLst>
              <c:ext xmlns:c16="http://schemas.microsoft.com/office/drawing/2014/chart" uri="{C3380CC4-5D6E-409C-BE32-E72D297353CC}">
                <c16:uniqueId val="{00000001-6D1E-44D6-9110-F1EE49EED7EE}"/>
              </c:ext>
            </c:extLst>
          </c:dPt>
          <c:dPt>
            <c:idx val="1"/>
            <c:bubble3D val="0"/>
            <c:spPr>
              <a:solidFill>
                <a:srgbClr val="FFCCCC"/>
              </a:solidFill>
              <a:ln>
                <a:solidFill>
                  <a:srgbClr val="FFFFCC"/>
                </a:solidFill>
              </a:ln>
            </c:spPr>
            <c:extLst>
              <c:ext xmlns:c16="http://schemas.microsoft.com/office/drawing/2014/chart" uri="{C3380CC4-5D6E-409C-BE32-E72D297353CC}">
                <c16:uniqueId val="{00000003-6D1E-44D6-9110-F1EE49EED7EE}"/>
              </c:ext>
            </c:extLst>
          </c:dPt>
          <c:dPt>
            <c:idx val="2"/>
            <c:bubble3D val="0"/>
            <c:spPr>
              <a:solidFill>
                <a:srgbClr val="FFFF99"/>
              </a:solidFill>
              <a:ln>
                <a:solidFill>
                  <a:srgbClr val="FFFFCC"/>
                </a:solidFill>
              </a:ln>
            </c:spPr>
            <c:extLst>
              <c:ext xmlns:c16="http://schemas.microsoft.com/office/drawing/2014/chart" uri="{C3380CC4-5D6E-409C-BE32-E72D297353CC}">
                <c16:uniqueId val="{00000005-6D1E-44D6-9110-F1EE49EED7EE}"/>
              </c:ext>
            </c:extLst>
          </c:dPt>
          <c:dPt>
            <c:idx val="3"/>
            <c:bubble3D val="0"/>
            <c:spPr>
              <a:solidFill>
                <a:schemeClr val="bg1">
                  <a:lumMod val="50000"/>
                </a:schemeClr>
              </a:solidFill>
              <a:ln>
                <a:solidFill>
                  <a:srgbClr val="FFFFCC"/>
                </a:solidFill>
              </a:ln>
            </c:spPr>
            <c:extLst>
              <c:ext xmlns:c16="http://schemas.microsoft.com/office/drawing/2014/chart" uri="{C3380CC4-5D6E-409C-BE32-E72D297353CC}">
                <c16:uniqueId val="{00000007-6D1E-44D6-9110-F1EE49EED7EE}"/>
              </c:ext>
            </c:extLst>
          </c:dPt>
          <c:dPt>
            <c:idx val="4"/>
            <c:bubble3D val="0"/>
            <c:spPr>
              <a:solidFill>
                <a:srgbClr val="FF6969"/>
              </a:solidFill>
              <a:ln>
                <a:solidFill>
                  <a:srgbClr val="FFFFCC"/>
                </a:solidFill>
              </a:ln>
            </c:spPr>
            <c:extLst>
              <c:ext xmlns:c16="http://schemas.microsoft.com/office/drawing/2014/chart" uri="{C3380CC4-5D6E-409C-BE32-E72D297353CC}">
                <c16:uniqueId val="{00000009-6D1E-44D6-9110-F1EE49EED7EE}"/>
              </c:ext>
            </c:extLst>
          </c:dPt>
          <c:dPt>
            <c:idx val="5"/>
            <c:bubble3D val="0"/>
            <c:spPr>
              <a:solidFill>
                <a:schemeClr val="bg1">
                  <a:lumMod val="75000"/>
                </a:schemeClr>
              </a:solidFill>
              <a:ln>
                <a:solidFill>
                  <a:srgbClr val="FFFFCC"/>
                </a:solidFill>
              </a:ln>
            </c:spPr>
            <c:extLst>
              <c:ext xmlns:c16="http://schemas.microsoft.com/office/drawing/2014/chart" uri="{C3380CC4-5D6E-409C-BE32-E72D297353CC}">
                <c16:uniqueId val="{0000000B-6D1E-44D6-9110-F1EE49EED7EE}"/>
              </c:ext>
            </c:extLst>
          </c:dPt>
          <c:dPt>
            <c:idx val="6"/>
            <c:bubble3D val="0"/>
            <c:explosion val="2"/>
            <c:extLst>
              <c:ext xmlns:c16="http://schemas.microsoft.com/office/drawing/2014/chart" uri="{C3380CC4-5D6E-409C-BE32-E72D297353CC}">
                <c16:uniqueId val="{0000000C-6D1E-44D6-9110-F1EE49EED7EE}"/>
              </c:ext>
            </c:extLst>
          </c:dPt>
          <c:dLbls>
            <c:dLbl>
              <c:idx val="1"/>
              <c:layout>
                <c:manualLayout>
                  <c:x val="-0.14230552884331996"/>
                  <c:y val="-0.1616236111111111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6D1E-44D6-9110-F1EE49EED7EE}"/>
                </c:ext>
              </c:extLst>
            </c:dLbl>
            <c:dLbl>
              <c:idx val="3"/>
              <c:spPr/>
              <c:txPr>
                <a:bodyPr/>
                <a:lstStyle/>
                <a:p>
                  <a:pPr>
                    <a:defRPr lang="ja-JP" sz="1600">
                      <a:latin typeface="Georgia" panose="02040502050405020303" pitchFamily="18" charset="0"/>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D1E-44D6-9110-F1EE49EED7EE}"/>
                </c:ext>
              </c:extLst>
            </c:dLbl>
            <c:spPr>
              <a:noFill/>
              <a:ln>
                <a:noFill/>
              </a:ln>
              <a:effectLst/>
            </c:spPr>
            <c:txPr>
              <a:bodyPr/>
              <a:lstStyle/>
              <a:p>
                <a:pPr>
                  <a:defRPr lang="ja-JP" sz="1800">
                    <a:latin typeface="Georgia" panose="02040502050405020303" pitchFamily="18" charset="0"/>
                    <a:cs typeface="Arial" panose="020B0604020202020204" pitchFamily="34" charset="0"/>
                  </a:defRPr>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0.20599999999999999</c:v>
                </c:pt>
                <c:pt idx="1">
                  <c:v>0.48299999999999998</c:v>
                </c:pt>
                <c:pt idx="2">
                  <c:v>0.308</c:v>
                </c:pt>
              </c:numCache>
            </c:numRef>
          </c:val>
          <c:extLst>
            <c:ext xmlns:c16="http://schemas.microsoft.com/office/drawing/2014/chart" uri="{C3380CC4-5D6E-409C-BE32-E72D297353CC}">
              <c16:uniqueId val="{0000000D-6D1E-44D6-9110-F1EE49EED7EE}"/>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43472476759628154"/>
          <c:y val="6.0239368096745467E-2"/>
          <c:w val="0.54505024347056219"/>
          <c:h val="0.93449591459534864"/>
        </c:manualLayout>
      </c:layout>
      <c:barChart>
        <c:barDir val="bar"/>
        <c:grouping val="clustered"/>
        <c:varyColors val="0"/>
        <c:ser>
          <c:idx val="0"/>
          <c:order val="0"/>
          <c:tx>
            <c:strRef>
              <c:f>Sheet1!$B$1</c:f>
              <c:strCache>
                <c:ptCount val="1"/>
                <c:pt idx="0">
                  <c:v>Japan</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North Korea’s nuclear arms buildup is mostly driven by insecurity and need to deter the United States and its allies</c:v>
                </c:pt>
                <c:pt idx="1">
                  <c:v>North Korea’s nuclear program is mostly driven by ambition/aggression</c:v>
                </c:pt>
                <c:pt idx="2">
                  <c:v> North Korea’s nuclear program is mostly driven by the desire to be fully recognized as a legitimate country and as a member of the international community</c:v>
                </c:pt>
                <c:pt idx="3">
                  <c:v>North Korea’s nuclear program is mostly driven by the need to maintain the current regime and its power</c:v>
                </c:pt>
              </c:strCache>
            </c:strRef>
          </c:cat>
          <c:val>
            <c:numRef>
              <c:f>Sheet1!$B$2:$B$5</c:f>
              <c:numCache>
                <c:formatCode>0%</c:formatCode>
                <c:ptCount val="4"/>
                <c:pt idx="0">
                  <c:v>0.14000000000000001</c:v>
                </c:pt>
                <c:pt idx="1">
                  <c:v>0.23799999999999999</c:v>
                </c:pt>
                <c:pt idx="2">
                  <c:v>0.248</c:v>
                </c:pt>
                <c:pt idx="3">
                  <c:v>0.35199999999999998</c:v>
                </c:pt>
              </c:numCache>
            </c:numRef>
          </c:val>
          <c:extLst>
            <c:ext xmlns:c16="http://schemas.microsoft.com/office/drawing/2014/chart" uri="{C3380CC4-5D6E-409C-BE32-E72D297353CC}">
              <c16:uniqueId val="{00000000-D098-4F60-B729-6B0D98E5929A}"/>
            </c:ext>
          </c:extLst>
        </c:ser>
        <c:ser>
          <c:idx val="1"/>
          <c:order val="1"/>
          <c:tx>
            <c:strRef>
              <c:f>Sheet1!$C$1</c:f>
              <c:strCache>
                <c:ptCount val="1"/>
                <c:pt idx="0">
                  <c:v>U.S.</c:v>
                </c:pt>
              </c:strCache>
            </c:strRef>
          </c:tx>
          <c:spPr>
            <a:solidFill>
              <a:srgbClr val="FF6969"/>
            </a:solidFill>
          </c:spPr>
          <c:invertIfNegative val="0"/>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North Korea’s nuclear arms buildup is mostly driven by insecurity and need to deter the United States and its allies</c:v>
                </c:pt>
                <c:pt idx="1">
                  <c:v>North Korea’s nuclear program is mostly driven by ambition/aggression</c:v>
                </c:pt>
                <c:pt idx="2">
                  <c:v> North Korea’s nuclear program is mostly driven by the desire to be fully recognized as a legitimate country and as a member of the international community</c:v>
                </c:pt>
                <c:pt idx="3">
                  <c:v>North Korea’s nuclear program is mostly driven by the need to maintain the current regime and its power</c:v>
                </c:pt>
              </c:strCache>
            </c:strRef>
          </c:cat>
          <c:val>
            <c:numRef>
              <c:f>Sheet1!$C$2:$C$5</c:f>
              <c:numCache>
                <c:formatCode>0%</c:formatCode>
                <c:ptCount val="4"/>
                <c:pt idx="0">
                  <c:v>0.15</c:v>
                </c:pt>
                <c:pt idx="1">
                  <c:v>0.25</c:v>
                </c:pt>
                <c:pt idx="2">
                  <c:v>0.12</c:v>
                </c:pt>
                <c:pt idx="3">
                  <c:v>0.46</c:v>
                </c:pt>
              </c:numCache>
            </c:numRef>
          </c:val>
          <c:extLst>
            <c:ext xmlns:c16="http://schemas.microsoft.com/office/drawing/2014/chart" uri="{C3380CC4-5D6E-409C-BE32-E72D297353CC}">
              <c16:uniqueId val="{00000001-D098-4F60-B729-6B0D98E5929A}"/>
            </c:ext>
          </c:extLst>
        </c:ser>
        <c:dLbls>
          <c:showLegendKey val="0"/>
          <c:showVal val="1"/>
          <c:showCatName val="0"/>
          <c:showSerName val="0"/>
          <c:showPercent val="0"/>
          <c:showBubbleSize val="0"/>
        </c:dLbls>
        <c:gapWidth val="150"/>
        <c:axId val="1076129280"/>
        <c:axId val="991169920"/>
      </c:barChart>
      <c:catAx>
        <c:axId val="1076129280"/>
        <c:scaling>
          <c:orientation val="maxMin"/>
        </c:scaling>
        <c:delete val="0"/>
        <c:axPos val="l"/>
        <c:numFmt formatCode="General" sourceLinked="0"/>
        <c:majorTickMark val="out"/>
        <c:minorTickMark val="none"/>
        <c:tickLblPos val="nextTo"/>
        <c:txPr>
          <a:bodyPr rot="0" vert="horz"/>
          <a:lstStyle/>
          <a:p>
            <a:pPr>
              <a:defRPr lang="ja-JP" sz="1600"/>
            </a:pPr>
            <a:endParaRPr lang="en-US"/>
          </a:p>
        </c:txPr>
        <c:crossAx val="991169920"/>
        <c:crosses val="autoZero"/>
        <c:auto val="1"/>
        <c:lblAlgn val="ctr"/>
        <c:lblOffset val="100"/>
        <c:noMultiLvlLbl val="0"/>
      </c:catAx>
      <c:valAx>
        <c:axId val="991169920"/>
        <c:scaling>
          <c:orientation val="minMax"/>
          <c:max val="0.5"/>
          <c:min val="0"/>
        </c:scaling>
        <c:delete val="1"/>
        <c:axPos val="t"/>
        <c:majorGridlines/>
        <c:numFmt formatCode="0%" sourceLinked="0"/>
        <c:majorTickMark val="out"/>
        <c:minorTickMark val="none"/>
        <c:tickLblPos val="nextTo"/>
        <c:crossAx val="1076129280"/>
        <c:crosses val="autoZero"/>
        <c:crossBetween val="between"/>
        <c:majorUnit val="0.1"/>
      </c:valAx>
    </c:plotArea>
    <c:legend>
      <c:legendPos val="r"/>
      <c:layout>
        <c:manualLayout>
          <c:xMode val="edge"/>
          <c:yMode val="edge"/>
          <c:x val="0.8149399070385126"/>
          <c:y val="0.36017138364779872"/>
          <c:w val="0.16041555998229304"/>
          <c:h val="0.19029140461215932"/>
        </c:manualLayout>
      </c:layout>
      <c:overlay val="0"/>
      <c:txPr>
        <a:bodyPr/>
        <a:lstStyle/>
        <a:p>
          <a:pPr>
            <a:defRPr lang="ja-JP"/>
          </a:pPr>
          <a:endParaRPr lang="en-US"/>
        </a:p>
      </c:txPr>
    </c:legend>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layout>
        <c:manualLayout>
          <c:xMode val="edge"/>
          <c:yMode val="edge"/>
          <c:x val="0.64755248628630968"/>
          <c:y val="1.7796290340920583E-2"/>
        </c:manualLayout>
      </c:layout>
      <c:overlay val="1"/>
      <c:txPr>
        <a:bodyPr/>
        <a:lstStyle/>
        <a:p>
          <a:pPr>
            <a:defRPr lang="ja-JP"/>
          </a:pPr>
          <a:endParaRPr lang="en-US"/>
        </a:p>
      </c:txPr>
    </c:title>
    <c:autoTitleDeleted val="0"/>
    <c:plotArea>
      <c:layout>
        <c:manualLayout>
          <c:layoutTarget val="inner"/>
          <c:xMode val="edge"/>
          <c:yMode val="edge"/>
          <c:x val="9.92156927844179E-2"/>
          <c:y val="0.10683263452131377"/>
          <c:w val="0.52872454625940679"/>
          <c:h val="0.83465321453528996"/>
        </c:manualLayout>
      </c:layout>
      <c:pieChart>
        <c:varyColors val="1"/>
        <c:ser>
          <c:idx val="0"/>
          <c:order val="0"/>
          <c:tx>
            <c:strRef>
              <c:f>Sheet1!$B$1</c:f>
              <c:strCache>
                <c:ptCount val="1"/>
                <c:pt idx="0">
                  <c:v>Japanese </c:v>
                </c:pt>
              </c:strCache>
            </c:strRef>
          </c:tx>
          <c:dPt>
            <c:idx val="0"/>
            <c:bubble3D val="0"/>
            <c:spPr>
              <a:solidFill>
                <a:srgbClr val="99CCFF"/>
              </a:solidFill>
            </c:spPr>
            <c:extLst>
              <c:ext xmlns:c16="http://schemas.microsoft.com/office/drawing/2014/chart" uri="{C3380CC4-5D6E-409C-BE32-E72D297353CC}">
                <c16:uniqueId val="{00000001-6BFB-47A8-9D1F-0FE3A3132FB7}"/>
              </c:ext>
            </c:extLst>
          </c:dPt>
          <c:dPt>
            <c:idx val="1"/>
            <c:bubble3D val="0"/>
            <c:spPr>
              <a:solidFill>
                <a:srgbClr val="FFCCCC"/>
              </a:solidFill>
            </c:spPr>
            <c:extLst>
              <c:ext xmlns:c16="http://schemas.microsoft.com/office/drawing/2014/chart" uri="{C3380CC4-5D6E-409C-BE32-E72D297353CC}">
                <c16:uniqueId val="{00000003-6BFB-47A8-9D1F-0FE3A3132FB7}"/>
              </c:ext>
            </c:extLst>
          </c:dPt>
          <c:dPt>
            <c:idx val="2"/>
            <c:bubble3D val="0"/>
            <c:spPr>
              <a:solidFill>
                <a:srgbClr val="FFFF99"/>
              </a:solidFill>
            </c:spPr>
            <c:extLst>
              <c:ext xmlns:c16="http://schemas.microsoft.com/office/drawing/2014/chart" uri="{C3380CC4-5D6E-409C-BE32-E72D297353CC}">
                <c16:uniqueId val="{00000005-6BFB-47A8-9D1F-0FE3A3132FB7}"/>
              </c:ext>
            </c:extLst>
          </c:dPt>
          <c:dPt>
            <c:idx val="3"/>
            <c:bubble3D val="0"/>
            <c:spPr>
              <a:solidFill>
                <a:schemeClr val="bg1">
                  <a:lumMod val="50000"/>
                </a:schemeClr>
              </a:solidFill>
            </c:spPr>
            <c:extLst>
              <c:ext xmlns:c16="http://schemas.microsoft.com/office/drawing/2014/chart" uri="{C3380CC4-5D6E-409C-BE32-E72D297353CC}">
                <c16:uniqueId val="{00000007-6BFB-47A8-9D1F-0FE3A3132FB7}"/>
              </c:ext>
            </c:extLst>
          </c:dPt>
          <c:dPt>
            <c:idx val="4"/>
            <c:bubble3D val="0"/>
            <c:spPr>
              <a:solidFill>
                <a:srgbClr val="FF6969"/>
              </a:solidFill>
            </c:spPr>
            <c:extLst>
              <c:ext xmlns:c16="http://schemas.microsoft.com/office/drawing/2014/chart" uri="{C3380CC4-5D6E-409C-BE32-E72D297353CC}">
                <c16:uniqueId val="{00000009-6BFB-47A8-9D1F-0FE3A3132FB7}"/>
              </c:ext>
            </c:extLst>
          </c:dPt>
          <c:dPt>
            <c:idx val="5"/>
            <c:bubble3D val="0"/>
            <c:spPr>
              <a:solidFill>
                <a:schemeClr val="bg1">
                  <a:lumMod val="75000"/>
                </a:schemeClr>
              </a:solidFill>
            </c:spPr>
            <c:extLst>
              <c:ext xmlns:c16="http://schemas.microsoft.com/office/drawing/2014/chart" uri="{C3380CC4-5D6E-409C-BE32-E72D297353CC}">
                <c16:uniqueId val="{0000000B-6BFB-47A8-9D1F-0FE3A3132FB7}"/>
              </c:ext>
            </c:extLst>
          </c:dPt>
          <c:dPt>
            <c:idx val="6"/>
            <c:bubble3D val="0"/>
            <c:explosion val="2"/>
            <c:extLst>
              <c:ext xmlns:c16="http://schemas.microsoft.com/office/drawing/2014/chart" uri="{C3380CC4-5D6E-409C-BE32-E72D297353CC}">
                <c16:uniqueId val="{0000000C-6BFB-47A8-9D1F-0FE3A3132FB7}"/>
              </c:ext>
            </c:extLst>
          </c:dPt>
          <c:dLbls>
            <c:dLbl>
              <c:idx val="0"/>
              <c:layout>
                <c:manualLayout>
                  <c:x val="-0.21252799762235774"/>
                  <c:y val="-7.8316885257375707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6BFB-47A8-9D1F-0FE3A3132FB7}"/>
                </c:ext>
              </c:extLst>
            </c:dLbl>
            <c:dLbl>
              <c:idx val="1"/>
              <c:layout>
                <c:manualLayout>
                  <c:x val="6.3718222722664516E-2"/>
                  <c:y val="-2.073780671702821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6BFB-47A8-9D1F-0FE3A3132FB7}"/>
                </c:ext>
              </c:extLst>
            </c:dLbl>
            <c:dLbl>
              <c:idx val="2"/>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6BFB-47A8-9D1F-0FE3A3132FB7}"/>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howLeaderLines val="1"/>
            <c:extLst>
              <c:ext xmlns:c15="http://schemas.microsoft.com/office/drawing/2012/chart" uri="{CE6537A1-D6FC-4f65-9D91-7224C49458BB}"/>
            </c:extLst>
          </c:dLbls>
          <c:cat>
            <c:strRef>
              <c:f>Sheet1!$A$2:$A$4</c:f>
              <c:strCache>
                <c:ptCount val="3"/>
                <c:pt idx="0">
                  <c:v>Necessary</c:v>
                </c:pt>
                <c:pt idx="1">
                  <c:v>Not necessary</c:v>
                </c:pt>
                <c:pt idx="2">
                  <c:v>Don’t know</c:v>
                </c:pt>
              </c:strCache>
            </c:strRef>
          </c:cat>
          <c:val>
            <c:numRef>
              <c:f>Sheet1!$B$2:$B$4</c:f>
              <c:numCache>
                <c:formatCode>0%</c:formatCode>
                <c:ptCount val="3"/>
                <c:pt idx="0">
                  <c:v>0.57899999999999996</c:v>
                </c:pt>
                <c:pt idx="1">
                  <c:v>5.0999999999999997E-2</c:v>
                </c:pt>
                <c:pt idx="2">
                  <c:v>0.36699999999999999</c:v>
                </c:pt>
              </c:numCache>
            </c:numRef>
          </c:val>
          <c:extLst>
            <c:ext xmlns:c16="http://schemas.microsoft.com/office/drawing/2014/chart" uri="{C3380CC4-5D6E-409C-BE32-E72D297353CC}">
              <c16:uniqueId val="{0000000D-6BFB-47A8-9D1F-0FE3A3132FB7}"/>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3886411022576361"/>
          <c:y val="6.0239368096745467E-2"/>
          <c:w val="0.59113390880920758"/>
          <c:h val="0.93449591459534864"/>
        </c:manualLayout>
      </c:layout>
      <c:barChart>
        <c:barDir val="bar"/>
        <c:grouping val="clustered"/>
        <c:varyColors val="0"/>
        <c:ser>
          <c:idx val="0"/>
          <c:order val="0"/>
          <c:tx>
            <c:strRef>
              <c:f>Sheet1!$B$1</c:f>
              <c:strCache>
                <c:ptCount val="1"/>
                <c:pt idx="0">
                  <c:v>Japan      </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China-Japan-South Korea</c:v>
                </c:pt>
                <c:pt idx="1">
                  <c:v>U.S.-China-Japan</c:v>
                </c:pt>
                <c:pt idx="2">
                  <c:v>U.S.-China-Russia</c:v>
                </c:pt>
                <c:pt idx="3">
                  <c:v>U.S.-China-Japan-South Korea</c:v>
                </c:pt>
                <c:pt idx="4">
                  <c:v>U.S.-China-Japan-South Korea-Russia</c:v>
                </c:pt>
                <c:pt idx="5">
                  <c:v>Other (please specify)
</c:v>
                </c:pt>
                <c:pt idx="6">
                  <c:v>Don’t know</c:v>
                </c:pt>
              </c:strCache>
            </c:strRef>
          </c:cat>
          <c:val>
            <c:numRef>
              <c:f>Sheet1!$B$2:$B$8</c:f>
              <c:numCache>
                <c:formatCode>0%</c:formatCode>
                <c:ptCount val="7"/>
                <c:pt idx="0">
                  <c:v>8.5000000000000006E-2</c:v>
                </c:pt>
                <c:pt idx="1">
                  <c:v>0.11700000000000001</c:v>
                </c:pt>
                <c:pt idx="2">
                  <c:v>2.8000000000000001E-2</c:v>
                </c:pt>
                <c:pt idx="3">
                  <c:v>9.9000000000000005E-2</c:v>
                </c:pt>
                <c:pt idx="4">
                  <c:v>0.35899999999999999</c:v>
                </c:pt>
                <c:pt idx="5">
                  <c:v>0.01</c:v>
                </c:pt>
                <c:pt idx="6">
                  <c:v>0.29599999999999999</c:v>
                </c:pt>
              </c:numCache>
            </c:numRef>
          </c:val>
          <c:extLst>
            <c:ext xmlns:c16="http://schemas.microsoft.com/office/drawing/2014/chart" uri="{C3380CC4-5D6E-409C-BE32-E72D297353CC}">
              <c16:uniqueId val="{00000000-41C7-4C58-844B-912D4554D1EA}"/>
            </c:ext>
          </c:extLst>
        </c:ser>
        <c:ser>
          <c:idx val="1"/>
          <c:order val="1"/>
          <c:tx>
            <c:strRef>
              <c:f>Sheet1!$C$1</c:f>
              <c:strCache>
                <c:ptCount val="1"/>
                <c:pt idx="0">
                  <c:v>U.S.</c:v>
                </c:pt>
              </c:strCache>
            </c:strRef>
          </c:tx>
          <c:spPr>
            <a:solidFill>
              <a:srgbClr val="FF6969"/>
            </a:solidFill>
          </c:spPr>
          <c:invertIfNegative val="0"/>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China-Japan-South Korea</c:v>
                </c:pt>
                <c:pt idx="1">
                  <c:v>U.S.-China-Japan</c:v>
                </c:pt>
                <c:pt idx="2">
                  <c:v>U.S.-China-Russia</c:v>
                </c:pt>
                <c:pt idx="3">
                  <c:v>U.S.-China-Japan-South Korea</c:v>
                </c:pt>
                <c:pt idx="4">
                  <c:v>U.S.-China-Japan-South Korea-Russia</c:v>
                </c:pt>
                <c:pt idx="5">
                  <c:v>Other (please specify)
</c:v>
                </c:pt>
                <c:pt idx="6">
                  <c:v>Don’t know</c:v>
                </c:pt>
              </c:strCache>
            </c:strRef>
          </c:cat>
          <c:val>
            <c:numRef>
              <c:f>Sheet1!$C$2:$C$8</c:f>
              <c:numCache>
                <c:formatCode>0%</c:formatCode>
                <c:ptCount val="7"/>
                <c:pt idx="0">
                  <c:v>0.08</c:v>
                </c:pt>
                <c:pt idx="1">
                  <c:v>0.05</c:v>
                </c:pt>
                <c:pt idx="2">
                  <c:v>0.06</c:v>
                </c:pt>
                <c:pt idx="3">
                  <c:v>0.26</c:v>
                </c:pt>
                <c:pt idx="4">
                  <c:v>0.35</c:v>
                </c:pt>
                <c:pt idx="5">
                  <c:v>0.02</c:v>
                </c:pt>
                <c:pt idx="6">
                  <c:v>0.17</c:v>
                </c:pt>
              </c:numCache>
            </c:numRef>
          </c:val>
          <c:extLst>
            <c:ext xmlns:c16="http://schemas.microsoft.com/office/drawing/2014/chart" uri="{C3380CC4-5D6E-409C-BE32-E72D297353CC}">
              <c16:uniqueId val="{00000001-41C7-4C58-844B-912D4554D1EA}"/>
            </c:ext>
          </c:extLst>
        </c:ser>
        <c:dLbls>
          <c:showLegendKey val="0"/>
          <c:showVal val="1"/>
          <c:showCatName val="0"/>
          <c:showSerName val="0"/>
          <c:showPercent val="0"/>
          <c:showBubbleSize val="0"/>
        </c:dLbls>
        <c:gapWidth val="150"/>
        <c:axId val="1076268544"/>
        <c:axId val="991470144"/>
      </c:barChart>
      <c:catAx>
        <c:axId val="1076268544"/>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991470144"/>
        <c:crosses val="autoZero"/>
        <c:auto val="1"/>
        <c:lblAlgn val="ctr"/>
        <c:lblOffset val="100"/>
        <c:noMultiLvlLbl val="0"/>
      </c:catAx>
      <c:valAx>
        <c:axId val="991470144"/>
        <c:scaling>
          <c:orientation val="minMax"/>
          <c:max val="0.4"/>
          <c:min val="0"/>
        </c:scaling>
        <c:delete val="1"/>
        <c:axPos val="t"/>
        <c:majorGridlines/>
        <c:numFmt formatCode="0%" sourceLinked="0"/>
        <c:majorTickMark val="out"/>
        <c:minorTickMark val="none"/>
        <c:tickLblPos val="nextTo"/>
        <c:crossAx val="1076268544"/>
        <c:crosses val="autoZero"/>
        <c:crossBetween val="between"/>
        <c:majorUnit val="0.1"/>
      </c:valAx>
    </c:plotArea>
    <c:legend>
      <c:legendPos val="r"/>
      <c:layout>
        <c:manualLayout>
          <c:xMode val="edge"/>
          <c:yMode val="edge"/>
          <c:x val="0.76012583001328016"/>
          <c:y val="0.2714222571628232"/>
          <c:w val="0.17591810535635236"/>
          <c:h val="0.1629433962264151"/>
        </c:manualLayout>
      </c:layout>
      <c:overlay val="0"/>
      <c:txPr>
        <a:bodyPr/>
        <a:lstStyle/>
        <a:p>
          <a:pPr>
            <a:defRPr lang="ja-JP"/>
          </a:pPr>
          <a:endParaRPr lang="en-US"/>
        </a:p>
      </c:txPr>
    </c:legend>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22982082779991145"/>
          <c:y val="6.0239368096745467E-2"/>
          <c:w val="0.76963103142983613"/>
          <c:h val="0.93449591459534864"/>
        </c:manualLayout>
      </c:layout>
      <c:barChart>
        <c:barDir val="bar"/>
        <c:grouping val="clustered"/>
        <c:varyColors val="0"/>
        <c:ser>
          <c:idx val="0"/>
          <c:order val="0"/>
          <c:tx>
            <c:strRef>
              <c:f>Sheet1!$B$1</c:f>
              <c:strCache>
                <c:ptCount val="1"/>
                <c:pt idx="0">
                  <c:v>Japan</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U.S.</c:v>
                </c:pt>
                <c:pt idx="1">
                  <c:v>China</c:v>
                </c:pt>
                <c:pt idx="2">
                  <c:v>Russia</c:v>
                </c:pt>
                <c:pt idx="3">
                  <c:v>North Korea</c:v>
                </c:pt>
                <c:pt idx="4">
                  <c:v>Japan</c:v>
                </c:pt>
                <c:pt idx="5">
                  <c:v>ISIS</c:v>
                </c:pt>
                <c:pt idx="6">
                  <c:v>Iran</c:v>
                </c:pt>
                <c:pt idx="7">
                  <c:v>Syria</c:v>
                </c:pt>
                <c:pt idx="8">
                  <c:v>Iraq</c:v>
                </c:pt>
                <c:pt idx="9">
                  <c:v>Israel</c:v>
                </c:pt>
              </c:strCache>
            </c:strRef>
          </c:cat>
          <c:val>
            <c:numRef>
              <c:f>Sheet1!$B$2:$B$11</c:f>
              <c:numCache>
                <c:formatCode>0%</c:formatCode>
                <c:ptCount val="10"/>
                <c:pt idx="0">
                  <c:v>0.43</c:v>
                </c:pt>
                <c:pt idx="1">
                  <c:v>0.34200000000000003</c:v>
                </c:pt>
                <c:pt idx="2">
                  <c:v>0.27200000000000002</c:v>
                </c:pt>
                <c:pt idx="3">
                  <c:v>0.55200000000000005</c:v>
                </c:pt>
                <c:pt idx="4">
                  <c:v>1.7999999999999999E-2</c:v>
                </c:pt>
                <c:pt idx="5">
                  <c:v>2.4E-2</c:v>
                </c:pt>
                <c:pt idx="6">
                  <c:v>2.7E-2</c:v>
                </c:pt>
                <c:pt idx="7">
                  <c:v>1.9E-2</c:v>
                </c:pt>
                <c:pt idx="8">
                  <c:v>0.01</c:v>
                </c:pt>
                <c:pt idx="9">
                  <c:v>0.01</c:v>
                </c:pt>
              </c:numCache>
            </c:numRef>
          </c:val>
          <c:extLst>
            <c:ext xmlns:c16="http://schemas.microsoft.com/office/drawing/2014/chart" uri="{C3380CC4-5D6E-409C-BE32-E72D297353CC}">
              <c16:uniqueId val="{00000000-53B6-4AC4-BF04-E1E2CF581DA8}"/>
            </c:ext>
          </c:extLst>
        </c:ser>
        <c:ser>
          <c:idx val="1"/>
          <c:order val="1"/>
          <c:tx>
            <c:strRef>
              <c:f>Sheet1!$C$1</c:f>
              <c:strCache>
                <c:ptCount val="1"/>
                <c:pt idx="0">
                  <c:v>U.S.</c:v>
                </c:pt>
              </c:strCache>
            </c:strRef>
          </c:tx>
          <c:spPr>
            <a:solidFill>
              <a:srgbClr val="FF6969"/>
            </a:solidFill>
          </c:spPr>
          <c:invertIfNegative val="0"/>
          <c:dPt>
            <c:idx val="3"/>
            <c:invertIfNegative val="1"/>
            <c:bubble3D val="0"/>
            <c:extLst>
              <c:ext xmlns:c16="http://schemas.microsoft.com/office/drawing/2014/chart" uri="{C3380CC4-5D6E-409C-BE32-E72D297353CC}">
                <c16:uniqueId val="{00000004-53B6-4AC4-BF04-E1E2CF581DA8}"/>
              </c:ext>
            </c:extLst>
          </c:dPt>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Sheet1!$A$2:$A$11</c:f>
              <c:strCache>
                <c:ptCount val="10"/>
                <c:pt idx="0">
                  <c:v>U.S.</c:v>
                </c:pt>
                <c:pt idx="1">
                  <c:v>China</c:v>
                </c:pt>
                <c:pt idx="2">
                  <c:v>Russia</c:v>
                </c:pt>
                <c:pt idx="3">
                  <c:v>North Korea</c:v>
                </c:pt>
                <c:pt idx="4">
                  <c:v>Japan</c:v>
                </c:pt>
                <c:pt idx="5">
                  <c:v>ISIS</c:v>
                </c:pt>
                <c:pt idx="6">
                  <c:v>Iran</c:v>
                </c:pt>
                <c:pt idx="7">
                  <c:v>Syria</c:v>
                </c:pt>
                <c:pt idx="8">
                  <c:v>Iraq</c:v>
                </c:pt>
                <c:pt idx="9">
                  <c:v>Israel</c:v>
                </c:pt>
              </c:strCache>
            </c:strRef>
          </c:cat>
          <c:val>
            <c:numRef>
              <c:f>Sheet1!$C$2:$C$11</c:f>
              <c:numCache>
                <c:formatCode>0%</c:formatCode>
                <c:ptCount val="10"/>
                <c:pt idx="0">
                  <c:v>0.13</c:v>
                </c:pt>
                <c:pt idx="1">
                  <c:v>0.11</c:v>
                </c:pt>
                <c:pt idx="2">
                  <c:v>0.36</c:v>
                </c:pt>
                <c:pt idx="3">
                  <c:v>0.77</c:v>
                </c:pt>
                <c:pt idx="4">
                  <c:v>0.01</c:v>
                </c:pt>
                <c:pt idx="5">
                  <c:v>0.01</c:v>
                </c:pt>
                <c:pt idx="6">
                  <c:v>0.24</c:v>
                </c:pt>
                <c:pt idx="7">
                  <c:v>0.04</c:v>
                </c:pt>
                <c:pt idx="8">
                  <c:v>0.06</c:v>
                </c:pt>
                <c:pt idx="9">
                  <c:v>0.02</c:v>
                </c:pt>
              </c:numCache>
            </c:numRef>
          </c:val>
          <c:extLst>
            <c:ext xmlns:c16="http://schemas.microsoft.com/office/drawing/2014/chart" uri="{C3380CC4-5D6E-409C-BE32-E72D297353CC}">
              <c16:uniqueId val="{00000001-53B6-4AC4-BF04-E1E2CF581DA8}"/>
            </c:ext>
          </c:extLst>
        </c:ser>
        <c:dLbls>
          <c:showLegendKey val="0"/>
          <c:showVal val="1"/>
          <c:showCatName val="0"/>
          <c:showSerName val="0"/>
          <c:showPercent val="0"/>
          <c:showBubbleSize val="0"/>
        </c:dLbls>
        <c:gapWidth val="150"/>
        <c:axId val="991792640"/>
        <c:axId val="991473024"/>
      </c:barChart>
      <c:catAx>
        <c:axId val="991792640"/>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991473024"/>
        <c:crosses val="autoZero"/>
        <c:auto val="1"/>
        <c:lblAlgn val="ctr"/>
        <c:lblOffset val="100"/>
        <c:noMultiLvlLbl val="0"/>
      </c:catAx>
      <c:valAx>
        <c:axId val="991473024"/>
        <c:scaling>
          <c:orientation val="minMax"/>
          <c:max val="0.8"/>
          <c:min val="0"/>
        </c:scaling>
        <c:delete val="1"/>
        <c:axPos val="t"/>
        <c:majorGridlines/>
        <c:numFmt formatCode="0%" sourceLinked="0"/>
        <c:majorTickMark val="out"/>
        <c:minorTickMark val="none"/>
        <c:tickLblPos val="nextTo"/>
        <c:crossAx val="991792640"/>
        <c:crosses val="autoZero"/>
        <c:crossBetween val="between"/>
        <c:majorUnit val="0.1"/>
      </c:valAx>
    </c:plotArea>
    <c:legend>
      <c:legendPos val="r"/>
      <c:layout>
        <c:manualLayout>
          <c:xMode val="edge"/>
          <c:yMode val="edge"/>
          <c:x val="0.7840325190033286"/>
          <c:y val="0.61194668482290415"/>
          <c:w val="0.14453206639676777"/>
          <c:h val="0.21399531930832244"/>
        </c:manualLayout>
      </c:layout>
      <c:overlay val="0"/>
      <c:txPr>
        <a:bodyPr/>
        <a:lstStyle/>
        <a:p>
          <a:pPr>
            <a:defRPr lang="ja-JP"/>
          </a:pPr>
          <a:endParaRPr lang="en-US"/>
        </a:p>
      </c:txPr>
    </c:legend>
    <c:plotVisOnly val="1"/>
    <c:dispBlanksAs val="gap"/>
    <c:showDLblsOverMax val="0"/>
  </c:chart>
  <c:txPr>
    <a:bodyPr/>
    <a:lstStyle/>
    <a:p>
      <a:pPr>
        <a:defRPr sz="1600">
          <a:latin typeface="Georgia" panose="02040502050405020303" pitchFamily="18" charset="0"/>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31415017706949977"/>
          <c:y val="6.0239368096745467E-2"/>
          <c:w val="0.66562483399734396"/>
          <c:h val="0.93449591459534864"/>
        </c:manualLayout>
      </c:layout>
      <c:barChart>
        <c:barDir val="bar"/>
        <c:grouping val="clustered"/>
        <c:varyColors val="0"/>
        <c:ser>
          <c:idx val="0"/>
          <c:order val="0"/>
          <c:tx>
            <c:strRef>
              <c:f>Sheet1!$B$1</c:f>
              <c:strCache>
                <c:ptCount val="1"/>
                <c:pt idx="0">
                  <c:v>Japan         </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Donald Trump</c:v>
                </c:pt>
                <c:pt idx="1">
                  <c:v> Xi Jinping</c:v>
                </c:pt>
                <c:pt idx="2">
                  <c:v>Vladimir Putin</c:v>
                </c:pt>
                <c:pt idx="3">
                  <c:v>Kim Jong-un</c:v>
                </c:pt>
                <c:pt idx="4">
                  <c:v>Iranian Leaders</c:v>
                </c:pt>
                <c:pt idx="5">
                  <c:v>Shinzo Abe</c:v>
                </c:pt>
                <c:pt idx="6">
                  <c:v>Bashar al-Assad</c:v>
                </c:pt>
                <c:pt idx="7">
                  <c:v>Angela Merkel</c:v>
                </c:pt>
                <c:pt idx="8">
                  <c:v>Theresa May</c:v>
                </c:pt>
              </c:strCache>
            </c:strRef>
          </c:cat>
          <c:val>
            <c:numRef>
              <c:f>Sheet1!$B$2:$B$10</c:f>
              <c:numCache>
                <c:formatCode>0%</c:formatCode>
                <c:ptCount val="9"/>
                <c:pt idx="0">
                  <c:v>0.496</c:v>
                </c:pt>
                <c:pt idx="1">
                  <c:v>0.22700000000000001</c:v>
                </c:pt>
                <c:pt idx="2">
                  <c:v>0.29199999999999998</c:v>
                </c:pt>
                <c:pt idx="3">
                  <c:v>0.441</c:v>
                </c:pt>
                <c:pt idx="5">
                  <c:v>1.7000000000000001E-2</c:v>
                </c:pt>
                <c:pt idx="6">
                  <c:v>8.9999999999999993E-3</c:v>
                </c:pt>
                <c:pt idx="7">
                  <c:v>7.0000000000000001E-3</c:v>
                </c:pt>
                <c:pt idx="8">
                  <c:v>5.0000000000000001E-3</c:v>
                </c:pt>
              </c:numCache>
            </c:numRef>
          </c:val>
          <c:extLst>
            <c:ext xmlns:c16="http://schemas.microsoft.com/office/drawing/2014/chart" uri="{C3380CC4-5D6E-409C-BE32-E72D297353CC}">
              <c16:uniqueId val="{00000000-B577-4CD3-901D-492CAF05C12F}"/>
            </c:ext>
          </c:extLst>
        </c:ser>
        <c:ser>
          <c:idx val="1"/>
          <c:order val="1"/>
          <c:tx>
            <c:strRef>
              <c:f>Sheet1!$C$1</c:f>
              <c:strCache>
                <c:ptCount val="1"/>
                <c:pt idx="0">
                  <c:v>U.S.</c:v>
                </c:pt>
              </c:strCache>
            </c:strRef>
          </c:tx>
          <c:spPr>
            <a:solidFill>
              <a:srgbClr val="FF6969"/>
            </a:solidFill>
          </c:spPr>
          <c:invertIfNegative val="0"/>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Donald Trump</c:v>
                </c:pt>
                <c:pt idx="1">
                  <c:v> Xi Jinping</c:v>
                </c:pt>
                <c:pt idx="2">
                  <c:v>Vladimir Putin</c:v>
                </c:pt>
                <c:pt idx="3">
                  <c:v>Kim Jong-un</c:v>
                </c:pt>
                <c:pt idx="4">
                  <c:v>Iranian Leaders</c:v>
                </c:pt>
                <c:pt idx="5">
                  <c:v>Shinzo Abe</c:v>
                </c:pt>
                <c:pt idx="6">
                  <c:v>Bashar al-Assad</c:v>
                </c:pt>
                <c:pt idx="7">
                  <c:v>Angela Merkel</c:v>
                </c:pt>
                <c:pt idx="8">
                  <c:v>Theresa May</c:v>
                </c:pt>
              </c:strCache>
            </c:strRef>
          </c:cat>
          <c:val>
            <c:numRef>
              <c:f>Sheet1!$C$2:$C$10</c:f>
              <c:numCache>
                <c:formatCode>0%</c:formatCode>
                <c:ptCount val="9"/>
                <c:pt idx="0">
                  <c:v>0.31</c:v>
                </c:pt>
                <c:pt idx="1">
                  <c:v>0.01</c:v>
                </c:pt>
                <c:pt idx="2">
                  <c:v>0.33</c:v>
                </c:pt>
                <c:pt idx="3">
                  <c:v>0.62</c:v>
                </c:pt>
                <c:pt idx="4">
                  <c:v>0.1</c:v>
                </c:pt>
                <c:pt idx="6">
                  <c:v>0.02</c:v>
                </c:pt>
                <c:pt idx="7">
                  <c:v>0.01</c:v>
                </c:pt>
              </c:numCache>
            </c:numRef>
          </c:val>
          <c:extLst>
            <c:ext xmlns:c16="http://schemas.microsoft.com/office/drawing/2014/chart" uri="{C3380CC4-5D6E-409C-BE32-E72D297353CC}">
              <c16:uniqueId val="{00000001-B577-4CD3-901D-492CAF05C12F}"/>
            </c:ext>
          </c:extLst>
        </c:ser>
        <c:dLbls>
          <c:showLegendKey val="0"/>
          <c:showVal val="1"/>
          <c:showCatName val="0"/>
          <c:showSerName val="0"/>
          <c:showPercent val="0"/>
          <c:showBubbleSize val="0"/>
        </c:dLbls>
        <c:gapWidth val="150"/>
        <c:axId val="1039008256"/>
        <c:axId val="991475904"/>
      </c:barChart>
      <c:catAx>
        <c:axId val="1039008256"/>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991475904"/>
        <c:crosses val="autoZero"/>
        <c:auto val="1"/>
        <c:lblAlgn val="ctr"/>
        <c:lblOffset val="100"/>
        <c:noMultiLvlLbl val="0"/>
      </c:catAx>
      <c:valAx>
        <c:axId val="991475904"/>
        <c:scaling>
          <c:orientation val="minMax"/>
          <c:max val="0.70000000000000007"/>
          <c:min val="0"/>
        </c:scaling>
        <c:delete val="1"/>
        <c:axPos val="t"/>
        <c:majorGridlines/>
        <c:numFmt formatCode="0%" sourceLinked="0"/>
        <c:majorTickMark val="out"/>
        <c:minorTickMark val="none"/>
        <c:tickLblPos val="nextTo"/>
        <c:crossAx val="1039008256"/>
        <c:crosses val="autoZero"/>
        <c:crossBetween val="between"/>
        <c:majorUnit val="0.1"/>
      </c:valAx>
    </c:plotArea>
    <c:legend>
      <c:legendPos val="r"/>
      <c:layout>
        <c:manualLayout>
          <c:xMode val="edge"/>
          <c:yMode val="edge"/>
          <c:x val="0.78401914563966357"/>
          <c:y val="0.6630003228878435"/>
          <c:w val="0.1772814298362107"/>
          <c:h val="0.22000024523127348"/>
        </c:manualLayout>
      </c:layout>
      <c:overlay val="0"/>
      <c:txPr>
        <a:bodyPr/>
        <a:lstStyle/>
        <a:p>
          <a:pPr>
            <a:defRPr lang="ja-JP"/>
          </a:pPr>
          <a:endParaRPr lang="en-US"/>
        </a:p>
      </c:txPr>
    </c:legend>
    <c:plotVisOnly val="1"/>
    <c:dispBlanksAs val="gap"/>
    <c:showDLblsOverMax val="0"/>
  </c:chart>
  <c:txPr>
    <a:bodyPr/>
    <a:lstStyle/>
    <a:p>
      <a:pPr>
        <a:defRPr sz="1600">
          <a:latin typeface="Georgia" panose="02040502050405020303"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N=2000)</c:v>
                </c:pt>
              </c:strCache>
            </c:strRef>
          </c:tx>
          <c:spPr>
            <a:ln>
              <a:solidFill>
                <a:srgbClr val="FFFFCC"/>
              </a:solidFill>
            </a:ln>
          </c:spPr>
          <c:dPt>
            <c:idx val="0"/>
            <c:bubble3D val="0"/>
            <c:spPr>
              <a:solidFill>
                <a:srgbClr val="99CCFF"/>
              </a:solidFill>
              <a:ln>
                <a:solidFill>
                  <a:srgbClr val="FFFFCC"/>
                </a:solidFill>
              </a:ln>
            </c:spPr>
            <c:extLst>
              <c:ext xmlns:c16="http://schemas.microsoft.com/office/drawing/2014/chart" uri="{C3380CC4-5D6E-409C-BE32-E72D297353CC}">
                <c16:uniqueId val="{00000001-79F8-4796-84AE-3994A391DF86}"/>
              </c:ext>
            </c:extLst>
          </c:dPt>
          <c:dPt>
            <c:idx val="1"/>
            <c:bubble3D val="0"/>
            <c:spPr>
              <a:solidFill>
                <a:srgbClr val="FFCCCC"/>
              </a:solidFill>
              <a:ln>
                <a:solidFill>
                  <a:srgbClr val="FFFFCC"/>
                </a:solidFill>
              </a:ln>
            </c:spPr>
            <c:extLst>
              <c:ext xmlns:c16="http://schemas.microsoft.com/office/drawing/2014/chart" uri="{C3380CC4-5D6E-409C-BE32-E72D297353CC}">
                <c16:uniqueId val="{00000003-79F8-4796-84AE-3994A391DF86}"/>
              </c:ext>
            </c:extLst>
          </c:dPt>
          <c:dPt>
            <c:idx val="2"/>
            <c:bubble3D val="0"/>
            <c:spPr>
              <a:solidFill>
                <a:srgbClr val="FFFF99"/>
              </a:solidFill>
              <a:ln>
                <a:solidFill>
                  <a:srgbClr val="FFFFCC"/>
                </a:solidFill>
              </a:ln>
            </c:spPr>
            <c:extLst>
              <c:ext xmlns:c16="http://schemas.microsoft.com/office/drawing/2014/chart" uri="{C3380CC4-5D6E-409C-BE32-E72D297353CC}">
                <c16:uniqueId val="{00000005-79F8-4796-84AE-3994A391DF86}"/>
              </c:ext>
            </c:extLst>
          </c:dPt>
          <c:dPt>
            <c:idx val="3"/>
            <c:bubble3D val="0"/>
            <c:spPr>
              <a:solidFill>
                <a:schemeClr val="bg1">
                  <a:lumMod val="50000"/>
                </a:schemeClr>
              </a:solidFill>
              <a:ln>
                <a:solidFill>
                  <a:srgbClr val="FFFFCC"/>
                </a:solidFill>
              </a:ln>
            </c:spPr>
            <c:extLst>
              <c:ext xmlns:c16="http://schemas.microsoft.com/office/drawing/2014/chart" uri="{C3380CC4-5D6E-409C-BE32-E72D297353CC}">
                <c16:uniqueId val="{00000007-79F8-4796-84AE-3994A391DF86}"/>
              </c:ext>
            </c:extLst>
          </c:dPt>
          <c:dPt>
            <c:idx val="4"/>
            <c:bubble3D val="0"/>
            <c:spPr>
              <a:solidFill>
                <a:srgbClr val="FF6969"/>
              </a:solidFill>
              <a:ln>
                <a:solidFill>
                  <a:srgbClr val="FFFFCC"/>
                </a:solidFill>
              </a:ln>
            </c:spPr>
            <c:extLst>
              <c:ext xmlns:c16="http://schemas.microsoft.com/office/drawing/2014/chart" uri="{C3380CC4-5D6E-409C-BE32-E72D297353CC}">
                <c16:uniqueId val="{00000009-79F8-4796-84AE-3994A391DF86}"/>
              </c:ext>
            </c:extLst>
          </c:dPt>
          <c:dPt>
            <c:idx val="5"/>
            <c:bubble3D val="0"/>
            <c:spPr>
              <a:solidFill>
                <a:schemeClr val="bg1">
                  <a:lumMod val="75000"/>
                </a:schemeClr>
              </a:solidFill>
              <a:ln>
                <a:solidFill>
                  <a:srgbClr val="FFFFCC"/>
                </a:solidFill>
              </a:ln>
            </c:spPr>
            <c:extLst>
              <c:ext xmlns:c16="http://schemas.microsoft.com/office/drawing/2014/chart" uri="{C3380CC4-5D6E-409C-BE32-E72D297353CC}">
                <c16:uniqueId val="{0000000B-79F8-4796-84AE-3994A391DF86}"/>
              </c:ext>
            </c:extLst>
          </c:dPt>
          <c:dPt>
            <c:idx val="6"/>
            <c:bubble3D val="0"/>
            <c:explosion val="2"/>
            <c:extLst>
              <c:ext xmlns:c16="http://schemas.microsoft.com/office/drawing/2014/chart" uri="{C3380CC4-5D6E-409C-BE32-E72D297353CC}">
                <c16:uniqueId val="{0000000C-79F8-4796-84AE-3994A391DF86}"/>
              </c:ext>
            </c:extLst>
          </c:dPt>
          <c:dLbls>
            <c:dLbl>
              <c:idx val="0"/>
              <c:layout>
                <c:manualLayout>
                  <c:x val="-0.22697469788293984"/>
                  <c:y val="0.13733361111111111"/>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79F8-4796-84AE-3994A391DF86}"/>
                </c:ext>
              </c:extLst>
            </c:dLbl>
            <c:dLbl>
              <c:idx val="1"/>
              <c:layout>
                <c:manualLayout>
                  <c:x val="0.12021663993416891"/>
                  <c:y val="-0.1598597222222222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79F8-4796-84AE-3994A391DF86}"/>
                </c:ext>
              </c:extLst>
            </c:dLbl>
            <c:dLbl>
              <c:idx val="3"/>
              <c:spPr/>
              <c:txPr>
                <a:bodyPr/>
                <a:lstStyle/>
                <a:p>
                  <a:pPr>
                    <a:defRPr lang="ja-JP" sz="1600">
                      <a:latin typeface="Georgia" panose="02040502050405020303" pitchFamily="18" charset="0"/>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9F8-4796-84AE-3994A391DF86}"/>
                </c:ext>
              </c:extLst>
            </c:dLbl>
            <c:spPr>
              <a:noFill/>
              <a:ln>
                <a:noFill/>
              </a:ln>
              <a:effectLst/>
            </c:spPr>
            <c:txPr>
              <a:bodyPr/>
              <a:lstStyle/>
              <a:p>
                <a:pPr>
                  <a:defRPr lang="ja-JP" sz="1800">
                    <a:latin typeface="Georgia" panose="02040502050405020303" pitchFamily="18" charset="0"/>
                    <a:cs typeface="Arial" panose="020B0604020202020204" pitchFamily="34" charset="0"/>
                  </a:defRPr>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0.33</c:v>
                </c:pt>
                <c:pt idx="1">
                  <c:v>0.44</c:v>
                </c:pt>
                <c:pt idx="2">
                  <c:v>0.23</c:v>
                </c:pt>
              </c:numCache>
            </c:numRef>
          </c:val>
          <c:extLst>
            <c:ext xmlns:c16="http://schemas.microsoft.com/office/drawing/2014/chart" uri="{C3380CC4-5D6E-409C-BE32-E72D297353CC}">
              <c16:uniqueId val="{0000000D-79F8-4796-84AE-3994A391DF86}"/>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36751195219123506"/>
          <c:y val="5.8020614954577221E-2"/>
          <c:w val="0.60945208056662237"/>
          <c:h val="0.93449591459534864"/>
        </c:manualLayout>
      </c:layout>
      <c:barChart>
        <c:barDir val="bar"/>
        <c:grouping val="clustered"/>
        <c:varyColors val="0"/>
        <c:ser>
          <c:idx val="0"/>
          <c:order val="0"/>
          <c:tx>
            <c:strRef>
              <c:f>Sheet1!$B$1</c:f>
              <c:strCache>
                <c:ptCount val="1"/>
                <c:pt idx="0">
                  <c:v>Japan    </c:v>
                </c:pt>
              </c:strCache>
            </c:strRef>
          </c:tx>
          <c:spPr>
            <a:solidFill>
              <a:srgbClr val="6699FF"/>
            </a:solidFill>
          </c:spPr>
          <c:invertIfNegative val="0"/>
          <c:dLbls>
            <c:spPr>
              <a:noFill/>
              <a:ln>
                <a:noFill/>
              </a:ln>
              <a:effectLst/>
            </c:spPr>
            <c:txPr>
              <a:bodyPr wrap="square" lIns="38100" tIns="19050" rIns="38100" bIns="19050" anchor="ctr">
                <a:spAutoFit/>
              </a:bodyPr>
              <a:lstStyle/>
              <a:p>
                <a:pPr>
                  <a:defRPr lang="ja-JP"/>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 It will be resolved by the end of the year</c:v>
                </c:pt>
                <c:pt idx="1">
                  <c:v> It will be resolved by next year</c:v>
                </c:pt>
                <c:pt idx="2">
                  <c:v> It will be resolved in 5 years</c:v>
                </c:pt>
                <c:pt idx="3">
                  <c:v>It won’t be resolved</c:v>
                </c:pt>
                <c:pt idx="4">
                  <c:v>Don't know</c:v>
                </c:pt>
              </c:strCache>
            </c:strRef>
          </c:cat>
          <c:val>
            <c:numRef>
              <c:f>Sheet1!$B$2:$B$6</c:f>
              <c:numCache>
                <c:formatCode>0%</c:formatCode>
                <c:ptCount val="5"/>
                <c:pt idx="0">
                  <c:v>0</c:v>
                </c:pt>
                <c:pt idx="1">
                  <c:v>3.9E-2</c:v>
                </c:pt>
                <c:pt idx="2">
                  <c:v>6.2E-2</c:v>
                </c:pt>
                <c:pt idx="3">
                  <c:v>0.67400000000000004</c:v>
                </c:pt>
                <c:pt idx="4">
                  <c:v>0.219</c:v>
                </c:pt>
              </c:numCache>
            </c:numRef>
          </c:val>
          <c:extLst>
            <c:ext xmlns:c16="http://schemas.microsoft.com/office/drawing/2014/chart" uri="{C3380CC4-5D6E-409C-BE32-E72D297353CC}">
              <c16:uniqueId val="{00000000-932B-4C4F-8BA8-9E84828F5598}"/>
            </c:ext>
          </c:extLst>
        </c:ser>
        <c:ser>
          <c:idx val="1"/>
          <c:order val="1"/>
          <c:tx>
            <c:strRef>
              <c:f>Sheet1!$C$1</c:f>
              <c:strCache>
                <c:ptCount val="1"/>
                <c:pt idx="0">
                  <c:v>U.S.</c:v>
                </c:pt>
              </c:strCache>
            </c:strRef>
          </c:tx>
          <c:spPr>
            <a:solidFill>
              <a:srgbClr val="FF6969"/>
            </a:solidFill>
          </c:spPr>
          <c:invertIfNegative val="0"/>
          <c:dLbls>
            <c:spPr>
              <a:noFill/>
              <a:ln>
                <a:noFill/>
              </a:ln>
              <a:effectLst/>
            </c:spPr>
            <c:txPr>
              <a:bodyPr wrap="square" lIns="38100" tIns="19050" rIns="38100" bIns="19050" anchor="ctr">
                <a:spAutoFit/>
              </a:bodyPr>
              <a:lstStyle/>
              <a:p>
                <a:pPr>
                  <a:defRPr lang="ja-JP"/>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 It will be resolved by the end of the year</c:v>
                </c:pt>
                <c:pt idx="1">
                  <c:v> It will be resolved by next year</c:v>
                </c:pt>
                <c:pt idx="2">
                  <c:v> It will be resolved in 5 years</c:v>
                </c:pt>
                <c:pt idx="3">
                  <c:v>It won’t be resolved</c:v>
                </c:pt>
                <c:pt idx="4">
                  <c:v>Don't know</c:v>
                </c:pt>
              </c:strCache>
            </c:strRef>
          </c:cat>
          <c:val>
            <c:numRef>
              <c:f>Sheet1!$C$2:$C$6</c:f>
              <c:numCache>
                <c:formatCode>0%</c:formatCode>
                <c:ptCount val="5"/>
                <c:pt idx="0">
                  <c:v>0.02</c:v>
                </c:pt>
                <c:pt idx="1">
                  <c:v>0.08</c:v>
                </c:pt>
                <c:pt idx="2">
                  <c:v>0.16</c:v>
                </c:pt>
                <c:pt idx="3">
                  <c:v>0.33</c:v>
                </c:pt>
                <c:pt idx="4">
                  <c:v>0.42</c:v>
                </c:pt>
              </c:numCache>
            </c:numRef>
          </c:val>
          <c:extLst>
            <c:ext xmlns:c16="http://schemas.microsoft.com/office/drawing/2014/chart" uri="{C3380CC4-5D6E-409C-BE32-E72D297353CC}">
              <c16:uniqueId val="{00000001-932B-4C4F-8BA8-9E84828F5598}"/>
            </c:ext>
          </c:extLst>
        </c:ser>
        <c:dLbls>
          <c:showLegendKey val="0"/>
          <c:showVal val="1"/>
          <c:showCatName val="0"/>
          <c:showSerName val="0"/>
          <c:showPercent val="0"/>
          <c:showBubbleSize val="0"/>
        </c:dLbls>
        <c:gapWidth val="150"/>
        <c:axId val="1041586688"/>
        <c:axId val="1041306688"/>
      </c:barChart>
      <c:catAx>
        <c:axId val="1041586688"/>
        <c:scaling>
          <c:orientation val="maxMin"/>
        </c:scaling>
        <c:delete val="0"/>
        <c:axPos val="l"/>
        <c:numFmt formatCode="General" sourceLinked="0"/>
        <c:majorTickMark val="out"/>
        <c:minorTickMark val="none"/>
        <c:tickLblPos val="nextTo"/>
        <c:txPr>
          <a:bodyPr rot="0" vert="horz"/>
          <a:lstStyle/>
          <a:p>
            <a:pPr>
              <a:defRPr lang="ja-JP"/>
            </a:pPr>
            <a:endParaRPr lang="en-US"/>
          </a:p>
        </c:txPr>
        <c:crossAx val="1041306688"/>
        <c:crosses val="autoZero"/>
        <c:auto val="1"/>
        <c:lblAlgn val="ctr"/>
        <c:lblOffset val="100"/>
        <c:noMultiLvlLbl val="0"/>
      </c:catAx>
      <c:valAx>
        <c:axId val="1041306688"/>
        <c:scaling>
          <c:orientation val="minMax"/>
          <c:max val="0.70000000000000007"/>
          <c:min val="0"/>
        </c:scaling>
        <c:delete val="1"/>
        <c:axPos val="t"/>
        <c:majorGridlines/>
        <c:numFmt formatCode="0%" sourceLinked="0"/>
        <c:majorTickMark val="out"/>
        <c:minorTickMark val="none"/>
        <c:tickLblPos val="nextTo"/>
        <c:crossAx val="1041586688"/>
        <c:crosses val="autoZero"/>
        <c:crossBetween val="between"/>
        <c:majorUnit val="0.1"/>
      </c:valAx>
    </c:plotArea>
    <c:legend>
      <c:legendPos val="r"/>
      <c:layout>
        <c:manualLayout>
          <c:xMode val="edge"/>
          <c:yMode val="edge"/>
          <c:x val="0.75169289508632142"/>
          <c:y val="0.24701624737945493"/>
          <c:w val="0.17732359451084551"/>
          <c:h val="0.21247868623340321"/>
        </c:manualLayout>
      </c:layout>
      <c:overlay val="0"/>
      <c:txPr>
        <a:bodyPr/>
        <a:lstStyle/>
        <a:p>
          <a:pPr>
            <a:defRPr lang="ja-JP"/>
          </a:pPr>
          <a:endParaRPr lang="en-US"/>
        </a:p>
      </c:txPr>
    </c:legend>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N=1000)</c:v>
                </c:pt>
              </c:strCache>
            </c:strRef>
          </c:tx>
          <c:dPt>
            <c:idx val="0"/>
            <c:bubble3D val="0"/>
            <c:spPr>
              <a:solidFill>
                <a:srgbClr val="99CCFF"/>
              </a:solidFill>
            </c:spPr>
            <c:extLst>
              <c:ext xmlns:c16="http://schemas.microsoft.com/office/drawing/2014/chart" uri="{C3380CC4-5D6E-409C-BE32-E72D297353CC}">
                <c16:uniqueId val="{00000001-D010-498B-A24D-A7699EA6EF8A}"/>
              </c:ext>
            </c:extLst>
          </c:dPt>
          <c:dPt>
            <c:idx val="1"/>
            <c:bubble3D val="0"/>
            <c:spPr>
              <a:solidFill>
                <a:srgbClr val="FFCCCC"/>
              </a:solidFill>
            </c:spPr>
            <c:extLst>
              <c:ext xmlns:c16="http://schemas.microsoft.com/office/drawing/2014/chart" uri="{C3380CC4-5D6E-409C-BE32-E72D297353CC}">
                <c16:uniqueId val="{00000003-D010-498B-A24D-A7699EA6EF8A}"/>
              </c:ext>
            </c:extLst>
          </c:dPt>
          <c:dPt>
            <c:idx val="2"/>
            <c:bubble3D val="0"/>
            <c:spPr>
              <a:solidFill>
                <a:srgbClr val="FFFF99"/>
              </a:solidFill>
            </c:spPr>
            <c:extLst>
              <c:ext xmlns:c16="http://schemas.microsoft.com/office/drawing/2014/chart" uri="{C3380CC4-5D6E-409C-BE32-E72D297353CC}">
                <c16:uniqueId val="{00000005-D010-498B-A24D-A7699EA6EF8A}"/>
              </c:ext>
            </c:extLst>
          </c:dPt>
          <c:dPt>
            <c:idx val="3"/>
            <c:bubble3D val="0"/>
            <c:spPr>
              <a:solidFill>
                <a:schemeClr val="bg1">
                  <a:lumMod val="50000"/>
                </a:schemeClr>
              </a:solidFill>
            </c:spPr>
            <c:extLst>
              <c:ext xmlns:c16="http://schemas.microsoft.com/office/drawing/2014/chart" uri="{C3380CC4-5D6E-409C-BE32-E72D297353CC}">
                <c16:uniqueId val="{00000007-D010-498B-A24D-A7699EA6EF8A}"/>
              </c:ext>
            </c:extLst>
          </c:dPt>
          <c:dPt>
            <c:idx val="4"/>
            <c:bubble3D val="0"/>
            <c:spPr>
              <a:solidFill>
                <a:srgbClr val="FF6969"/>
              </a:solidFill>
            </c:spPr>
            <c:extLst>
              <c:ext xmlns:c16="http://schemas.microsoft.com/office/drawing/2014/chart" uri="{C3380CC4-5D6E-409C-BE32-E72D297353CC}">
                <c16:uniqueId val="{00000009-D010-498B-A24D-A7699EA6EF8A}"/>
              </c:ext>
            </c:extLst>
          </c:dPt>
          <c:dPt>
            <c:idx val="5"/>
            <c:bubble3D val="0"/>
            <c:spPr>
              <a:solidFill>
                <a:schemeClr val="bg1">
                  <a:lumMod val="75000"/>
                </a:schemeClr>
              </a:solidFill>
            </c:spPr>
            <c:extLst>
              <c:ext xmlns:c16="http://schemas.microsoft.com/office/drawing/2014/chart" uri="{C3380CC4-5D6E-409C-BE32-E72D297353CC}">
                <c16:uniqueId val="{0000000B-D010-498B-A24D-A7699EA6EF8A}"/>
              </c:ext>
            </c:extLst>
          </c:dPt>
          <c:dPt>
            <c:idx val="6"/>
            <c:bubble3D val="0"/>
            <c:extLst>
              <c:ext xmlns:c16="http://schemas.microsoft.com/office/drawing/2014/chart" uri="{C3380CC4-5D6E-409C-BE32-E72D297353CC}">
                <c16:uniqueId val="{0000000C-D010-498B-A24D-A7699EA6EF8A}"/>
              </c:ext>
            </c:extLst>
          </c:dPt>
          <c:dLbls>
            <c:dLbl>
              <c:idx val="1"/>
              <c:layout>
                <c:manualLayout>
                  <c:x val="-9.0682373853018902E-2"/>
                  <c:y val="-0.18046194444444444"/>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D010-498B-A24D-A7699EA6EF8A}"/>
                </c:ext>
              </c:extLst>
            </c:dLbl>
            <c:dLbl>
              <c:idx val="3"/>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010-498B-A24D-A7699EA6EF8A}"/>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0.127</c:v>
                </c:pt>
                <c:pt idx="1">
                  <c:v>0.7</c:v>
                </c:pt>
                <c:pt idx="2">
                  <c:v>0.17</c:v>
                </c:pt>
              </c:numCache>
            </c:numRef>
          </c:val>
          <c:extLst>
            <c:ext xmlns:c16="http://schemas.microsoft.com/office/drawing/2014/chart" uri="{C3380CC4-5D6E-409C-BE32-E72D297353CC}">
              <c16:uniqueId val="{0000000D-D010-498B-A24D-A7699EA6EF8A}"/>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N=2000)</c:v>
                </c:pt>
              </c:strCache>
            </c:strRef>
          </c:tx>
          <c:dPt>
            <c:idx val="0"/>
            <c:bubble3D val="0"/>
            <c:spPr>
              <a:solidFill>
                <a:srgbClr val="99CCFF"/>
              </a:solidFill>
            </c:spPr>
            <c:extLst>
              <c:ext xmlns:c16="http://schemas.microsoft.com/office/drawing/2014/chart" uri="{C3380CC4-5D6E-409C-BE32-E72D297353CC}">
                <c16:uniqueId val="{00000001-2B95-444C-A3F1-2422F2949DC7}"/>
              </c:ext>
            </c:extLst>
          </c:dPt>
          <c:dPt>
            <c:idx val="1"/>
            <c:bubble3D val="0"/>
            <c:spPr>
              <a:solidFill>
                <a:srgbClr val="FFCCCC"/>
              </a:solidFill>
            </c:spPr>
            <c:extLst>
              <c:ext xmlns:c16="http://schemas.microsoft.com/office/drawing/2014/chart" uri="{C3380CC4-5D6E-409C-BE32-E72D297353CC}">
                <c16:uniqueId val="{00000003-2B95-444C-A3F1-2422F2949DC7}"/>
              </c:ext>
            </c:extLst>
          </c:dPt>
          <c:dPt>
            <c:idx val="2"/>
            <c:bubble3D val="0"/>
            <c:spPr>
              <a:solidFill>
                <a:srgbClr val="FFFF99"/>
              </a:solidFill>
            </c:spPr>
            <c:extLst>
              <c:ext xmlns:c16="http://schemas.microsoft.com/office/drawing/2014/chart" uri="{C3380CC4-5D6E-409C-BE32-E72D297353CC}">
                <c16:uniqueId val="{00000005-2B95-444C-A3F1-2422F2949DC7}"/>
              </c:ext>
            </c:extLst>
          </c:dPt>
          <c:dPt>
            <c:idx val="3"/>
            <c:bubble3D val="0"/>
            <c:spPr>
              <a:solidFill>
                <a:schemeClr val="bg1">
                  <a:lumMod val="50000"/>
                </a:schemeClr>
              </a:solidFill>
            </c:spPr>
            <c:extLst>
              <c:ext xmlns:c16="http://schemas.microsoft.com/office/drawing/2014/chart" uri="{C3380CC4-5D6E-409C-BE32-E72D297353CC}">
                <c16:uniqueId val="{00000007-2B95-444C-A3F1-2422F2949DC7}"/>
              </c:ext>
            </c:extLst>
          </c:dPt>
          <c:dPt>
            <c:idx val="4"/>
            <c:bubble3D val="0"/>
            <c:spPr>
              <a:solidFill>
                <a:srgbClr val="FF6969"/>
              </a:solidFill>
            </c:spPr>
            <c:extLst>
              <c:ext xmlns:c16="http://schemas.microsoft.com/office/drawing/2014/chart" uri="{C3380CC4-5D6E-409C-BE32-E72D297353CC}">
                <c16:uniqueId val="{00000009-2B95-444C-A3F1-2422F2949DC7}"/>
              </c:ext>
            </c:extLst>
          </c:dPt>
          <c:dPt>
            <c:idx val="5"/>
            <c:bubble3D val="0"/>
            <c:spPr>
              <a:solidFill>
                <a:schemeClr val="bg1">
                  <a:lumMod val="75000"/>
                </a:schemeClr>
              </a:solidFill>
            </c:spPr>
            <c:extLst>
              <c:ext xmlns:c16="http://schemas.microsoft.com/office/drawing/2014/chart" uri="{C3380CC4-5D6E-409C-BE32-E72D297353CC}">
                <c16:uniqueId val="{0000000B-2B95-444C-A3F1-2422F2949DC7}"/>
              </c:ext>
            </c:extLst>
          </c:dPt>
          <c:dPt>
            <c:idx val="6"/>
            <c:bubble3D val="0"/>
            <c:explosion val="2"/>
            <c:extLst>
              <c:ext xmlns:c16="http://schemas.microsoft.com/office/drawing/2014/chart" uri="{C3380CC4-5D6E-409C-BE32-E72D297353CC}">
                <c16:uniqueId val="{0000000C-2B95-444C-A3F1-2422F2949DC7}"/>
              </c:ext>
            </c:extLst>
          </c:dPt>
          <c:dLbls>
            <c:dLbl>
              <c:idx val="0"/>
              <c:layout>
                <c:manualLayout>
                  <c:x val="-0.23540827290129557"/>
                  <c:y val="9.9655416666666649E-2"/>
                </c:manualLayout>
              </c:layout>
              <c:spPr>
                <a:noFill/>
                <a:ln>
                  <a:noFill/>
                </a:ln>
                <a:effectLst/>
              </c:spPr>
              <c:txPr>
                <a:bodyPr/>
                <a:lstStyle/>
                <a:p>
                  <a:pPr>
                    <a:defRPr lang="ja-JP"/>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3153402347158378"/>
                      <c:h val="0.23054027777777775"/>
                    </c:manualLayout>
                  </c15:layout>
                </c:ext>
                <c:ext xmlns:c16="http://schemas.microsoft.com/office/drawing/2014/chart" uri="{C3380CC4-5D6E-409C-BE32-E72D297353CC}">
                  <c16:uniqueId val="{00000001-2B95-444C-A3F1-2422F2949DC7}"/>
                </c:ext>
              </c:extLst>
            </c:dLbl>
            <c:dLbl>
              <c:idx val="1"/>
              <c:layout>
                <c:manualLayout>
                  <c:x val="0.14698893809082852"/>
                  <c:y val="-0.16194111111111112"/>
                </c:manualLayout>
              </c:layout>
              <c:spPr>
                <a:noFill/>
                <a:ln>
                  <a:noFill/>
                </a:ln>
                <a:effectLst/>
              </c:spPr>
              <c:txPr>
                <a:bodyPr/>
                <a:lstStyle/>
                <a:p>
                  <a:pPr>
                    <a:defRPr lang="ja-JP"/>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2B95-444C-A3F1-2422F2949DC7}"/>
                </c:ext>
              </c:extLst>
            </c:dLbl>
            <c:dLbl>
              <c:idx val="2"/>
              <c:layout/>
              <c:spPr>
                <a:noFill/>
                <a:ln>
                  <a:noFill/>
                </a:ln>
                <a:effectLst/>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B95-444C-A3F1-2422F2949DC7}"/>
                </c:ext>
              </c:extLst>
            </c:dLbl>
            <c:dLbl>
              <c:idx val="3"/>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B95-444C-A3F1-2422F2949DC7}"/>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Sheet1!$A$2:$A$4</c:f>
              <c:strCache>
                <c:ptCount val="3"/>
                <c:pt idx="0">
                  <c:v>Support</c:v>
                </c:pt>
                <c:pt idx="1">
                  <c:v>Oppose</c:v>
                </c:pt>
                <c:pt idx="2">
                  <c:v>Don’t Know</c:v>
                </c:pt>
              </c:strCache>
            </c:strRef>
          </c:cat>
          <c:val>
            <c:numRef>
              <c:f>Sheet1!$B$2:$B$4</c:f>
              <c:numCache>
                <c:formatCode>0%</c:formatCode>
                <c:ptCount val="3"/>
                <c:pt idx="0">
                  <c:v>0.38</c:v>
                </c:pt>
                <c:pt idx="1">
                  <c:v>0.37</c:v>
                </c:pt>
                <c:pt idx="2">
                  <c:v>0.25</c:v>
                </c:pt>
              </c:numCache>
            </c:numRef>
          </c:val>
          <c:extLst>
            <c:ext xmlns:c16="http://schemas.microsoft.com/office/drawing/2014/chart" uri="{C3380CC4-5D6E-409C-BE32-E72D297353CC}">
              <c16:uniqueId val="{0000000D-2B95-444C-A3F1-2422F2949DC7}"/>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N=1000)</c:v>
                </c:pt>
              </c:strCache>
            </c:strRef>
          </c:tx>
          <c:dPt>
            <c:idx val="0"/>
            <c:bubble3D val="0"/>
            <c:spPr>
              <a:solidFill>
                <a:srgbClr val="99CCFF"/>
              </a:solidFill>
            </c:spPr>
            <c:extLst>
              <c:ext xmlns:c16="http://schemas.microsoft.com/office/drawing/2014/chart" uri="{C3380CC4-5D6E-409C-BE32-E72D297353CC}">
                <c16:uniqueId val="{00000001-6BC7-4B93-AD32-652D47A9B621}"/>
              </c:ext>
            </c:extLst>
          </c:dPt>
          <c:dPt>
            <c:idx val="1"/>
            <c:bubble3D val="0"/>
            <c:spPr>
              <a:solidFill>
                <a:srgbClr val="FFCCCC"/>
              </a:solidFill>
            </c:spPr>
            <c:extLst>
              <c:ext xmlns:c16="http://schemas.microsoft.com/office/drawing/2014/chart" uri="{C3380CC4-5D6E-409C-BE32-E72D297353CC}">
                <c16:uniqueId val="{00000003-6BC7-4B93-AD32-652D47A9B621}"/>
              </c:ext>
            </c:extLst>
          </c:dPt>
          <c:dPt>
            <c:idx val="2"/>
            <c:bubble3D val="0"/>
            <c:spPr>
              <a:solidFill>
                <a:srgbClr val="FFFF99"/>
              </a:solidFill>
            </c:spPr>
            <c:extLst>
              <c:ext xmlns:c16="http://schemas.microsoft.com/office/drawing/2014/chart" uri="{C3380CC4-5D6E-409C-BE32-E72D297353CC}">
                <c16:uniqueId val="{00000005-6BC7-4B93-AD32-652D47A9B621}"/>
              </c:ext>
            </c:extLst>
          </c:dPt>
          <c:dPt>
            <c:idx val="3"/>
            <c:bubble3D val="0"/>
            <c:spPr>
              <a:solidFill>
                <a:schemeClr val="bg1">
                  <a:lumMod val="50000"/>
                </a:schemeClr>
              </a:solidFill>
            </c:spPr>
            <c:extLst>
              <c:ext xmlns:c16="http://schemas.microsoft.com/office/drawing/2014/chart" uri="{C3380CC4-5D6E-409C-BE32-E72D297353CC}">
                <c16:uniqueId val="{00000007-6BC7-4B93-AD32-652D47A9B621}"/>
              </c:ext>
            </c:extLst>
          </c:dPt>
          <c:dPt>
            <c:idx val="4"/>
            <c:bubble3D val="0"/>
            <c:spPr>
              <a:solidFill>
                <a:srgbClr val="FF6969"/>
              </a:solidFill>
            </c:spPr>
            <c:extLst>
              <c:ext xmlns:c16="http://schemas.microsoft.com/office/drawing/2014/chart" uri="{C3380CC4-5D6E-409C-BE32-E72D297353CC}">
                <c16:uniqueId val="{00000009-6BC7-4B93-AD32-652D47A9B621}"/>
              </c:ext>
            </c:extLst>
          </c:dPt>
          <c:dPt>
            <c:idx val="5"/>
            <c:bubble3D val="0"/>
            <c:spPr>
              <a:solidFill>
                <a:schemeClr val="bg1">
                  <a:lumMod val="75000"/>
                </a:schemeClr>
              </a:solidFill>
            </c:spPr>
            <c:extLst>
              <c:ext xmlns:c16="http://schemas.microsoft.com/office/drawing/2014/chart" uri="{C3380CC4-5D6E-409C-BE32-E72D297353CC}">
                <c16:uniqueId val="{0000000B-6BC7-4B93-AD32-652D47A9B621}"/>
              </c:ext>
            </c:extLst>
          </c:dPt>
          <c:dPt>
            <c:idx val="6"/>
            <c:bubble3D val="0"/>
            <c:explosion val="2"/>
            <c:extLst>
              <c:ext xmlns:c16="http://schemas.microsoft.com/office/drawing/2014/chart" uri="{C3380CC4-5D6E-409C-BE32-E72D297353CC}">
                <c16:uniqueId val="{0000000C-6BC7-4B93-AD32-652D47A9B621}"/>
              </c:ext>
            </c:extLst>
          </c:dPt>
          <c:dLbls>
            <c:dLbl>
              <c:idx val="0"/>
              <c:layout>
                <c:manualLayout>
                  <c:x val="-0.15198734541676145"/>
                  <c:y val="0.2083247095322232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4735195430570975"/>
                      <c:h val="0.16341876161489843"/>
                    </c:manualLayout>
                  </c15:layout>
                </c:ext>
                <c:ext xmlns:c16="http://schemas.microsoft.com/office/drawing/2014/chart" uri="{C3380CC4-5D6E-409C-BE32-E72D297353CC}">
                  <c16:uniqueId val="{00000001-6BC7-4B93-AD32-652D47A9B621}"/>
                </c:ext>
              </c:extLst>
            </c:dLbl>
            <c:dLbl>
              <c:idx val="1"/>
              <c:layout>
                <c:manualLayout>
                  <c:x val="-9.8067857644855538E-2"/>
                  <c:y val="-0.1783754283759730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6BC7-4B93-AD32-652D47A9B621}"/>
                </c:ext>
              </c:extLst>
            </c:dLbl>
            <c:spPr>
              <a:noFill/>
              <a:ln>
                <a:noFill/>
              </a:ln>
              <a:effectLst/>
            </c:spPr>
            <c:txPr>
              <a:bodyPr/>
              <a:lstStyle/>
              <a:p>
                <a:pPr>
                  <a:defRPr lang="ja-JP" sz="1800">
                    <a:latin typeface="Georgia" panose="02040502050405020303" pitchFamily="18" charset="0"/>
                    <a:cs typeface="Times New Roman" panose="02020603050405020304" pitchFamily="18" charset="0"/>
                  </a:defRPr>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0.123</c:v>
                </c:pt>
                <c:pt idx="1">
                  <c:v>0.68700000000000006</c:v>
                </c:pt>
                <c:pt idx="2">
                  <c:v>0.187</c:v>
                </c:pt>
              </c:numCache>
            </c:numRef>
          </c:val>
          <c:extLst>
            <c:ext xmlns:c16="http://schemas.microsoft.com/office/drawing/2014/chart" uri="{C3380CC4-5D6E-409C-BE32-E72D297353CC}">
              <c16:uniqueId val="{0000000D-6BC7-4B93-AD32-652D47A9B621}"/>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N=2000)</c:v>
                </c:pt>
              </c:strCache>
            </c:strRef>
          </c:tx>
          <c:dPt>
            <c:idx val="0"/>
            <c:bubble3D val="0"/>
            <c:spPr>
              <a:solidFill>
                <a:srgbClr val="99CCFF"/>
              </a:solidFill>
            </c:spPr>
            <c:extLst>
              <c:ext xmlns:c16="http://schemas.microsoft.com/office/drawing/2014/chart" uri="{C3380CC4-5D6E-409C-BE32-E72D297353CC}">
                <c16:uniqueId val="{00000001-A0C1-48B8-897E-DB7BABA3713B}"/>
              </c:ext>
            </c:extLst>
          </c:dPt>
          <c:dPt>
            <c:idx val="1"/>
            <c:bubble3D val="0"/>
            <c:spPr>
              <a:solidFill>
                <a:srgbClr val="FFCCCC"/>
              </a:solidFill>
            </c:spPr>
            <c:extLst>
              <c:ext xmlns:c16="http://schemas.microsoft.com/office/drawing/2014/chart" uri="{C3380CC4-5D6E-409C-BE32-E72D297353CC}">
                <c16:uniqueId val="{00000003-A0C1-48B8-897E-DB7BABA3713B}"/>
              </c:ext>
            </c:extLst>
          </c:dPt>
          <c:dPt>
            <c:idx val="2"/>
            <c:bubble3D val="0"/>
            <c:spPr>
              <a:solidFill>
                <a:srgbClr val="FFFF99"/>
              </a:solidFill>
            </c:spPr>
            <c:extLst>
              <c:ext xmlns:c16="http://schemas.microsoft.com/office/drawing/2014/chart" uri="{C3380CC4-5D6E-409C-BE32-E72D297353CC}">
                <c16:uniqueId val="{00000005-A0C1-48B8-897E-DB7BABA3713B}"/>
              </c:ext>
            </c:extLst>
          </c:dPt>
          <c:dPt>
            <c:idx val="3"/>
            <c:bubble3D val="0"/>
            <c:spPr>
              <a:solidFill>
                <a:schemeClr val="bg1">
                  <a:lumMod val="50000"/>
                </a:schemeClr>
              </a:solidFill>
            </c:spPr>
            <c:extLst>
              <c:ext xmlns:c16="http://schemas.microsoft.com/office/drawing/2014/chart" uri="{C3380CC4-5D6E-409C-BE32-E72D297353CC}">
                <c16:uniqueId val="{00000007-A0C1-48B8-897E-DB7BABA3713B}"/>
              </c:ext>
            </c:extLst>
          </c:dPt>
          <c:dPt>
            <c:idx val="4"/>
            <c:bubble3D val="0"/>
            <c:spPr>
              <a:solidFill>
                <a:srgbClr val="FF6969"/>
              </a:solidFill>
            </c:spPr>
            <c:extLst>
              <c:ext xmlns:c16="http://schemas.microsoft.com/office/drawing/2014/chart" uri="{C3380CC4-5D6E-409C-BE32-E72D297353CC}">
                <c16:uniqueId val="{00000009-A0C1-48B8-897E-DB7BABA3713B}"/>
              </c:ext>
            </c:extLst>
          </c:dPt>
          <c:dPt>
            <c:idx val="5"/>
            <c:bubble3D val="0"/>
            <c:spPr>
              <a:solidFill>
                <a:schemeClr val="bg1">
                  <a:lumMod val="75000"/>
                </a:schemeClr>
              </a:solidFill>
            </c:spPr>
            <c:extLst>
              <c:ext xmlns:c16="http://schemas.microsoft.com/office/drawing/2014/chart" uri="{C3380CC4-5D6E-409C-BE32-E72D297353CC}">
                <c16:uniqueId val="{0000000B-A0C1-48B8-897E-DB7BABA3713B}"/>
              </c:ext>
            </c:extLst>
          </c:dPt>
          <c:dPt>
            <c:idx val="6"/>
            <c:bubble3D val="0"/>
            <c:explosion val="2"/>
            <c:extLst>
              <c:ext xmlns:c16="http://schemas.microsoft.com/office/drawing/2014/chart" uri="{C3380CC4-5D6E-409C-BE32-E72D297353CC}">
                <c16:uniqueId val="{0000000C-A0C1-48B8-897E-DB7BABA3713B}"/>
              </c:ext>
            </c:extLst>
          </c:dPt>
          <c:dLbls>
            <c:dLbl>
              <c:idx val="0"/>
              <c:layout>
                <c:manualLayout>
                  <c:x val="-0.23326261239790561"/>
                  <c:y val="0.1535313888888889"/>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3184027939547935"/>
                      <c:h val="0.21960416666666666"/>
                    </c:manualLayout>
                  </c15:layout>
                </c:ext>
                <c:ext xmlns:c16="http://schemas.microsoft.com/office/drawing/2014/chart" uri="{C3380CC4-5D6E-409C-BE32-E72D297353CC}">
                  <c16:uniqueId val="{00000001-A0C1-48B8-897E-DB7BABA3713B}"/>
                </c:ext>
              </c:extLst>
            </c:dLbl>
            <c:dLbl>
              <c:idx val="1"/>
              <c:layout>
                <c:manualLayout>
                  <c:x val="0.13734271460877107"/>
                  <c:y val="-0.16105916666666667"/>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A0C1-48B8-897E-DB7BABA3713B}"/>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0.33</c:v>
                </c:pt>
                <c:pt idx="1">
                  <c:v>0.4</c:v>
                </c:pt>
                <c:pt idx="2">
                  <c:v>0.26</c:v>
                </c:pt>
              </c:numCache>
            </c:numRef>
          </c:val>
          <c:extLst>
            <c:ext xmlns:c16="http://schemas.microsoft.com/office/drawing/2014/chart" uri="{C3380CC4-5D6E-409C-BE32-E72D297353CC}">
              <c16:uniqueId val="{0000000D-A0C1-48B8-897E-DB7BABA3713B}"/>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8.8632222222222223E-2"/>
          <c:y val="0.15776222222222222"/>
          <c:w val="0.81980111111111109"/>
          <c:h val="0.81980111111111109"/>
        </c:manualLayout>
      </c:layout>
      <c:pieChart>
        <c:varyColors val="1"/>
        <c:ser>
          <c:idx val="0"/>
          <c:order val="0"/>
          <c:tx>
            <c:strRef>
              <c:f>Sheet1!$B$1</c:f>
              <c:strCache>
                <c:ptCount val="1"/>
                <c:pt idx="0">
                  <c:v>(2017 N=1000)</c:v>
                </c:pt>
              </c:strCache>
            </c:strRef>
          </c:tx>
          <c:dPt>
            <c:idx val="0"/>
            <c:bubble3D val="0"/>
            <c:spPr>
              <a:solidFill>
                <a:srgbClr val="99CCFF"/>
              </a:solidFill>
            </c:spPr>
            <c:extLst>
              <c:ext xmlns:c16="http://schemas.microsoft.com/office/drawing/2014/chart" uri="{C3380CC4-5D6E-409C-BE32-E72D297353CC}">
                <c16:uniqueId val="{00000001-6D97-4E9A-BB0E-B074A66CFD00}"/>
              </c:ext>
            </c:extLst>
          </c:dPt>
          <c:dPt>
            <c:idx val="1"/>
            <c:bubble3D val="0"/>
            <c:spPr>
              <a:solidFill>
                <a:srgbClr val="FFCCCC"/>
              </a:solidFill>
            </c:spPr>
            <c:extLst>
              <c:ext xmlns:c16="http://schemas.microsoft.com/office/drawing/2014/chart" uri="{C3380CC4-5D6E-409C-BE32-E72D297353CC}">
                <c16:uniqueId val="{00000003-6D97-4E9A-BB0E-B074A66CFD00}"/>
              </c:ext>
            </c:extLst>
          </c:dPt>
          <c:dPt>
            <c:idx val="2"/>
            <c:bubble3D val="0"/>
            <c:spPr>
              <a:solidFill>
                <a:srgbClr val="FFFF99"/>
              </a:solidFill>
            </c:spPr>
            <c:extLst>
              <c:ext xmlns:c16="http://schemas.microsoft.com/office/drawing/2014/chart" uri="{C3380CC4-5D6E-409C-BE32-E72D297353CC}">
                <c16:uniqueId val="{00000005-6D97-4E9A-BB0E-B074A66CFD00}"/>
              </c:ext>
            </c:extLst>
          </c:dPt>
          <c:dPt>
            <c:idx val="3"/>
            <c:bubble3D val="0"/>
            <c:spPr>
              <a:solidFill>
                <a:schemeClr val="bg1">
                  <a:lumMod val="50000"/>
                </a:schemeClr>
              </a:solidFill>
            </c:spPr>
            <c:extLst>
              <c:ext xmlns:c16="http://schemas.microsoft.com/office/drawing/2014/chart" uri="{C3380CC4-5D6E-409C-BE32-E72D297353CC}">
                <c16:uniqueId val="{00000007-6D97-4E9A-BB0E-B074A66CFD00}"/>
              </c:ext>
            </c:extLst>
          </c:dPt>
          <c:dPt>
            <c:idx val="4"/>
            <c:bubble3D val="0"/>
            <c:spPr>
              <a:solidFill>
                <a:srgbClr val="FF6969"/>
              </a:solidFill>
            </c:spPr>
            <c:extLst>
              <c:ext xmlns:c16="http://schemas.microsoft.com/office/drawing/2014/chart" uri="{C3380CC4-5D6E-409C-BE32-E72D297353CC}">
                <c16:uniqueId val="{00000009-6D97-4E9A-BB0E-B074A66CFD00}"/>
              </c:ext>
            </c:extLst>
          </c:dPt>
          <c:dPt>
            <c:idx val="5"/>
            <c:bubble3D val="0"/>
            <c:spPr>
              <a:solidFill>
                <a:schemeClr val="bg1">
                  <a:lumMod val="75000"/>
                </a:schemeClr>
              </a:solidFill>
            </c:spPr>
            <c:extLst>
              <c:ext xmlns:c16="http://schemas.microsoft.com/office/drawing/2014/chart" uri="{C3380CC4-5D6E-409C-BE32-E72D297353CC}">
                <c16:uniqueId val="{0000000B-6D97-4E9A-BB0E-B074A66CFD00}"/>
              </c:ext>
            </c:extLst>
          </c:dPt>
          <c:dPt>
            <c:idx val="6"/>
            <c:bubble3D val="0"/>
            <c:explosion val="2"/>
            <c:extLst>
              <c:ext xmlns:c16="http://schemas.microsoft.com/office/drawing/2014/chart" uri="{C3380CC4-5D6E-409C-BE32-E72D297353CC}">
                <c16:uniqueId val="{0000000C-6D97-4E9A-BB0E-B074A66CFD00}"/>
              </c:ext>
            </c:extLst>
          </c:dPt>
          <c:dLbls>
            <c:dLbl>
              <c:idx val="0"/>
              <c:layout>
                <c:manualLayout>
                  <c:x val="-0.1195722838705305"/>
                  <c:y val="0.2046111111111111"/>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4661807821729786"/>
                      <c:h val="0.23018749999999999"/>
                    </c:manualLayout>
                  </c15:layout>
                </c:ext>
                <c:ext xmlns:c16="http://schemas.microsoft.com/office/drawing/2014/chart" uri="{C3380CC4-5D6E-409C-BE32-E72D297353CC}">
                  <c16:uniqueId val="{00000001-6D97-4E9A-BB0E-B074A66CFD00}"/>
                </c:ext>
              </c:extLst>
            </c:dLbl>
            <c:dLbl>
              <c:idx val="1"/>
              <c:layout>
                <c:manualLayout>
                  <c:x val="-0.17404728099890973"/>
                  <c:y val="-0.18310777777777779"/>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3-6D97-4E9A-BB0E-B074A66CFD00}"/>
                </c:ext>
              </c:extLst>
            </c:dLbl>
            <c:dLbl>
              <c:idx val="3"/>
              <c:spPr/>
              <c:txPr>
                <a:bodyPr/>
                <a:lstStyle/>
                <a:p>
                  <a:pPr>
                    <a:defRPr lang="ja-JP"/>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D97-4E9A-BB0E-B074A66CFD00}"/>
                </c:ext>
              </c:extLst>
            </c:dLbl>
            <c:spPr>
              <a:noFill/>
              <a:ln>
                <a:noFill/>
              </a:ln>
              <a:effectLst/>
            </c:spPr>
            <c:txPr>
              <a:bodyPr wrap="square" lIns="38100" tIns="19050" rIns="38100" bIns="19050" anchor="ctr">
                <a:spAutoFit/>
              </a:bodyPr>
              <a:lstStyle/>
              <a:p>
                <a:pPr>
                  <a:defRPr lang="ja-JP"/>
                </a:pPr>
                <a:endParaRPr lang="en-US"/>
              </a:p>
            </c:tx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Sheet1!$A$2:$A$4</c:f>
              <c:strCache>
                <c:ptCount val="3"/>
                <c:pt idx="0">
                  <c:v>Support</c:v>
                </c:pt>
                <c:pt idx="1">
                  <c:v>Oppose</c:v>
                </c:pt>
                <c:pt idx="2">
                  <c:v>Don’t Know</c:v>
                </c:pt>
              </c:strCache>
            </c:strRef>
          </c:cat>
          <c:val>
            <c:numRef>
              <c:f>Sheet1!$B$2:$B$4</c:f>
              <c:numCache>
                <c:formatCode>0%</c:formatCode>
                <c:ptCount val="3"/>
                <c:pt idx="0">
                  <c:v>9.2999999999999999E-2</c:v>
                </c:pt>
                <c:pt idx="1">
                  <c:v>0.68</c:v>
                </c:pt>
                <c:pt idx="2">
                  <c:v>0.221</c:v>
                </c:pt>
              </c:numCache>
            </c:numRef>
          </c:val>
          <c:extLst>
            <c:ext xmlns:c16="http://schemas.microsoft.com/office/drawing/2014/chart" uri="{C3380CC4-5D6E-409C-BE32-E72D297353CC}">
              <c16:uniqueId val="{0000000D-6D97-4E9A-BB0E-B074A66CFD00}"/>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Georgia" panose="02040502050405020303" pitchFamily="18"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0.02206</cdr:x>
      <cdr:y>0.95998</cdr:y>
    </cdr:from>
    <cdr:to>
      <cdr:x>0.23518</cdr:x>
      <cdr:y>1</cdr:y>
    </cdr:to>
    <cdr:sp macro="" textlink="">
      <cdr:nvSpPr>
        <cdr:cNvPr id="2" name="タイトル 1"/>
        <cdr:cNvSpPr txBox="1">
          <a:spLocks xmlns:a="http://schemas.openxmlformats.org/drawingml/2006/main"/>
        </cdr:cNvSpPr>
      </cdr:nvSpPr>
      <cdr:spPr>
        <a:xfrm xmlns:a="http://schemas.openxmlformats.org/drawingml/2006/main">
          <a:off x="199374" y="6535494"/>
          <a:ext cx="1925712" cy="216024"/>
        </a:xfrm>
        <a:prstGeom xmlns:a="http://schemas.openxmlformats.org/drawingml/2006/main" prst="rect">
          <a:avLst/>
        </a:prstGeom>
        <a:gradFill xmlns:a="http://schemas.openxmlformats.org/drawingml/2006/main" flip="none" rotWithShape="1">
          <a:gsLst>
            <a:gs pos="0">
              <a:srgbClr val="0070C0"/>
            </a:gs>
            <a:gs pos="81000">
              <a:srgbClr val="00B0F0"/>
            </a:gs>
            <a:gs pos="100000">
              <a:schemeClr val="accent1">
                <a:tint val="23500"/>
                <a:satMod val="160000"/>
              </a:schemeClr>
            </a:gs>
          </a:gsLst>
          <a:lin ang="3000000" scaled="0"/>
          <a:tileRect/>
        </a:gradFill>
        <a:ln xmlns:a="http://schemas.openxmlformats.org/drawingml/2006/main">
          <a:noFill/>
        </a:ln>
      </cdr:spPr>
      <cdr:txBody>
        <a:bodyPr xmlns:a="http://schemas.openxmlformats.org/drawingml/2006/main" vert="horz" lIns="91440" tIns="45720" rIns="91440" bIns="45720" rtlCol="0" anchor="ctr">
          <a:no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4028151" cy="350463"/>
          </a:xfrm>
          <a:prstGeom prst="rect">
            <a:avLst/>
          </a:prstGeom>
        </p:spPr>
        <p:txBody>
          <a:bodyPr vert="horz" lIns="91431" tIns="45716" rIns="91431"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266083" y="2"/>
            <a:ext cx="4028151" cy="350463"/>
          </a:xfrm>
          <a:prstGeom prst="rect">
            <a:avLst/>
          </a:prstGeom>
        </p:spPr>
        <p:txBody>
          <a:bodyPr vert="horz" lIns="91431" tIns="45716" rIns="91431" bIns="45716" rtlCol="0"/>
          <a:lstStyle>
            <a:lvl1pPr algn="r">
              <a:defRPr sz="1200"/>
            </a:lvl1pPr>
          </a:lstStyle>
          <a:p>
            <a:fld id="{97726EC6-00D5-40AD-A3C9-4A7243557D99}" type="datetimeFigureOut">
              <a:rPr kumimoji="1" lang="ja-JP" altLang="en-US" smtClean="0"/>
              <a:t>2018/1/5</a:t>
            </a:fld>
            <a:endParaRPr kumimoji="1" lang="ja-JP" altLang="en-US"/>
          </a:p>
        </p:txBody>
      </p:sp>
      <p:sp>
        <p:nvSpPr>
          <p:cNvPr id="4" name="フッター プレースホルダー 3"/>
          <p:cNvSpPr>
            <a:spLocks noGrp="1"/>
          </p:cNvSpPr>
          <p:nvPr>
            <p:ph type="ftr" sz="quarter" idx="2"/>
          </p:nvPr>
        </p:nvSpPr>
        <p:spPr>
          <a:xfrm>
            <a:off x="0" y="6658819"/>
            <a:ext cx="4028151" cy="350463"/>
          </a:xfrm>
          <a:prstGeom prst="rect">
            <a:avLst/>
          </a:prstGeom>
        </p:spPr>
        <p:txBody>
          <a:bodyPr vert="horz" lIns="91431" tIns="45716" rIns="91431"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266083" y="6658819"/>
            <a:ext cx="4028151" cy="350463"/>
          </a:xfrm>
          <a:prstGeom prst="rect">
            <a:avLst/>
          </a:prstGeom>
        </p:spPr>
        <p:txBody>
          <a:bodyPr vert="horz" lIns="91431" tIns="45716" rIns="91431" bIns="45716" rtlCol="0" anchor="b"/>
          <a:lstStyle>
            <a:lvl1pPr algn="r">
              <a:defRPr sz="1200"/>
            </a:lvl1pPr>
          </a:lstStyle>
          <a:p>
            <a:fld id="{3C80B288-1C8C-47FE-8AB8-5D3F9FEEDA16}" type="slidenum">
              <a:rPr kumimoji="1" lang="ja-JP" altLang="en-US" smtClean="0"/>
              <a:t>‹#›</a:t>
            </a:fld>
            <a:endParaRPr kumimoji="1" lang="ja-JP" altLang="en-US"/>
          </a:p>
        </p:txBody>
      </p:sp>
    </p:spTree>
    <p:extLst>
      <p:ext uri="{BB962C8B-B14F-4D97-AF65-F5344CB8AC3E}">
        <p14:creationId xmlns:p14="http://schemas.microsoft.com/office/powerpoint/2010/main" val="36250780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4028440" cy="350520"/>
          </a:xfrm>
          <a:prstGeom prst="rect">
            <a:avLst/>
          </a:prstGeom>
        </p:spPr>
        <p:txBody>
          <a:bodyPr vert="horz" lIns="91431" tIns="45716" rIns="91431"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5265811" y="1"/>
            <a:ext cx="4028440" cy="350520"/>
          </a:xfrm>
          <a:prstGeom prst="rect">
            <a:avLst/>
          </a:prstGeom>
        </p:spPr>
        <p:txBody>
          <a:bodyPr vert="horz" lIns="91431" tIns="45716" rIns="91431" bIns="45716" rtlCol="0"/>
          <a:lstStyle>
            <a:lvl1pPr algn="r">
              <a:defRPr sz="1200"/>
            </a:lvl1pPr>
          </a:lstStyle>
          <a:p>
            <a:fld id="{A924AFF0-070B-44DE-B843-2C8B2C25B237}" type="datetimeFigureOut">
              <a:rPr kumimoji="1" lang="ja-JP" altLang="en-US" smtClean="0"/>
              <a:t>2018/1/5</a:t>
            </a:fld>
            <a:endParaRPr kumimoji="1" lang="ja-JP" altLang="en-US"/>
          </a:p>
        </p:txBody>
      </p:sp>
      <p:sp>
        <p:nvSpPr>
          <p:cNvPr id="4" name="スライド イメージ プレースホルダー 3"/>
          <p:cNvSpPr>
            <a:spLocks noGrp="1" noRot="1" noChangeAspect="1"/>
          </p:cNvSpPr>
          <p:nvPr>
            <p:ph type="sldImg" idx="2"/>
          </p:nvPr>
        </p:nvSpPr>
        <p:spPr>
          <a:xfrm>
            <a:off x="2895600" y="525463"/>
            <a:ext cx="3505200" cy="2630487"/>
          </a:xfrm>
          <a:prstGeom prst="rect">
            <a:avLst/>
          </a:prstGeom>
          <a:noFill/>
          <a:ln w="12700">
            <a:solidFill>
              <a:prstClr val="black"/>
            </a:solidFill>
          </a:ln>
        </p:spPr>
        <p:txBody>
          <a:bodyPr vert="horz" lIns="91431" tIns="45716" rIns="91431" bIns="45716" rtlCol="0" anchor="ctr"/>
          <a:lstStyle/>
          <a:p>
            <a:endParaRPr lang="ja-JP" altLang="en-US"/>
          </a:p>
        </p:txBody>
      </p:sp>
      <p:sp>
        <p:nvSpPr>
          <p:cNvPr id="5" name="ノート プレースホルダー 4"/>
          <p:cNvSpPr>
            <a:spLocks noGrp="1"/>
          </p:cNvSpPr>
          <p:nvPr>
            <p:ph type="body" sz="quarter" idx="3"/>
          </p:nvPr>
        </p:nvSpPr>
        <p:spPr>
          <a:xfrm>
            <a:off x="929641" y="3329941"/>
            <a:ext cx="7437120" cy="3154680"/>
          </a:xfrm>
          <a:prstGeom prst="rect">
            <a:avLst/>
          </a:prstGeom>
        </p:spPr>
        <p:txBody>
          <a:bodyPr vert="horz" lIns="91431" tIns="45716" rIns="91431"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6658664"/>
            <a:ext cx="4028440" cy="350520"/>
          </a:xfrm>
          <a:prstGeom prst="rect">
            <a:avLst/>
          </a:prstGeom>
        </p:spPr>
        <p:txBody>
          <a:bodyPr vert="horz" lIns="91431" tIns="45716" rIns="91431"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265811" y="6658664"/>
            <a:ext cx="4028440" cy="350520"/>
          </a:xfrm>
          <a:prstGeom prst="rect">
            <a:avLst/>
          </a:prstGeom>
        </p:spPr>
        <p:txBody>
          <a:bodyPr vert="horz" lIns="91431" tIns="45716" rIns="91431" bIns="45716" rtlCol="0" anchor="b"/>
          <a:lstStyle>
            <a:lvl1pPr algn="r">
              <a:defRPr sz="1200"/>
            </a:lvl1pPr>
          </a:lstStyle>
          <a:p>
            <a:fld id="{6BF5262B-DFFA-4BC7-A70A-99EE34AA7819}" type="slidenum">
              <a:rPr kumimoji="1" lang="ja-JP" altLang="en-US" smtClean="0"/>
              <a:t>‹#›</a:t>
            </a:fld>
            <a:endParaRPr kumimoji="1" lang="ja-JP" altLang="en-US"/>
          </a:p>
        </p:txBody>
      </p:sp>
    </p:spTree>
    <p:extLst>
      <p:ext uri="{BB962C8B-B14F-4D97-AF65-F5344CB8AC3E}">
        <p14:creationId xmlns:p14="http://schemas.microsoft.com/office/powerpoint/2010/main" val="11702024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44036"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870" indent="-285719" eaLnBrk="0" hangingPunct="0">
              <a:defRPr kumimoji="1">
                <a:solidFill>
                  <a:schemeClr val="tx1"/>
                </a:solidFill>
                <a:latin typeface="Arial" charset="0"/>
                <a:ea typeface="ＭＳ Ｐゴシック" charset="-128"/>
              </a:defRPr>
            </a:lvl2pPr>
            <a:lvl3pPr marL="1142877" indent="-228576" eaLnBrk="0" hangingPunct="0">
              <a:defRPr kumimoji="1">
                <a:solidFill>
                  <a:schemeClr val="tx1"/>
                </a:solidFill>
                <a:latin typeface="Arial" charset="0"/>
                <a:ea typeface="ＭＳ Ｐゴシック" charset="-128"/>
              </a:defRPr>
            </a:lvl3pPr>
            <a:lvl4pPr marL="1600028" indent="-228576" eaLnBrk="0" hangingPunct="0">
              <a:defRPr kumimoji="1">
                <a:solidFill>
                  <a:schemeClr val="tx1"/>
                </a:solidFill>
                <a:latin typeface="Arial" charset="0"/>
                <a:ea typeface="ＭＳ Ｐゴシック" charset="-128"/>
              </a:defRPr>
            </a:lvl4pPr>
            <a:lvl5pPr marL="2057179" indent="-228576" eaLnBrk="0" hangingPunct="0">
              <a:defRPr kumimoji="1">
                <a:solidFill>
                  <a:schemeClr val="tx1"/>
                </a:solidFill>
                <a:latin typeface="Arial" charset="0"/>
                <a:ea typeface="ＭＳ Ｐゴシック" charset="-128"/>
              </a:defRPr>
            </a:lvl5pPr>
            <a:lvl6pPr marL="2514330" indent="-228576" eaLnBrk="0" fontAlgn="base" hangingPunct="0">
              <a:spcBef>
                <a:spcPct val="0"/>
              </a:spcBef>
              <a:spcAft>
                <a:spcPct val="0"/>
              </a:spcAft>
              <a:defRPr kumimoji="1">
                <a:solidFill>
                  <a:schemeClr val="tx1"/>
                </a:solidFill>
                <a:latin typeface="Arial" charset="0"/>
                <a:ea typeface="ＭＳ Ｐゴシック" charset="-128"/>
              </a:defRPr>
            </a:lvl6pPr>
            <a:lvl7pPr marL="2971482" indent="-228576" eaLnBrk="0" fontAlgn="base" hangingPunct="0">
              <a:spcBef>
                <a:spcPct val="0"/>
              </a:spcBef>
              <a:spcAft>
                <a:spcPct val="0"/>
              </a:spcAft>
              <a:defRPr kumimoji="1">
                <a:solidFill>
                  <a:schemeClr val="tx1"/>
                </a:solidFill>
                <a:latin typeface="Arial" charset="0"/>
                <a:ea typeface="ＭＳ Ｐゴシック" charset="-128"/>
              </a:defRPr>
            </a:lvl7pPr>
            <a:lvl8pPr marL="3428632" indent="-228576" eaLnBrk="0" fontAlgn="base" hangingPunct="0">
              <a:spcBef>
                <a:spcPct val="0"/>
              </a:spcBef>
              <a:spcAft>
                <a:spcPct val="0"/>
              </a:spcAft>
              <a:defRPr kumimoji="1">
                <a:solidFill>
                  <a:schemeClr val="tx1"/>
                </a:solidFill>
                <a:latin typeface="Arial" charset="0"/>
                <a:ea typeface="ＭＳ Ｐゴシック" charset="-128"/>
              </a:defRPr>
            </a:lvl8pPr>
            <a:lvl9pPr marL="3885783" indent="-228576"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AAA54E59-A3D6-43CD-A177-CAFF171792E9}" type="slidenum">
              <a:rPr lang="ja-JP" altLang="en-US" smtClean="0">
                <a:solidFill>
                  <a:prstClr val="black"/>
                </a:solidFill>
              </a:rPr>
              <a:pPr eaLnBrk="1" hangingPunct="1"/>
              <a:t>1</a:t>
            </a:fld>
            <a:endParaRPr lang="en-US" altLang="ja-JP"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10</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11</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12</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13</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14</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15</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16</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17</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18</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19</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2</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20</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21</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22</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3</a:t>
            </a:fld>
            <a:endParaRPr lang="ja-JP" altLang="en-US"/>
          </a:p>
        </p:txBody>
      </p:sp>
    </p:spTree>
    <p:extLst>
      <p:ext uri="{BB962C8B-B14F-4D97-AF65-F5344CB8AC3E}">
        <p14:creationId xmlns:p14="http://schemas.microsoft.com/office/powerpoint/2010/main" val="3724522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4</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5</a:t>
            </a:fld>
            <a:endParaRPr lang="ja-JP" altLang="en-US"/>
          </a:p>
        </p:txBody>
      </p:sp>
    </p:spTree>
    <p:extLst>
      <p:ext uri="{BB962C8B-B14F-4D97-AF65-F5344CB8AC3E}">
        <p14:creationId xmlns:p14="http://schemas.microsoft.com/office/powerpoint/2010/main" val="1774597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6</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7</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8</a:t>
            </a:fld>
            <a:endParaRPr lang="ja-JP" altLang="en-US"/>
          </a:p>
        </p:txBody>
      </p:sp>
    </p:spTree>
    <p:extLst>
      <p:ext uri="{BB962C8B-B14F-4D97-AF65-F5344CB8AC3E}">
        <p14:creationId xmlns:p14="http://schemas.microsoft.com/office/powerpoint/2010/main" val="424362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bwMode="auto">
          <a:xfrm>
            <a:off x="2897188" y="525463"/>
            <a:ext cx="3505200" cy="2630487"/>
          </a:xfrm>
          <a:noFill/>
          <a:ln>
            <a:solidFill>
              <a:srgbClr val="000000"/>
            </a:solidFill>
            <a:miter lim="800000"/>
            <a:headEnd/>
            <a:tailEnd/>
          </a:ln>
        </p:spPr>
      </p:sp>
      <p:sp>
        <p:nvSpPr>
          <p:cNvPr id="8806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
        <p:nvSpPr>
          <p:cNvPr id="4" name="スライド番号プレースホルダ 3"/>
          <p:cNvSpPr>
            <a:spLocks noGrp="1"/>
          </p:cNvSpPr>
          <p:nvPr>
            <p:ph type="sldNum" sz="quarter" idx="5"/>
          </p:nvPr>
        </p:nvSpPr>
        <p:spPr/>
        <p:txBody>
          <a:bodyPr/>
          <a:lstStyle/>
          <a:p>
            <a:pPr>
              <a:defRPr/>
            </a:pPr>
            <a:fld id="{549A5DDA-FA13-432A-BBF2-58F39D33148D}" type="slidenum">
              <a:rPr lang="ja-JP" altLang="en-US" smtClean="0"/>
              <a:pPr>
                <a:defRPr/>
              </a:pPr>
              <a:t>9</a:t>
            </a:fld>
            <a:endParaRPr lang="ja-JP" altLang="en-US"/>
          </a:p>
        </p:txBody>
      </p:sp>
    </p:spTree>
    <p:extLst>
      <p:ext uri="{BB962C8B-B14F-4D97-AF65-F5344CB8AC3E}">
        <p14:creationId xmlns:p14="http://schemas.microsoft.com/office/powerpoint/2010/main" val="424362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enron-npo.net/" TargetMode="Externa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enron-npo.net/" TargetMode="Externa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enron-npo.net/" TargetMode="Externa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7" name="日付プレースホルダー 6"/>
          <p:cNvSpPr>
            <a:spLocks noGrp="1"/>
          </p:cNvSpPr>
          <p:nvPr>
            <p:ph type="dt" sz="half" idx="10"/>
          </p:nvPr>
        </p:nvSpPr>
        <p:spPr/>
        <p:txBody>
          <a:bodyPr/>
          <a:lstStyle/>
          <a:p>
            <a:fld id="{E36A7690-A212-4963-BCED-E6A7618C5B72}" type="datetime1">
              <a:rPr kumimoji="1" lang="ja-JP" altLang="en-US" smtClean="0"/>
              <a:t>2018/1/5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smtClean="0"/>
              <a:t>マスター タイトルの書式設定</a:t>
            </a:r>
            <a:endParaRPr kumimoji="1" lang="ja-JP" altLang="en-US"/>
          </a:p>
        </p:txBody>
      </p:sp>
    </p:spTree>
    <p:extLst>
      <p:ext uri="{BB962C8B-B14F-4D97-AF65-F5344CB8AC3E}">
        <p14:creationId xmlns:p14="http://schemas.microsoft.com/office/powerpoint/2010/main" val="45789962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E6E739D-281F-4118-A1CA-355780FBC9F8}"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56285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F8BFB65-0DDB-42CF-ADF1-268D0D5FBB98}"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23684808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415"/>
            <a:ext cx="8229600" cy="654032"/>
          </a:xfrm>
        </p:spPr>
        <p:txBody>
          <a:bodyPr/>
          <a:lstStyle>
            <a:lvl1pPr>
              <a:defRPr>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9" name="スライド番号プレースホルダ 5"/>
          <p:cNvSpPr>
            <a:spLocks noGrp="1"/>
          </p:cNvSpPr>
          <p:nvPr>
            <p:ph type="sldNum" sz="quarter" idx="12"/>
          </p:nvPr>
        </p:nvSpPr>
        <p:spPr>
          <a:xfrm>
            <a:off x="0" y="10633"/>
            <a:ext cx="2133600" cy="365125"/>
          </a:xfrm>
        </p:spPr>
        <p:txBody>
          <a:bodyPr/>
          <a:lstStyle>
            <a:lvl1pPr algn="l">
              <a:defRPr>
                <a:solidFill>
                  <a:schemeClr val="tx1"/>
                </a:solidFill>
              </a:defRPr>
            </a:lvl1pPr>
          </a:lstStyle>
          <a:p>
            <a:pPr>
              <a:defRPr/>
            </a:pPr>
            <a:fld id="{B297BE88-43A8-4B3D-AA9E-ACB461B88B57}" type="slidenum">
              <a:rPr lang="ja-JP" altLang="en-US" smtClean="0"/>
              <a:pPr>
                <a:defRPr/>
              </a:pPr>
              <a:t>‹#›</a:t>
            </a:fld>
            <a:endParaRPr lang="ja-JP" altLang="en-US" dirty="0"/>
          </a:p>
        </p:txBody>
      </p:sp>
      <p:sp>
        <p:nvSpPr>
          <p:cNvPr id="8" name="テキスト ボックス 7"/>
          <p:cNvSpPr txBox="1"/>
          <p:nvPr userDrawn="1"/>
        </p:nvSpPr>
        <p:spPr>
          <a:xfrm>
            <a:off x="142844" y="1571613"/>
            <a:ext cx="4286280" cy="307777"/>
          </a:xfrm>
          <a:prstGeom prst="rect">
            <a:avLst/>
          </a:prstGeom>
          <a:solidFill>
            <a:schemeClr val="bg1">
              <a:lumMod val="50000"/>
            </a:schemeClr>
          </a:solidFill>
          <a:ln/>
        </p:spPr>
        <p:style>
          <a:lnRef idx="0">
            <a:schemeClr val="accent2"/>
          </a:lnRef>
          <a:fillRef idx="3">
            <a:schemeClr val="accent2"/>
          </a:fillRef>
          <a:effectRef idx="3">
            <a:schemeClr val="accent2"/>
          </a:effectRef>
          <a:fontRef idx="minor">
            <a:schemeClr val="lt1"/>
          </a:fontRef>
        </p:style>
        <p:txBody>
          <a:bodyPr anchor="ctr">
            <a:spAutoFit/>
          </a:bodyPr>
          <a:lstStyle/>
          <a:p>
            <a:pPr algn="ctr">
              <a:defRPr/>
            </a:pPr>
            <a:endParaRPr lang="ja-JP" altLang="en-US" sz="1400" b="0" dirty="0">
              <a:solidFill>
                <a:prstClr val="black"/>
              </a:solidFill>
              <a:latin typeface="メイリオ" pitchFamily="50" charset="-128"/>
              <a:ea typeface="メイリオ" pitchFamily="50" charset="-128"/>
            </a:endParaRPr>
          </a:p>
        </p:txBody>
      </p:sp>
      <p:sp>
        <p:nvSpPr>
          <p:cNvPr id="10" name="テキスト ボックス 9"/>
          <p:cNvSpPr txBox="1"/>
          <p:nvPr userDrawn="1"/>
        </p:nvSpPr>
        <p:spPr>
          <a:xfrm>
            <a:off x="4714876" y="1571601"/>
            <a:ext cx="4286280" cy="307777"/>
          </a:xfrm>
          <a:prstGeom prst="rect">
            <a:avLst/>
          </a:prstGeom>
          <a:solidFill>
            <a:schemeClr val="bg1">
              <a:lumMod val="50000"/>
            </a:schemeClr>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ja-JP" altLang="en-US" sz="1400" b="0" dirty="0" smtClean="0">
                <a:solidFill>
                  <a:prstClr val="black"/>
                </a:solidFill>
                <a:latin typeface="メイリオ" pitchFamily="50" charset="-128"/>
                <a:ea typeface="メイリオ" pitchFamily="50" charset="-128"/>
              </a:rPr>
              <a:t>中国世論（</a:t>
            </a:r>
            <a:r>
              <a:rPr lang="en-US" altLang="ja-JP" sz="1400" b="0" dirty="0" smtClean="0">
                <a:solidFill>
                  <a:prstClr val="black"/>
                </a:solidFill>
                <a:latin typeface="メイリオ" pitchFamily="50" charset="-128"/>
                <a:ea typeface="メイリオ" pitchFamily="50" charset="-128"/>
              </a:rPr>
              <a:t>N=3142</a:t>
            </a:r>
            <a:r>
              <a:rPr lang="ja-JP" altLang="en-US" sz="1400" b="0" dirty="0" smtClean="0">
                <a:solidFill>
                  <a:prstClr val="black"/>
                </a:solidFill>
                <a:latin typeface="メイリオ" pitchFamily="50" charset="-128"/>
                <a:ea typeface="メイリオ" pitchFamily="50" charset="-128"/>
              </a:rPr>
              <a:t>）</a:t>
            </a:r>
            <a:endParaRPr lang="ja-JP" altLang="en-US" sz="1400" b="0" dirty="0">
              <a:solidFill>
                <a:prstClr val="black"/>
              </a:solidFill>
              <a:latin typeface="メイリオ" pitchFamily="50" charset="-128"/>
              <a:ea typeface="メイリオ" pitchFamily="50" charset="-128"/>
            </a:endParaRPr>
          </a:p>
        </p:txBody>
      </p:sp>
    </p:spTree>
    <p:extLst>
      <p:ext uri="{BB962C8B-B14F-4D97-AF65-F5344CB8AC3E}">
        <p14:creationId xmlns:p14="http://schemas.microsoft.com/office/powerpoint/2010/main" val="1738388464"/>
      </p:ext>
    </p:extLst>
  </p:cSld>
  <p:clrMapOvr>
    <a:masterClrMapping/>
  </p:clrMapOv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ユーザー設定レイアウト">
    <p:bg>
      <p:bgPr>
        <a:solidFill>
          <a:schemeClr val="bg1"/>
        </a:solidFill>
        <a:effectLst/>
      </p:bgPr>
    </p:bg>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10" name="日付プレースホルダー 9"/>
          <p:cNvSpPr>
            <a:spLocks noGrp="1"/>
          </p:cNvSpPr>
          <p:nvPr>
            <p:ph type="dt" sz="half" idx="10"/>
          </p:nvPr>
        </p:nvSpPr>
        <p:spPr/>
        <p:txBody>
          <a:bodyPr/>
          <a:lstStyle/>
          <a:p>
            <a:fld id="{46510459-400F-4601-BD84-F18CB3B46C27}" type="datetime1">
              <a:rPr kumimoji="1" lang="ja-JP" altLang="en-US" smtClean="0"/>
              <a:t>2018/1/5</a:t>
            </a:fld>
            <a:endParaRPr kumimoji="1" lang="ja-JP" altLang="en-US"/>
          </a:p>
        </p:txBody>
      </p:sp>
      <p:sp>
        <p:nvSpPr>
          <p:cNvPr id="11" name="フッター プレースホルダー 10"/>
          <p:cNvSpPr>
            <a:spLocks noGrp="1"/>
          </p:cNvSpPr>
          <p:nvPr>
            <p:ph type="ftr" sz="quarter" idx="11"/>
          </p:nvPr>
        </p:nvSpPr>
        <p:spPr/>
        <p:txBody>
          <a:bodyPr/>
          <a:lstStyle/>
          <a:p>
            <a:endParaRPr kumimoji="1" lang="ja-JP" altLang="en-US"/>
          </a:p>
        </p:txBody>
      </p:sp>
      <p:sp>
        <p:nvSpPr>
          <p:cNvPr id="12" name="スライド番号プレースホルダー 11"/>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
        <p:nvSpPr>
          <p:cNvPr id="16" name="タイトル 15"/>
          <p:cNvSpPr>
            <a:spLocks noGrp="1"/>
          </p:cNvSpPr>
          <p:nvPr>
            <p:ph type="title"/>
          </p:nvPr>
        </p:nvSpPr>
        <p:spPr/>
        <p:txBody>
          <a:bodyPr/>
          <a:lstStyle/>
          <a:p>
            <a:r>
              <a:rPr kumimoji="1" lang="ja-JP" altLang="en-US" smtClean="0"/>
              <a:t>マスター タイトルの書式設定</a:t>
            </a:r>
            <a:endParaRPr kumimoji="1" lang="ja-JP" altLang="en-US"/>
          </a:p>
        </p:txBody>
      </p:sp>
    </p:spTree>
    <p:extLst>
      <p:ext uri="{BB962C8B-B14F-4D97-AF65-F5344CB8AC3E}">
        <p14:creationId xmlns:p14="http://schemas.microsoft.com/office/powerpoint/2010/main" val="112147065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世論のみ">
    <p:spTree>
      <p:nvGrpSpPr>
        <p:cNvPr id="1" name=""/>
        <p:cNvGrpSpPr/>
        <p:nvPr/>
      </p:nvGrpSpPr>
      <p:grpSpPr>
        <a:xfrm>
          <a:off x="0" y="0"/>
          <a:ext cx="0" cy="0"/>
          <a:chOff x="0" y="0"/>
          <a:chExt cx="0" cy="0"/>
        </a:xfrm>
      </p:grpSpPr>
      <p:sp>
        <p:nvSpPr>
          <p:cNvPr id="5" name="テキスト ボックス 4"/>
          <p:cNvSpPr txBox="1"/>
          <p:nvPr userDrawn="1"/>
        </p:nvSpPr>
        <p:spPr>
          <a:xfrm>
            <a:off x="2428860" y="1571613"/>
            <a:ext cx="4286280" cy="307777"/>
          </a:xfrm>
          <a:prstGeom prst="rect">
            <a:avLst/>
          </a:prstGeom>
          <a:solidFill>
            <a:schemeClr val="bg1">
              <a:lumMod val="50000"/>
            </a:schemeClr>
          </a:solidFill>
          <a:ln/>
        </p:spPr>
        <p:style>
          <a:lnRef idx="0">
            <a:schemeClr val="accent2"/>
          </a:lnRef>
          <a:fillRef idx="3">
            <a:schemeClr val="accent2"/>
          </a:fillRef>
          <a:effectRef idx="3">
            <a:schemeClr val="accent2"/>
          </a:effectRef>
          <a:fontRef idx="minor">
            <a:schemeClr val="lt1"/>
          </a:fontRef>
        </p:style>
        <p:txBody>
          <a:bodyPr anchor="ctr">
            <a:spAutoFit/>
          </a:bodyPr>
          <a:lstStyle/>
          <a:p>
            <a:pPr algn="ctr">
              <a:defRPr/>
            </a:pPr>
            <a:r>
              <a:rPr lang="ja-JP" altLang="en-US" sz="1400" b="0" dirty="0" smtClean="0">
                <a:solidFill>
                  <a:prstClr val="black"/>
                </a:solidFill>
                <a:latin typeface="メイリオ" pitchFamily="50" charset="-128"/>
                <a:ea typeface="メイリオ" pitchFamily="50" charset="-128"/>
              </a:rPr>
              <a:t>アメリカ（</a:t>
            </a:r>
            <a:r>
              <a:rPr lang="en-US" altLang="ja-JP" sz="1400" b="0" dirty="0" smtClean="0">
                <a:solidFill>
                  <a:prstClr val="black"/>
                </a:solidFill>
                <a:latin typeface="メイリオ" pitchFamily="50" charset="-128"/>
                <a:ea typeface="メイリオ" pitchFamily="50" charset="-128"/>
              </a:rPr>
              <a:t>N=2034</a:t>
            </a:r>
            <a:r>
              <a:rPr lang="ja-JP" altLang="en-US" sz="1400" b="0" dirty="0" smtClean="0">
                <a:solidFill>
                  <a:prstClr val="black"/>
                </a:solidFill>
                <a:latin typeface="メイリオ" pitchFamily="50" charset="-128"/>
                <a:ea typeface="メイリオ" pitchFamily="50" charset="-128"/>
              </a:rPr>
              <a:t>）</a:t>
            </a:r>
            <a:endParaRPr lang="ja-JP" altLang="en-US" sz="1400" b="0" dirty="0">
              <a:solidFill>
                <a:prstClr val="black"/>
              </a:solidFill>
              <a:latin typeface="メイリオ" pitchFamily="50" charset="-128"/>
              <a:ea typeface="メイリオ" pitchFamily="50" charset="-128"/>
            </a:endParaRPr>
          </a:p>
        </p:txBody>
      </p:sp>
      <p:sp>
        <p:nvSpPr>
          <p:cNvPr id="2" name="タイトル 1"/>
          <p:cNvSpPr>
            <a:spLocks noGrp="1"/>
          </p:cNvSpPr>
          <p:nvPr>
            <p:ph type="title"/>
          </p:nvPr>
        </p:nvSpPr>
        <p:spPr>
          <a:xfrm>
            <a:off x="457200" y="71415"/>
            <a:ext cx="8229600" cy="654032"/>
          </a:xfrm>
        </p:spPr>
        <p:txBody>
          <a:bodyPr/>
          <a:lstStyle>
            <a:lvl1pPr>
              <a:defRPr>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9" name="スライド番号プレースホルダ 5"/>
          <p:cNvSpPr>
            <a:spLocks noGrp="1"/>
          </p:cNvSpPr>
          <p:nvPr>
            <p:ph type="sldNum" sz="quarter" idx="12"/>
          </p:nvPr>
        </p:nvSpPr>
        <p:spPr>
          <a:xfrm>
            <a:off x="6999945" y="6481498"/>
            <a:ext cx="2133600" cy="365125"/>
          </a:xfrm>
        </p:spPr>
        <p:txBody>
          <a:bodyPr/>
          <a:lstStyle>
            <a:lvl1pPr>
              <a:defRPr/>
            </a:lvl1pPr>
          </a:lstStyle>
          <a:p>
            <a:pPr>
              <a:defRPr/>
            </a:pPr>
            <a:fld id="{B297BE88-43A8-4B3D-AA9E-ACB461B88B57}" type="slidenum">
              <a:rPr lang="ja-JP" altLang="en-US"/>
              <a:pPr>
                <a:defRPr/>
              </a:pPr>
              <a:t>‹#›</a:t>
            </a:fld>
            <a:endParaRPr lang="ja-JP" altLang="en-US" dirty="0"/>
          </a:p>
        </p:txBody>
      </p:sp>
      <p:sp>
        <p:nvSpPr>
          <p:cNvPr id="10" name="テキスト ボックス 9"/>
          <p:cNvSpPr txBox="1"/>
          <p:nvPr userDrawn="1"/>
        </p:nvSpPr>
        <p:spPr>
          <a:xfrm>
            <a:off x="8259812" y="-27384"/>
            <a:ext cx="939681" cy="276999"/>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1200" dirty="0" smtClean="0"/>
              <a:t>©</a:t>
            </a:r>
            <a:r>
              <a:rPr lang="ja-JP" altLang="en-US" sz="1200" dirty="0" smtClean="0"/>
              <a:t>言論</a:t>
            </a:r>
            <a:r>
              <a:rPr lang="en-US" altLang="ja-JP" sz="1200" dirty="0" smtClean="0"/>
              <a:t>NPO</a:t>
            </a:r>
            <a:endParaRPr lang="ja-JP" altLang="en-US" sz="1200" dirty="0" smtClean="0"/>
          </a:p>
        </p:txBody>
      </p:sp>
    </p:spTree>
    <p:extLst>
      <p:ext uri="{BB962C8B-B14F-4D97-AF65-F5344CB8AC3E}">
        <p14:creationId xmlns:p14="http://schemas.microsoft.com/office/powerpoint/2010/main" val="2017586771"/>
      </p:ext>
    </p:extLst>
  </p:cSld>
  <p:clrMapOvr>
    <a:masterClrMapping/>
  </p:clrMapOv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世論のみ">
    <p:spTree>
      <p:nvGrpSpPr>
        <p:cNvPr id="1" name=""/>
        <p:cNvGrpSpPr/>
        <p:nvPr/>
      </p:nvGrpSpPr>
      <p:grpSpPr>
        <a:xfrm>
          <a:off x="0" y="0"/>
          <a:ext cx="0" cy="0"/>
          <a:chOff x="0" y="0"/>
          <a:chExt cx="0" cy="0"/>
        </a:xfrm>
      </p:grpSpPr>
      <p:pic>
        <p:nvPicPr>
          <p:cNvPr id="4" name="Picture 2" descr="言論NPO">
            <a:hlinkClick r:id="rId2"/>
          </p:cNvPr>
          <p:cNvPicPr>
            <a:picLocks noChangeAspect="1" noChangeArrowheads="1"/>
          </p:cNvPicPr>
          <p:nvPr userDrawn="1"/>
        </p:nvPicPr>
        <p:blipFill>
          <a:blip r:embed="rId3" cstate="print">
            <a:grayscl/>
          </a:blip>
          <a:srcRect/>
          <a:stretch>
            <a:fillRect/>
          </a:stretch>
        </p:blipFill>
        <p:spPr bwMode="auto">
          <a:xfrm>
            <a:off x="8370888" y="187325"/>
            <a:ext cx="711200" cy="573088"/>
          </a:xfrm>
          <a:prstGeom prst="rect">
            <a:avLst/>
          </a:prstGeom>
          <a:noFill/>
          <a:ln w="9525">
            <a:noFill/>
            <a:miter lim="800000"/>
            <a:headEnd/>
            <a:tailEnd/>
          </a:ln>
        </p:spPr>
      </p:pic>
      <p:sp>
        <p:nvSpPr>
          <p:cNvPr id="5" name="テキスト ボックス 4"/>
          <p:cNvSpPr txBox="1"/>
          <p:nvPr userDrawn="1"/>
        </p:nvSpPr>
        <p:spPr>
          <a:xfrm>
            <a:off x="2428860" y="1571613"/>
            <a:ext cx="4286280" cy="307777"/>
          </a:xfrm>
          <a:prstGeom prst="rect">
            <a:avLst/>
          </a:prstGeom>
          <a:solidFill>
            <a:schemeClr val="bg1">
              <a:lumMod val="50000"/>
            </a:schemeClr>
          </a:solidFill>
          <a:ln/>
        </p:spPr>
        <p:style>
          <a:lnRef idx="0">
            <a:schemeClr val="accent2"/>
          </a:lnRef>
          <a:fillRef idx="3">
            <a:schemeClr val="accent2"/>
          </a:fillRef>
          <a:effectRef idx="3">
            <a:schemeClr val="accent2"/>
          </a:effectRef>
          <a:fontRef idx="minor">
            <a:schemeClr val="lt1"/>
          </a:fontRef>
        </p:style>
        <p:txBody>
          <a:bodyPr anchor="ctr">
            <a:spAutoFit/>
          </a:bodyPr>
          <a:lstStyle/>
          <a:p>
            <a:pPr algn="ctr">
              <a:defRPr/>
            </a:pPr>
            <a:r>
              <a:rPr lang="ja-JP" altLang="en-US" sz="1400" b="0" dirty="0" smtClean="0">
                <a:solidFill>
                  <a:prstClr val="black"/>
                </a:solidFill>
                <a:latin typeface="メイリオ" pitchFamily="50" charset="-128"/>
                <a:ea typeface="メイリオ" pitchFamily="50" charset="-128"/>
              </a:rPr>
              <a:t>中国（</a:t>
            </a:r>
            <a:r>
              <a:rPr lang="en-US" altLang="ja-JP" sz="1400" b="0" dirty="0" smtClean="0">
                <a:solidFill>
                  <a:prstClr val="black"/>
                </a:solidFill>
                <a:latin typeface="メイリオ" pitchFamily="50" charset="-128"/>
                <a:ea typeface="メイリオ" pitchFamily="50" charset="-128"/>
              </a:rPr>
              <a:t>N=3142</a:t>
            </a:r>
            <a:r>
              <a:rPr lang="ja-JP" altLang="en-US" sz="1400" b="0" dirty="0" smtClean="0">
                <a:solidFill>
                  <a:prstClr val="black"/>
                </a:solidFill>
                <a:latin typeface="メイリオ" pitchFamily="50" charset="-128"/>
                <a:ea typeface="メイリオ" pitchFamily="50" charset="-128"/>
              </a:rPr>
              <a:t>）</a:t>
            </a:r>
            <a:endParaRPr lang="ja-JP" altLang="en-US" sz="1400" b="0" dirty="0">
              <a:solidFill>
                <a:prstClr val="black"/>
              </a:solidFill>
              <a:latin typeface="メイリオ" pitchFamily="50" charset="-128"/>
              <a:ea typeface="メイリオ" pitchFamily="50" charset="-128"/>
            </a:endParaRPr>
          </a:p>
        </p:txBody>
      </p:sp>
      <p:sp>
        <p:nvSpPr>
          <p:cNvPr id="2" name="タイトル 1"/>
          <p:cNvSpPr>
            <a:spLocks noGrp="1"/>
          </p:cNvSpPr>
          <p:nvPr>
            <p:ph type="title"/>
          </p:nvPr>
        </p:nvSpPr>
        <p:spPr>
          <a:xfrm>
            <a:off x="457200" y="71415"/>
            <a:ext cx="8229600" cy="654032"/>
          </a:xfrm>
        </p:spPr>
        <p:txBody>
          <a:bodyPr/>
          <a:lstStyle>
            <a:lvl1pPr>
              <a:defRPr>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9" name="スライド番号プレースホルダ 5"/>
          <p:cNvSpPr>
            <a:spLocks noGrp="1"/>
          </p:cNvSpPr>
          <p:nvPr>
            <p:ph type="sldNum" sz="quarter" idx="12"/>
          </p:nvPr>
        </p:nvSpPr>
        <p:spPr>
          <a:xfrm>
            <a:off x="6999945" y="6481498"/>
            <a:ext cx="2133600" cy="365125"/>
          </a:xfrm>
        </p:spPr>
        <p:txBody>
          <a:bodyPr/>
          <a:lstStyle>
            <a:lvl1pPr>
              <a:defRPr/>
            </a:lvl1pPr>
          </a:lstStyle>
          <a:p>
            <a:pPr>
              <a:defRPr/>
            </a:pPr>
            <a:fld id="{B297BE88-43A8-4B3D-AA9E-ACB461B88B57}" type="slidenum">
              <a:rPr lang="ja-JP" altLang="en-US"/>
              <a:pPr>
                <a:defRPr/>
              </a:pPr>
              <a:t>‹#›</a:t>
            </a:fld>
            <a:endParaRPr lang="ja-JP" altLang="en-US" dirty="0"/>
          </a:p>
        </p:txBody>
      </p:sp>
      <p:sp>
        <p:nvSpPr>
          <p:cNvPr id="10" name="テキスト ボックス 9"/>
          <p:cNvSpPr txBox="1"/>
          <p:nvPr userDrawn="1"/>
        </p:nvSpPr>
        <p:spPr>
          <a:xfrm>
            <a:off x="8259812" y="-27384"/>
            <a:ext cx="939681" cy="276999"/>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1200" dirty="0" smtClean="0"/>
              <a:t>©</a:t>
            </a:r>
            <a:r>
              <a:rPr lang="ja-JP" altLang="en-US" sz="1200" dirty="0" smtClean="0"/>
              <a:t>言論</a:t>
            </a:r>
            <a:r>
              <a:rPr lang="en-US" altLang="ja-JP" sz="1200" dirty="0" smtClean="0"/>
              <a:t>NPO</a:t>
            </a:r>
            <a:endParaRPr lang="ja-JP" altLang="en-US" sz="1200" dirty="0" smtClean="0"/>
          </a:p>
        </p:txBody>
      </p:sp>
    </p:spTree>
    <p:extLst>
      <p:ext uri="{BB962C8B-B14F-4D97-AF65-F5344CB8AC3E}">
        <p14:creationId xmlns:p14="http://schemas.microsoft.com/office/powerpoint/2010/main" val="2268151738"/>
      </p:ext>
    </p:extLst>
  </p:cSld>
  <p:clrMapOvr>
    <a:masterClrMapping/>
  </p:clrMapOv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世論のみ">
    <p:spTree>
      <p:nvGrpSpPr>
        <p:cNvPr id="1" name=""/>
        <p:cNvGrpSpPr/>
        <p:nvPr/>
      </p:nvGrpSpPr>
      <p:grpSpPr>
        <a:xfrm>
          <a:off x="0" y="0"/>
          <a:ext cx="0" cy="0"/>
          <a:chOff x="0" y="0"/>
          <a:chExt cx="0" cy="0"/>
        </a:xfrm>
      </p:grpSpPr>
      <p:pic>
        <p:nvPicPr>
          <p:cNvPr id="4" name="Picture 2" descr="言論NPO">
            <a:hlinkClick r:id="rId2"/>
          </p:cNvPr>
          <p:cNvPicPr>
            <a:picLocks noChangeAspect="1" noChangeArrowheads="1"/>
          </p:cNvPicPr>
          <p:nvPr userDrawn="1"/>
        </p:nvPicPr>
        <p:blipFill>
          <a:blip r:embed="rId3" cstate="print">
            <a:grayscl/>
          </a:blip>
          <a:srcRect/>
          <a:stretch>
            <a:fillRect/>
          </a:stretch>
        </p:blipFill>
        <p:spPr bwMode="auto">
          <a:xfrm>
            <a:off x="8370888" y="187325"/>
            <a:ext cx="711200" cy="573088"/>
          </a:xfrm>
          <a:prstGeom prst="rect">
            <a:avLst/>
          </a:prstGeom>
          <a:noFill/>
          <a:ln w="9525">
            <a:noFill/>
            <a:miter lim="800000"/>
            <a:headEnd/>
            <a:tailEnd/>
          </a:ln>
        </p:spPr>
      </p:pic>
      <p:sp>
        <p:nvSpPr>
          <p:cNvPr id="5" name="テキスト ボックス 4"/>
          <p:cNvSpPr txBox="1"/>
          <p:nvPr userDrawn="1"/>
        </p:nvSpPr>
        <p:spPr>
          <a:xfrm>
            <a:off x="2428860" y="1571613"/>
            <a:ext cx="4286280" cy="307777"/>
          </a:xfrm>
          <a:prstGeom prst="rect">
            <a:avLst/>
          </a:prstGeom>
          <a:solidFill>
            <a:schemeClr val="bg1">
              <a:lumMod val="50000"/>
            </a:schemeClr>
          </a:solidFill>
          <a:ln/>
        </p:spPr>
        <p:style>
          <a:lnRef idx="0">
            <a:schemeClr val="accent2"/>
          </a:lnRef>
          <a:fillRef idx="3">
            <a:schemeClr val="accent2"/>
          </a:fillRef>
          <a:effectRef idx="3">
            <a:schemeClr val="accent2"/>
          </a:effectRef>
          <a:fontRef idx="minor">
            <a:schemeClr val="lt1"/>
          </a:fontRef>
        </p:style>
        <p:txBody>
          <a:bodyPr anchor="ctr">
            <a:spAutoFit/>
          </a:bodyPr>
          <a:lstStyle/>
          <a:p>
            <a:pPr algn="ctr">
              <a:defRPr/>
            </a:pPr>
            <a:r>
              <a:rPr lang="ja-JP" altLang="en-US" sz="1400" b="0" dirty="0" smtClean="0">
                <a:solidFill>
                  <a:prstClr val="black"/>
                </a:solidFill>
                <a:latin typeface="メイリオ" pitchFamily="50" charset="-128"/>
                <a:ea typeface="メイリオ" pitchFamily="50" charset="-128"/>
              </a:rPr>
              <a:t>韓国（</a:t>
            </a:r>
            <a:r>
              <a:rPr lang="en-US" altLang="ja-JP" sz="1400" b="0" dirty="0" smtClean="0">
                <a:solidFill>
                  <a:prstClr val="black"/>
                </a:solidFill>
                <a:latin typeface="メイリオ" pitchFamily="50" charset="-128"/>
                <a:ea typeface="メイリオ" pitchFamily="50" charset="-128"/>
              </a:rPr>
              <a:t>N=1010</a:t>
            </a:r>
            <a:r>
              <a:rPr lang="ja-JP" altLang="en-US" sz="1400" b="0" dirty="0" smtClean="0">
                <a:solidFill>
                  <a:prstClr val="black"/>
                </a:solidFill>
                <a:latin typeface="メイリオ" pitchFamily="50" charset="-128"/>
                <a:ea typeface="メイリオ" pitchFamily="50" charset="-128"/>
              </a:rPr>
              <a:t>）</a:t>
            </a:r>
            <a:endParaRPr lang="ja-JP" altLang="en-US" sz="1400" b="0" dirty="0">
              <a:solidFill>
                <a:prstClr val="black"/>
              </a:solidFill>
              <a:latin typeface="メイリオ" pitchFamily="50" charset="-128"/>
              <a:ea typeface="メイリオ" pitchFamily="50" charset="-128"/>
            </a:endParaRPr>
          </a:p>
        </p:txBody>
      </p:sp>
      <p:sp>
        <p:nvSpPr>
          <p:cNvPr id="2" name="タイトル 1"/>
          <p:cNvSpPr>
            <a:spLocks noGrp="1"/>
          </p:cNvSpPr>
          <p:nvPr>
            <p:ph type="title"/>
          </p:nvPr>
        </p:nvSpPr>
        <p:spPr>
          <a:xfrm>
            <a:off x="457200" y="71415"/>
            <a:ext cx="8229600" cy="654032"/>
          </a:xfrm>
        </p:spPr>
        <p:txBody>
          <a:bodyPr/>
          <a:lstStyle>
            <a:lvl1pPr>
              <a:defRPr>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9" name="スライド番号プレースホルダ 5"/>
          <p:cNvSpPr>
            <a:spLocks noGrp="1"/>
          </p:cNvSpPr>
          <p:nvPr>
            <p:ph type="sldNum" sz="quarter" idx="12"/>
          </p:nvPr>
        </p:nvSpPr>
        <p:spPr>
          <a:xfrm>
            <a:off x="6999945" y="6481498"/>
            <a:ext cx="2133600" cy="365125"/>
          </a:xfrm>
        </p:spPr>
        <p:txBody>
          <a:bodyPr/>
          <a:lstStyle>
            <a:lvl1pPr>
              <a:defRPr/>
            </a:lvl1pPr>
          </a:lstStyle>
          <a:p>
            <a:pPr>
              <a:defRPr/>
            </a:pPr>
            <a:fld id="{B297BE88-43A8-4B3D-AA9E-ACB461B88B57}" type="slidenum">
              <a:rPr lang="ja-JP" altLang="en-US"/>
              <a:pPr>
                <a:defRPr/>
              </a:pPr>
              <a:t>‹#›</a:t>
            </a:fld>
            <a:endParaRPr lang="ja-JP" altLang="en-US" dirty="0"/>
          </a:p>
        </p:txBody>
      </p:sp>
      <p:sp>
        <p:nvSpPr>
          <p:cNvPr id="10" name="テキスト ボックス 9"/>
          <p:cNvSpPr txBox="1"/>
          <p:nvPr userDrawn="1"/>
        </p:nvSpPr>
        <p:spPr>
          <a:xfrm>
            <a:off x="8259812" y="-27384"/>
            <a:ext cx="939681" cy="276999"/>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altLang="ja-JP" sz="1200" dirty="0" smtClean="0"/>
              <a:t>©</a:t>
            </a:r>
            <a:r>
              <a:rPr lang="ja-JP" altLang="en-US" sz="1200" dirty="0" smtClean="0"/>
              <a:t>言論</a:t>
            </a:r>
            <a:r>
              <a:rPr lang="en-US" altLang="ja-JP" sz="1200" dirty="0" smtClean="0"/>
              <a:t>NPO</a:t>
            </a:r>
            <a:endParaRPr lang="ja-JP" altLang="en-US" sz="1200" dirty="0" smtClean="0"/>
          </a:p>
        </p:txBody>
      </p:sp>
    </p:spTree>
    <p:extLst>
      <p:ext uri="{BB962C8B-B14F-4D97-AF65-F5344CB8AC3E}">
        <p14:creationId xmlns:p14="http://schemas.microsoft.com/office/powerpoint/2010/main" val="74226915"/>
      </p:ext>
    </p:extLst>
  </p:cSld>
  <p:clrMapOvr>
    <a:masterClrMapping/>
  </p:clrMapOv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415"/>
            <a:ext cx="8229600" cy="654032"/>
          </a:xfrm>
        </p:spPr>
        <p:txBody>
          <a:bodyPr/>
          <a:lstStyle>
            <a:lvl1pPr>
              <a:defRPr>
                <a:latin typeface="HGP創英角ｺﾞｼｯｸUB" pitchFamily="50" charset="-128"/>
                <a:ea typeface="HGP創英角ｺﾞｼｯｸUB"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9" name="スライド番号プレースホルダ 5"/>
          <p:cNvSpPr>
            <a:spLocks noGrp="1"/>
          </p:cNvSpPr>
          <p:nvPr>
            <p:ph type="sldNum" sz="quarter" idx="12"/>
          </p:nvPr>
        </p:nvSpPr>
        <p:spPr>
          <a:xfrm>
            <a:off x="0" y="10633"/>
            <a:ext cx="2133600" cy="365125"/>
          </a:xfrm>
        </p:spPr>
        <p:txBody>
          <a:bodyPr/>
          <a:lstStyle>
            <a:lvl1pPr algn="l">
              <a:defRPr>
                <a:solidFill>
                  <a:schemeClr val="tx1"/>
                </a:solidFill>
              </a:defRPr>
            </a:lvl1pPr>
          </a:lstStyle>
          <a:p>
            <a:pPr>
              <a:defRPr/>
            </a:pPr>
            <a:fld id="{B297BE88-43A8-4B3D-AA9E-ACB461B88B57}" type="slidenum">
              <a:rPr lang="ja-JP" altLang="en-US" smtClean="0"/>
              <a:pPr>
                <a:defRPr/>
              </a:pPr>
              <a:t>‹#›</a:t>
            </a:fld>
            <a:endParaRPr lang="ja-JP" altLang="en-US" dirty="0"/>
          </a:p>
        </p:txBody>
      </p:sp>
      <p:sp>
        <p:nvSpPr>
          <p:cNvPr id="7" name="テキスト ボックス 6"/>
          <p:cNvSpPr txBox="1"/>
          <p:nvPr userDrawn="1"/>
        </p:nvSpPr>
        <p:spPr>
          <a:xfrm>
            <a:off x="142844" y="1571613"/>
            <a:ext cx="4286280" cy="307777"/>
          </a:xfrm>
          <a:prstGeom prst="rect">
            <a:avLst/>
          </a:prstGeom>
          <a:solidFill>
            <a:schemeClr val="bg1">
              <a:lumMod val="50000"/>
            </a:schemeClr>
          </a:solidFill>
          <a:ln/>
        </p:spPr>
        <p:style>
          <a:lnRef idx="0">
            <a:schemeClr val="accent2"/>
          </a:lnRef>
          <a:fillRef idx="3">
            <a:schemeClr val="accent2"/>
          </a:fillRef>
          <a:effectRef idx="3">
            <a:schemeClr val="accent2"/>
          </a:effectRef>
          <a:fontRef idx="minor">
            <a:schemeClr val="lt1"/>
          </a:fontRef>
        </p:style>
        <p:txBody>
          <a:bodyPr anchor="ctr">
            <a:spAutoFit/>
          </a:bodyPr>
          <a:lstStyle/>
          <a:p>
            <a:pPr algn="ctr">
              <a:defRPr/>
            </a:pPr>
            <a:r>
              <a:rPr lang="ja-JP" altLang="en-US" sz="1400" b="0" dirty="0" smtClean="0">
                <a:solidFill>
                  <a:prstClr val="black"/>
                </a:solidFill>
                <a:latin typeface="メイリオ" pitchFamily="50" charset="-128"/>
                <a:ea typeface="メイリオ" pitchFamily="50" charset="-128"/>
              </a:rPr>
              <a:t>日本世論</a:t>
            </a:r>
            <a:r>
              <a:rPr lang="ja-JP" altLang="en-US" sz="1400" b="0" dirty="0">
                <a:solidFill>
                  <a:prstClr val="black"/>
                </a:solidFill>
                <a:latin typeface="メイリオ" pitchFamily="50" charset="-128"/>
                <a:ea typeface="メイリオ" pitchFamily="50" charset="-128"/>
              </a:rPr>
              <a:t>（</a:t>
            </a:r>
            <a:r>
              <a:rPr lang="en-US" altLang="ja-JP" sz="1400" b="0" dirty="0" smtClean="0">
                <a:solidFill>
                  <a:prstClr val="black"/>
                </a:solidFill>
                <a:latin typeface="メイリオ" pitchFamily="50" charset="-128"/>
                <a:ea typeface="メイリオ" pitchFamily="50" charset="-128"/>
              </a:rPr>
              <a:t>N=1000</a:t>
            </a:r>
            <a:r>
              <a:rPr lang="ja-JP" altLang="en-US" sz="1400" b="0" dirty="0" smtClean="0">
                <a:solidFill>
                  <a:prstClr val="black"/>
                </a:solidFill>
                <a:latin typeface="メイリオ" pitchFamily="50" charset="-128"/>
                <a:ea typeface="メイリオ" pitchFamily="50" charset="-128"/>
              </a:rPr>
              <a:t>）</a:t>
            </a:r>
            <a:endParaRPr lang="ja-JP" altLang="en-US" sz="1400" b="0" dirty="0">
              <a:solidFill>
                <a:prstClr val="black"/>
              </a:solidFill>
              <a:latin typeface="メイリオ" pitchFamily="50" charset="-128"/>
              <a:ea typeface="メイリオ" pitchFamily="50" charset="-128"/>
            </a:endParaRPr>
          </a:p>
        </p:txBody>
      </p:sp>
      <p:sp>
        <p:nvSpPr>
          <p:cNvPr id="8" name="テキスト ボックス 7"/>
          <p:cNvSpPr txBox="1"/>
          <p:nvPr userDrawn="1"/>
        </p:nvSpPr>
        <p:spPr>
          <a:xfrm>
            <a:off x="4714876" y="1571601"/>
            <a:ext cx="4286280" cy="307777"/>
          </a:xfrm>
          <a:prstGeom prst="rect">
            <a:avLst/>
          </a:prstGeom>
          <a:solidFill>
            <a:schemeClr val="bg1">
              <a:lumMod val="50000"/>
            </a:schemeClr>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ja-JP" altLang="en-US" sz="1400" dirty="0" smtClean="0">
                <a:solidFill>
                  <a:prstClr val="black"/>
                </a:solidFill>
                <a:latin typeface="メイリオ" pitchFamily="50" charset="-128"/>
                <a:ea typeface="メイリオ" pitchFamily="50" charset="-128"/>
              </a:rPr>
              <a:t>韓国世論（</a:t>
            </a:r>
            <a:r>
              <a:rPr lang="en-US" altLang="ja-JP" sz="1400" dirty="0" smtClean="0">
                <a:solidFill>
                  <a:prstClr val="black"/>
                </a:solidFill>
                <a:latin typeface="メイリオ" pitchFamily="50" charset="-128"/>
                <a:ea typeface="メイリオ" pitchFamily="50" charset="-128"/>
              </a:rPr>
              <a:t>N=1010</a:t>
            </a:r>
            <a:r>
              <a:rPr lang="ja-JP" altLang="en-US" sz="1400" dirty="0" smtClean="0">
                <a:solidFill>
                  <a:prstClr val="black"/>
                </a:solidFill>
                <a:latin typeface="メイリオ" pitchFamily="50" charset="-128"/>
                <a:ea typeface="メイリオ" pitchFamily="50" charset="-128"/>
              </a:rPr>
              <a:t>）</a:t>
            </a:r>
            <a:endParaRPr lang="ja-JP" altLang="en-US" sz="1400" dirty="0">
              <a:solidFill>
                <a:prstClr val="black"/>
              </a:solidFill>
              <a:latin typeface="メイリオ" pitchFamily="50" charset="-128"/>
              <a:ea typeface="メイリオ" pitchFamily="50" charset="-128"/>
            </a:endParaRPr>
          </a:p>
        </p:txBody>
      </p:sp>
    </p:spTree>
    <p:extLst>
      <p:ext uri="{BB962C8B-B14F-4D97-AF65-F5344CB8AC3E}">
        <p14:creationId xmlns:p14="http://schemas.microsoft.com/office/powerpoint/2010/main" val="28044082"/>
      </p:ext>
    </p:extLst>
  </p:cSld>
  <p:clrMapOvr>
    <a:masterClrMapping/>
  </p:clrMapOv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A79230A-1B93-4BD2-921E-3BD397134DA8}"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23302414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69C88D2-0147-4DED-BB4D-1D512C2C057D}"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3648585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2DC6621-4E08-45BD-9254-3173B5DFC720}"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207417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B61E95D-7D37-4FBB-AA30-54F39442AD43}"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14013285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652DF04-A0DA-4F50-A220-8313986C3332}" type="datetime1">
              <a:rPr kumimoji="1" lang="ja-JP" altLang="en-US" smtClean="0"/>
              <a:t>2018/1/5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382257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90DD651-E1D4-49C4-95F2-28ED3E5F4AA7}" type="datetime1">
              <a:rPr kumimoji="1" lang="ja-JP" altLang="en-US" smtClean="0"/>
              <a:t>2018/1/5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10386231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AFB69ED-BECB-4279-80A3-2613AA9D62DD}" type="datetime1">
              <a:rPr kumimoji="1" lang="ja-JP" altLang="en-US" smtClean="0"/>
              <a:t>2018/1/5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9469213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00DEA10-CA53-444E-8F4D-5E64B2B8C8A8}" type="datetime1">
              <a:rPr kumimoji="1" lang="ja-JP" altLang="en-US" smtClean="0"/>
              <a:t>2018/1/5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16721022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C53989F-FAAD-4F6D-9795-CAF924318BB9}" type="datetime1">
              <a:rPr kumimoji="1" lang="ja-JP" altLang="en-US" smtClean="0"/>
              <a:t>2018/1/5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39985038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3646073-E011-4C10-AADC-34DDA5EC8755}" type="datetime1">
              <a:rPr kumimoji="1" lang="ja-JP" altLang="en-US" smtClean="0"/>
              <a:t>2018/1/5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31252577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E032C2A-215E-49C4-9959-8E5132C90787}"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34951511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85E6010-8378-4D0B-85BC-D1F5D17DB728}"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7041799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F8C2ACA-36F9-4106-8279-E3BDFEA27045}" type="datetime1">
              <a:rPr kumimoji="1" lang="ja-JP" altLang="en-US" smtClean="0"/>
              <a:t>2018/1/5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2049371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A380E53-9940-409D-8214-A9412BA243FE}" type="datetime1">
              <a:rPr kumimoji="1" lang="ja-JP" altLang="en-US" smtClean="0"/>
              <a:t>2018/1/5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36996502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27A3B02-3284-4AC1-BCD9-8FB947B21C33}"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926553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4C125FE-01B4-4DE6-80C2-628A29099E10}"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332071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6A2AE7A-8818-46A3-B52F-7BE97C3DE9F8}"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997379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CA9B3E5-E4A1-4606-B11C-1C2FF77FA7FE}"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865662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5E87B92-B0E5-4194-814F-8FE74B7A77A5}"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209265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C7476F6-4652-4890-82CB-6C48C8434BEF}"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pic>
        <p:nvPicPr>
          <p:cNvPr id="7" name="Picture 2" descr="言論NPO">
            <a:hlinkClick r:id="rId2"/>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8238452"/>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5AD2292-17D6-420E-A482-17ABB666D0D1}"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6467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C0EFF3E-7371-4049-8630-A3748F59EDA0}"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0927995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EDB7250-8631-40D0-A28A-85447E387D6C}"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084929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14CEF9E-2B05-42D5-9035-AB538D3C2CD1}"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97756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A735F3D-B78B-46B4-9F5D-452B355AA081}" type="datetime1">
              <a:rPr kumimoji="1" lang="ja-JP" altLang="en-US" smtClean="0"/>
              <a:t>2018/1/5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40810208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993D3B2-E1BF-4CDF-BAC6-2165CCF8FB0A}"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251916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userDrawn="1">
  <p:cSld name="ユーザー設定レイアウト">
    <p:bg>
      <p:bgPr>
        <a:solidFill>
          <a:schemeClr val="bg1"/>
        </a:solidFill>
        <a:effectLst/>
      </p:bgPr>
    </p:bg>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a:xfrm>
            <a:off x="270810" y="795454"/>
            <a:ext cx="8587471" cy="668311"/>
          </a:xfrm>
          <a:solidFill>
            <a:schemeClr val="bg1">
              <a:lumMod val="85000"/>
            </a:schemeClr>
          </a:solidFill>
        </p:spPr>
        <p:txBody>
          <a:bodyPr anchor="ctr">
            <a:noAutofit/>
          </a:bodyPr>
          <a:lstStyle>
            <a:lvl1pPr>
              <a:buNone/>
              <a:defRPr sz="1400">
                <a:latin typeface="メイリオ" pitchFamily="50" charset="-128"/>
                <a:ea typeface="メイリオ" pitchFamily="50" charset="-128"/>
              </a:defRPr>
            </a:lvl1pPr>
            <a:lvl2pPr>
              <a:defRPr sz="1800">
                <a:latin typeface="メイリオ" pitchFamily="50" charset="-128"/>
                <a:ea typeface="メイリオ" pitchFamily="50" charset="-128"/>
              </a:defRPr>
            </a:lvl2pPr>
            <a:lvl3pPr>
              <a:defRPr sz="1600">
                <a:latin typeface="メイリオ" pitchFamily="50" charset="-128"/>
                <a:ea typeface="メイリオ" pitchFamily="50" charset="-128"/>
              </a:defRPr>
            </a:lvl3pPr>
            <a:lvl4pPr>
              <a:defRPr sz="1400">
                <a:latin typeface="メイリオ" pitchFamily="50" charset="-128"/>
                <a:ea typeface="メイリオ" pitchFamily="50" charset="-128"/>
              </a:defRPr>
            </a:lvl4pPr>
            <a:lvl5pPr>
              <a:defRPr sz="1400">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10" name="日付プレースホルダー 9"/>
          <p:cNvSpPr>
            <a:spLocks noGrp="1"/>
          </p:cNvSpPr>
          <p:nvPr>
            <p:ph type="dt" sz="half" idx="10"/>
          </p:nvPr>
        </p:nvSpPr>
        <p:spPr/>
        <p:txBody>
          <a:bodyPr/>
          <a:lstStyle/>
          <a:p>
            <a:fld id="{6B57C390-F897-44A5-9DEB-4331924284A1}" type="datetime1">
              <a:rPr kumimoji="1" lang="ja-JP" altLang="en-US" smtClean="0"/>
              <a:t>2018/1/5</a:t>
            </a:fld>
            <a:endParaRPr kumimoji="1" lang="ja-JP" altLang="en-US"/>
          </a:p>
        </p:txBody>
      </p:sp>
      <p:sp>
        <p:nvSpPr>
          <p:cNvPr id="11" name="フッター プレースホルダー 10"/>
          <p:cNvSpPr>
            <a:spLocks noGrp="1"/>
          </p:cNvSpPr>
          <p:nvPr>
            <p:ph type="ftr" sz="quarter" idx="11"/>
          </p:nvPr>
        </p:nvSpPr>
        <p:spPr/>
        <p:txBody>
          <a:bodyPr/>
          <a:lstStyle/>
          <a:p>
            <a:endParaRPr kumimoji="1" lang="ja-JP" altLang="en-US"/>
          </a:p>
        </p:txBody>
      </p:sp>
      <p:sp>
        <p:nvSpPr>
          <p:cNvPr id="12" name="スライド番号プレースホルダー 11"/>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
        <p:nvSpPr>
          <p:cNvPr id="16" name="タイトル 15"/>
          <p:cNvSpPr>
            <a:spLocks noGrp="1"/>
          </p:cNvSpPr>
          <p:nvPr>
            <p:ph type="title"/>
          </p:nvPr>
        </p:nvSpPr>
        <p:spPr/>
        <p:txBody>
          <a:bodyPr/>
          <a:lstStyle/>
          <a:p>
            <a:r>
              <a:rPr kumimoji="1" lang="ja-JP" altLang="en-US" smtClean="0"/>
              <a:t>マスター タイトルの書式設定</a:t>
            </a:r>
            <a:endParaRPr kumimoji="1" lang="ja-JP" altLang="en-US"/>
          </a:p>
        </p:txBody>
      </p:sp>
    </p:spTree>
    <p:extLst>
      <p:ext uri="{BB962C8B-B14F-4D97-AF65-F5344CB8AC3E}">
        <p14:creationId xmlns:p14="http://schemas.microsoft.com/office/powerpoint/2010/main" val="5197629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A55CE79-FFE9-44E6-8549-009E52E9644A}" type="datetime1">
              <a:rPr kumimoji="1" lang="ja-JP" altLang="en-US" smtClean="0"/>
              <a:t>2018/1/5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58355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44593A0-491C-4EA7-87CB-4A8C51FCFC5B}" type="datetime1">
              <a:rPr kumimoji="1" lang="ja-JP" altLang="en-US" smtClean="0"/>
              <a:t>2018/1/5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3943393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993B138-EA94-4FD1-AEB4-AA13C6C23DB6}" type="datetime1">
              <a:rPr kumimoji="1" lang="ja-JP" altLang="en-US" smtClean="0"/>
              <a:t>2018/1/5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3062334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8E37BE8-E7D1-46B1-978A-EC904CAF841B}" type="datetime1">
              <a:rPr kumimoji="1" lang="ja-JP" altLang="en-US" smtClean="0"/>
              <a:t>2018/1/5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4187192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01CDD38-7A4E-44BD-ACD1-0C052A0F8C81}" type="datetime1">
              <a:rPr kumimoji="1" lang="ja-JP" altLang="en-US" smtClean="0"/>
              <a:t>2018/1/5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2CDACED-A23A-4641-AC4B-E4D83BE0D655}" type="slidenum">
              <a:rPr kumimoji="1" lang="ja-JP" altLang="en-US" smtClean="0"/>
              <a:t>‹#›</a:t>
            </a:fld>
            <a:endParaRPr kumimoji="1" lang="ja-JP" altLang="en-US"/>
          </a:p>
        </p:txBody>
      </p:sp>
    </p:spTree>
    <p:extLst>
      <p:ext uri="{BB962C8B-B14F-4D97-AF65-F5344CB8AC3E}">
        <p14:creationId xmlns:p14="http://schemas.microsoft.com/office/powerpoint/2010/main" val="334713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theme" Target="../theme/theme3.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93F4EA-0970-4443-9B93-FA0AF8D75A62}" type="datetime1">
              <a:rPr kumimoji="1" lang="ja-JP" altLang="en-US" smtClean="0"/>
              <a:t>2018/1/5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DACED-A23A-4641-AC4B-E4D83BE0D655}" type="slidenum">
              <a:rPr kumimoji="1" lang="ja-JP" altLang="en-US" smtClean="0"/>
              <a:t>‹#›</a:t>
            </a:fld>
            <a:endParaRPr kumimoji="1" lang="ja-JP" altLang="en-US"/>
          </a:p>
        </p:txBody>
      </p:sp>
      <p:grpSp>
        <p:nvGrpSpPr>
          <p:cNvPr id="11" name="グループ化 10"/>
          <p:cNvGrpSpPr/>
          <p:nvPr userDrawn="1"/>
        </p:nvGrpSpPr>
        <p:grpSpPr>
          <a:xfrm>
            <a:off x="-846364" y="106532"/>
            <a:ext cx="3258124" cy="1090220"/>
            <a:chOff x="9594796" y="489022"/>
            <a:chExt cx="3258124" cy="1090220"/>
          </a:xfrm>
        </p:grpSpPr>
        <p:pic>
          <p:nvPicPr>
            <p:cNvPr id="9" name="Picture 14" descr="http://conergy.jp/wp-content/themes/conergy-child/weltkarte/map_imgs/asia.png"/>
            <p:cNvPicPr>
              <a:picLocks noChangeAspect="1" noChangeArrowheads="1"/>
            </p:cNvPicPr>
            <p:nvPr userDrawn="1"/>
          </p:nvPicPr>
          <p:blipFill rotWithShape="1">
            <a:blip r:embed="rId19" cstate="print">
              <a:extLst>
                <a:ext uri="{28A0092B-C50C-407E-A947-70E740481C1C}">
                  <a14:useLocalDpi xmlns:a14="http://schemas.microsoft.com/office/drawing/2010/main" val="0"/>
                </a:ext>
              </a:extLst>
            </a:blip>
            <a:srcRect l="46929"/>
            <a:stretch/>
          </p:blipFill>
          <p:spPr bwMode="auto">
            <a:xfrm>
              <a:off x="10620672" y="489022"/>
              <a:ext cx="1256151" cy="1090220"/>
            </a:xfrm>
            <a:prstGeom prst="rect">
              <a:avLst/>
            </a:prstGeom>
            <a:noFill/>
            <a:extLst>
              <a:ext uri="{909E8E84-426E-40DD-AFC4-6F175D3DCCD1}">
                <a14:hiddenFill xmlns:a14="http://schemas.microsoft.com/office/drawing/2010/main">
                  <a:solidFill>
                    <a:srgbClr val="FFFFFF"/>
                  </a:solidFill>
                </a14:hiddenFill>
              </a:ext>
            </a:extLst>
          </p:spPr>
        </p:pic>
        <p:sp>
          <p:nvSpPr>
            <p:cNvPr id="10" name="タイトル 1"/>
            <p:cNvSpPr txBox="1">
              <a:spLocks/>
            </p:cNvSpPr>
            <p:nvPr userDrawn="1"/>
          </p:nvSpPr>
          <p:spPr>
            <a:xfrm>
              <a:off x="9594796" y="574178"/>
              <a:ext cx="3258124" cy="450652"/>
            </a:xfrm>
            <a:prstGeom prst="rect">
              <a:avLst/>
            </a:prstGeom>
          </p:spPr>
          <p:txBody>
            <a:bodyPr>
              <a:normAutofit fontScale="97500"/>
            </a:bodyPr>
            <a:lstStyle>
              <a:lvl1pPr algn="ctr" defTabSz="914400" rtl="0" eaLnBrk="1" latinLnBrk="0" hangingPunct="1">
                <a:spcBef>
                  <a:spcPct val="0"/>
                </a:spcBef>
                <a:buNone/>
                <a:defRPr kumimoji="1" sz="4400" kern="1200">
                  <a:solidFill>
                    <a:schemeClr val="tx1"/>
                  </a:solidFill>
                  <a:latin typeface="+mn-lt"/>
                  <a:ea typeface="+mj-ea"/>
                  <a:cs typeface="+mj-cs"/>
                </a:defRPr>
              </a:lvl1pPr>
            </a:lstStyle>
            <a:p>
              <a:r>
                <a:rPr lang="en-US" altLang="ja-JP" sz="1000" b="1" dirty="0" smtClean="0">
                  <a:solidFill>
                    <a:schemeClr val="tx1"/>
                  </a:solidFill>
                  <a:latin typeface="Arial" panose="020B0604020202020204" pitchFamily="34" charset="0"/>
                  <a:cs typeface="Arial" panose="020B0604020202020204" pitchFamily="34" charset="0"/>
                </a:rPr>
                <a:t>Asia </a:t>
              </a:r>
              <a:r>
                <a:rPr lang="en-US" altLang="ja-JP" sz="1000" b="1" dirty="0" smtClean="0">
                  <a:solidFill>
                    <a:schemeClr val="bg1"/>
                  </a:solidFill>
                  <a:latin typeface="Arial" panose="020B0604020202020204" pitchFamily="34" charset="0"/>
                  <a:cs typeface="Arial" panose="020B0604020202020204" pitchFamily="34" charset="0"/>
                </a:rPr>
                <a:t>Democracy</a:t>
              </a:r>
              <a:r>
                <a:rPr lang="en-US" altLang="ja-JP" sz="1000" b="1" dirty="0" smtClean="0">
                  <a:solidFill>
                    <a:schemeClr val="tx1"/>
                  </a:solidFill>
                  <a:latin typeface="Arial" panose="020B0604020202020204" pitchFamily="34" charset="0"/>
                  <a:cs typeface="Arial" panose="020B0604020202020204" pitchFamily="34" charset="0"/>
                </a:rPr>
                <a:t> Survey</a:t>
              </a:r>
            </a:p>
            <a:p>
              <a:r>
                <a:rPr lang="en-US" altLang="ja-JP" sz="1000" b="1" dirty="0" smtClean="0">
                  <a:solidFill>
                    <a:schemeClr val="bg1">
                      <a:lumMod val="50000"/>
                    </a:schemeClr>
                  </a:solidFill>
                  <a:latin typeface="Arial" panose="020B0604020202020204" pitchFamily="34" charset="0"/>
                  <a:cs typeface="Arial" panose="020B0604020202020204" pitchFamily="34" charset="0"/>
                </a:rPr>
                <a:t>2016</a:t>
              </a:r>
              <a:endParaRPr lang="ja-JP" altLang="en-US" sz="1200" b="1" dirty="0" smtClean="0">
                <a:solidFill>
                  <a:schemeClr val="bg1">
                    <a:lumMod val="50000"/>
                  </a:schemeClr>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679142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4" r:id="rId12"/>
    <p:sldLayoutId id="2147483661" r:id="rId13"/>
    <p:sldLayoutId id="2147483665" r:id="rId14"/>
    <p:sldLayoutId id="2147483666" r:id="rId15"/>
    <p:sldLayoutId id="2147483667" r:id="rId16"/>
    <p:sldLayoutId id="2147483670" r:id="rId17"/>
  </p:sldLayoutIdLst>
  <p:timing>
    <p:tnLst>
      <p:par>
        <p:cTn id="1" dur="indefinite" restart="never" nodeType="tmRoot"/>
      </p:par>
    </p:tnLst>
  </p:timing>
  <p:hf hdr="0" dt="0"/>
  <p:txStyles>
    <p:titleStyle>
      <a:lvl1pPr algn="ctr" defTabSz="914400" rtl="0" eaLnBrk="1" latinLnBrk="0" hangingPunct="1">
        <a:spcBef>
          <a:spcPct val="0"/>
        </a:spcBef>
        <a:buNone/>
        <a:defRPr kumimoji="1" sz="4400" kern="1200">
          <a:solidFill>
            <a:schemeClr val="tx1"/>
          </a:solidFill>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j-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j-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j-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j-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j-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BEAC93-94F0-4A8A-80EA-05D05624983B}" type="datetime1">
              <a:rPr kumimoji="1" lang="ja-JP" altLang="en-US" smtClean="0"/>
              <a:t>2018/1/5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BB3447-0203-496F-9075-228CEC83DF6E}" type="slidenum">
              <a:rPr kumimoji="1" lang="ja-JP" altLang="en-US" smtClean="0"/>
              <a:t>‹#›</a:t>
            </a:fld>
            <a:endParaRPr kumimoji="1" lang="ja-JP" altLang="en-US"/>
          </a:p>
        </p:txBody>
      </p:sp>
    </p:spTree>
    <p:extLst>
      <p:ext uri="{BB962C8B-B14F-4D97-AF65-F5344CB8AC3E}">
        <p14:creationId xmlns:p14="http://schemas.microsoft.com/office/powerpoint/2010/main" val="35350639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DDB8A0-1B35-4EEB-A4C2-32FF5140E4B9}" type="datetime1">
              <a:rPr lang="ja-JP" altLang="en-US" smtClean="0">
                <a:solidFill>
                  <a:prstClr val="black">
                    <a:tint val="75000"/>
                  </a:prstClr>
                </a:solidFill>
              </a:rPr>
              <a:t>2018/1/5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9128D7-F008-435F-A57C-CE56755BE49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5994176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enron-npo.net/" TargetMode="External"/><Relationship Id="rId2" Type="http://schemas.openxmlformats.org/officeDocument/2006/relationships/notesSlide" Target="../notesSlides/notesSlide1.xml"/><Relationship Id="rId1" Type="http://schemas.openxmlformats.org/officeDocument/2006/relationships/slideLayout" Target="../slideLayouts/slideLayout30.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16.xml"/></Relationships>
</file>

<file path=ppt/slides/_rels/slide16.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17.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19.xml"/></Relationships>
</file>

<file path=ppt/slides/_rels/slide1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19.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9.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20.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0.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2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1.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2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2.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genron-npo.net/world/archives/6858.html" TargetMode="External"/><Relationship Id="rId2" Type="http://schemas.openxmlformats.org/officeDocument/2006/relationships/notesSlide" Target="../notesSlides/notesSlide3.xml"/><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3" Type="http://schemas.openxmlformats.org/officeDocument/2006/relationships/hyperlink" Target="https://criticalissues.umd.edu/sites/criticalissues.umd.edu/files/umcip_nov_2017_survey_methodology_final_version.pdf" TargetMode="External"/><Relationship Id="rId2" Type="http://schemas.openxmlformats.org/officeDocument/2006/relationships/notesSlide" Target="../notesSlides/notesSlide4.xml"/><Relationship Id="rId1" Type="http://schemas.openxmlformats.org/officeDocument/2006/relationships/slideLayout" Target="../slideLayouts/slideLayout41.xml"/><Relationship Id="rId4" Type="http://schemas.openxmlformats.org/officeDocument/2006/relationships/hyperlink" Target="https://criticalissues.umd.edu/sites/criticalissues.umd.edu/files/nielsen_scarborough_methodology.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41.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41.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41.xml"/><Relationship Id="rId5" Type="http://schemas.openxmlformats.org/officeDocument/2006/relationships/image" Target="../media/image2.png"/><Relationship Id="rId4" Type="http://schemas.openxmlformats.org/officeDocument/2006/relationships/hyperlink" Target="http://www.genron-npo.net/" TargetMode="Externa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hyperlink" Target="http://www.genron-npo.net/" TargetMode="Externa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ctrTitle"/>
          </p:nvPr>
        </p:nvSpPr>
        <p:spPr>
          <a:xfrm>
            <a:off x="148454" y="2205464"/>
            <a:ext cx="8856984" cy="2043659"/>
          </a:xfrm>
        </p:spPr>
        <p:txBody>
          <a:bodyPr>
            <a:normAutofit fontScale="90000"/>
          </a:bodyPr>
          <a:lstStyle/>
          <a:p>
            <a:r>
              <a:rPr lang="en-US" altLang="ja-JP" sz="4000" dirty="0" smtClean="0">
                <a:latin typeface="Georgia" panose="02040502050405020303" pitchFamily="18" charset="0"/>
                <a:ea typeface="HGS明朝E" panose="02020900000000000000" pitchFamily="18" charset="-128"/>
              </a:rPr>
              <a:t>U.S.-Japan Opinion Survey</a:t>
            </a:r>
            <a:br>
              <a:rPr lang="en-US" altLang="ja-JP" sz="4000" dirty="0" smtClean="0">
                <a:latin typeface="Georgia" panose="02040502050405020303" pitchFamily="18" charset="0"/>
                <a:ea typeface="HGS明朝E" panose="02020900000000000000" pitchFamily="18" charset="-128"/>
              </a:rPr>
            </a:br>
            <a:r>
              <a:rPr lang="en-US" altLang="ja-JP" sz="4000" dirty="0" smtClean="0">
                <a:latin typeface="Georgia" panose="02040502050405020303" pitchFamily="18" charset="0"/>
                <a:ea typeface="HGS明朝E" panose="02020900000000000000" pitchFamily="18" charset="-128"/>
              </a:rPr>
              <a:t>2017</a:t>
            </a:r>
            <a:br>
              <a:rPr lang="en-US" altLang="ja-JP" sz="4000" dirty="0" smtClean="0">
                <a:latin typeface="Georgia" panose="02040502050405020303" pitchFamily="18" charset="0"/>
                <a:ea typeface="HGS明朝E" panose="02020900000000000000" pitchFamily="18" charset="-128"/>
              </a:rPr>
            </a:br>
            <a:r>
              <a:rPr lang="en-US" altLang="ja-JP" sz="4000" dirty="0" smtClean="0">
                <a:latin typeface="Georgia" panose="02040502050405020303" pitchFamily="18" charset="0"/>
                <a:ea typeface="HGS明朝E" panose="02020900000000000000" pitchFamily="18" charset="-128"/>
              </a:rPr>
              <a:t/>
            </a:r>
            <a:br>
              <a:rPr lang="en-US" altLang="ja-JP" sz="4000" dirty="0" smtClean="0">
                <a:latin typeface="Georgia" panose="02040502050405020303" pitchFamily="18" charset="0"/>
                <a:ea typeface="HGS明朝E" panose="02020900000000000000" pitchFamily="18" charset="-128"/>
              </a:rPr>
            </a:br>
            <a:r>
              <a:rPr lang="en-US" altLang="ja-JP" sz="2400" dirty="0" smtClean="0">
                <a:latin typeface="Georgia" panose="02040502050405020303" pitchFamily="18" charset="0"/>
                <a:ea typeface="HGS明朝E" panose="02020900000000000000" pitchFamily="18" charset="-128"/>
              </a:rPr>
              <a:t>January 8, 2018</a:t>
            </a:r>
            <a:br>
              <a:rPr lang="en-US" altLang="ja-JP" sz="2400" dirty="0" smtClean="0">
                <a:latin typeface="Georgia" panose="02040502050405020303" pitchFamily="18" charset="0"/>
                <a:ea typeface="HGS明朝E" panose="02020900000000000000" pitchFamily="18" charset="-128"/>
              </a:rPr>
            </a:br>
            <a:r>
              <a:rPr lang="en-US" altLang="ja-JP" sz="2400" dirty="0">
                <a:latin typeface="Georgia" panose="02040502050405020303" pitchFamily="18" charset="0"/>
                <a:ea typeface="HGS明朝E" panose="02020900000000000000" pitchFamily="18" charset="-128"/>
              </a:rPr>
              <a:t/>
            </a:r>
            <a:br>
              <a:rPr lang="en-US" altLang="ja-JP" sz="2400" dirty="0">
                <a:latin typeface="Georgia" panose="02040502050405020303" pitchFamily="18" charset="0"/>
                <a:ea typeface="HGS明朝E" panose="02020900000000000000" pitchFamily="18" charset="-128"/>
              </a:rPr>
            </a:br>
            <a:r>
              <a:rPr lang="en-US" altLang="ja-JP" sz="2400" dirty="0" smtClean="0">
                <a:latin typeface="Georgia" panose="02040502050405020303" pitchFamily="18" charset="0"/>
                <a:ea typeface="HGS明朝E" panose="02020900000000000000" pitchFamily="18" charset="-128"/>
              </a:rPr>
              <a:t>Brookings Institution </a:t>
            </a:r>
            <a:endParaRPr lang="ja-JP" altLang="en-US" sz="2000" dirty="0" smtClean="0">
              <a:latin typeface="Georgia" panose="02040502050405020303" pitchFamily="18" charset="0"/>
              <a:ea typeface="HGS明朝E" panose="02020900000000000000" pitchFamily="18" charset="-128"/>
            </a:endParaRPr>
          </a:p>
        </p:txBody>
      </p:sp>
      <p:sp>
        <p:nvSpPr>
          <p:cNvPr id="3" name="サブタイトル 2"/>
          <p:cNvSpPr>
            <a:spLocks noGrp="1"/>
          </p:cNvSpPr>
          <p:nvPr>
            <p:ph type="subTitle" idx="1"/>
          </p:nvPr>
        </p:nvSpPr>
        <p:spPr>
          <a:xfrm>
            <a:off x="213031" y="6220077"/>
            <a:ext cx="2525841" cy="432048"/>
          </a:xfrm>
        </p:spPr>
        <p:txBody>
          <a:bodyPr rtlCol="0">
            <a:normAutofit/>
          </a:bodyPr>
          <a:lstStyle/>
          <a:p>
            <a:pPr>
              <a:defRPr/>
            </a:pPr>
            <a:r>
              <a:rPr lang="en-US" altLang="ja-JP" sz="1800" dirty="0" smtClean="0">
                <a:solidFill>
                  <a:schemeClr val="tx1"/>
                </a:solidFill>
                <a:latin typeface="Georgia" panose="02040502050405020303" pitchFamily="18" charset="0"/>
                <a:ea typeface="HGS明朝E" panose="02020900000000000000" pitchFamily="18" charset="-128"/>
              </a:rPr>
              <a:t>The </a:t>
            </a:r>
            <a:r>
              <a:rPr lang="en-US" altLang="ja-JP" sz="1800" dirty="0" err="1" smtClean="0">
                <a:solidFill>
                  <a:schemeClr val="tx1"/>
                </a:solidFill>
                <a:latin typeface="Georgia" panose="02040502050405020303" pitchFamily="18" charset="0"/>
                <a:ea typeface="HGS明朝E" panose="02020900000000000000" pitchFamily="18" charset="-128"/>
              </a:rPr>
              <a:t>Genron</a:t>
            </a:r>
            <a:r>
              <a:rPr lang="en-US" altLang="ja-JP" sz="1800" dirty="0" smtClean="0">
                <a:solidFill>
                  <a:schemeClr val="tx1"/>
                </a:solidFill>
                <a:latin typeface="Georgia" panose="02040502050405020303" pitchFamily="18" charset="0"/>
                <a:ea typeface="HGS明朝E" panose="02020900000000000000" pitchFamily="18" charset="-128"/>
              </a:rPr>
              <a:t> NPO</a:t>
            </a:r>
          </a:p>
        </p:txBody>
      </p:sp>
      <p:pic>
        <p:nvPicPr>
          <p:cNvPr id="4100" name="Picture 2" descr="言論NPO">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1266" y="5373216"/>
            <a:ext cx="1049372" cy="846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タイトル 1"/>
          <p:cNvSpPr txBox="1">
            <a:spLocks/>
          </p:cNvSpPr>
          <p:nvPr/>
        </p:nvSpPr>
        <p:spPr>
          <a:xfrm>
            <a:off x="0" y="620688"/>
            <a:ext cx="9153893" cy="720080"/>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dirty="0" smtClean="0">
                <a:solidFill>
                  <a:schemeClr val="bg1"/>
                </a:solidFill>
                <a:ea typeface="HGS明朝E" panose="02020900000000000000" pitchFamily="18" charset="-128"/>
              </a:rPr>
              <a:t>Confronting North Korea’s nuclear and missile programs:</a:t>
            </a:r>
          </a:p>
          <a:p>
            <a:pPr algn="l"/>
            <a:r>
              <a:rPr lang="en-US" altLang="ja-JP" sz="2400" dirty="0" smtClean="0">
                <a:solidFill>
                  <a:schemeClr val="bg1"/>
                </a:solidFill>
                <a:ea typeface="HGS明朝E" panose="02020900000000000000" pitchFamily="18" charset="-128"/>
              </a:rPr>
              <a:t>American and Japanese views of threats and options compared</a:t>
            </a:r>
            <a:endParaRPr lang="ja-JP" altLang="en-US" sz="2400" dirty="0" smtClean="0">
              <a:solidFill>
                <a:schemeClr val="bg1"/>
              </a:solidFill>
              <a:ea typeface="HGS明朝E" panose="02020900000000000000" pitchFamily="18" charset="-128"/>
            </a:endParaRPr>
          </a:p>
        </p:txBody>
      </p:sp>
      <p:pic>
        <p:nvPicPr>
          <p:cNvPr id="7"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75856" y="5632613"/>
            <a:ext cx="5642510" cy="932408"/>
          </a:xfrm>
          <a:prstGeom prst="rect">
            <a:avLst/>
          </a:prstGeom>
        </p:spPr>
      </p:pic>
    </p:spTree>
    <p:extLst>
      <p:ext uri="{BB962C8B-B14F-4D97-AF65-F5344CB8AC3E}">
        <p14:creationId xmlns:p14="http://schemas.microsoft.com/office/powerpoint/2010/main" val="32454680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9" name="グラフ 8"/>
          <p:cNvGraphicFramePr>
            <a:graphicFrameLocks/>
          </p:cNvGraphicFramePr>
          <p:nvPr>
            <p:extLst>
              <p:ext uri="{D42A27DB-BD31-4B8C-83A1-F6EECF244321}">
                <p14:modId xmlns:p14="http://schemas.microsoft.com/office/powerpoint/2010/main" val="1913096376"/>
              </p:ext>
            </p:extLst>
          </p:nvPr>
        </p:nvGraphicFramePr>
        <p:xfrm>
          <a:off x="189335" y="2636912"/>
          <a:ext cx="4261539" cy="36720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p:cNvGraphicFramePr>
            <a:graphicFrameLocks/>
          </p:cNvGraphicFramePr>
          <p:nvPr>
            <p:extLst>
              <p:ext uri="{D42A27DB-BD31-4B8C-83A1-F6EECF244321}">
                <p14:modId xmlns:p14="http://schemas.microsoft.com/office/powerpoint/2010/main" val="1795150200"/>
              </p:ext>
            </p:extLst>
          </p:nvPr>
        </p:nvGraphicFramePr>
        <p:xfrm>
          <a:off x="4572000" y="2708920"/>
          <a:ext cx="4464496" cy="3600000"/>
        </p:xfrm>
        <a:graphic>
          <a:graphicData uri="http://schemas.openxmlformats.org/drawingml/2006/chart">
            <c:chart xmlns:c="http://schemas.openxmlformats.org/drawingml/2006/chart" xmlns:r="http://schemas.openxmlformats.org/officeDocument/2006/relationships" r:id="rId4"/>
          </a:graphicData>
        </a:graphic>
      </p:graphicFrame>
      <p:pic>
        <p:nvPicPr>
          <p:cNvPr id="15"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コンテンツ プレースホルダー 2"/>
          <p:cNvSpPr txBox="1">
            <a:spLocks/>
          </p:cNvSpPr>
          <p:nvPr/>
        </p:nvSpPr>
        <p:spPr>
          <a:xfrm>
            <a:off x="189335" y="182562"/>
            <a:ext cx="8055073" cy="1584088"/>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dirty="0">
                <a:latin typeface="Georgia" panose="02040502050405020303" pitchFamily="18" charset="0"/>
              </a:rPr>
              <a:t>In </a:t>
            </a:r>
            <a:r>
              <a:rPr lang="en-US" altLang="ja-JP" sz="1800" dirty="0" smtClean="0">
                <a:latin typeface="Georgia" panose="02040502050405020303" pitchFamily="18" charset="0"/>
              </a:rPr>
              <a:t>response </a:t>
            </a:r>
            <a:r>
              <a:rPr lang="en-US" altLang="ja-JP" sz="1800" dirty="0">
                <a:latin typeface="Georgia" panose="02040502050405020303" pitchFamily="18" charset="0"/>
              </a:rPr>
              <a:t>to North Korea’s nuclear development, many in Northeast Asia have become increasingly supportive of previously non-nuclear Asian nations, such as South Korea and Japan, acquiring nuclear weapons. </a:t>
            </a:r>
            <a:r>
              <a:rPr lang="en-US" altLang="ja-JP" sz="1800" b="1" dirty="0">
                <a:latin typeface="Georgia" panose="02040502050405020303" pitchFamily="18" charset="0"/>
              </a:rPr>
              <a:t>Do you support or oppose </a:t>
            </a:r>
            <a:r>
              <a:rPr lang="en-US" altLang="ja-JP" sz="1800" b="1" dirty="0" smtClean="0">
                <a:latin typeface="Georgia" panose="02040502050405020303" pitchFamily="18" charset="0"/>
              </a:rPr>
              <a:t>Japan </a:t>
            </a:r>
            <a:r>
              <a:rPr lang="en-US" altLang="ja-JP" sz="1800" b="1" dirty="0">
                <a:latin typeface="Georgia" panose="02040502050405020303" pitchFamily="18" charset="0"/>
              </a:rPr>
              <a:t>acquiring nuclear </a:t>
            </a:r>
            <a:r>
              <a:rPr lang="en-US" altLang="ja-JP" sz="1800" b="1" dirty="0" smtClean="0">
                <a:latin typeface="Georgia" panose="02040502050405020303" pitchFamily="18" charset="0"/>
              </a:rPr>
              <a:t>weapons</a:t>
            </a:r>
            <a:r>
              <a:rPr lang="en-US" altLang="ja-JP" sz="1800" dirty="0" smtClean="0">
                <a:latin typeface="Georgia" panose="02040502050405020303" pitchFamily="18" charset="0"/>
              </a:rPr>
              <a:t> </a:t>
            </a:r>
            <a:r>
              <a:rPr lang="en-US" altLang="ja-JP" sz="1800" dirty="0">
                <a:latin typeface="Georgia" panose="02040502050405020303" pitchFamily="18" charset="0"/>
              </a:rPr>
              <a:t>if North Korea doesn’t give up its own? </a:t>
            </a:r>
          </a:p>
        </p:txBody>
      </p:sp>
      <p:sp>
        <p:nvSpPr>
          <p:cNvPr id="17" name="テキスト ボックス 16"/>
          <p:cNvSpPr txBox="1"/>
          <p:nvPr/>
        </p:nvSpPr>
        <p:spPr>
          <a:xfrm>
            <a:off x="178184" y="2113111"/>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Japan</a:t>
            </a:r>
            <a:endParaRPr lang="ja-JP" altLang="en-US" sz="1400" b="1" dirty="0">
              <a:solidFill>
                <a:prstClr val="black"/>
              </a:solidFill>
              <a:latin typeface="Georgia" panose="02040502050405020303" pitchFamily="18" charset="0"/>
              <a:ea typeface="メイリオ" pitchFamily="50" charset="-128"/>
            </a:endParaRPr>
          </a:p>
        </p:txBody>
      </p:sp>
      <p:sp>
        <p:nvSpPr>
          <p:cNvPr id="18" name="テキスト ボックス 17"/>
          <p:cNvSpPr txBox="1"/>
          <p:nvPr/>
        </p:nvSpPr>
        <p:spPr>
          <a:xfrm>
            <a:off x="4750216" y="2113099"/>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U.S.</a:t>
            </a:r>
            <a:endParaRPr lang="ja-JP" altLang="en-US" sz="1400" b="1" dirty="0">
              <a:solidFill>
                <a:prstClr val="black"/>
              </a:solidFill>
              <a:latin typeface="Georgia" panose="02040502050405020303" pitchFamily="18" charset="0"/>
              <a:ea typeface="メイリオ" pitchFamily="50" charset="-128"/>
            </a:endParaRP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3953584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9" name="グラフ 8"/>
          <p:cNvGraphicFramePr>
            <a:graphicFrameLocks/>
          </p:cNvGraphicFramePr>
          <p:nvPr>
            <p:extLst>
              <p:ext uri="{D42A27DB-BD31-4B8C-83A1-F6EECF244321}">
                <p14:modId xmlns:p14="http://schemas.microsoft.com/office/powerpoint/2010/main" val="2286231208"/>
              </p:ext>
            </p:extLst>
          </p:nvPr>
        </p:nvGraphicFramePr>
        <p:xfrm>
          <a:off x="395536" y="2565304"/>
          <a:ext cx="4248472" cy="36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p:cNvGraphicFramePr>
            <a:graphicFrameLocks/>
          </p:cNvGraphicFramePr>
          <p:nvPr>
            <p:extLst>
              <p:ext uri="{D42A27DB-BD31-4B8C-83A1-F6EECF244321}">
                <p14:modId xmlns:p14="http://schemas.microsoft.com/office/powerpoint/2010/main" val="1413198577"/>
              </p:ext>
            </p:extLst>
          </p:nvPr>
        </p:nvGraphicFramePr>
        <p:xfrm>
          <a:off x="5093356" y="2564904"/>
          <a:ext cx="3799124" cy="3600000"/>
        </p:xfrm>
        <a:graphic>
          <a:graphicData uri="http://schemas.openxmlformats.org/drawingml/2006/chart">
            <c:chart xmlns:c="http://schemas.openxmlformats.org/drawingml/2006/chart" xmlns:r="http://schemas.openxmlformats.org/officeDocument/2006/relationships" r:id="rId4"/>
          </a:graphicData>
        </a:graphic>
      </p:graphicFrame>
      <p:pic>
        <p:nvPicPr>
          <p:cNvPr id="15"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コンテンツ プレースホルダー 2"/>
          <p:cNvSpPr txBox="1">
            <a:spLocks/>
          </p:cNvSpPr>
          <p:nvPr/>
        </p:nvSpPr>
        <p:spPr>
          <a:xfrm>
            <a:off x="189335" y="182562"/>
            <a:ext cx="8055073" cy="1584088"/>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dirty="0">
                <a:latin typeface="Georgia" panose="02040502050405020303" pitchFamily="18" charset="0"/>
              </a:rPr>
              <a:t>In </a:t>
            </a:r>
            <a:r>
              <a:rPr lang="en-US" altLang="ja-JP" sz="1800" dirty="0" smtClean="0">
                <a:latin typeface="Georgia" panose="02040502050405020303" pitchFamily="18" charset="0"/>
              </a:rPr>
              <a:t>response </a:t>
            </a:r>
            <a:r>
              <a:rPr lang="en-US" altLang="ja-JP" sz="1800" dirty="0">
                <a:latin typeface="Georgia" panose="02040502050405020303" pitchFamily="18" charset="0"/>
              </a:rPr>
              <a:t>to North Korea’s nuclear development, many in Northeast Asia have become increasingly supportive of previously non-nuclear Asian nations, such as South Korea and Japan, acquiring nuclear weapons. </a:t>
            </a:r>
            <a:r>
              <a:rPr lang="en-US" altLang="ja-JP" sz="1800" b="1" dirty="0">
                <a:latin typeface="Georgia" panose="02040502050405020303" pitchFamily="18" charset="0"/>
              </a:rPr>
              <a:t>Do you support or oppose </a:t>
            </a:r>
            <a:r>
              <a:rPr lang="en-US" altLang="ja-JP" sz="1800" b="1" dirty="0" smtClean="0">
                <a:latin typeface="Georgia" panose="02040502050405020303" pitchFamily="18" charset="0"/>
              </a:rPr>
              <a:t>South Korea </a:t>
            </a:r>
            <a:r>
              <a:rPr lang="en-US" altLang="ja-JP" sz="1800" b="1" dirty="0">
                <a:latin typeface="Georgia" panose="02040502050405020303" pitchFamily="18" charset="0"/>
              </a:rPr>
              <a:t>acquiring nuclear </a:t>
            </a:r>
            <a:r>
              <a:rPr lang="en-US" altLang="ja-JP" sz="1800" b="1" dirty="0" smtClean="0">
                <a:latin typeface="Georgia" panose="02040502050405020303" pitchFamily="18" charset="0"/>
              </a:rPr>
              <a:t>weapons</a:t>
            </a:r>
            <a:r>
              <a:rPr lang="en-US" altLang="ja-JP" sz="1800" dirty="0" smtClean="0">
                <a:latin typeface="Georgia" panose="02040502050405020303" pitchFamily="18" charset="0"/>
              </a:rPr>
              <a:t> </a:t>
            </a:r>
            <a:r>
              <a:rPr lang="en-US" altLang="ja-JP" sz="1800" dirty="0">
                <a:latin typeface="Georgia" panose="02040502050405020303" pitchFamily="18" charset="0"/>
              </a:rPr>
              <a:t>if North Korea doesn’t give up its own? </a:t>
            </a:r>
          </a:p>
        </p:txBody>
      </p:sp>
      <p:sp>
        <p:nvSpPr>
          <p:cNvPr id="17" name="テキスト ボックス 16"/>
          <p:cNvSpPr txBox="1"/>
          <p:nvPr/>
        </p:nvSpPr>
        <p:spPr>
          <a:xfrm>
            <a:off x="178184" y="2113111"/>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Japan</a:t>
            </a:r>
            <a:endParaRPr lang="ja-JP" altLang="en-US" sz="1400" b="1" dirty="0">
              <a:solidFill>
                <a:prstClr val="black"/>
              </a:solidFill>
              <a:latin typeface="Georgia" panose="02040502050405020303" pitchFamily="18" charset="0"/>
              <a:ea typeface="メイリオ" pitchFamily="50" charset="-128"/>
            </a:endParaRPr>
          </a:p>
        </p:txBody>
      </p:sp>
      <p:sp>
        <p:nvSpPr>
          <p:cNvPr id="18" name="テキスト ボックス 17"/>
          <p:cNvSpPr txBox="1"/>
          <p:nvPr/>
        </p:nvSpPr>
        <p:spPr>
          <a:xfrm>
            <a:off x="4750216" y="2113099"/>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U.S.</a:t>
            </a:r>
            <a:endParaRPr lang="ja-JP" altLang="en-US" sz="1400" b="1" dirty="0">
              <a:solidFill>
                <a:prstClr val="black"/>
              </a:solidFill>
              <a:latin typeface="Georgia" panose="02040502050405020303" pitchFamily="18" charset="0"/>
              <a:ea typeface="メイリオ" pitchFamily="50" charset="-128"/>
            </a:endParaRP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30200167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9" name="グラフ 8"/>
          <p:cNvGraphicFramePr>
            <a:graphicFrameLocks/>
          </p:cNvGraphicFramePr>
          <p:nvPr>
            <p:extLst>
              <p:ext uri="{D42A27DB-BD31-4B8C-83A1-F6EECF244321}">
                <p14:modId xmlns:p14="http://schemas.microsoft.com/office/powerpoint/2010/main" val="3422533846"/>
              </p:ext>
            </p:extLst>
          </p:nvPr>
        </p:nvGraphicFramePr>
        <p:xfrm>
          <a:off x="467544" y="2160929"/>
          <a:ext cx="3892978" cy="36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p:cNvGraphicFramePr>
            <a:graphicFrameLocks/>
          </p:cNvGraphicFramePr>
          <p:nvPr>
            <p:extLst>
              <p:ext uri="{D42A27DB-BD31-4B8C-83A1-F6EECF244321}">
                <p14:modId xmlns:p14="http://schemas.microsoft.com/office/powerpoint/2010/main" val="394578167"/>
              </p:ext>
            </p:extLst>
          </p:nvPr>
        </p:nvGraphicFramePr>
        <p:xfrm>
          <a:off x="4932040" y="2225021"/>
          <a:ext cx="3858356" cy="3600000"/>
        </p:xfrm>
        <a:graphic>
          <a:graphicData uri="http://schemas.openxmlformats.org/drawingml/2006/chart">
            <c:chart xmlns:c="http://schemas.openxmlformats.org/drawingml/2006/chart" xmlns:r="http://schemas.openxmlformats.org/officeDocument/2006/relationships" r:id="rId4"/>
          </a:graphicData>
        </a:graphic>
      </p:graphicFrame>
      <p:pic>
        <p:nvPicPr>
          <p:cNvPr id="15"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コンテンツ プレースホルダー 2"/>
          <p:cNvSpPr txBox="1">
            <a:spLocks/>
          </p:cNvSpPr>
          <p:nvPr/>
        </p:nvSpPr>
        <p:spPr>
          <a:xfrm>
            <a:off x="189335" y="182562"/>
            <a:ext cx="8055073" cy="1158206"/>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a:latin typeface="Georgia" panose="02040502050405020303" pitchFamily="18" charset="0"/>
              </a:rPr>
              <a:t>If </a:t>
            </a:r>
            <a:r>
              <a:rPr lang="en-US" altLang="ja-JP" sz="1800" b="1" dirty="0" smtClean="0">
                <a:latin typeface="Georgia" panose="02040502050405020303" pitchFamily="18" charset="0"/>
              </a:rPr>
              <a:t>North Korea </a:t>
            </a:r>
            <a:r>
              <a:rPr lang="en-US" altLang="ja-JP" sz="1800" b="1" dirty="0">
                <a:latin typeface="Georgia" panose="02040502050405020303" pitchFamily="18" charset="0"/>
              </a:rPr>
              <a:t>doesn’t give up its nuclear weapons, do you support the placement of American nuclear warheads in South Korea and/or Japan? </a:t>
            </a:r>
          </a:p>
        </p:txBody>
      </p:sp>
      <p:sp>
        <p:nvSpPr>
          <p:cNvPr id="17" name="テキスト ボックス 16"/>
          <p:cNvSpPr txBox="1"/>
          <p:nvPr/>
        </p:nvSpPr>
        <p:spPr>
          <a:xfrm>
            <a:off x="178184" y="1844836"/>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Japan</a:t>
            </a:r>
            <a:endParaRPr lang="ja-JP" altLang="en-US" sz="1400" b="1" dirty="0">
              <a:solidFill>
                <a:prstClr val="black"/>
              </a:solidFill>
              <a:latin typeface="Georgia" panose="02040502050405020303" pitchFamily="18" charset="0"/>
              <a:ea typeface="メイリオ" pitchFamily="50" charset="-128"/>
            </a:endParaRPr>
          </a:p>
        </p:txBody>
      </p:sp>
      <p:sp>
        <p:nvSpPr>
          <p:cNvPr id="18" name="テキスト ボックス 17"/>
          <p:cNvSpPr txBox="1"/>
          <p:nvPr/>
        </p:nvSpPr>
        <p:spPr>
          <a:xfrm>
            <a:off x="4750216" y="1844824"/>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U.S.</a:t>
            </a:r>
            <a:endParaRPr lang="ja-JP" altLang="en-US" sz="1400" b="1" dirty="0">
              <a:solidFill>
                <a:prstClr val="black"/>
              </a:solidFill>
              <a:latin typeface="Georgia" panose="02040502050405020303" pitchFamily="18" charset="0"/>
              <a:ea typeface="メイリオ" pitchFamily="50" charset="-128"/>
            </a:endParaRPr>
          </a:p>
        </p:txBody>
      </p:sp>
      <p:sp>
        <p:nvSpPr>
          <p:cNvPr id="11"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1489927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1086192162"/>
              </p:ext>
            </p:extLst>
          </p:nvPr>
        </p:nvGraphicFramePr>
        <p:xfrm>
          <a:off x="0" y="1340768"/>
          <a:ext cx="9036000" cy="5397380"/>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コンテンツ プレースホルダー 2"/>
          <p:cNvSpPr txBox="1">
            <a:spLocks/>
          </p:cNvSpPr>
          <p:nvPr/>
        </p:nvSpPr>
        <p:spPr>
          <a:xfrm>
            <a:off x="189335" y="182562"/>
            <a:ext cx="8055073" cy="1014190"/>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dirty="0">
                <a:solidFill>
                  <a:srgbClr val="0070C0"/>
                </a:solidFill>
                <a:effectLst>
                  <a:outerShdw blurRad="38100" dist="38100" dir="2700000" algn="tl">
                    <a:srgbClr val="000000">
                      <a:alpha val="43137"/>
                    </a:srgbClr>
                  </a:outerShdw>
                </a:effectLst>
                <a:latin typeface="+mj-lt"/>
              </a:rPr>
              <a:t>&lt;To Japanese Only&gt; </a:t>
            </a:r>
            <a:r>
              <a:rPr lang="en-US" altLang="ja-JP" sz="1800" b="1" dirty="0" smtClean="0">
                <a:latin typeface="Georgia" panose="02040502050405020303" pitchFamily="18" charset="0"/>
              </a:rPr>
              <a:t>How </a:t>
            </a:r>
            <a:r>
              <a:rPr lang="en-US" altLang="ja-JP" sz="1800" b="1" dirty="0">
                <a:latin typeface="Georgia" panose="02040502050405020303" pitchFamily="18" charset="0"/>
              </a:rPr>
              <a:t>do you foresee the likely outcome of the tension over the NK nuclear program in the next 5 years? (Choose one)</a:t>
            </a:r>
          </a:p>
        </p:txBody>
      </p:sp>
    </p:spTree>
    <p:extLst>
      <p:ext uri="{BB962C8B-B14F-4D97-AF65-F5344CB8AC3E}">
        <p14:creationId xmlns:p14="http://schemas.microsoft.com/office/powerpoint/2010/main" val="27015981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2477787135"/>
              </p:ext>
            </p:extLst>
          </p:nvPr>
        </p:nvGraphicFramePr>
        <p:xfrm>
          <a:off x="0" y="1556792"/>
          <a:ext cx="9036000" cy="4965348"/>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コンテンツ プレースホルダー 2"/>
          <p:cNvSpPr txBox="1">
            <a:spLocks/>
          </p:cNvSpPr>
          <p:nvPr/>
        </p:nvSpPr>
        <p:spPr>
          <a:xfrm>
            <a:off x="189335" y="182562"/>
            <a:ext cx="8055073" cy="1014190"/>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a:latin typeface="Georgia" panose="02040502050405020303" pitchFamily="18" charset="0"/>
              </a:rPr>
              <a:t>How do you foresee the likely outcome of the situation on the Korean Peninsula </a:t>
            </a:r>
            <a:r>
              <a:rPr lang="en-US" altLang="ja-JP" sz="1800" b="1" dirty="0" smtClean="0">
                <a:latin typeface="Georgia" panose="02040502050405020303" pitchFamily="18" charset="0"/>
              </a:rPr>
              <a:t>in the </a:t>
            </a:r>
            <a:r>
              <a:rPr lang="en-US" altLang="ja-JP" sz="1800" b="1" dirty="0">
                <a:latin typeface="Georgia" panose="02040502050405020303" pitchFamily="18" charset="0"/>
              </a:rPr>
              <a:t>next 10 years? </a:t>
            </a: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704508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a:graphicFrameLocks/>
          </p:cNvGraphicFramePr>
          <p:nvPr>
            <p:extLst>
              <p:ext uri="{D42A27DB-BD31-4B8C-83A1-F6EECF244321}">
                <p14:modId xmlns:p14="http://schemas.microsoft.com/office/powerpoint/2010/main" val="979419229"/>
              </p:ext>
            </p:extLst>
          </p:nvPr>
        </p:nvGraphicFramePr>
        <p:xfrm>
          <a:off x="-612576" y="2348880"/>
          <a:ext cx="6048672" cy="36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p:cNvGraphicFramePr>
            <a:graphicFrameLocks/>
          </p:cNvGraphicFramePr>
          <p:nvPr>
            <p:extLst>
              <p:ext uri="{D42A27DB-BD31-4B8C-83A1-F6EECF244321}">
                <p14:modId xmlns:p14="http://schemas.microsoft.com/office/powerpoint/2010/main" val="3174748129"/>
              </p:ext>
            </p:extLst>
          </p:nvPr>
        </p:nvGraphicFramePr>
        <p:xfrm>
          <a:off x="3707904" y="2348880"/>
          <a:ext cx="6048672" cy="3600000"/>
        </p:xfrm>
        <a:graphic>
          <a:graphicData uri="http://schemas.openxmlformats.org/drawingml/2006/chart">
            <c:chart xmlns:c="http://schemas.openxmlformats.org/drawingml/2006/chart" xmlns:r="http://schemas.openxmlformats.org/officeDocument/2006/relationships" r:id="rId4"/>
          </a:graphicData>
        </a:graphic>
      </p:graphicFrame>
      <p:pic>
        <p:nvPicPr>
          <p:cNvPr id="15"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コンテンツ プレースホルダー 2"/>
          <p:cNvSpPr txBox="1">
            <a:spLocks/>
          </p:cNvSpPr>
          <p:nvPr/>
        </p:nvSpPr>
        <p:spPr>
          <a:xfrm>
            <a:off x="189335" y="182562"/>
            <a:ext cx="8055073" cy="1158206"/>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a:latin typeface="Georgia" panose="02040502050405020303" pitchFamily="18" charset="0"/>
              </a:rPr>
              <a:t>How do you think the North Korea crisis has affected Japan's relations with the United </a:t>
            </a:r>
            <a:r>
              <a:rPr lang="en-US" altLang="ja-JP" sz="1800" b="1" dirty="0" smtClean="0">
                <a:latin typeface="Georgia" panose="02040502050405020303" pitchFamily="18" charset="0"/>
              </a:rPr>
              <a:t>States? </a:t>
            </a:r>
            <a:endParaRPr lang="en-US" altLang="ja-JP" sz="1800" b="1" dirty="0">
              <a:latin typeface="Georgia" panose="02040502050405020303" pitchFamily="18" charset="0"/>
            </a:endParaRPr>
          </a:p>
        </p:txBody>
      </p:sp>
      <p:sp>
        <p:nvSpPr>
          <p:cNvPr id="17" name="テキスト ボックス 16"/>
          <p:cNvSpPr txBox="1"/>
          <p:nvPr/>
        </p:nvSpPr>
        <p:spPr>
          <a:xfrm>
            <a:off x="178184" y="1844836"/>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cs typeface="Arial" panose="020B0604020202020204" pitchFamily="34" charset="0"/>
              </a:rPr>
              <a:t>Japan</a:t>
            </a:r>
            <a:endParaRPr lang="ja-JP" altLang="en-US" sz="1400" b="1" dirty="0">
              <a:solidFill>
                <a:prstClr val="black"/>
              </a:solidFill>
              <a:latin typeface="Georgia" panose="02040502050405020303" pitchFamily="18" charset="0"/>
              <a:ea typeface="メイリオ" pitchFamily="50" charset="-128"/>
              <a:cs typeface="Arial" panose="020B0604020202020204" pitchFamily="34" charset="0"/>
            </a:endParaRPr>
          </a:p>
        </p:txBody>
      </p:sp>
      <p:sp>
        <p:nvSpPr>
          <p:cNvPr id="18" name="テキスト ボックス 17"/>
          <p:cNvSpPr txBox="1"/>
          <p:nvPr/>
        </p:nvSpPr>
        <p:spPr>
          <a:xfrm>
            <a:off x="4750216" y="1844824"/>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U.S.</a:t>
            </a:r>
            <a:endParaRPr lang="ja-JP" altLang="en-US" sz="1400" b="1" dirty="0">
              <a:solidFill>
                <a:prstClr val="black"/>
              </a:solidFill>
              <a:latin typeface="Georgia" panose="02040502050405020303" pitchFamily="18" charset="0"/>
              <a:ea typeface="メイリオ" pitchFamily="50" charset="-128"/>
            </a:endParaRPr>
          </a:p>
        </p:txBody>
      </p:sp>
      <p:sp>
        <p:nvSpPr>
          <p:cNvPr id="19"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41334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51084"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3173002148"/>
              </p:ext>
            </p:extLst>
          </p:nvPr>
        </p:nvGraphicFramePr>
        <p:xfrm>
          <a:off x="0" y="1844824"/>
          <a:ext cx="9036000" cy="4464496"/>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コンテンツ プレースホルダー 2"/>
          <p:cNvSpPr txBox="1">
            <a:spLocks/>
          </p:cNvSpPr>
          <p:nvPr/>
        </p:nvSpPr>
        <p:spPr>
          <a:xfrm>
            <a:off x="189335" y="182562"/>
            <a:ext cx="8055073" cy="1014190"/>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smtClean="0">
                <a:latin typeface="Georgia" panose="02040502050405020303" pitchFamily="18" charset="0"/>
              </a:rPr>
              <a:t>What level of military power should the United States maintain in Asia? </a:t>
            </a:r>
            <a:endParaRPr lang="en-US" altLang="ja-JP" sz="1800" b="1" dirty="0">
              <a:latin typeface="Georgia" panose="02040502050405020303" pitchFamily="18" charset="0"/>
            </a:endParaRP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2972962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9" name="グラフ 8"/>
          <p:cNvGraphicFramePr>
            <a:graphicFrameLocks/>
          </p:cNvGraphicFramePr>
          <p:nvPr>
            <p:extLst>
              <p:ext uri="{D42A27DB-BD31-4B8C-83A1-F6EECF244321}">
                <p14:modId xmlns:p14="http://schemas.microsoft.com/office/powerpoint/2010/main" val="3533368518"/>
              </p:ext>
            </p:extLst>
          </p:nvPr>
        </p:nvGraphicFramePr>
        <p:xfrm>
          <a:off x="41754" y="2420888"/>
          <a:ext cx="5364088" cy="36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p:cNvGraphicFramePr>
            <a:graphicFrameLocks/>
          </p:cNvGraphicFramePr>
          <p:nvPr>
            <p:extLst>
              <p:ext uri="{D42A27DB-BD31-4B8C-83A1-F6EECF244321}">
                <p14:modId xmlns:p14="http://schemas.microsoft.com/office/powerpoint/2010/main" val="3676914793"/>
              </p:ext>
            </p:extLst>
          </p:nvPr>
        </p:nvGraphicFramePr>
        <p:xfrm>
          <a:off x="3707904" y="2420888"/>
          <a:ext cx="5267986" cy="3600000"/>
        </p:xfrm>
        <a:graphic>
          <a:graphicData uri="http://schemas.openxmlformats.org/drawingml/2006/chart">
            <c:chart xmlns:c="http://schemas.openxmlformats.org/drawingml/2006/chart" xmlns:r="http://schemas.openxmlformats.org/officeDocument/2006/relationships" r:id="rId4"/>
          </a:graphicData>
        </a:graphic>
      </p:graphicFrame>
      <p:pic>
        <p:nvPicPr>
          <p:cNvPr id="15"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コンテンツ プレースホルダー 2"/>
          <p:cNvSpPr txBox="1">
            <a:spLocks/>
          </p:cNvSpPr>
          <p:nvPr/>
        </p:nvSpPr>
        <p:spPr>
          <a:xfrm>
            <a:off x="189335" y="182562"/>
            <a:ext cx="8055073" cy="1158206"/>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a:latin typeface="Georgia" panose="02040502050405020303" pitchFamily="18" charset="0"/>
              </a:rPr>
              <a:t>How do you view the </a:t>
            </a:r>
            <a:r>
              <a:rPr lang="en-US" altLang="ja-JP" sz="1800" b="1" dirty="0" smtClean="0">
                <a:latin typeface="Georgia" panose="02040502050405020303" pitchFamily="18" charset="0"/>
              </a:rPr>
              <a:t>way President Trump has handled the </a:t>
            </a:r>
            <a:r>
              <a:rPr lang="en-US" altLang="ja-JP" sz="1800" b="1" dirty="0">
                <a:latin typeface="Georgia" panose="02040502050405020303" pitchFamily="18" charset="0"/>
              </a:rPr>
              <a:t>North Korean nuclear issue</a:t>
            </a:r>
            <a:r>
              <a:rPr lang="en-US" altLang="ja-JP" sz="1800" b="1" dirty="0" smtClean="0">
                <a:latin typeface="Georgia" panose="02040502050405020303" pitchFamily="18" charset="0"/>
              </a:rPr>
              <a:t>?</a:t>
            </a:r>
            <a:r>
              <a:rPr lang="en-US" altLang="ja-JP" sz="1800" b="1" dirty="0">
                <a:latin typeface="Georgia" panose="02040502050405020303" pitchFamily="18" charset="0"/>
              </a:rPr>
              <a:t> </a:t>
            </a:r>
          </a:p>
        </p:txBody>
      </p:sp>
      <p:sp>
        <p:nvSpPr>
          <p:cNvPr id="17" name="テキスト ボックス 16"/>
          <p:cNvSpPr txBox="1"/>
          <p:nvPr/>
        </p:nvSpPr>
        <p:spPr>
          <a:xfrm>
            <a:off x="178184" y="1844836"/>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Japan</a:t>
            </a:r>
            <a:endParaRPr lang="ja-JP" altLang="en-US" sz="1400" b="1" dirty="0">
              <a:solidFill>
                <a:prstClr val="black"/>
              </a:solidFill>
              <a:latin typeface="Georgia" panose="02040502050405020303" pitchFamily="18" charset="0"/>
              <a:ea typeface="メイリオ" pitchFamily="50" charset="-128"/>
            </a:endParaRPr>
          </a:p>
        </p:txBody>
      </p:sp>
      <p:sp>
        <p:nvSpPr>
          <p:cNvPr id="18" name="テキスト ボックス 17"/>
          <p:cNvSpPr txBox="1"/>
          <p:nvPr/>
        </p:nvSpPr>
        <p:spPr>
          <a:xfrm>
            <a:off x="4750216" y="1844824"/>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U.S.</a:t>
            </a:r>
            <a:endParaRPr lang="ja-JP" altLang="en-US" sz="1400" b="1" dirty="0">
              <a:solidFill>
                <a:prstClr val="black"/>
              </a:solidFill>
              <a:latin typeface="Georgia" panose="02040502050405020303" pitchFamily="18" charset="0"/>
              <a:ea typeface="メイリオ" pitchFamily="50" charset="-128"/>
            </a:endParaRPr>
          </a:p>
        </p:txBody>
      </p:sp>
      <p:sp>
        <p:nvSpPr>
          <p:cNvPr id="19"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438088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3991082566"/>
              </p:ext>
            </p:extLst>
          </p:nvPr>
        </p:nvGraphicFramePr>
        <p:xfrm>
          <a:off x="0" y="1491782"/>
          <a:ext cx="9036000" cy="4961554"/>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コンテンツ プレースホルダー 2"/>
          <p:cNvSpPr txBox="1">
            <a:spLocks/>
          </p:cNvSpPr>
          <p:nvPr/>
        </p:nvSpPr>
        <p:spPr>
          <a:xfrm>
            <a:off x="189335" y="182562"/>
            <a:ext cx="8055073" cy="942182"/>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smtClean="0">
                <a:latin typeface="Georgia" panose="02040502050405020303" pitchFamily="18" charset="0"/>
              </a:rPr>
              <a:t>Which of the following is closer to your view: </a:t>
            </a:r>
            <a:endParaRPr lang="en-US" altLang="ja-JP" sz="1800" b="1" dirty="0">
              <a:latin typeface="Georgia" panose="02040502050405020303" pitchFamily="18" charset="0"/>
            </a:endParaRP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1619640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2209998057"/>
              </p:ext>
            </p:extLst>
          </p:nvPr>
        </p:nvGraphicFramePr>
        <p:xfrm>
          <a:off x="971600" y="2060848"/>
          <a:ext cx="7799323" cy="4300503"/>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コンテンツ プレースホルダー 2"/>
          <p:cNvSpPr txBox="1">
            <a:spLocks/>
          </p:cNvSpPr>
          <p:nvPr/>
        </p:nvSpPr>
        <p:spPr>
          <a:xfrm>
            <a:off x="189335" y="182562"/>
            <a:ext cx="8055073" cy="1662262"/>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dirty="0" smtClean="0">
                <a:solidFill>
                  <a:srgbClr val="0070C0"/>
                </a:solidFill>
                <a:latin typeface="Georgia" panose="02040502050405020303" pitchFamily="18" charset="0"/>
              </a:rPr>
              <a:t>&lt;To Japanese Only&gt; </a:t>
            </a:r>
            <a:r>
              <a:rPr lang="en-US" altLang="ja-JP" sz="1800" dirty="0" smtClean="0">
                <a:latin typeface="Georgia" panose="02040502050405020303" pitchFamily="18" charset="0"/>
              </a:rPr>
              <a:t>Currently</a:t>
            </a:r>
            <a:r>
              <a:rPr lang="en-US" altLang="ja-JP" sz="1800" dirty="0">
                <a:latin typeface="Georgia" panose="02040502050405020303" pitchFamily="18" charset="0"/>
              </a:rPr>
              <a:t>, there is a discord between China and the US –Japan alliance when it comes to Northeast Asian Security. In the future, </a:t>
            </a:r>
            <a:r>
              <a:rPr lang="en-US" altLang="ja-JP" sz="1800" b="1" dirty="0">
                <a:latin typeface="Georgia" panose="02040502050405020303" pitchFamily="18" charset="0"/>
              </a:rPr>
              <a:t>do you think a multilateral security mechanism which includes China is necessary in order to bring a stable, peaceful environment in the region</a:t>
            </a:r>
            <a:r>
              <a:rPr lang="en-US" altLang="ja-JP" sz="1800" b="1" dirty="0" smtClean="0">
                <a:latin typeface="Georgia" panose="02040502050405020303" pitchFamily="18" charset="0"/>
              </a:rPr>
              <a:t>? </a:t>
            </a:r>
            <a:r>
              <a:rPr lang="en-US" altLang="ja-JP" sz="1800" dirty="0">
                <a:latin typeface="Georgia" panose="02040502050405020303" pitchFamily="18" charset="0"/>
              </a:rPr>
              <a:t>(Choose </a:t>
            </a:r>
            <a:r>
              <a:rPr lang="en-US" altLang="ja-JP" sz="1800" dirty="0" smtClean="0">
                <a:latin typeface="Georgia" panose="02040502050405020303" pitchFamily="18" charset="0"/>
              </a:rPr>
              <a:t>one)</a:t>
            </a:r>
            <a:endParaRPr lang="en-US" altLang="ja-JP" sz="1800" dirty="0">
              <a:latin typeface="Georgia" panose="02040502050405020303" pitchFamily="18" charset="0"/>
            </a:endParaRP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2422587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1874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2483274355"/>
              </p:ext>
            </p:extLst>
          </p:nvPr>
        </p:nvGraphicFramePr>
        <p:xfrm>
          <a:off x="54000" y="1628800"/>
          <a:ext cx="9036000" cy="4824536"/>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コンテンツ プレースホルダー 2"/>
          <p:cNvSpPr txBox="1">
            <a:spLocks/>
          </p:cNvSpPr>
          <p:nvPr/>
        </p:nvSpPr>
        <p:spPr>
          <a:xfrm>
            <a:off x="189335" y="182562"/>
            <a:ext cx="8055073" cy="1158206"/>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a:latin typeface="Georgia" panose="02040502050405020303" pitchFamily="18" charset="0"/>
              </a:rPr>
              <a:t>As a multilateral security framework for Northeast Asian security, which of the following alliances would be the most effective</a:t>
            </a:r>
            <a:r>
              <a:rPr lang="en-US" altLang="ja-JP" sz="1800" b="1" dirty="0" smtClean="0">
                <a:latin typeface="Georgia" panose="02040502050405020303" pitchFamily="18" charset="0"/>
              </a:rPr>
              <a:t>? </a:t>
            </a:r>
          </a:p>
        </p:txBody>
      </p:sp>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1183873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3970508071"/>
              </p:ext>
            </p:extLst>
          </p:nvPr>
        </p:nvGraphicFramePr>
        <p:xfrm>
          <a:off x="-368080" y="1495970"/>
          <a:ext cx="9028813" cy="4688196"/>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コンテンツ プレースホルダー 2"/>
          <p:cNvSpPr txBox="1">
            <a:spLocks/>
          </p:cNvSpPr>
          <p:nvPr/>
        </p:nvSpPr>
        <p:spPr>
          <a:xfrm>
            <a:off x="189335" y="182562"/>
            <a:ext cx="8055073" cy="942182"/>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smtClean="0">
                <a:latin typeface="Georgia" panose="02040502050405020303" pitchFamily="18" charset="0"/>
              </a:rPr>
              <a:t>Please name TWO </a:t>
            </a:r>
            <a:r>
              <a:rPr lang="en-US" altLang="ja-JP" sz="1800" b="1" dirty="0">
                <a:latin typeface="Georgia" panose="02040502050405020303" pitchFamily="18" charset="0"/>
              </a:rPr>
              <a:t>countries that you believe pose the greatest threat to world peace and </a:t>
            </a:r>
            <a:r>
              <a:rPr lang="en-US" altLang="ja-JP" sz="1800" b="1" dirty="0" smtClean="0">
                <a:latin typeface="Georgia" panose="02040502050405020303" pitchFamily="18" charset="0"/>
              </a:rPr>
              <a:t>security [Open-Ended]</a:t>
            </a:r>
            <a:endParaRPr lang="en-US" altLang="ja-JP" sz="1800" b="1" dirty="0">
              <a:latin typeface="Georgia" panose="02040502050405020303" pitchFamily="18" charset="0"/>
            </a:endParaRPr>
          </a:p>
        </p:txBody>
      </p:sp>
      <p:sp>
        <p:nvSpPr>
          <p:cNvPr id="13"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3410721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1762045145"/>
              </p:ext>
            </p:extLst>
          </p:nvPr>
        </p:nvGraphicFramePr>
        <p:xfrm>
          <a:off x="0" y="1412776"/>
          <a:ext cx="9036000" cy="4893340"/>
        </p:xfrm>
        <a:graphic>
          <a:graphicData uri="http://schemas.openxmlformats.org/drawingml/2006/chart">
            <c:chart xmlns:c="http://schemas.openxmlformats.org/drawingml/2006/chart" xmlns:r="http://schemas.openxmlformats.org/officeDocument/2006/relationships" r:id="rId3"/>
          </a:graphicData>
        </a:graphic>
      </p:graphicFrame>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
        <p:nvSpPr>
          <p:cNvPr id="10" name="コンテンツ プレースホルダー 2"/>
          <p:cNvSpPr txBox="1">
            <a:spLocks/>
          </p:cNvSpPr>
          <p:nvPr/>
        </p:nvSpPr>
        <p:spPr>
          <a:xfrm>
            <a:off x="148574" y="292016"/>
            <a:ext cx="8055073" cy="942182"/>
          </a:xfrm>
          <a:prstGeom prst="rect">
            <a:avLst/>
          </a:prstGeom>
          <a:solidFill>
            <a:schemeClr val="bg1">
              <a:lumMod val="85000"/>
            </a:schemeClr>
          </a:solidFill>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None/>
              <a:defRPr kumimoji="1" sz="1400" kern="1200">
                <a:solidFill>
                  <a:schemeClr val="tx1"/>
                </a:solidFill>
                <a:latin typeface="メイリオ" pitchFamily="50" charset="-128"/>
                <a:ea typeface="メイリオ"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メイリオ" pitchFamily="50" charset="-128"/>
                <a:ea typeface="メイリオ"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1600" kern="1200">
                <a:solidFill>
                  <a:schemeClr val="tx1"/>
                </a:solidFill>
                <a:latin typeface="メイリオ" pitchFamily="50" charset="-128"/>
                <a:ea typeface="メイリオ"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1400" kern="1200">
                <a:solidFill>
                  <a:schemeClr val="tx1"/>
                </a:solidFill>
                <a:latin typeface="メイリオ" pitchFamily="50" charset="-128"/>
                <a:ea typeface="メイリオ"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r>
              <a:rPr lang="en-US" altLang="ja-JP" sz="1800" b="1" dirty="0">
                <a:latin typeface="Georgia" panose="02040502050405020303" pitchFamily="18" charset="0"/>
              </a:rPr>
              <a:t>Please name TWO national or world leaders you think pose the greatest threat to world peace and security [Open-Ended]</a:t>
            </a:r>
          </a:p>
        </p:txBody>
      </p:sp>
    </p:spTree>
    <p:extLst>
      <p:ext uri="{BB962C8B-B14F-4D97-AF65-F5344CB8AC3E}">
        <p14:creationId xmlns:p14="http://schemas.microsoft.com/office/powerpoint/2010/main" val="2832122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332656"/>
            <a:ext cx="8640960" cy="6432530"/>
          </a:xfrm>
          <a:prstGeom prst="rect">
            <a:avLst/>
          </a:prstGeom>
        </p:spPr>
        <p:txBody>
          <a:bodyPr wrap="square">
            <a:spAutoFit/>
          </a:bodyPr>
          <a:lstStyle/>
          <a:p>
            <a:pPr algn="ctr"/>
            <a:r>
              <a:rPr lang="en-US" sz="4400" b="1" dirty="0">
                <a:latin typeface="Georgia"/>
                <a:cs typeface="Georgia"/>
              </a:rPr>
              <a:t>Survey Methodology </a:t>
            </a:r>
            <a:r>
              <a:rPr lang="en-US" sz="4400" b="1" dirty="0" smtClean="0">
                <a:latin typeface="Georgia"/>
                <a:cs typeface="Georgia"/>
              </a:rPr>
              <a:t>(Japan)</a:t>
            </a:r>
            <a:endParaRPr lang="en-US" sz="1600" dirty="0">
              <a:latin typeface="Georgia" panose="02040502050405020303" pitchFamily="18" charset="0"/>
            </a:endParaRPr>
          </a:p>
          <a:p>
            <a:pPr algn="ctr"/>
            <a:endParaRPr lang="en-US" sz="1600" dirty="0">
              <a:latin typeface="Georgia" panose="02040502050405020303" pitchFamily="18" charset="0"/>
            </a:endParaRPr>
          </a:p>
          <a:p>
            <a:pPr algn="ctr"/>
            <a:endParaRPr lang="en-US" dirty="0">
              <a:latin typeface="Georgia" panose="02040502050405020303" pitchFamily="18" charset="0"/>
            </a:endParaRPr>
          </a:p>
          <a:p>
            <a:pPr algn="ctr"/>
            <a:r>
              <a:rPr lang="en-US" dirty="0">
                <a:latin typeface="Georgia" panose="02040502050405020303" pitchFamily="18" charset="0"/>
              </a:rPr>
              <a:t>The survey was carried out </a:t>
            </a:r>
            <a:r>
              <a:rPr lang="en-US" dirty="0" smtClean="0">
                <a:latin typeface="Georgia" panose="02040502050405020303" pitchFamily="18" charset="0"/>
              </a:rPr>
              <a:t>October 21 – November 5, 2017 in Japan. The sample is 1,000 among the target population of 18 years of age or older. The survey was fielded in 50 regions of Japan, with 20 samples from each region collected based on a quota sampling method at the individual level. Placement method was used as the fielding method. The margin of error is 3.1% at 95 percent level of confidence. The gender and the age of the respondents is as follows: </a:t>
            </a:r>
          </a:p>
          <a:p>
            <a:pPr algn="ctr"/>
            <a:r>
              <a:rPr lang="en-US" dirty="0" smtClean="0">
                <a:latin typeface="Georgia" panose="02040502050405020303" pitchFamily="18" charset="0"/>
              </a:rPr>
              <a:t>Male- 48.6%, Female- 51.4%</a:t>
            </a:r>
          </a:p>
          <a:p>
            <a:pPr algn="ctr"/>
            <a:endParaRPr lang="en-US" dirty="0">
              <a:latin typeface="Georgia" panose="02040502050405020303" pitchFamily="18" charset="0"/>
            </a:endParaRPr>
          </a:p>
          <a:p>
            <a:pPr algn="ctr"/>
            <a:r>
              <a:rPr lang="en-US" dirty="0" smtClean="0">
                <a:latin typeface="Georgia" panose="02040502050405020303" pitchFamily="18" charset="0"/>
              </a:rPr>
              <a:t>Under Age of 20: 2.4%</a:t>
            </a:r>
          </a:p>
          <a:p>
            <a:pPr algn="ctr"/>
            <a:r>
              <a:rPr lang="en-US" dirty="0" smtClean="0">
                <a:latin typeface="Georgia" panose="02040502050405020303" pitchFamily="18" charset="0"/>
              </a:rPr>
              <a:t>Age of 20-29: 11.8%</a:t>
            </a:r>
          </a:p>
          <a:p>
            <a:pPr algn="ctr"/>
            <a:r>
              <a:rPr lang="en-US" dirty="0" smtClean="0">
                <a:latin typeface="Georgia" panose="02040502050405020303" pitchFamily="18" charset="0"/>
              </a:rPr>
              <a:t>Age of 30-39: 14.8%</a:t>
            </a:r>
          </a:p>
          <a:p>
            <a:pPr algn="ctr"/>
            <a:r>
              <a:rPr lang="en-US" dirty="0" smtClean="0">
                <a:latin typeface="Georgia" panose="02040502050405020303" pitchFamily="18" charset="0"/>
              </a:rPr>
              <a:t>Age of 40-49: 17.5%</a:t>
            </a:r>
          </a:p>
          <a:p>
            <a:pPr algn="ctr"/>
            <a:r>
              <a:rPr lang="en-US" dirty="0" smtClean="0">
                <a:latin typeface="Georgia" panose="02040502050405020303" pitchFamily="18" charset="0"/>
              </a:rPr>
              <a:t>Age of 50-59: 14.5%</a:t>
            </a:r>
          </a:p>
          <a:p>
            <a:pPr algn="ctr"/>
            <a:r>
              <a:rPr lang="en-US" dirty="0" smtClean="0">
                <a:latin typeface="Georgia" panose="02040502050405020303" pitchFamily="18" charset="0"/>
              </a:rPr>
              <a:t>Age of 60 or older: 39%</a:t>
            </a:r>
            <a:endParaRPr lang="en-US" dirty="0">
              <a:latin typeface="Georgia" panose="02040502050405020303" pitchFamily="18" charset="0"/>
            </a:endParaRPr>
          </a:p>
          <a:p>
            <a:pPr algn="ctr"/>
            <a:endParaRPr lang="en-US" sz="1600" dirty="0">
              <a:latin typeface="Georgia" panose="02040502050405020303" pitchFamily="18" charset="0"/>
            </a:endParaRPr>
          </a:p>
          <a:p>
            <a:pPr algn="ctr"/>
            <a:r>
              <a:rPr lang="en-US" sz="1400" dirty="0" smtClean="0">
                <a:latin typeface="Georgia" panose="02040502050405020303" pitchFamily="18" charset="0"/>
              </a:rPr>
              <a:t>*The numbers are rounded off to the nearest 10</a:t>
            </a:r>
            <a:r>
              <a:rPr lang="en-US" sz="1400" baseline="30000" dirty="0" smtClean="0">
                <a:latin typeface="Georgia" panose="02040502050405020303" pitchFamily="18" charset="0"/>
              </a:rPr>
              <a:t>th</a:t>
            </a:r>
            <a:r>
              <a:rPr lang="en-US" sz="1400" dirty="0" smtClean="0">
                <a:latin typeface="Georgia" panose="02040502050405020303" pitchFamily="18" charset="0"/>
              </a:rPr>
              <a:t>, so it does not necessarily amount to be 100%</a:t>
            </a:r>
            <a:endParaRPr lang="en-US" sz="1400" dirty="0">
              <a:latin typeface="Georgia" panose="02040502050405020303" pitchFamily="18" charset="0"/>
            </a:endParaRPr>
          </a:p>
          <a:p>
            <a:pPr algn="ctr"/>
            <a:endParaRPr lang="en-US" sz="2000" dirty="0">
              <a:latin typeface="Georgia" panose="02040502050405020303" pitchFamily="18" charset="0"/>
            </a:endParaRPr>
          </a:p>
          <a:p>
            <a:pPr algn="ctr"/>
            <a:r>
              <a:rPr lang="en-US" sz="1600" dirty="0">
                <a:latin typeface="Georgia" panose="02040502050405020303" pitchFamily="18" charset="0"/>
              </a:rPr>
              <a:t>For more </a:t>
            </a:r>
            <a:r>
              <a:rPr lang="en-US" sz="1600" dirty="0" smtClean="0">
                <a:latin typeface="Georgia" panose="02040502050405020303" pitchFamily="18" charset="0"/>
              </a:rPr>
              <a:t>information on The Genron NPO’s survey, please see:</a:t>
            </a:r>
          </a:p>
          <a:p>
            <a:pPr algn="ctr"/>
            <a:r>
              <a:rPr lang="en-US" sz="1600" dirty="0">
                <a:solidFill>
                  <a:schemeClr val="bg1"/>
                </a:solidFill>
                <a:latin typeface="Georgia" panose="02040502050405020303" pitchFamily="18" charset="0"/>
                <a:hlinkClick r:id="rId3"/>
              </a:rPr>
              <a:t>http://</a:t>
            </a:r>
            <a:r>
              <a:rPr lang="en-US" sz="1600" dirty="0" smtClean="0">
                <a:solidFill>
                  <a:schemeClr val="bg1"/>
                </a:solidFill>
                <a:latin typeface="Georgia" panose="02040502050405020303" pitchFamily="18" charset="0"/>
                <a:hlinkClick r:id="rId3"/>
              </a:rPr>
              <a:t>www.genron-npo.net/world/archives/6858.html</a:t>
            </a:r>
            <a:r>
              <a:rPr lang="en-US" sz="1600" dirty="0" smtClean="0">
                <a:solidFill>
                  <a:schemeClr val="bg1"/>
                </a:solidFill>
                <a:latin typeface="Georgia" panose="02040502050405020303" pitchFamily="18" charset="0"/>
              </a:rPr>
              <a:t> </a:t>
            </a:r>
            <a:endParaRPr lang="en-US" sz="1600" dirty="0">
              <a:solidFill>
                <a:schemeClr val="bg1"/>
              </a:solidFill>
              <a:latin typeface="Georgia" panose="02040502050405020303" pitchFamily="18" charset="0"/>
            </a:endParaRPr>
          </a:p>
        </p:txBody>
      </p:sp>
      <p:cxnSp>
        <p:nvCxnSpPr>
          <p:cNvPr id="4" name="Straight Connector 3"/>
          <p:cNvCxnSpPr/>
          <p:nvPr/>
        </p:nvCxnSpPr>
        <p:spPr>
          <a:xfrm>
            <a:off x="2483768" y="1268760"/>
            <a:ext cx="4217637" cy="4452"/>
          </a:xfrm>
          <a:prstGeom prst="line">
            <a:avLst/>
          </a:prstGeom>
          <a:ln w="3175" cmpd="sng">
            <a:solidFill>
              <a:schemeClr val="tx1"/>
            </a:solidFill>
            <a:headEnd type="none"/>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3597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332656"/>
            <a:ext cx="8640960" cy="6093976"/>
          </a:xfrm>
          <a:prstGeom prst="rect">
            <a:avLst/>
          </a:prstGeom>
        </p:spPr>
        <p:txBody>
          <a:bodyPr wrap="square">
            <a:spAutoFit/>
          </a:bodyPr>
          <a:lstStyle/>
          <a:p>
            <a:pPr algn="ctr"/>
            <a:r>
              <a:rPr lang="en-US" sz="4400" b="1" dirty="0">
                <a:latin typeface="Georgia"/>
                <a:cs typeface="Georgia"/>
              </a:rPr>
              <a:t>Survey Methodology (U.S.)</a:t>
            </a:r>
            <a:endParaRPr lang="en-US" sz="1600" dirty="0">
              <a:latin typeface="Georgia" panose="02040502050405020303" pitchFamily="18" charset="0"/>
            </a:endParaRPr>
          </a:p>
          <a:p>
            <a:pPr algn="ctr"/>
            <a:endParaRPr lang="en-US" sz="1600" dirty="0">
              <a:latin typeface="Georgia" panose="02040502050405020303" pitchFamily="18" charset="0"/>
            </a:endParaRPr>
          </a:p>
          <a:p>
            <a:pPr algn="ctr"/>
            <a:endParaRPr lang="en-US" dirty="0">
              <a:latin typeface="Georgia" panose="02040502050405020303" pitchFamily="18" charset="0"/>
            </a:endParaRPr>
          </a:p>
          <a:p>
            <a:pPr algn="ctr"/>
            <a:r>
              <a:rPr lang="en-US" dirty="0">
                <a:latin typeface="Georgia" panose="02040502050405020303" pitchFamily="18" charset="0"/>
              </a:rPr>
              <a:t>The survey was carried out November 1-6, 2017 online from a nationally representative sample of Nielsen Scarborough’s probability-based panel, originally recruited by mail and telephone using a random sample of adults provided by Survey Sampling International. The national sample was 2,000, including a down-weighted oversample of 1,042 among 18-34 year olds. Responses were weighted by age, gender, income, education, race, and geographic region using benchmarks from the US Census. The survey was also weighted by partisan identification. </a:t>
            </a:r>
          </a:p>
          <a:p>
            <a:pPr algn="ctr"/>
            <a:r>
              <a:rPr lang="en-US" dirty="0">
                <a:latin typeface="Georgia" panose="02040502050405020303" pitchFamily="18" charset="0"/>
              </a:rPr>
              <a:t>The margin of error is 2.19%</a:t>
            </a:r>
          </a:p>
          <a:p>
            <a:pPr algn="ctr"/>
            <a:endParaRPr lang="en-US" sz="1600" dirty="0">
              <a:latin typeface="Georgia" panose="02040502050405020303" pitchFamily="18" charset="0"/>
            </a:endParaRPr>
          </a:p>
          <a:p>
            <a:pPr algn="ctr"/>
            <a:endParaRPr lang="en-US" sz="2000" dirty="0">
              <a:latin typeface="Georgia" panose="02040502050405020303" pitchFamily="18" charset="0"/>
            </a:endParaRPr>
          </a:p>
          <a:p>
            <a:pPr algn="ctr"/>
            <a:endParaRPr lang="en-US" sz="2000" dirty="0">
              <a:latin typeface="Georgia" panose="02040502050405020303" pitchFamily="18" charset="0"/>
            </a:endParaRPr>
          </a:p>
          <a:p>
            <a:pPr algn="ctr"/>
            <a:r>
              <a:rPr lang="en-US" sz="1600" dirty="0">
                <a:latin typeface="Georgia" panose="02040502050405020303" pitchFamily="18" charset="0"/>
              </a:rPr>
              <a:t>For more details on the methodology, please visit: </a:t>
            </a:r>
            <a:r>
              <a:rPr lang="en-US" sz="1600" dirty="0">
                <a:solidFill>
                  <a:schemeClr val="bg1"/>
                </a:solidFill>
                <a:latin typeface="Georgia" panose="02040502050405020303" pitchFamily="18" charset="0"/>
                <a:hlinkClick r:id="rId3"/>
              </a:rPr>
              <a:t>https://criticalissues.umd.edu/sites/criticalissues.umd.edu/files/umcip_nov_2017_survey_methodology_final_version.pdf</a:t>
            </a:r>
            <a:endParaRPr lang="en-US" sz="1600" dirty="0">
              <a:solidFill>
                <a:schemeClr val="bg1"/>
              </a:solidFill>
              <a:latin typeface="Georgia" panose="02040502050405020303" pitchFamily="18" charset="0"/>
            </a:endParaRPr>
          </a:p>
          <a:p>
            <a:pPr algn="ctr"/>
            <a:endParaRPr lang="en-US" sz="1600" dirty="0">
              <a:latin typeface="Georgia" panose="02040502050405020303" pitchFamily="18" charset="0"/>
            </a:endParaRPr>
          </a:p>
          <a:p>
            <a:pPr algn="ctr"/>
            <a:r>
              <a:rPr lang="en-US" sz="1600" dirty="0">
                <a:latin typeface="Georgia" panose="02040502050405020303" pitchFamily="18" charset="0"/>
              </a:rPr>
              <a:t>And for further details on the Nielsen panel polling, please see: </a:t>
            </a:r>
          </a:p>
          <a:p>
            <a:pPr algn="ctr"/>
            <a:r>
              <a:rPr lang="en-US" sz="1600" dirty="0">
                <a:solidFill>
                  <a:schemeClr val="bg1"/>
                </a:solidFill>
                <a:latin typeface="Georgia" panose="02040502050405020303" pitchFamily="18" charset="0"/>
                <a:hlinkClick r:id="rId4"/>
              </a:rPr>
              <a:t>https://criticalissues.umd.edu/sites/criticalissues.umd.edu/files/nielsen_scarborough_methodology.pdf</a:t>
            </a:r>
            <a:r>
              <a:rPr lang="en-US" sz="1600" dirty="0">
                <a:solidFill>
                  <a:schemeClr val="bg1"/>
                </a:solidFill>
                <a:latin typeface="Georgia" panose="02040502050405020303" pitchFamily="18" charset="0"/>
              </a:rPr>
              <a:t> </a:t>
            </a:r>
          </a:p>
        </p:txBody>
      </p:sp>
      <p:cxnSp>
        <p:nvCxnSpPr>
          <p:cNvPr id="4" name="Straight Connector 3"/>
          <p:cNvCxnSpPr/>
          <p:nvPr/>
        </p:nvCxnSpPr>
        <p:spPr>
          <a:xfrm>
            <a:off x="2483768" y="1268760"/>
            <a:ext cx="4217637" cy="4452"/>
          </a:xfrm>
          <a:prstGeom prst="line">
            <a:avLst/>
          </a:prstGeom>
          <a:ln w="3175" cmpd="sng">
            <a:solidFill>
              <a:schemeClr val="tx1"/>
            </a:solidFill>
            <a:headEnd type="none"/>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33285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3891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2050114705"/>
              </p:ext>
            </p:extLst>
          </p:nvPr>
        </p:nvGraphicFramePr>
        <p:xfrm>
          <a:off x="54000" y="1249177"/>
          <a:ext cx="9036000" cy="5435968"/>
        </p:xfrm>
        <a:graphic>
          <a:graphicData uri="http://schemas.openxmlformats.org/drawingml/2006/chart">
            <c:chart xmlns:c="http://schemas.openxmlformats.org/drawingml/2006/chart" xmlns:r="http://schemas.openxmlformats.org/officeDocument/2006/relationships" r:id="rId3"/>
          </a:graphicData>
        </a:graphic>
      </p:graphicFrame>
      <p:sp>
        <p:nvSpPr>
          <p:cNvPr id="10" name="コンテンツ プレースホルダー 2"/>
          <p:cNvSpPr>
            <a:spLocks noGrp="1"/>
          </p:cNvSpPr>
          <p:nvPr>
            <p:ph idx="1"/>
          </p:nvPr>
        </p:nvSpPr>
        <p:spPr>
          <a:xfrm>
            <a:off x="278265" y="188728"/>
            <a:ext cx="8038152" cy="792000"/>
          </a:xfrm>
        </p:spPr>
        <p:txBody>
          <a:bodyPr/>
          <a:lstStyle/>
          <a:p>
            <a:pPr marL="0" indent="0"/>
            <a:r>
              <a:rPr lang="en-US" altLang="ja-JP" sz="1800" b="1" dirty="0">
                <a:latin typeface="Georgia" panose="02040502050405020303" pitchFamily="18" charset="0"/>
                <a:cs typeface="Arial" panose="020B0604020202020204" pitchFamily="34" charset="0"/>
              </a:rPr>
              <a:t>Which of the following do you believe is the most effective way to stop North Korea’s nuclear program? </a:t>
            </a:r>
          </a:p>
        </p:txBody>
      </p:sp>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13661326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a:graphicFrameLocks/>
          </p:cNvGraphicFramePr>
          <p:nvPr>
            <p:extLst>
              <p:ext uri="{D42A27DB-BD31-4B8C-83A1-F6EECF244321}">
                <p14:modId xmlns:p14="http://schemas.microsoft.com/office/powerpoint/2010/main" val="4233874145"/>
              </p:ext>
            </p:extLst>
          </p:nvPr>
        </p:nvGraphicFramePr>
        <p:xfrm>
          <a:off x="0" y="2636912"/>
          <a:ext cx="4750216" cy="3600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コンテンツ プレースホルダー 2"/>
          <p:cNvSpPr>
            <a:spLocks noGrp="1"/>
          </p:cNvSpPr>
          <p:nvPr>
            <p:ph idx="1"/>
          </p:nvPr>
        </p:nvSpPr>
        <p:spPr>
          <a:xfrm>
            <a:off x="278265" y="188728"/>
            <a:ext cx="8038152" cy="936016"/>
          </a:xfrm>
        </p:spPr>
        <p:txBody>
          <a:bodyPr/>
          <a:lstStyle/>
          <a:p>
            <a:pPr marL="0" indent="0"/>
            <a:r>
              <a:rPr lang="en-US" altLang="ja-JP" sz="1800" b="1" dirty="0">
                <a:latin typeface="Georgia" panose="02040502050405020303" pitchFamily="18" charset="0"/>
                <a:cs typeface="Arial" panose="020B0604020202020204" pitchFamily="34" charset="0"/>
              </a:rPr>
              <a:t>Do you support or oppose the United States initiating military action against North Korea </a:t>
            </a:r>
            <a:r>
              <a:rPr lang="en-US" altLang="ja-JP" sz="1800" b="1" dirty="0" smtClean="0">
                <a:latin typeface="Georgia" panose="02040502050405020303" pitchFamily="18" charset="0"/>
                <a:cs typeface="Arial" panose="020B0604020202020204" pitchFamily="34" charset="0"/>
              </a:rPr>
              <a:t>in an </a:t>
            </a:r>
            <a:r>
              <a:rPr lang="en-US" altLang="ja-JP" sz="1800" b="1" dirty="0">
                <a:latin typeface="Georgia" panose="02040502050405020303" pitchFamily="18" charset="0"/>
                <a:cs typeface="Arial" panose="020B0604020202020204" pitchFamily="34" charset="0"/>
              </a:rPr>
              <a:t>attempt to stop its nuclear program?</a:t>
            </a:r>
          </a:p>
        </p:txBody>
      </p:sp>
      <p:graphicFrame>
        <p:nvGraphicFramePr>
          <p:cNvPr id="13" name="グラフ 12"/>
          <p:cNvGraphicFramePr>
            <a:graphicFrameLocks/>
          </p:cNvGraphicFramePr>
          <p:nvPr>
            <p:extLst>
              <p:ext uri="{D42A27DB-BD31-4B8C-83A1-F6EECF244321}">
                <p14:modId xmlns:p14="http://schemas.microsoft.com/office/powerpoint/2010/main" val="271490999"/>
              </p:ext>
            </p:extLst>
          </p:nvPr>
        </p:nvGraphicFramePr>
        <p:xfrm>
          <a:off x="4464464" y="2564904"/>
          <a:ext cx="4685932" cy="3600000"/>
        </p:xfrm>
        <a:graphic>
          <a:graphicData uri="http://schemas.openxmlformats.org/drawingml/2006/chart">
            <c:chart xmlns:c="http://schemas.openxmlformats.org/drawingml/2006/chart" xmlns:r="http://schemas.openxmlformats.org/officeDocument/2006/relationships" r:id="rId4"/>
          </a:graphicData>
        </a:graphic>
      </p:graphicFrame>
      <p:pic>
        <p:nvPicPr>
          <p:cNvPr id="14"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11"/>
          <p:cNvSpPr txBox="1"/>
          <p:nvPr/>
        </p:nvSpPr>
        <p:spPr>
          <a:xfrm>
            <a:off x="178184" y="2113111"/>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cs typeface="Arial" panose="020B0604020202020204" pitchFamily="34" charset="0"/>
              </a:rPr>
              <a:t>Japan</a:t>
            </a:r>
            <a:endParaRPr lang="ja-JP" altLang="en-US" sz="1400" b="1" dirty="0">
              <a:solidFill>
                <a:prstClr val="black"/>
              </a:solidFill>
              <a:latin typeface="Georgia" panose="02040502050405020303" pitchFamily="18" charset="0"/>
              <a:ea typeface="メイリオ" pitchFamily="50" charset="-128"/>
              <a:cs typeface="Arial" panose="020B0604020202020204" pitchFamily="34" charset="0"/>
            </a:endParaRPr>
          </a:p>
        </p:txBody>
      </p:sp>
      <p:sp>
        <p:nvSpPr>
          <p:cNvPr id="15" name="テキスト ボックス 14"/>
          <p:cNvSpPr txBox="1"/>
          <p:nvPr/>
        </p:nvSpPr>
        <p:spPr>
          <a:xfrm>
            <a:off x="4750216" y="2113099"/>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cs typeface="Arial" panose="020B0604020202020204" pitchFamily="34" charset="0"/>
              </a:rPr>
              <a:t>U.S.</a:t>
            </a:r>
            <a:endParaRPr lang="ja-JP" altLang="en-US" sz="1400" b="1" dirty="0">
              <a:solidFill>
                <a:prstClr val="black"/>
              </a:solidFill>
              <a:latin typeface="Georgia" panose="02040502050405020303" pitchFamily="18" charset="0"/>
              <a:ea typeface="メイリオ" pitchFamily="50" charset="-128"/>
              <a:cs typeface="Arial" panose="020B0604020202020204" pitchFamily="34" charset="0"/>
            </a:endParaRPr>
          </a:p>
        </p:txBody>
      </p:sp>
      <p:sp>
        <p:nvSpPr>
          <p:cNvPr id="16"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1143285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graphicFrame>
        <p:nvGraphicFramePr>
          <p:cNvPr id="7" name="グラフ 6"/>
          <p:cNvGraphicFramePr/>
          <p:nvPr>
            <p:extLst>
              <p:ext uri="{D42A27DB-BD31-4B8C-83A1-F6EECF244321}">
                <p14:modId xmlns:p14="http://schemas.microsoft.com/office/powerpoint/2010/main" val="3063724746"/>
              </p:ext>
            </p:extLst>
          </p:nvPr>
        </p:nvGraphicFramePr>
        <p:xfrm>
          <a:off x="0" y="1484784"/>
          <a:ext cx="9036000" cy="4821332"/>
        </p:xfrm>
        <a:graphic>
          <a:graphicData uri="http://schemas.openxmlformats.org/drawingml/2006/chart">
            <c:chart xmlns:c="http://schemas.openxmlformats.org/drawingml/2006/chart" xmlns:r="http://schemas.openxmlformats.org/officeDocument/2006/relationships" r:id="rId3"/>
          </a:graphicData>
        </a:graphic>
      </p:graphicFrame>
      <p:sp>
        <p:nvSpPr>
          <p:cNvPr id="10" name="コンテンツ プレースホルダー 2"/>
          <p:cNvSpPr>
            <a:spLocks noGrp="1"/>
          </p:cNvSpPr>
          <p:nvPr>
            <p:ph idx="1"/>
          </p:nvPr>
        </p:nvSpPr>
        <p:spPr>
          <a:xfrm>
            <a:off x="251520" y="332656"/>
            <a:ext cx="8038152" cy="864096"/>
          </a:xfrm>
        </p:spPr>
        <p:txBody>
          <a:bodyPr/>
          <a:lstStyle/>
          <a:p>
            <a:pPr marL="0" indent="0"/>
            <a:r>
              <a:rPr lang="en-US" altLang="ja-JP" sz="1800" b="1" dirty="0">
                <a:latin typeface="Georgia" panose="02040502050405020303" pitchFamily="18" charset="0"/>
                <a:cs typeface="Arial" panose="020B0604020202020204" pitchFamily="34" charset="0"/>
              </a:rPr>
              <a:t>Do you think the problem relating </a:t>
            </a:r>
            <a:r>
              <a:rPr lang="en-US" altLang="ja-JP" sz="1800" b="1" dirty="0" smtClean="0">
                <a:latin typeface="Georgia" panose="02040502050405020303" pitchFamily="18" charset="0"/>
                <a:cs typeface="Arial" panose="020B0604020202020204" pitchFamily="34" charset="0"/>
              </a:rPr>
              <a:t>to </a:t>
            </a:r>
            <a:r>
              <a:rPr lang="en-US" altLang="ja-JP" sz="1800" b="1" dirty="0">
                <a:latin typeface="Georgia" panose="02040502050405020303" pitchFamily="18" charset="0"/>
                <a:cs typeface="Arial" panose="020B0604020202020204" pitchFamily="34" charset="0"/>
              </a:rPr>
              <a:t>North Korea’s nuclear program </a:t>
            </a:r>
            <a:r>
              <a:rPr lang="en-US" altLang="ja-JP" sz="1800" b="1" dirty="0" smtClean="0">
                <a:latin typeface="Georgia" panose="02040502050405020303" pitchFamily="18" charset="0"/>
                <a:cs typeface="Arial" panose="020B0604020202020204" pitchFamily="34" charset="0"/>
              </a:rPr>
              <a:t>will </a:t>
            </a:r>
            <a:r>
              <a:rPr lang="en-US" altLang="ja-JP" sz="1800" b="1" dirty="0">
                <a:latin typeface="Georgia" panose="02040502050405020303" pitchFamily="18" charset="0"/>
                <a:cs typeface="Arial" panose="020B0604020202020204" pitchFamily="34" charset="0"/>
              </a:rPr>
              <a:t>be </a:t>
            </a:r>
            <a:r>
              <a:rPr lang="en-US" altLang="ja-JP" sz="1800" b="1" dirty="0" smtClean="0">
                <a:latin typeface="Georgia" panose="02040502050405020303" pitchFamily="18" charset="0"/>
                <a:cs typeface="Arial" panose="020B0604020202020204" pitchFamily="34" charset="0"/>
              </a:rPr>
              <a:t>resolved and, if so, when? </a:t>
            </a:r>
            <a:endParaRPr lang="ja-JP" altLang="ja-JP" sz="1800" b="1" dirty="0">
              <a:latin typeface="Georgia" panose="02040502050405020303" pitchFamily="18" charset="0"/>
              <a:cs typeface="Arial" panose="020B0604020202020204" pitchFamily="34" charset="0"/>
            </a:endParaRPr>
          </a:p>
        </p:txBody>
      </p:sp>
      <p:pic>
        <p:nvPicPr>
          <p:cNvPr id="9" name="Picture 2" descr="言論NP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0396" y="-1"/>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979108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074286" y="6700718"/>
            <a:ext cx="4995428" cy="215444"/>
          </a:xfrm>
          <a:prstGeom prst="rect">
            <a:avLst/>
          </a:prstGeom>
        </p:spPr>
        <p:txBody>
          <a:bodyPr wrap="square">
            <a:spAutoFit/>
          </a:bodyPr>
          <a:lstStyle/>
          <a:p>
            <a:pPr algn="ctr">
              <a:defRPr/>
            </a:pPr>
            <a:r>
              <a:rPr lang="en-US" altLang="ja-JP" sz="800" dirty="0" smtClean="0"/>
              <a:t>Copyright(c) 2017 The Genron NPO</a:t>
            </a:r>
            <a:r>
              <a:rPr lang="ja-JP" altLang="en-US" sz="800" dirty="0" smtClean="0"/>
              <a:t> </a:t>
            </a:r>
            <a:r>
              <a:rPr lang="en-US" altLang="ja-JP" sz="800" dirty="0" smtClean="0"/>
              <a:t> </a:t>
            </a:r>
            <a:r>
              <a:rPr lang="en-US" altLang="ja-JP" sz="800" dirty="0"/>
              <a:t>All Rights Reserved.</a:t>
            </a:r>
          </a:p>
        </p:txBody>
      </p:sp>
      <p:sp>
        <p:nvSpPr>
          <p:cNvPr id="10" name="コンテンツ プレースホルダー 2"/>
          <p:cNvSpPr>
            <a:spLocks noGrp="1"/>
          </p:cNvSpPr>
          <p:nvPr>
            <p:ph idx="1"/>
          </p:nvPr>
        </p:nvSpPr>
        <p:spPr>
          <a:xfrm>
            <a:off x="189335" y="182562"/>
            <a:ext cx="8127081" cy="1374230"/>
          </a:xfrm>
        </p:spPr>
        <p:txBody>
          <a:bodyPr/>
          <a:lstStyle/>
          <a:p>
            <a:pPr marL="0" indent="0"/>
            <a:r>
              <a:rPr lang="en-US" altLang="ja-JP" sz="1800" dirty="0">
                <a:latin typeface="Georgia" panose="02040502050405020303" pitchFamily="18" charset="0"/>
              </a:rPr>
              <a:t>North Korea has already acquired nuclear weapons and it is anticipated that North Korea will become capable of launching </a:t>
            </a:r>
            <a:r>
              <a:rPr lang="en-US" altLang="ja-JP" sz="1800" dirty="0" smtClean="0">
                <a:latin typeface="Georgia" panose="02040502050405020303" pitchFamily="18" charset="0"/>
              </a:rPr>
              <a:t>missiles </a:t>
            </a:r>
            <a:r>
              <a:rPr lang="en-US" altLang="ja-JP" sz="1800" dirty="0">
                <a:latin typeface="Georgia" panose="02040502050405020303" pitchFamily="18" charset="0"/>
              </a:rPr>
              <a:t>with nuclear warheads very soon, if it isn’t already. </a:t>
            </a:r>
            <a:r>
              <a:rPr lang="en-US" altLang="ja-JP" sz="1800" b="1" dirty="0">
                <a:latin typeface="Georgia" panose="02040502050405020303" pitchFamily="18" charset="0"/>
              </a:rPr>
              <a:t>Do you support or oppose recognizing North Korea as a nuclear-weapon state?  </a:t>
            </a:r>
            <a:endParaRPr lang="en-US" altLang="ja-JP" sz="1800" dirty="0">
              <a:latin typeface="Georgia" panose="02040502050405020303" pitchFamily="18" charset="0"/>
            </a:endParaRPr>
          </a:p>
        </p:txBody>
      </p:sp>
      <p:graphicFrame>
        <p:nvGraphicFramePr>
          <p:cNvPr id="9" name="グラフ 8"/>
          <p:cNvGraphicFramePr>
            <a:graphicFrameLocks/>
          </p:cNvGraphicFramePr>
          <p:nvPr>
            <p:extLst>
              <p:ext uri="{D42A27DB-BD31-4B8C-83A1-F6EECF244321}">
                <p14:modId xmlns:p14="http://schemas.microsoft.com/office/powerpoint/2010/main" val="1159913314"/>
              </p:ext>
            </p:extLst>
          </p:nvPr>
        </p:nvGraphicFramePr>
        <p:xfrm>
          <a:off x="178184" y="2565304"/>
          <a:ext cx="4536692" cy="360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グラフ 11"/>
          <p:cNvGraphicFramePr>
            <a:graphicFrameLocks/>
          </p:cNvGraphicFramePr>
          <p:nvPr>
            <p:extLst>
              <p:ext uri="{D42A27DB-BD31-4B8C-83A1-F6EECF244321}">
                <p14:modId xmlns:p14="http://schemas.microsoft.com/office/powerpoint/2010/main" val="853448078"/>
              </p:ext>
            </p:extLst>
          </p:nvPr>
        </p:nvGraphicFramePr>
        <p:xfrm>
          <a:off x="4685949" y="2564904"/>
          <a:ext cx="4339034" cy="3600000"/>
        </p:xfrm>
        <a:graphic>
          <a:graphicData uri="http://schemas.openxmlformats.org/drawingml/2006/chart">
            <c:chart xmlns:c="http://schemas.openxmlformats.org/drawingml/2006/chart" xmlns:r="http://schemas.openxmlformats.org/officeDocument/2006/relationships" r:id="rId4"/>
          </a:graphicData>
        </a:graphic>
      </p:graphicFrame>
      <p:sp>
        <p:nvSpPr>
          <p:cNvPr id="13" name="テキスト ボックス 12"/>
          <p:cNvSpPr txBox="1"/>
          <p:nvPr/>
        </p:nvSpPr>
        <p:spPr>
          <a:xfrm>
            <a:off x="178184" y="2113111"/>
            <a:ext cx="4286280" cy="307777"/>
          </a:xfrm>
          <a:prstGeom prst="rect">
            <a:avLst/>
          </a:prstGeom>
          <a:solidFill>
            <a:srgbClr val="00B0F0"/>
          </a:solidFill>
          <a:ln/>
        </p:spPr>
        <p:style>
          <a:lnRef idx="0">
            <a:schemeClr val="accent6"/>
          </a:lnRef>
          <a:fillRef idx="3">
            <a:schemeClr val="accent6"/>
          </a:fillRef>
          <a:effectRef idx="3">
            <a:schemeClr val="accent6"/>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cs typeface="Arial" panose="020B0604020202020204" pitchFamily="34" charset="0"/>
              </a:rPr>
              <a:t>Japan</a:t>
            </a:r>
            <a:endParaRPr lang="ja-JP" altLang="en-US" sz="1400" b="1" dirty="0">
              <a:solidFill>
                <a:prstClr val="black"/>
              </a:solidFill>
              <a:latin typeface="Georgia" panose="02040502050405020303" pitchFamily="18" charset="0"/>
              <a:ea typeface="メイリオ" pitchFamily="50" charset="-128"/>
              <a:cs typeface="Arial" panose="020B0604020202020204" pitchFamily="34" charset="0"/>
            </a:endParaRPr>
          </a:p>
        </p:txBody>
      </p:sp>
      <p:sp>
        <p:nvSpPr>
          <p:cNvPr id="14" name="テキスト ボックス 13"/>
          <p:cNvSpPr txBox="1"/>
          <p:nvPr/>
        </p:nvSpPr>
        <p:spPr>
          <a:xfrm>
            <a:off x="4750216" y="2113099"/>
            <a:ext cx="4286280" cy="307777"/>
          </a:xfrm>
          <a:prstGeom prst="rect">
            <a:avLst/>
          </a:prstGeom>
          <a:solidFill>
            <a:srgbClr val="FF6969"/>
          </a:solidFill>
          <a:ln/>
        </p:spPr>
        <p:style>
          <a:lnRef idx="0">
            <a:schemeClr val="accent5"/>
          </a:lnRef>
          <a:fillRef idx="3">
            <a:schemeClr val="accent5"/>
          </a:fillRef>
          <a:effectRef idx="3">
            <a:schemeClr val="accent5"/>
          </a:effectRef>
          <a:fontRef idx="minor">
            <a:schemeClr val="lt1"/>
          </a:fontRef>
        </p:style>
        <p:txBody>
          <a:bodyPr anchor="ctr">
            <a:spAutoFit/>
          </a:bodyPr>
          <a:lstStyle/>
          <a:p>
            <a:pPr algn="ctr">
              <a:defRPr/>
            </a:pPr>
            <a:r>
              <a:rPr lang="en-US" altLang="ja-JP" sz="1400" b="1" dirty="0" smtClean="0">
                <a:solidFill>
                  <a:prstClr val="black"/>
                </a:solidFill>
                <a:latin typeface="Georgia" panose="02040502050405020303" pitchFamily="18" charset="0"/>
                <a:ea typeface="メイリオ" pitchFamily="50" charset="-128"/>
              </a:rPr>
              <a:t>U.S.</a:t>
            </a:r>
            <a:endParaRPr lang="ja-JP" altLang="en-US" sz="1400" b="1" dirty="0">
              <a:solidFill>
                <a:prstClr val="black"/>
              </a:solidFill>
              <a:latin typeface="Georgia" panose="02040502050405020303" pitchFamily="18" charset="0"/>
              <a:ea typeface="メイリオ" pitchFamily="50" charset="-128"/>
            </a:endParaRPr>
          </a:p>
        </p:txBody>
      </p:sp>
      <p:pic>
        <p:nvPicPr>
          <p:cNvPr id="15" name="Picture 2" descr="言論NPO">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24000" y="0"/>
            <a:ext cx="720000" cy="58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タイトル 1"/>
          <p:cNvSpPr txBox="1">
            <a:spLocks/>
          </p:cNvSpPr>
          <p:nvPr/>
        </p:nvSpPr>
        <p:spPr>
          <a:xfrm>
            <a:off x="148574" y="6484694"/>
            <a:ext cx="1925712" cy="216024"/>
          </a:xfrm>
          <a:prstGeom prst="rect">
            <a:avLst/>
          </a:prstGeom>
          <a:gradFill flip="none" rotWithShape="1">
            <a:gsLst>
              <a:gs pos="0">
                <a:srgbClr val="0070C0"/>
              </a:gs>
              <a:gs pos="81000">
                <a:srgbClr val="00B0F0"/>
              </a:gs>
              <a:gs pos="100000">
                <a:schemeClr val="accent1">
                  <a:tint val="23500"/>
                  <a:satMod val="160000"/>
                </a:schemeClr>
              </a:gs>
            </a:gsLst>
            <a:lin ang="3000000" scaled="0"/>
            <a:tileRect/>
          </a:gradFill>
          <a:ln>
            <a:noFill/>
          </a:ln>
        </p:spPr>
        <p:txBody>
          <a:bodyPr vert="horz" lIns="91440" tIns="45720" rIns="91440" bIns="4572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altLang="ja-JP" sz="1400" dirty="0" smtClean="0">
                <a:solidFill>
                  <a:schemeClr val="bg1"/>
                </a:solidFill>
                <a:ea typeface="HGS明朝E" panose="02020900000000000000" pitchFamily="18" charset="-128"/>
              </a:rPr>
              <a:t>U.S.-Japan Poll 2017</a:t>
            </a:r>
            <a:endParaRPr lang="ja-JP" altLang="en-US" sz="1400" dirty="0" smtClean="0">
              <a:solidFill>
                <a:schemeClr val="bg1"/>
              </a:solidFill>
              <a:ea typeface="HGS明朝E" panose="02020900000000000000" pitchFamily="18" charset="-128"/>
            </a:endParaRPr>
          </a:p>
        </p:txBody>
      </p:sp>
    </p:spTree>
    <p:extLst>
      <p:ext uri="{BB962C8B-B14F-4D97-AF65-F5344CB8AC3E}">
        <p14:creationId xmlns:p14="http://schemas.microsoft.com/office/powerpoint/2010/main" val="653665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6">
      <a:majorFont>
        <a:latin typeface="Arial"/>
        <a:ea typeface="Arial Unicode MS"/>
        <a:cs typeface=""/>
      </a:majorFont>
      <a:minorFont>
        <a:latin typeface="Arial Narrow"/>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24147</TotalTime>
  <Words>1024</Words>
  <Application>Microsoft Office PowerPoint</Application>
  <PresentationFormat>On-screen Show (4:3)</PresentationFormat>
  <Paragraphs>158</Paragraphs>
  <Slides>22</Slides>
  <Notes>22</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22</vt:i4>
      </vt:variant>
    </vt:vector>
  </HeadingPairs>
  <TitlesOfParts>
    <vt:vector size="35" baseType="lpstr">
      <vt:lpstr>ＭＳ Ｐゴシック</vt:lpstr>
      <vt:lpstr>Arial</vt:lpstr>
      <vt:lpstr>Arial Narrow</vt:lpstr>
      <vt:lpstr>Arial Unicode MS</vt:lpstr>
      <vt:lpstr>Calibri</vt:lpstr>
      <vt:lpstr>Georgia</vt:lpstr>
      <vt:lpstr>HGP創英角ｺﾞｼｯｸUB</vt:lpstr>
      <vt:lpstr>HGS明朝E</vt:lpstr>
      <vt:lpstr>メイリオ</vt:lpstr>
      <vt:lpstr>Times New Roman</vt:lpstr>
      <vt:lpstr>Office ​​テーマ</vt:lpstr>
      <vt:lpstr>デザインの設定</vt:lpstr>
      <vt:lpstr>1_Office ​​テーマ</vt:lpstr>
      <vt:lpstr>U.S.-Japan Opinion Survey 2017  January 8, 2018  Brookings Institution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EPSON</dc:creator>
  <cp:lastModifiedBy>Shibley Telhami</cp:lastModifiedBy>
  <cp:revision>585</cp:revision>
  <cp:lastPrinted>2018-01-05T19:19:11Z</cp:lastPrinted>
  <dcterms:created xsi:type="dcterms:W3CDTF">2015-08-09T12:23:02Z</dcterms:created>
  <dcterms:modified xsi:type="dcterms:W3CDTF">2018-01-05T20:09:39Z</dcterms:modified>
</cp:coreProperties>
</file>