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0" r:id="rId3"/>
    <p:sldId id="301" r:id="rId4"/>
    <p:sldId id="302" r:id="rId5"/>
    <p:sldId id="335" r:id="rId6"/>
    <p:sldId id="286" r:id="rId7"/>
    <p:sldId id="361" r:id="rId8"/>
    <p:sldId id="367" r:id="rId9"/>
  </p:sldIdLst>
  <p:sldSz cx="9144000" cy="6858000" type="screen4x3"/>
  <p:notesSz cx="7077075" cy="8520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66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uerbach_admin\Dropbox\BPEA\G-7%20tax%20rate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3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3200"/>
              <a:t>G-7 Corporate Tax Rates Since 1990</a:t>
            </a:r>
          </a:p>
        </c:rich>
      </c:tx>
      <c:layout>
        <c:manualLayout>
          <c:xMode val="edge"/>
          <c:yMode val="edge"/>
          <c:x val="0.18600469726733204"/>
          <c:y val="6.064815205399054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3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Canada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Sheet1!$A$2:$A$29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Sheet1!$C$2:$C$29</c:f>
              <c:numCache>
                <c:formatCode>General</c:formatCode>
                <c:ptCount val="28"/>
                <c:pt idx="0">
                  <c:v>41.45</c:v>
                </c:pt>
                <c:pt idx="1">
                  <c:v>41.81</c:v>
                </c:pt>
                <c:pt idx="2">
                  <c:v>42.519999999999996</c:v>
                </c:pt>
                <c:pt idx="3">
                  <c:v>42.56</c:v>
                </c:pt>
                <c:pt idx="4">
                  <c:v>42.58</c:v>
                </c:pt>
                <c:pt idx="5">
                  <c:v>42.86</c:v>
                </c:pt>
                <c:pt idx="6">
                  <c:v>42.94</c:v>
                </c:pt>
                <c:pt idx="7">
                  <c:v>42.94</c:v>
                </c:pt>
                <c:pt idx="8">
                  <c:v>42.94</c:v>
                </c:pt>
                <c:pt idx="9">
                  <c:v>42.870000000000005</c:v>
                </c:pt>
                <c:pt idx="10">
                  <c:v>42.43</c:v>
                </c:pt>
                <c:pt idx="11">
                  <c:v>40.479999999999997</c:v>
                </c:pt>
                <c:pt idx="12">
                  <c:v>38.020000000000003</c:v>
                </c:pt>
                <c:pt idx="13">
                  <c:v>35.869999999999997</c:v>
                </c:pt>
                <c:pt idx="14">
                  <c:v>34.380000000000003</c:v>
                </c:pt>
                <c:pt idx="15">
                  <c:v>34.18</c:v>
                </c:pt>
                <c:pt idx="16">
                  <c:v>33.93</c:v>
                </c:pt>
                <c:pt idx="17">
                  <c:v>33.950000000000003</c:v>
                </c:pt>
                <c:pt idx="18">
                  <c:v>31.4</c:v>
                </c:pt>
                <c:pt idx="19">
                  <c:v>30.9</c:v>
                </c:pt>
                <c:pt idx="20">
                  <c:v>29.4</c:v>
                </c:pt>
                <c:pt idx="21">
                  <c:v>27.7</c:v>
                </c:pt>
                <c:pt idx="22">
                  <c:v>26.1</c:v>
                </c:pt>
                <c:pt idx="23">
                  <c:v>26.2</c:v>
                </c:pt>
                <c:pt idx="24">
                  <c:v>26.2</c:v>
                </c:pt>
                <c:pt idx="25">
                  <c:v>26.7</c:v>
                </c:pt>
                <c:pt idx="26">
                  <c:v>26.7</c:v>
                </c:pt>
                <c:pt idx="27">
                  <c:v>26.7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2F-4075-9932-5B7B069AE47C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Sheet1!$A$2:$A$29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Sheet1!$D$2:$D$29</c:f>
              <c:numCache>
                <c:formatCode>General</c:formatCode>
                <c:ptCount val="28"/>
                <c:pt idx="0">
                  <c:v>42</c:v>
                </c:pt>
                <c:pt idx="1">
                  <c:v>42</c:v>
                </c:pt>
                <c:pt idx="2">
                  <c:v>34</c:v>
                </c:pt>
                <c:pt idx="3">
                  <c:v>33.33</c:v>
                </c:pt>
                <c:pt idx="4">
                  <c:v>33.33</c:v>
                </c:pt>
                <c:pt idx="5">
                  <c:v>36.659999999999997</c:v>
                </c:pt>
                <c:pt idx="6">
                  <c:v>36.659999999999997</c:v>
                </c:pt>
                <c:pt idx="7">
                  <c:v>41.66</c:v>
                </c:pt>
                <c:pt idx="8">
                  <c:v>41.66</c:v>
                </c:pt>
                <c:pt idx="9">
                  <c:v>40</c:v>
                </c:pt>
                <c:pt idx="10">
                  <c:v>37.762889999999999</c:v>
                </c:pt>
                <c:pt idx="11">
                  <c:v>36.429690000000001</c:v>
                </c:pt>
                <c:pt idx="12">
                  <c:v>35.429789999999997</c:v>
                </c:pt>
                <c:pt idx="13">
                  <c:v>35.429789999999997</c:v>
                </c:pt>
                <c:pt idx="14">
                  <c:v>35.429789999999997</c:v>
                </c:pt>
                <c:pt idx="15">
                  <c:v>34.950000000000003</c:v>
                </c:pt>
                <c:pt idx="16">
                  <c:v>34.43</c:v>
                </c:pt>
                <c:pt idx="17">
                  <c:v>34.42989</c:v>
                </c:pt>
                <c:pt idx="18">
                  <c:v>34.42989</c:v>
                </c:pt>
                <c:pt idx="19">
                  <c:v>34.42989</c:v>
                </c:pt>
                <c:pt idx="20">
                  <c:v>34.42989</c:v>
                </c:pt>
                <c:pt idx="21">
                  <c:v>36.09639</c:v>
                </c:pt>
                <c:pt idx="22">
                  <c:v>36.09639</c:v>
                </c:pt>
                <c:pt idx="23">
                  <c:v>37.996200000000002</c:v>
                </c:pt>
                <c:pt idx="24">
                  <c:v>37.996200000000002</c:v>
                </c:pt>
                <c:pt idx="25">
                  <c:v>37.996200000000002</c:v>
                </c:pt>
                <c:pt idx="26">
                  <c:v>34.43</c:v>
                </c:pt>
                <c:pt idx="27">
                  <c:v>34.43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22F-4075-9932-5B7B069AE47C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Sheet1!$A$2:$A$29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Sheet1!$E$2:$E$29</c:f>
              <c:numCache>
                <c:formatCode>General</c:formatCode>
                <c:ptCount val="28"/>
                <c:pt idx="0">
                  <c:v>54.545454545454547</c:v>
                </c:pt>
                <c:pt idx="1">
                  <c:v>56.25</c:v>
                </c:pt>
                <c:pt idx="2">
                  <c:v>58.152173913043477</c:v>
                </c:pt>
                <c:pt idx="3">
                  <c:v>56.521739130434781</c:v>
                </c:pt>
                <c:pt idx="4">
                  <c:v>52.173913043478258</c:v>
                </c:pt>
                <c:pt idx="5">
                  <c:v>55.108695652173907</c:v>
                </c:pt>
                <c:pt idx="6">
                  <c:v>55.876068376068375</c:v>
                </c:pt>
                <c:pt idx="7">
                  <c:v>56.79916317991632</c:v>
                </c:pt>
                <c:pt idx="8">
                  <c:v>56.046025104602506</c:v>
                </c:pt>
                <c:pt idx="9">
                  <c:v>52.033195020746888</c:v>
                </c:pt>
                <c:pt idx="10">
                  <c:v>52.033194999999999</c:v>
                </c:pt>
                <c:pt idx="11">
                  <c:v>38.901249999999997</c:v>
                </c:pt>
                <c:pt idx="12">
                  <c:v>38.900415000000002</c:v>
                </c:pt>
                <c:pt idx="13">
                  <c:v>40.215767999999997</c:v>
                </c:pt>
                <c:pt idx="14">
                  <c:v>38.900415000000002</c:v>
                </c:pt>
                <c:pt idx="15">
                  <c:v>38.900415000000002</c:v>
                </c:pt>
                <c:pt idx="16">
                  <c:v>38.900415000000002</c:v>
                </c:pt>
                <c:pt idx="17">
                  <c:v>38.900415000000002</c:v>
                </c:pt>
                <c:pt idx="18">
                  <c:v>30.175000000000001</c:v>
                </c:pt>
                <c:pt idx="19">
                  <c:v>30.175000000000001</c:v>
                </c:pt>
                <c:pt idx="20">
                  <c:v>30.175000000000001</c:v>
                </c:pt>
                <c:pt idx="21">
                  <c:v>30.175000000000001</c:v>
                </c:pt>
                <c:pt idx="22">
                  <c:v>30.175000000000001</c:v>
                </c:pt>
                <c:pt idx="23">
                  <c:v>30.175000000000001</c:v>
                </c:pt>
                <c:pt idx="24">
                  <c:v>30.175000000000001</c:v>
                </c:pt>
                <c:pt idx="25">
                  <c:v>30.175000000000001</c:v>
                </c:pt>
                <c:pt idx="26">
                  <c:v>30.175000000000001</c:v>
                </c:pt>
                <c:pt idx="27">
                  <c:v>30.175000000000001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22F-4075-9932-5B7B069AE47C}"/>
            </c:ext>
          </c:extLst>
        </c:ser>
        <c:ser>
          <c:idx val="3"/>
          <c:order val="3"/>
          <c:tx>
            <c:strRef>
              <c:f>Sheet1!$F$1</c:f>
              <c:strCache>
                <c:ptCount val="1"/>
                <c:pt idx="0">
                  <c:v>Ireland</c:v>
                </c:pt>
              </c:strCache>
            </c:strRef>
          </c:tx>
          <c:spPr>
            <a:ln w="28575" cap="rnd">
              <a:solidFill>
                <a:srgbClr val="FFC0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Sheet1!$A$2:$A$29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Sheet1!$F$2:$F$29</c:f>
              <c:numCache>
                <c:formatCode>General</c:formatCode>
                <c:ptCount val="28"/>
                <c:pt idx="0">
                  <c:v>43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38</c:v>
                </c:pt>
                <c:pt idx="6">
                  <c:v>36</c:v>
                </c:pt>
                <c:pt idx="7">
                  <c:v>36</c:v>
                </c:pt>
                <c:pt idx="8">
                  <c:v>32</c:v>
                </c:pt>
                <c:pt idx="9">
                  <c:v>28</c:v>
                </c:pt>
                <c:pt idx="10">
                  <c:v>24</c:v>
                </c:pt>
                <c:pt idx="11">
                  <c:v>20</c:v>
                </c:pt>
                <c:pt idx="12">
                  <c:v>16</c:v>
                </c:pt>
                <c:pt idx="13">
                  <c:v>12.5</c:v>
                </c:pt>
                <c:pt idx="14">
                  <c:v>12.5</c:v>
                </c:pt>
                <c:pt idx="15">
                  <c:v>12.5</c:v>
                </c:pt>
                <c:pt idx="16">
                  <c:v>12.5</c:v>
                </c:pt>
                <c:pt idx="17">
                  <c:v>12.5</c:v>
                </c:pt>
                <c:pt idx="18">
                  <c:v>12.5</c:v>
                </c:pt>
                <c:pt idx="19">
                  <c:v>12.5</c:v>
                </c:pt>
                <c:pt idx="20">
                  <c:v>12.5</c:v>
                </c:pt>
                <c:pt idx="21">
                  <c:v>12.5</c:v>
                </c:pt>
                <c:pt idx="22">
                  <c:v>12.5</c:v>
                </c:pt>
                <c:pt idx="23">
                  <c:v>12.5</c:v>
                </c:pt>
                <c:pt idx="24">
                  <c:v>12.5</c:v>
                </c:pt>
                <c:pt idx="25">
                  <c:v>12.5</c:v>
                </c:pt>
                <c:pt idx="26">
                  <c:v>12.5</c:v>
                </c:pt>
                <c:pt idx="27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22F-4075-9932-5B7B069AE47C}"/>
            </c:ext>
          </c:extLst>
        </c:ser>
        <c:ser>
          <c:idx val="4"/>
          <c:order val="4"/>
          <c:tx>
            <c:strRef>
              <c:f>Sheet1!$G$1</c:f>
              <c:strCache>
                <c:ptCount val="1"/>
                <c:pt idx="0">
                  <c:v>Italy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Sheet1!$A$2:$A$29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Sheet1!$G$2:$G$29</c:f>
              <c:numCache>
                <c:formatCode>General</c:formatCode>
                <c:ptCount val="28"/>
                <c:pt idx="0">
                  <c:v>46.4</c:v>
                </c:pt>
                <c:pt idx="1">
                  <c:v>47.8</c:v>
                </c:pt>
                <c:pt idx="2">
                  <c:v>52.2</c:v>
                </c:pt>
                <c:pt idx="3">
                  <c:v>52.2</c:v>
                </c:pt>
                <c:pt idx="4">
                  <c:v>53.2</c:v>
                </c:pt>
                <c:pt idx="5">
                  <c:v>53.2</c:v>
                </c:pt>
                <c:pt idx="6">
                  <c:v>53.2</c:v>
                </c:pt>
                <c:pt idx="7">
                  <c:v>53.2</c:v>
                </c:pt>
                <c:pt idx="8">
                  <c:v>37</c:v>
                </c:pt>
                <c:pt idx="9">
                  <c:v>37</c:v>
                </c:pt>
                <c:pt idx="10">
                  <c:v>41.25</c:v>
                </c:pt>
                <c:pt idx="11">
                  <c:v>40.25</c:v>
                </c:pt>
                <c:pt idx="12">
                  <c:v>40.25</c:v>
                </c:pt>
                <c:pt idx="13">
                  <c:v>38.25</c:v>
                </c:pt>
                <c:pt idx="14">
                  <c:v>37.25</c:v>
                </c:pt>
                <c:pt idx="15">
                  <c:v>37.25</c:v>
                </c:pt>
                <c:pt idx="16">
                  <c:v>37.25</c:v>
                </c:pt>
                <c:pt idx="17">
                  <c:v>37.25</c:v>
                </c:pt>
                <c:pt idx="18">
                  <c:v>31.4</c:v>
                </c:pt>
                <c:pt idx="19">
                  <c:v>31.4</c:v>
                </c:pt>
                <c:pt idx="20">
                  <c:v>31.4</c:v>
                </c:pt>
                <c:pt idx="21">
                  <c:v>31.4</c:v>
                </c:pt>
                <c:pt idx="22">
                  <c:v>31.292750000000002</c:v>
                </c:pt>
                <c:pt idx="23">
                  <c:v>31.292750000000002</c:v>
                </c:pt>
                <c:pt idx="24">
                  <c:v>31.292750000000002</c:v>
                </c:pt>
                <c:pt idx="25">
                  <c:v>31.292750000000002</c:v>
                </c:pt>
                <c:pt idx="26">
                  <c:v>31.292750000000002</c:v>
                </c:pt>
                <c:pt idx="27">
                  <c:v>27.8064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22F-4075-9932-5B7B069AE47C}"/>
            </c:ext>
          </c:extLst>
        </c:ser>
        <c:ser>
          <c:idx val="5"/>
          <c:order val="5"/>
          <c:tx>
            <c:strRef>
              <c:f>Sheet1!$H$1</c:f>
              <c:strCache>
                <c:ptCount val="1"/>
                <c:pt idx="0">
                  <c:v>Japan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Sheet1!$A$2:$A$29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Sheet1!$H$2:$H$29</c:f>
              <c:numCache>
                <c:formatCode>General</c:formatCode>
                <c:ptCount val="28"/>
                <c:pt idx="0">
                  <c:v>49.98</c:v>
                </c:pt>
                <c:pt idx="1">
                  <c:v>49.98</c:v>
                </c:pt>
                <c:pt idx="2">
                  <c:v>49.98</c:v>
                </c:pt>
                <c:pt idx="3">
                  <c:v>49.98</c:v>
                </c:pt>
                <c:pt idx="4">
                  <c:v>49.98</c:v>
                </c:pt>
                <c:pt idx="5">
                  <c:v>49.98</c:v>
                </c:pt>
                <c:pt idx="6">
                  <c:v>49.98</c:v>
                </c:pt>
                <c:pt idx="7">
                  <c:v>49.98</c:v>
                </c:pt>
                <c:pt idx="8">
                  <c:v>46.36</c:v>
                </c:pt>
                <c:pt idx="9">
                  <c:v>40.869999999999997</c:v>
                </c:pt>
                <c:pt idx="10">
                  <c:v>40.869999999999997</c:v>
                </c:pt>
                <c:pt idx="11">
                  <c:v>40.869999999999997</c:v>
                </c:pt>
                <c:pt idx="12">
                  <c:v>40.869999999999997</c:v>
                </c:pt>
                <c:pt idx="13">
                  <c:v>40.869999999999997</c:v>
                </c:pt>
                <c:pt idx="14">
                  <c:v>39.54</c:v>
                </c:pt>
                <c:pt idx="15">
                  <c:v>39.54</c:v>
                </c:pt>
                <c:pt idx="16">
                  <c:v>39.54</c:v>
                </c:pt>
                <c:pt idx="17">
                  <c:v>39.54</c:v>
                </c:pt>
                <c:pt idx="18">
                  <c:v>39.54</c:v>
                </c:pt>
                <c:pt idx="19">
                  <c:v>39.54</c:v>
                </c:pt>
                <c:pt idx="20">
                  <c:v>39.54</c:v>
                </c:pt>
                <c:pt idx="21">
                  <c:v>39.54</c:v>
                </c:pt>
                <c:pt idx="22">
                  <c:v>39.54</c:v>
                </c:pt>
                <c:pt idx="23">
                  <c:v>36.99</c:v>
                </c:pt>
                <c:pt idx="24">
                  <c:v>36.99</c:v>
                </c:pt>
                <c:pt idx="25">
                  <c:v>32.11</c:v>
                </c:pt>
                <c:pt idx="26">
                  <c:v>29.97</c:v>
                </c:pt>
                <c:pt idx="27">
                  <c:v>29.97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22F-4075-9932-5B7B069AE47C}"/>
            </c:ext>
          </c:extLst>
        </c:ser>
        <c:ser>
          <c:idx val="6"/>
          <c:order val="6"/>
          <c:tx>
            <c:strRef>
              <c:f>Sheet1!$I$1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Sheet1!$A$2:$A$29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Sheet1!$I$2:$I$29</c:f>
              <c:numCache>
                <c:formatCode>General</c:formatCode>
                <c:ptCount val="28"/>
                <c:pt idx="0">
                  <c:v>34</c:v>
                </c:pt>
                <c:pt idx="1">
                  <c:v>33</c:v>
                </c:pt>
                <c:pt idx="2">
                  <c:v>33</c:v>
                </c:pt>
                <c:pt idx="3">
                  <c:v>33</c:v>
                </c:pt>
                <c:pt idx="4">
                  <c:v>33</c:v>
                </c:pt>
                <c:pt idx="5">
                  <c:v>33</c:v>
                </c:pt>
                <c:pt idx="6">
                  <c:v>33</c:v>
                </c:pt>
                <c:pt idx="7">
                  <c:v>31</c:v>
                </c:pt>
                <c:pt idx="8">
                  <c:v>31</c:v>
                </c:pt>
                <c:pt idx="9">
                  <c:v>30</c:v>
                </c:pt>
                <c:pt idx="10">
                  <c:v>30</c:v>
                </c:pt>
                <c:pt idx="11">
                  <c:v>30</c:v>
                </c:pt>
                <c:pt idx="12">
                  <c:v>30</c:v>
                </c:pt>
                <c:pt idx="13">
                  <c:v>30</c:v>
                </c:pt>
                <c:pt idx="14">
                  <c:v>30</c:v>
                </c:pt>
                <c:pt idx="15">
                  <c:v>30</c:v>
                </c:pt>
                <c:pt idx="16">
                  <c:v>30</c:v>
                </c:pt>
                <c:pt idx="17">
                  <c:v>30</c:v>
                </c:pt>
                <c:pt idx="18">
                  <c:v>28</c:v>
                </c:pt>
                <c:pt idx="19">
                  <c:v>28</c:v>
                </c:pt>
                <c:pt idx="20">
                  <c:v>28</c:v>
                </c:pt>
                <c:pt idx="21">
                  <c:v>26</c:v>
                </c:pt>
                <c:pt idx="22">
                  <c:v>24</c:v>
                </c:pt>
                <c:pt idx="23">
                  <c:v>23</c:v>
                </c:pt>
                <c:pt idx="24">
                  <c:v>21</c:v>
                </c:pt>
                <c:pt idx="25">
                  <c:v>20</c:v>
                </c:pt>
                <c:pt idx="26">
                  <c:v>20</c:v>
                </c:pt>
                <c:pt idx="27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22F-4075-9932-5B7B069AE47C}"/>
            </c:ext>
          </c:extLst>
        </c:ser>
        <c:ser>
          <c:idx val="7"/>
          <c:order val="7"/>
          <c:tx>
            <c:strRef>
              <c:f>Sheet1!$J$1</c:f>
              <c:strCache>
                <c:ptCount val="1"/>
                <c:pt idx="0">
                  <c:v>United States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Sheet1!$A$2:$A$29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Sheet1!$J$2:$J$29</c:f>
              <c:numCache>
                <c:formatCode>General</c:formatCode>
                <c:ptCount val="28"/>
                <c:pt idx="0">
                  <c:v>38.652999999999999</c:v>
                </c:pt>
                <c:pt idx="1">
                  <c:v>38.850999999999999</c:v>
                </c:pt>
                <c:pt idx="2">
                  <c:v>38.864199999999997</c:v>
                </c:pt>
                <c:pt idx="3">
                  <c:v>39.7515</c:v>
                </c:pt>
                <c:pt idx="4">
                  <c:v>39.686500000000002</c:v>
                </c:pt>
                <c:pt idx="5">
                  <c:v>39.608500000000006</c:v>
                </c:pt>
                <c:pt idx="6">
                  <c:v>39.530499999999996</c:v>
                </c:pt>
                <c:pt idx="7">
                  <c:v>39.452500000000001</c:v>
                </c:pt>
                <c:pt idx="8">
                  <c:v>39.439499999999995</c:v>
                </c:pt>
                <c:pt idx="9">
                  <c:v>39.393999999999998</c:v>
                </c:pt>
                <c:pt idx="10">
                  <c:v>39.340000000000003</c:v>
                </c:pt>
                <c:pt idx="11">
                  <c:v>39.270499999999998</c:v>
                </c:pt>
                <c:pt idx="12">
                  <c:v>39.296500000000002</c:v>
                </c:pt>
                <c:pt idx="13">
                  <c:v>39.322499999999998</c:v>
                </c:pt>
                <c:pt idx="14">
                  <c:v>39.316000000000003</c:v>
                </c:pt>
                <c:pt idx="15">
                  <c:v>39.29</c:v>
                </c:pt>
                <c:pt idx="16">
                  <c:v>39.302999999999997</c:v>
                </c:pt>
                <c:pt idx="17">
                  <c:v>39.270499999999998</c:v>
                </c:pt>
                <c:pt idx="18">
                  <c:v>39.250999999999998</c:v>
                </c:pt>
                <c:pt idx="19">
                  <c:v>39.159999999999997</c:v>
                </c:pt>
                <c:pt idx="20">
                  <c:v>39.205500000000001</c:v>
                </c:pt>
                <c:pt idx="21">
                  <c:v>39.192500000000003</c:v>
                </c:pt>
                <c:pt idx="22">
                  <c:v>39.134</c:v>
                </c:pt>
                <c:pt idx="23">
                  <c:v>39.049500000000002</c:v>
                </c:pt>
                <c:pt idx="24">
                  <c:v>39.075499999999998</c:v>
                </c:pt>
                <c:pt idx="25">
                  <c:v>38.997500000000002</c:v>
                </c:pt>
                <c:pt idx="26">
                  <c:v>38.923934000000003</c:v>
                </c:pt>
                <c:pt idx="27">
                  <c:v>38.906474000000003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22F-4075-9932-5B7B069AE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191040"/>
        <c:axId val="35193216"/>
      </c:lineChart>
      <c:catAx>
        <c:axId val="35191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93216"/>
        <c:crosses val="autoZero"/>
        <c:auto val="1"/>
        <c:lblAlgn val="ctr"/>
        <c:lblOffset val="100"/>
        <c:tickLblSkip val="5"/>
        <c:noMultiLvlLbl val="0"/>
      </c:catAx>
      <c:valAx>
        <c:axId val="35193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Statutory Rate, Combined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91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850647997850141E-2"/>
          <c:y val="0.79464428005107812"/>
          <c:w val="0.95826108895282702"/>
          <c:h val="0.19131679749701858"/>
        </c:manualLayout>
      </c:layout>
      <c:overlay val="0"/>
      <c:spPr>
        <a:noFill/>
        <a:ln>
          <a:solidFill>
            <a:srgbClr val="FF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0.54668</cdr:x>
      <cdr:y>0.04352</cdr:y>
    </cdr:from>
    <cdr:to>
      <cdr:x>0.65225</cdr:x>
      <cdr:y>0.18907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34870" y="27338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67050" cy="426151"/>
          </a:xfrm>
          <a:prstGeom prst="rect">
            <a:avLst/>
          </a:prstGeom>
        </p:spPr>
        <p:txBody>
          <a:bodyPr vert="horz" lIns="91409" tIns="45704" rIns="91409" bIns="4570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9" y="2"/>
            <a:ext cx="3067050" cy="426151"/>
          </a:xfrm>
          <a:prstGeom prst="rect">
            <a:avLst/>
          </a:prstGeom>
        </p:spPr>
        <p:txBody>
          <a:bodyPr vert="horz" lIns="91409" tIns="45704" rIns="91409" bIns="45704" rtlCol="0"/>
          <a:lstStyle>
            <a:lvl1pPr algn="r">
              <a:defRPr sz="1200"/>
            </a:lvl1pPr>
          </a:lstStyle>
          <a:p>
            <a:fld id="{9DBB802B-0F7C-47CA-8FDD-BDBC81208F8C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092520"/>
            <a:ext cx="3067050" cy="426151"/>
          </a:xfrm>
          <a:prstGeom prst="rect">
            <a:avLst/>
          </a:prstGeom>
        </p:spPr>
        <p:txBody>
          <a:bodyPr vert="horz" lIns="91409" tIns="45704" rIns="91409" bIns="4570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9" y="8092520"/>
            <a:ext cx="3067050" cy="426151"/>
          </a:xfrm>
          <a:prstGeom prst="rect">
            <a:avLst/>
          </a:prstGeom>
        </p:spPr>
        <p:txBody>
          <a:bodyPr vert="horz" lIns="91409" tIns="45704" rIns="91409" bIns="45704" rtlCol="0" anchor="b"/>
          <a:lstStyle>
            <a:lvl1pPr algn="r">
              <a:defRPr sz="1200"/>
            </a:lvl1pPr>
          </a:lstStyle>
          <a:p>
            <a:fld id="{5ED98F3D-559A-4AE4-8BD7-FD246D2201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30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66733" cy="426006"/>
          </a:xfrm>
          <a:prstGeom prst="rect">
            <a:avLst/>
          </a:prstGeom>
        </p:spPr>
        <p:txBody>
          <a:bodyPr vert="horz" lIns="93906" tIns="46952" rIns="93906" bIns="469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8" y="0"/>
            <a:ext cx="3066733" cy="426006"/>
          </a:xfrm>
          <a:prstGeom prst="rect">
            <a:avLst/>
          </a:prstGeom>
        </p:spPr>
        <p:txBody>
          <a:bodyPr vert="horz" lIns="93906" tIns="46952" rIns="93906" bIns="46952" rtlCol="0"/>
          <a:lstStyle>
            <a:lvl1pPr algn="r">
              <a:defRPr sz="1200"/>
            </a:lvl1pPr>
          </a:lstStyle>
          <a:p>
            <a:fld id="{BE4C4146-3D72-46E2-BCFF-605EA5EDF6EE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8113" y="638175"/>
            <a:ext cx="4260850" cy="3195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06" tIns="46952" rIns="93906" bIns="469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047054"/>
            <a:ext cx="5661660" cy="3834051"/>
          </a:xfrm>
          <a:prstGeom prst="rect">
            <a:avLst/>
          </a:prstGeom>
        </p:spPr>
        <p:txBody>
          <a:bodyPr vert="horz" lIns="93906" tIns="46952" rIns="93906" bIns="4695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092628"/>
            <a:ext cx="3066733" cy="426006"/>
          </a:xfrm>
          <a:prstGeom prst="rect">
            <a:avLst/>
          </a:prstGeom>
        </p:spPr>
        <p:txBody>
          <a:bodyPr vert="horz" lIns="93906" tIns="46952" rIns="93906" bIns="469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8" y="8092628"/>
            <a:ext cx="3066733" cy="426006"/>
          </a:xfrm>
          <a:prstGeom prst="rect">
            <a:avLst/>
          </a:prstGeom>
        </p:spPr>
        <p:txBody>
          <a:bodyPr vert="horz" lIns="93906" tIns="46952" rIns="93906" bIns="46952" rtlCol="0" anchor="b"/>
          <a:lstStyle>
            <a:lvl1pPr algn="r">
              <a:defRPr sz="1200"/>
            </a:lvl1pPr>
          </a:lstStyle>
          <a:p>
            <a:fld id="{6F3A18CC-8CD5-44A1-85C9-5AFCC57AB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50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85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83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373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61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98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38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19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Alan\Desktop\stationery\Burchlogo blu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1357" y="0"/>
            <a:ext cx="1552651" cy="136062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Alan\Desktop\stationery\Burchlogo blu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1357" y="0"/>
            <a:ext cx="1552651" cy="136062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A1E4F-7611-4AE6-A23D-ABEC3512DB95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41"/>
            <a:ext cx="8153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Demystifying the DBCFT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Alan Auerbach</a:t>
            </a:r>
          </a:p>
          <a:p>
            <a:r>
              <a:rPr lang="en-US" dirty="0" smtClean="0"/>
              <a:t>BPEA</a:t>
            </a:r>
          </a:p>
          <a:p>
            <a:r>
              <a:rPr lang="en-US" dirty="0" smtClean="0"/>
              <a:t>September 8, 2017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DBCFT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</a:p>
          <a:p>
            <a:r>
              <a:rPr lang="en-US" dirty="0" smtClean="0"/>
              <a:t>Motivation for it</a:t>
            </a:r>
          </a:p>
          <a:p>
            <a:r>
              <a:rPr lang="en-US" dirty="0" smtClean="0"/>
              <a:t>Misunderstandings about it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DBCFT –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800596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Starting from current US tax system…</a:t>
            </a:r>
          </a:p>
          <a:p>
            <a:pPr marL="514350" indent="-514350"/>
            <a:r>
              <a:rPr lang="en-US" dirty="0" smtClean="0"/>
              <a:t>Income tax for corporate and non-corporate businesses</a:t>
            </a:r>
          </a:p>
          <a:p>
            <a:pPr marL="514350" indent="-514350"/>
            <a:r>
              <a:rPr lang="en-US" dirty="0" smtClean="0"/>
              <a:t>Worldwide international approach</a:t>
            </a:r>
          </a:p>
          <a:p>
            <a:pPr lvl="1"/>
            <a:r>
              <a:rPr lang="en-US" dirty="0" smtClean="0"/>
              <a:t>Tax US-source income of all businesses</a:t>
            </a:r>
          </a:p>
          <a:p>
            <a:pPr lvl="1"/>
            <a:r>
              <a:rPr lang="en-US" dirty="0" smtClean="0"/>
              <a:t>Tax foreign-source income of US resident businesses, with a foreign tax credit</a:t>
            </a:r>
          </a:p>
          <a:p>
            <a:pPr marL="57150" indent="0">
              <a:buNone/>
            </a:pPr>
            <a:r>
              <a:rPr lang="en-US" b="1" dirty="0"/>
              <a:t>Adopt big domestic and international changes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DBCFT –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952996"/>
          </a:xfrm>
        </p:spPr>
        <p:txBody>
          <a:bodyPr>
            <a:normAutofit fontScale="92500"/>
          </a:bodyPr>
          <a:lstStyle/>
          <a:p>
            <a:pPr marL="514350" indent="-514350"/>
            <a:r>
              <a:rPr lang="en-US" dirty="0" smtClean="0"/>
              <a:t>Cash flow tax: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Replace depreciation with immediate expensing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Eliminate interest deductions (for NFCs)</a:t>
            </a:r>
          </a:p>
          <a:p>
            <a:pPr marL="514350" indent="-514350"/>
            <a:r>
              <a:rPr lang="en-US" dirty="0" smtClean="0"/>
              <a:t>Destination based:</a:t>
            </a:r>
          </a:p>
          <a:p>
            <a:pPr marL="914400" lvl="1" indent="-514350">
              <a:buFont typeface="+mj-lt"/>
              <a:buAutoNum type="arabicPeriod" startAt="3"/>
            </a:pPr>
            <a:r>
              <a:rPr lang="en-US" dirty="0" smtClean="0"/>
              <a:t>Ignore foreign activities, as under a territorial tax</a:t>
            </a:r>
          </a:p>
          <a:p>
            <a:pPr marL="914400" lvl="1" indent="-514350">
              <a:buFont typeface="+mj-lt"/>
              <a:buAutoNum type="arabicPeriod" startAt="3"/>
            </a:pPr>
            <a:r>
              <a:rPr lang="en-US" dirty="0" smtClean="0"/>
              <a:t>But also effectively ignore cross-border activities, by having border adjustments offset business export revenues and import expense deductions</a:t>
            </a:r>
          </a:p>
          <a:p>
            <a:r>
              <a:rPr lang="en-US" dirty="0"/>
              <a:t>Equivalent to </a:t>
            </a:r>
            <a:r>
              <a:rPr lang="en-US" dirty="0" smtClean="0"/>
              <a:t>replacing business income tax with VAT plus a </a:t>
            </a:r>
            <a:r>
              <a:rPr lang="en-US" dirty="0"/>
              <a:t>wage deduction </a:t>
            </a:r>
            <a:r>
              <a:rPr lang="en-US" dirty="0" smtClean="0"/>
              <a:t>or payroll </a:t>
            </a:r>
            <a:r>
              <a:rPr lang="en-US" dirty="0"/>
              <a:t>tax </a:t>
            </a:r>
            <a:r>
              <a:rPr lang="en-US" dirty="0" smtClean="0"/>
              <a:t>credit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37191527"/>
              </p:ext>
            </p:extLst>
          </p:nvPr>
        </p:nvGraphicFramePr>
        <p:xfrm>
          <a:off x="381000" y="1123950"/>
          <a:ext cx="8077200" cy="5427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5105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OECD Tax Database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95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Changing Economic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 last half century,</a:t>
            </a:r>
          </a:p>
          <a:p>
            <a:r>
              <a:rPr lang="en-US" b="0" dirty="0" smtClean="0"/>
              <a:t>Share of IP in nonresidential assets doubled. </a:t>
            </a:r>
          </a:p>
          <a:p>
            <a:r>
              <a:rPr lang="en-US" b="0" dirty="0" smtClean="0"/>
              <a:t>Share of before-tax corporate profits of US resident companies coming from overseas operations increased by a factor of 6.</a:t>
            </a:r>
          </a:p>
          <a:p>
            <a:pPr marL="0" indent="0">
              <a:buNone/>
            </a:pPr>
            <a:r>
              <a:rPr lang="en-US" dirty="0" smtClean="0"/>
              <a:t>Result: Increased pressure on taxing based on company </a:t>
            </a:r>
            <a:r>
              <a:rPr lang="en-US" u="sng" dirty="0" smtClean="0"/>
              <a:t>residence</a:t>
            </a:r>
            <a:r>
              <a:rPr lang="en-US" dirty="0" smtClean="0"/>
              <a:t>, location of </a:t>
            </a:r>
            <a:r>
              <a:rPr lang="en-US" u="sng" dirty="0" smtClean="0"/>
              <a:t>production</a:t>
            </a:r>
            <a:r>
              <a:rPr lang="en-US" dirty="0" smtClean="0"/>
              <a:t>, or location of </a:t>
            </a:r>
            <a:r>
              <a:rPr lang="en-US" u="sng" dirty="0" smtClean="0"/>
              <a:t>profits</a:t>
            </a:r>
          </a:p>
          <a:p>
            <a:pPr>
              <a:buNone/>
            </a:pPr>
            <a:endParaRPr lang="en-US" b="0" dirty="0" smtClean="0"/>
          </a:p>
          <a:p>
            <a:endParaRPr lang="en-US" b="0" dirty="0" smtClean="0"/>
          </a:p>
          <a:p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DBCFT as an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029196"/>
          </a:xfrm>
        </p:spPr>
        <p:txBody>
          <a:bodyPr>
            <a:normAutofit/>
          </a:bodyPr>
          <a:lstStyle/>
          <a:p>
            <a:r>
              <a:rPr lang="en-US" b="0" dirty="0" smtClean="0"/>
              <a:t>Eliminates:</a:t>
            </a:r>
          </a:p>
          <a:p>
            <a:pPr lvl="1"/>
            <a:r>
              <a:rPr lang="en-US" b="0" dirty="0" smtClean="0"/>
              <a:t>incentive to shift profits out of US, since doing so only affects (and increases) foreign tax liability</a:t>
            </a:r>
          </a:p>
          <a:p>
            <a:pPr lvl="1"/>
            <a:r>
              <a:rPr lang="en-US" b="0" dirty="0" smtClean="0"/>
              <a:t>incentive to shift production out of US, since zero tax on US-source profits</a:t>
            </a:r>
          </a:p>
          <a:p>
            <a:pPr lvl="1"/>
            <a:r>
              <a:rPr lang="en-US" b="0" dirty="0" smtClean="0"/>
              <a:t>incentive for corporate inversions, since </a:t>
            </a:r>
            <a:r>
              <a:rPr lang="en-US" dirty="0" smtClean="0"/>
              <a:t>eliminates US tax on US companies’ foreign-source earnings</a:t>
            </a:r>
            <a:endParaRPr lang="en-US" b="0" dirty="0" smtClean="0"/>
          </a:p>
          <a:p>
            <a:pPr lvl="1"/>
            <a:r>
              <a:rPr lang="en-US" b="0" dirty="0" smtClean="0"/>
              <a:t>lock-out effect, since no tax on profit repatriations</a:t>
            </a:r>
          </a:p>
        </p:txBody>
      </p:sp>
    </p:spTree>
    <p:extLst>
      <p:ext uri="{BB962C8B-B14F-4D97-AF65-F5344CB8AC3E}">
        <p14:creationId xmlns:p14="http://schemas.microsoft.com/office/powerpoint/2010/main" val="354651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Misunderstandings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029196"/>
          </a:xfrm>
        </p:spPr>
        <p:txBody>
          <a:bodyPr>
            <a:normAutofit/>
          </a:bodyPr>
          <a:lstStyle/>
          <a:p>
            <a:r>
              <a:rPr lang="en-US" b="0" dirty="0" smtClean="0"/>
              <a:t>Border adjustment is protectionist</a:t>
            </a:r>
          </a:p>
          <a:p>
            <a:r>
              <a:rPr lang="en-US" b="0" dirty="0" smtClean="0"/>
              <a:t>DBCFT won’t affect the measured trade deficit</a:t>
            </a:r>
          </a:p>
          <a:p>
            <a:r>
              <a:rPr lang="en-US" b="0" dirty="0" smtClean="0"/>
              <a:t>Border adjustment raises revenue only in the short run, or not at all</a:t>
            </a:r>
          </a:p>
          <a:p>
            <a:r>
              <a:rPr lang="en-US" b="0" dirty="0" smtClean="0"/>
              <a:t>DBCFT induces windfall gains and losses that a VAT doesn’t</a:t>
            </a:r>
          </a:p>
          <a:p>
            <a:r>
              <a:rPr lang="en-US" b="0" dirty="0" smtClean="0"/>
              <a:t>DBCFT is regressive</a:t>
            </a:r>
          </a:p>
          <a:p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47597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323</Words>
  <Application>Microsoft Office PowerPoint</Application>
  <PresentationFormat>On-screen Show (4:3)</PresentationFormat>
  <Paragraphs>54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Demystifying the DBCFT</vt:lpstr>
      <vt:lpstr>The DBCFT</vt:lpstr>
      <vt:lpstr>DBCFT – What is It?</vt:lpstr>
      <vt:lpstr>DBCFT – What is It?</vt:lpstr>
      <vt:lpstr>Motivation</vt:lpstr>
      <vt:lpstr>A Changing Economic Setting</vt:lpstr>
      <vt:lpstr>DBCFT as an Alternative</vt:lpstr>
      <vt:lpstr>Misunderstandings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Auerbach BPEA presentation</dc:title>
  <dc:creator>Alan J Auerbach</dc:creator>
  <cp:lastModifiedBy>Alan J. AUERBACH</cp:lastModifiedBy>
  <cp:revision>325</cp:revision>
  <cp:lastPrinted>2017-09-05T21:56:59Z</cp:lastPrinted>
  <dcterms:created xsi:type="dcterms:W3CDTF">2016-07-07T22:00:54Z</dcterms:created>
  <dcterms:modified xsi:type="dcterms:W3CDTF">2017-09-06T18:29:13Z</dcterms:modified>
</cp:coreProperties>
</file>