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1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JonPrivate\2017.09.Brookings\Raunver&#240;%20H&#250;sn&#230;&#240;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JonPrivate\2017.09.Brookings\Raungeng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JonPrivate\2017.09.Brookings\VLF%20og%20Opinber%20Fj&#225;rm&#225;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JonPrivate\2017.09.Brookings\VLF%20og%20Opinber%20Fj&#225;rm&#225;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ropbox\JonPrivate\2017.09.Brookings\&#222;j&#243;&#240;hagsreikningar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 House Prices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Sheet1!$A$4:$A$286</c:f>
              <c:numCache>
                <c:formatCode>m/d/yyyy</c:formatCode>
                <c:ptCount val="283"/>
                <c:pt idx="0">
                  <c:v>34335</c:v>
                </c:pt>
                <c:pt idx="1">
                  <c:v>34366</c:v>
                </c:pt>
                <c:pt idx="2">
                  <c:v>34394</c:v>
                </c:pt>
                <c:pt idx="3">
                  <c:v>34425</c:v>
                </c:pt>
                <c:pt idx="4">
                  <c:v>34455</c:v>
                </c:pt>
                <c:pt idx="5">
                  <c:v>34486</c:v>
                </c:pt>
                <c:pt idx="6">
                  <c:v>34516</c:v>
                </c:pt>
                <c:pt idx="7">
                  <c:v>34547</c:v>
                </c:pt>
                <c:pt idx="8">
                  <c:v>34578</c:v>
                </c:pt>
                <c:pt idx="9">
                  <c:v>34608</c:v>
                </c:pt>
                <c:pt idx="10">
                  <c:v>34639</c:v>
                </c:pt>
                <c:pt idx="11">
                  <c:v>34669</c:v>
                </c:pt>
                <c:pt idx="12">
                  <c:v>34700</c:v>
                </c:pt>
                <c:pt idx="13">
                  <c:v>34731</c:v>
                </c:pt>
                <c:pt idx="14">
                  <c:v>34759</c:v>
                </c:pt>
                <c:pt idx="15">
                  <c:v>34790</c:v>
                </c:pt>
                <c:pt idx="16">
                  <c:v>34820</c:v>
                </c:pt>
                <c:pt idx="17">
                  <c:v>34851</c:v>
                </c:pt>
                <c:pt idx="18">
                  <c:v>34881</c:v>
                </c:pt>
                <c:pt idx="19">
                  <c:v>34912</c:v>
                </c:pt>
                <c:pt idx="20">
                  <c:v>34943</c:v>
                </c:pt>
                <c:pt idx="21">
                  <c:v>34973</c:v>
                </c:pt>
                <c:pt idx="22">
                  <c:v>35004</c:v>
                </c:pt>
                <c:pt idx="23">
                  <c:v>35034</c:v>
                </c:pt>
                <c:pt idx="24">
                  <c:v>35065</c:v>
                </c:pt>
                <c:pt idx="25">
                  <c:v>35096</c:v>
                </c:pt>
                <c:pt idx="26">
                  <c:v>35125</c:v>
                </c:pt>
                <c:pt idx="27">
                  <c:v>35156</c:v>
                </c:pt>
                <c:pt idx="28">
                  <c:v>35186</c:v>
                </c:pt>
                <c:pt idx="29">
                  <c:v>35217</c:v>
                </c:pt>
                <c:pt idx="30">
                  <c:v>35247</c:v>
                </c:pt>
                <c:pt idx="31">
                  <c:v>35278</c:v>
                </c:pt>
                <c:pt idx="32">
                  <c:v>35309</c:v>
                </c:pt>
                <c:pt idx="33">
                  <c:v>35339</c:v>
                </c:pt>
                <c:pt idx="34">
                  <c:v>35370</c:v>
                </c:pt>
                <c:pt idx="35">
                  <c:v>35400</c:v>
                </c:pt>
                <c:pt idx="36">
                  <c:v>35431</c:v>
                </c:pt>
                <c:pt idx="37">
                  <c:v>35462</c:v>
                </c:pt>
                <c:pt idx="38">
                  <c:v>35490</c:v>
                </c:pt>
                <c:pt idx="39">
                  <c:v>35521</c:v>
                </c:pt>
                <c:pt idx="40">
                  <c:v>35551</c:v>
                </c:pt>
                <c:pt idx="41">
                  <c:v>35582</c:v>
                </c:pt>
                <c:pt idx="42">
                  <c:v>35612</c:v>
                </c:pt>
                <c:pt idx="43">
                  <c:v>35643</c:v>
                </c:pt>
                <c:pt idx="44">
                  <c:v>35674</c:v>
                </c:pt>
                <c:pt idx="45">
                  <c:v>35704</c:v>
                </c:pt>
                <c:pt idx="46">
                  <c:v>35735</c:v>
                </c:pt>
                <c:pt idx="47">
                  <c:v>35765</c:v>
                </c:pt>
                <c:pt idx="48">
                  <c:v>35796</c:v>
                </c:pt>
                <c:pt idx="49">
                  <c:v>35827</c:v>
                </c:pt>
                <c:pt idx="50">
                  <c:v>35855</c:v>
                </c:pt>
                <c:pt idx="51">
                  <c:v>35886</c:v>
                </c:pt>
                <c:pt idx="52">
                  <c:v>35916</c:v>
                </c:pt>
                <c:pt idx="53">
                  <c:v>35947</c:v>
                </c:pt>
                <c:pt idx="54">
                  <c:v>35977</c:v>
                </c:pt>
                <c:pt idx="55">
                  <c:v>36008</c:v>
                </c:pt>
                <c:pt idx="56">
                  <c:v>36039</c:v>
                </c:pt>
                <c:pt idx="57">
                  <c:v>36069</c:v>
                </c:pt>
                <c:pt idx="58">
                  <c:v>36100</c:v>
                </c:pt>
                <c:pt idx="59">
                  <c:v>36130</c:v>
                </c:pt>
                <c:pt idx="60">
                  <c:v>36161</c:v>
                </c:pt>
                <c:pt idx="61">
                  <c:v>36192</c:v>
                </c:pt>
                <c:pt idx="62">
                  <c:v>36220</c:v>
                </c:pt>
                <c:pt idx="63">
                  <c:v>36251</c:v>
                </c:pt>
                <c:pt idx="64">
                  <c:v>36281</c:v>
                </c:pt>
                <c:pt idx="65">
                  <c:v>36312</c:v>
                </c:pt>
                <c:pt idx="66">
                  <c:v>36342</c:v>
                </c:pt>
                <c:pt idx="67">
                  <c:v>36373</c:v>
                </c:pt>
                <c:pt idx="68">
                  <c:v>36404</c:v>
                </c:pt>
                <c:pt idx="69">
                  <c:v>36434</c:v>
                </c:pt>
                <c:pt idx="70">
                  <c:v>36465</c:v>
                </c:pt>
                <c:pt idx="71">
                  <c:v>36495</c:v>
                </c:pt>
                <c:pt idx="72">
                  <c:v>36526</c:v>
                </c:pt>
                <c:pt idx="73">
                  <c:v>36557</c:v>
                </c:pt>
                <c:pt idx="74">
                  <c:v>36586</c:v>
                </c:pt>
                <c:pt idx="75">
                  <c:v>36617</c:v>
                </c:pt>
                <c:pt idx="76">
                  <c:v>36647</c:v>
                </c:pt>
                <c:pt idx="77">
                  <c:v>36678</c:v>
                </c:pt>
                <c:pt idx="78">
                  <c:v>36708</c:v>
                </c:pt>
                <c:pt idx="79">
                  <c:v>36739</c:v>
                </c:pt>
                <c:pt idx="80">
                  <c:v>36770</c:v>
                </c:pt>
                <c:pt idx="81">
                  <c:v>36800</c:v>
                </c:pt>
                <c:pt idx="82">
                  <c:v>36831</c:v>
                </c:pt>
                <c:pt idx="83">
                  <c:v>36861</c:v>
                </c:pt>
                <c:pt idx="84">
                  <c:v>36892</c:v>
                </c:pt>
                <c:pt idx="85">
                  <c:v>36923</c:v>
                </c:pt>
                <c:pt idx="86">
                  <c:v>36951</c:v>
                </c:pt>
                <c:pt idx="87">
                  <c:v>36982</c:v>
                </c:pt>
                <c:pt idx="88">
                  <c:v>37012</c:v>
                </c:pt>
                <c:pt idx="89">
                  <c:v>37043</c:v>
                </c:pt>
                <c:pt idx="90">
                  <c:v>37073</c:v>
                </c:pt>
                <c:pt idx="91">
                  <c:v>37104</c:v>
                </c:pt>
                <c:pt idx="92">
                  <c:v>37135</c:v>
                </c:pt>
                <c:pt idx="93">
                  <c:v>37165</c:v>
                </c:pt>
                <c:pt idx="94">
                  <c:v>37196</c:v>
                </c:pt>
                <c:pt idx="95">
                  <c:v>37226</c:v>
                </c:pt>
                <c:pt idx="96">
                  <c:v>37257</c:v>
                </c:pt>
                <c:pt idx="97">
                  <c:v>37288</c:v>
                </c:pt>
                <c:pt idx="98">
                  <c:v>37316</c:v>
                </c:pt>
                <c:pt idx="99">
                  <c:v>37347</c:v>
                </c:pt>
                <c:pt idx="100">
                  <c:v>37377</c:v>
                </c:pt>
                <c:pt idx="101">
                  <c:v>37408</c:v>
                </c:pt>
                <c:pt idx="102">
                  <c:v>37438</c:v>
                </c:pt>
                <c:pt idx="103">
                  <c:v>37469</c:v>
                </c:pt>
                <c:pt idx="104">
                  <c:v>37500</c:v>
                </c:pt>
                <c:pt idx="105">
                  <c:v>37530</c:v>
                </c:pt>
                <c:pt idx="106">
                  <c:v>37561</c:v>
                </c:pt>
                <c:pt idx="107">
                  <c:v>37591</c:v>
                </c:pt>
                <c:pt idx="108">
                  <c:v>37622</c:v>
                </c:pt>
                <c:pt idx="109">
                  <c:v>37653</c:v>
                </c:pt>
                <c:pt idx="110">
                  <c:v>37681</c:v>
                </c:pt>
                <c:pt idx="111">
                  <c:v>37712</c:v>
                </c:pt>
                <c:pt idx="112">
                  <c:v>37742</c:v>
                </c:pt>
                <c:pt idx="113">
                  <c:v>37773</c:v>
                </c:pt>
                <c:pt idx="114">
                  <c:v>37803</c:v>
                </c:pt>
                <c:pt idx="115">
                  <c:v>37834</c:v>
                </c:pt>
                <c:pt idx="116">
                  <c:v>37865</c:v>
                </c:pt>
                <c:pt idx="117">
                  <c:v>37895</c:v>
                </c:pt>
                <c:pt idx="118">
                  <c:v>37926</c:v>
                </c:pt>
                <c:pt idx="119">
                  <c:v>37956</c:v>
                </c:pt>
                <c:pt idx="120">
                  <c:v>37987</c:v>
                </c:pt>
                <c:pt idx="121">
                  <c:v>38018</c:v>
                </c:pt>
                <c:pt idx="122">
                  <c:v>38047</c:v>
                </c:pt>
                <c:pt idx="123">
                  <c:v>38078</c:v>
                </c:pt>
                <c:pt idx="124">
                  <c:v>38108</c:v>
                </c:pt>
                <c:pt idx="125">
                  <c:v>38139</c:v>
                </c:pt>
                <c:pt idx="126">
                  <c:v>38169</c:v>
                </c:pt>
                <c:pt idx="127">
                  <c:v>38200</c:v>
                </c:pt>
                <c:pt idx="128">
                  <c:v>38231</c:v>
                </c:pt>
                <c:pt idx="129">
                  <c:v>38261</c:v>
                </c:pt>
                <c:pt idx="130">
                  <c:v>38292</c:v>
                </c:pt>
                <c:pt idx="131">
                  <c:v>38322</c:v>
                </c:pt>
                <c:pt idx="132">
                  <c:v>38353</c:v>
                </c:pt>
                <c:pt idx="133">
                  <c:v>38384</c:v>
                </c:pt>
                <c:pt idx="134">
                  <c:v>38412</c:v>
                </c:pt>
                <c:pt idx="135">
                  <c:v>38443</c:v>
                </c:pt>
                <c:pt idx="136">
                  <c:v>38473</c:v>
                </c:pt>
                <c:pt idx="137">
                  <c:v>38504</c:v>
                </c:pt>
                <c:pt idx="138">
                  <c:v>38534</c:v>
                </c:pt>
                <c:pt idx="139">
                  <c:v>38565</c:v>
                </c:pt>
                <c:pt idx="140">
                  <c:v>38596</c:v>
                </c:pt>
                <c:pt idx="141">
                  <c:v>38626</c:v>
                </c:pt>
                <c:pt idx="142">
                  <c:v>38657</c:v>
                </c:pt>
                <c:pt idx="143">
                  <c:v>38687</c:v>
                </c:pt>
                <c:pt idx="144">
                  <c:v>38718</c:v>
                </c:pt>
                <c:pt idx="145">
                  <c:v>38749</c:v>
                </c:pt>
                <c:pt idx="146">
                  <c:v>38777</c:v>
                </c:pt>
                <c:pt idx="147">
                  <c:v>38808</c:v>
                </c:pt>
                <c:pt idx="148">
                  <c:v>38838</c:v>
                </c:pt>
                <c:pt idx="149">
                  <c:v>38869</c:v>
                </c:pt>
                <c:pt idx="150">
                  <c:v>38899</c:v>
                </c:pt>
                <c:pt idx="151">
                  <c:v>38930</c:v>
                </c:pt>
                <c:pt idx="152">
                  <c:v>38961</c:v>
                </c:pt>
                <c:pt idx="153">
                  <c:v>38991</c:v>
                </c:pt>
                <c:pt idx="154">
                  <c:v>39022</c:v>
                </c:pt>
                <c:pt idx="155">
                  <c:v>39052</c:v>
                </c:pt>
                <c:pt idx="156">
                  <c:v>39083</c:v>
                </c:pt>
                <c:pt idx="157">
                  <c:v>39114</c:v>
                </c:pt>
                <c:pt idx="158">
                  <c:v>39142</c:v>
                </c:pt>
                <c:pt idx="159">
                  <c:v>39173</c:v>
                </c:pt>
                <c:pt idx="160">
                  <c:v>39203</c:v>
                </c:pt>
                <c:pt idx="161">
                  <c:v>39234</c:v>
                </c:pt>
                <c:pt idx="162">
                  <c:v>39264</c:v>
                </c:pt>
                <c:pt idx="163">
                  <c:v>39295</c:v>
                </c:pt>
                <c:pt idx="164">
                  <c:v>39326</c:v>
                </c:pt>
                <c:pt idx="165">
                  <c:v>39356</c:v>
                </c:pt>
                <c:pt idx="166">
                  <c:v>39387</c:v>
                </c:pt>
                <c:pt idx="167">
                  <c:v>39417</c:v>
                </c:pt>
                <c:pt idx="168">
                  <c:v>39448</c:v>
                </c:pt>
                <c:pt idx="169">
                  <c:v>39479</c:v>
                </c:pt>
                <c:pt idx="170">
                  <c:v>39508</c:v>
                </c:pt>
                <c:pt idx="171">
                  <c:v>39539</c:v>
                </c:pt>
                <c:pt idx="172">
                  <c:v>39569</c:v>
                </c:pt>
                <c:pt idx="173">
                  <c:v>39600</c:v>
                </c:pt>
                <c:pt idx="174">
                  <c:v>39630</c:v>
                </c:pt>
                <c:pt idx="175">
                  <c:v>39661</c:v>
                </c:pt>
                <c:pt idx="176">
                  <c:v>39692</c:v>
                </c:pt>
                <c:pt idx="177">
                  <c:v>39722</c:v>
                </c:pt>
                <c:pt idx="178">
                  <c:v>39753</c:v>
                </c:pt>
                <c:pt idx="179">
                  <c:v>39783</c:v>
                </c:pt>
                <c:pt idx="180">
                  <c:v>39814</c:v>
                </c:pt>
                <c:pt idx="181">
                  <c:v>39845</c:v>
                </c:pt>
                <c:pt idx="182">
                  <c:v>39873</c:v>
                </c:pt>
                <c:pt idx="183">
                  <c:v>39904</c:v>
                </c:pt>
                <c:pt idx="184">
                  <c:v>39934</c:v>
                </c:pt>
                <c:pt idx="185">
                  <c:v>39965</c:v>
                </c:pt>
                <c:pt idx="186">
                  <c:v>39995</c:v>
                </c:pt>
                <c:pt idx="187">
                  <c:v>40026</c:v>
                </c:pt>
                <c:pt idx="188">
                  <c:v>40057</c:v>
                </c:pt>
                <c:pt idx="189">
                  <c:v>40087</c:v>
                </c:pt>
                <c:pt idx="190">
                  <c:v>40118</c:v>
                </c:pt>
                <c:pt idx="191">
                  <c:v>40148</c:v>
                </c:pt>
                <c:pt idx="192">
                  <c:v>40179</c:v>
                </c:pt>
                <c:pt idx="193">
                  <c:v>40210</c:v>
                </c:pt>
                <c:pt idx="194">
                  <c:v>40238</c:v>
                </c:pt>
                <c:pt idx="195">
                  <c:v>40269</c:v>
                </c:pt>
                <c:pt idx="196">
                  <c:v>40299</c:v>
                </c:pt>
                <c:pt idx="197">
                  <c:v>40330</c:v>
                </c:pt>
                <c:pt idx="198">
                  <c:v>40360</c:v>
                </c:pt>
                <c:pt idx="199">
                  <c:v>40391</c:v>
                </c:pt>
                <c:pt idx="200">
                  <c:v>40422</c:v>
                </c:pt>
                <c:pt idx="201">
                  <c:v>40452</c:v>
                </c:pt>
                <c:pt idx="202">
                  <c:v>40483</c:v>
                </c:pt>
                <c:pt idx="203">
                  <c:v>40513</c:v>
                </c:pt>
                <c:pt idx="204">
                  <c:v>40544</c:v>
                </c:pt>
                <c:pt idx="205">
                  <c:v>40575</c:v>
                </c:pt>
                <c:pt idx="206">
                  <c:v>40603</c:v>
                </c:pt>
                <c:pt idx="207">
                  <c:v>40634</c:v>
                </c:pt>
                <c:pt idx="208">
                  <c:v>40664</c:v>
                </c:pt>
                <c:pt idx="209">
                  <c:v>40695</c:v>
                </c:pt>
                <c:pt idx="210">
                  <c:v>40725</c:v>
                </c:pt>
                <c:pt idx="211">
                  <c:v>40756</c:v>
                </c:pt>
                <c:pt idx="212">
                  <c:v>40787</c:v>
                </c:pt>
                <c:pt idx="213">
                  <c:v>40817</c:v>
                </c:pt>
                <c:pt idx="214">
                  <c:v>40848</c:v>
                </c:pt>
                <c:pt idx="215">
                  <c:v>40878</c:v>
                </c:pt>
                <c:pt idx="216">
                  <c:v>40909</c:v>
                </c:pt>
                <c:pt idx="217">
                  <c:v>40940</c:v>
                </c:pt>
                <c:pt idx="218">
                  <c:v>40969</c:v>
                </c:pt>
                <c:pt idx="219">
                  <c:v>41000</c:v>
                </c:pt>
                <c:pt idx="220">
                  <c:v>41030</c:v>
                </c:pt>
                <c:pt idx="221">
                  <c:v>41061</c:v>
                </c:pt>
                <c:pt idx="222">
                  <c:v>41091</c:v>
                </c:pt>
                <c:pt idx="223">
                  <c:v>41122</c:v>
                </c:pt>
                <c:pt idx="224">
                  <c:v>41153</c:v>
                </c:pt>
                <c:pt idx="225">
                  <c:v>41183</c:v>
                </c:pt>
                <c:pt idx="226">
                  <c:v>41214</c:v>
                </c:pt>
                <c:pt idx="227">
                  <c:v>41244</c:v>
                </c:pt>
                <c:pt idx="228">
                  <c:v>41275</c:v>
                </c:pt>
                <c:pt idx="229">
                  <c:v>41306</c:v>
                </c:pt>
                <c:pt idx="230">
                  <c:v>41334</c:v>
                </c:pt>
                <c:pt idx="231">
                  <c:v>41365</c:v>
                </c:pt>
                <c:pt idx="232">
                  <c:v>41395</c:v>
                </c:pt>
                <c:pt idx="233">
                  <c:v>41426</c:v>
                </c:pt>
                <c:pt idx="234">
                  <c:v>41456</c:v>
                </c:pt>
                <c:pt idx="235">
                  <c:v>41487</c:v>
                </c:pt>
                <c:pt idx="236">
                  <c:v>41518</c:v>
                </c:pt>
                <c:pt idx="237">
                  <c:v>41548</c:v>
                </c:pt>
                <c:pt idx="238">
                  <c:v>41579</c:v>
                </c:pt>
                <c:pt idx="239">
                  <c:v>41609</c:v>
                </c:pt>
                <c:pt idx="240">
                  <c:v>41640</c:v>
                </c:pt>
                <c:pt idx="241">
                  <c:v>41671</c:v>
                </c:pt>
                <c:pt idx="242">
                  <c:v>41699</c:v>
                </c:pt>
                <c:pt idx="243">
                  <c:v>41730</c:v>
                </c:pt>
                <c:pt idx="244">
                  <c:v>41760</c:v>
                </c:pt>
                <c:pt idx="245">
                  <c:v>41791</c:v>
                </c:pt>
                <c:pt idx="246">
                  <c:v>41821</c:v>
                </c:pt>
                <c:pt idx="247">
                  <c:v>41852</c:v>
                </c:pt>
                <c:pt idx="248">
                  <c:v>41883</c:v>
                </c:pt>
                <c:pt idx="249">
                  <c:v>41913</c:v>
                </c:pt>
                <c:pt idx="250">
                  <c:v>41944</c:v>
                </c:pt>
                <c:pt idx="251">
                  <c:v>41974</c:v>
                </c:pt>
                <c:pt idx="252">
                  <c:v>42005</c:v>
                </c:pt>
                <c:pt idx="253">
                  <c:v>42036</c:v>
                </c:pt>
                <c:pt idx="254">
                  <c:v>42064</c:v>
                </c:pt>
                <c:pt idx="255">
                  <c:v>42095</c:v>
                </c:pt>
                <c:pt idx="256">
                  <c:v>42125</c:v>
                </c:pt>
                <c:pt idx="257">
                  <c:v>42156</c:v>
                </c:pt>
                <c:pt idx="258">
                  <c:v>42186</c:v>
                </c:pt>
                <c:pt idx="259">
                  <c:v>42217</c:v>
                </c:pt>
                <c:pt idx="260">
                  <c:v>42248</c:v>
                </c:pt>
                <c:pt idx="261">
                  <c:v>42278</c:v>
                </c:pt>
                <c:pt idx="262">
                  <c:v>42309</c:v>
                </c:pt>
                <c:pt idx="263">
                  <c:v>42339</c:v>
                </c:pt>
                <c:pt idx="264">
                  <c:v>42370</c:v>
                </c:pt>
                <c:pt idx="265">
                  <c:v>42401</c:v>
                </c:pt>
                <c:pt idx="266">
                  <c:v>42430</c:v>
                </c:pt>
                <c:pt idx="267">
                  <c:v>42461</c:v>
                </c:pt>
                <c:pt idx="268">
                  <c:v>42491</c:v>
                </c:pt>
                <c:pt idx="269">
                  <c:v>42522</c:v>
                </c:pt>
                <c:pt idx="270">
                  <c:v>42552</c:v>
                </c:pt>
                <c:pt idx="271">
                  <c:v>42583</c:v>
                </c:pt>
                <c:pt idx="272">
                  <c:v>42614</c:v>
                </c:pt>
                <c:pt idx="273">
                  <c:v>42644</c:v>
                </c:pt>
                <c:pt idx="274">
                  <c:v>42675</c:v>
                </c:pt>
                <c:pt idx="275">
                  <c:v>42705</c:v>
                </c:pt>
                <c:pt idx="276">
                  <c:v>42736</c:v>
                </c:pt>
                <c:pt idx="277">
                  <c:v>42767</c:v>
                </c:pt>
                <c:pt idx="278">
                  <c:v>42795</c:v>
                </c:pt>
                <c:pt idx="279">
                  <c:v>42826</c:v>
                </c:pt>
                <c:pt idx="280">
                  <c:v>42856</c:v>
                </c:pt>
                <c:pt idx="281">
                  <c:v>42887</c:v>
                </c:pt>
                <c:pt idx="282">
                  <c:v>42917</c:v>
                </c:pt>
              </c:numCache>
            </c:numRef>
          </c:cat>
          <c:val>
            <c:numRef>
              <c:f>Sheet1!$G$4:$G$286</c:f>
              <c:numCache>
                <c:formatCode>0.0</c:formatCode>
                <c:ptCount val="283"/>
                <c:pt idx="0">
                  <c:v>86.893185649147213</c:v>
                </c:pt>
                <c:pt idx="1">
                  <c:v>86.488386744233694</c:v>
                </c:pt>
                <c:pt idx="2">
                  <c:v>88.452011145467992</c:v>
                </c:pt>
                <c:pt idx="3">
                  <c:v>87.307426859972551</c:v>
                </c:pt>
                <c:pt idx="4">
                  <c:v>86.416418361873099</c:v>
                </c:pt>
                <c:pt idx="5">
                  <c:v>88.168371999661304</c:v>
                </c:pt>
                <c:pt idx="6">
                  <c:v>87.236478136617961</c:v>
                </c:pt>
                <c:pt idx="7">
                  <c:v>85.65999527974104</c:v>
                </c:pt>
                <c:pt idx="8">
                  <c:v>85.159498468869259</c:v>
                </c:pt>
                <c:pt idx="9">
                  <c:v>84.890760903676409</c:v>
                </c:pt>
                <c:pt idx="10">
                  <c:v>84.858169140278903</c:v>
                </c:pt>
                <c:pt idx="11">
                  <c:v>85.610093300916489</c:v>
                </c:pt>
                <c:pt idx="12">
                  <c:v>82.503767902919705</c:v>
                </c:pt>
                <c:pt idx="13">
                  <c:v>82.003861786367423</c:v>
                </c:pt>
                <c:pt idx="14">
                  <c:v>83.29921472258755</c:v>
                </c:pt>
                <c:pt idx="15">
                  <c:v>84.206668595664397</c:v>
                </c:pt>
                <c:pt idx="16">
                  <c:v>81.584201591758628</c:v>
                </c:pt>
                <c:pt idx="17">
                  <c:v>82.988935572439431</c:v>
                </c:pt>
                <c:pt idx="18">
                  <c:v>81.620399941589966</c:v>
                </c:pt>
                <c:pt idx="19">
                  <c:v>81.266597623797779</c:v>
                </c:pt>
                <c:pt idx="20">
                  <c:v>82.101186846636324</c:v>
                </c:pt>
                <c:pt idx="21">
                  <c:v>81.143165398944006</c:v>
                </c:pt>
                <c:pt idx="22">
                  <c:v>81.556418344159383</c:v>
                </c:pt>
                <c:pt idx="23">
                  <c:v>79.239423227239925</c:v>
                </c:pt>
                <c:pt idx="24">
                  <c:v>79.570726022611396</c:v>
                </c:pt>
                <c:pt idx="25">
                  <c:v>80.114836476584045</c:v>
                </c:pt>
                <c:pt idx="26">
                  <c:v>79.815231105582527</c:v>
                </c:pt>
                <c:pt idx="27">
                  <c:v>80.443305530527311</c:v>
                </c:pt>
                <c:pt idx="28">
                  <c:v>79.720026508879187</c:v>
                </c:pt>
                <c:pt idx="29">
                  <c:v>80.715377402116616</c:v>
                </c:pt>
                <c:pt idx="30">
                  <c:v>81.304855924824125</c:v>
                </c:pt>
                <c:pt idx="31">
                  <c:v>81.79843309548481</c:v>
                </c:pt>
                <c:pt idx="32">
                  <c:v>79.329701076956212</c:v>
                </c:pt>
                <c:pt idx="33">
                  <c:v>79.83039265283908</c:v>
                </c:pt>
                <c:pt idx="34">
                  <c:v>79.107613965975204</c:v>
                </c:pt>
                <c:pt idx="35">
                  <c:v>81.229041616224848</c:v>
                </c:pt>
                <c:pt idx="36">
                  <c:v>79.331719745934095</c:v>
                </c:pt>
                <c:pt idx="37">
                  <c:v>80.205446836258844</c:v>
                </c:pt>
                <c:pt idx="38">
                  <c:v>80.226029675251041</c:v>
                </c:pt>
                <c:pt idx="39">
                  <c:v>81.550854398739489</c:v>
                </c:pt>
                <c:pt idx="40">
                  <c:v>81.127763214316602</c:v>
                </c:pt>
                <c:pt idx="41">
                  <c:v>81.098254866924762</c:v>
                </c:pt>
                <c:pt idx="42">
                  <c:v>80.678766063345549</c:v>
                </c:pt>
                <c:pt idx="43">
                  <c:v>80.277410554430332</c:v>
                </c:pt>
                <c:pt idx="44">
                  <c:v>79.628229285531788</c:v>
                </c:pt>
                <c:pt idx="45">
                  <c:v>80.813793444712786</c:v>
                </c:pt>
                <c:pt idx="46">
                  <c:v>80.959550898079257</c:v>
                </c:pt>
                <c:pt idx="47">
                  <c:v>81.131777497289107</c:v>
                </c:pt>
                <c:pt idx="48">
                  <c:v>81.198898423477559</c:v>
                </c:pt>
                <c:pt idx="49">
                  <c:v>82.837665333298844</c:v>
                </c:pt>
                <c:pt idx="50">
                  <c:v>83.185252519302381</c:v>
                </c:pt>
                <c:pt idx="51">
                  <c:v>83.721063316269678</c:v>
                </c:pt>
                <c:pt idx="52">
                  <c:v>83.782636179533696</c:v>
                </c:pt>
                <c:pt idx="53">
                  <c:v>83.937757044018227</c:v>
                </c:pt>
                <c:pt idx="54">
                  <c:v>84.14362345895951</c:v>
                </c:pt>
                <c:pt idx="55">
                  <c:v>84.896243113297658</c:v>
                </c:pt>
                <c:pt idx="56">
                  <c:v>87.006460240729382</c:v>
                </c:pt>
                <c:pt idx="57">
                  <c:v>85.848949757243048</c:v>
                </c:pt>
                <c:pt idx="58">
                  <c:v>85.004785383420568</c:v>
                </c:pt>
                <c:pt idx="59">
                  <c:v>86.372954962096941</c:v>
                </c:pt>
                <c:pt idx="60">
                  <c:v>88.197523189564748</c:v>
                </c:pt>
                <c:pt idx="61">
                  <c:v>89.322722850078719</c:v>
                </c:pt>
                <c:pt idx="62">
                  <c:v>91.423404088400844</c:v>
                </c:pt>
                <c:pt idx="63">
                  <c:v>92.060302370565211</c:v>
                </c:pt>
                <c:pt idx="64">
                  <c:v>93.69460338631464</c:v>
                </c:pt>
                <c:pt idx="65">
                  <c:v>94.765788364072591</c:v>
                </c:pt>
                <c:pt idx="66">
                  <c:v>97.129264875089845</c:v>
                </c:pt>
                <c:pt idx="67">
                  <c:v>97.620166194476965</c:v>
                </c:pt>
                <c:pt idx="68">
                  <c:v>97.628354326955915</c:v>
                </c:pt>
                <c:pt idx="69">
                  <c:v>97.596005086721959</c:v>
                </c:pt>
                <c:pt idx="70">
                  <c:v>98.920382230474544</c:v>
                </c:pt>
                <c:pt idx="71">
                  <c:v>99.92289345938218</c:v>
                </c:pt>
                <c:pt idx="72">
                  <c:v>100</c:v>
                </c:pt>
                <c:pt idx="73">
                  <c:v>105.03360595292597</c:v>
                </c:pt>
                <c:pt idx="74">
                  <c:v>104.29494570850962</c:v>
                </c:pt>
                <c:pt idx="75">
                  <c:v>104.31242811815653</c:v>
                </c:pt>
                <c:pt idx="76">
                  <c:v>104.46973297792597</c:v>
                </c:pt>
                <c:pt idx="77">
                  <c:v>105.12676356944056</c:v>
                </c:pt>
                <c:pt idx="78">
                  <c:v>105.64625954459686</c:v>
                </c:pt>
                <c:pt idx="79">
                  <c:v>107.41562544490162</c:v>
                </c:pt>
                <c:pt idx="80">
                  <c:v>107.73452847675485</c:v>
                </c:pt>
                <c:pt idx="81">
                  <c:v>106.17658238926195</c:v>
                </c:pt>
                <c:pt idx="82">
                  <c:v>108.52457738185241</c:v>
                </c:pt>
                <c:pt idx="83">
                  <c:v>108.72064848931603</c:v>
                </c:pt>
                <c:pt idx="84">
                  <c:v>107.60646070324029</c:v>
                </c:pt>
                <c:pt idx="85">
                  <c:v>110.96463347202928</c:v>
                </c:pt>
                <c:pt idx="86">
                  <c:v>109.99336498380367</c:v>
                </c:pt>
                <c:pt idx="87">
                  <c:v>109.93528134461738</c:v>
                </c:pt>
                <c:pt idx="88">
                  <c:v>105.31228419769008</c:v>
                </c:pt>
                <c:pt idx="89">
                  <c:v>105.83643645625094</c:v>
                </c:pt>
                <c:pt idx="90">
                  <c:v>104.61725853164461</c:v>
                </c:pt>
                <c:pt idx="91">
                  <c:v>102.51590833493604</c:v>
                </c:pt>
                <c:pt idx="92">
                  <c:v>102.32235220417425</c:v>
                </c:pt>
                <c:pt idx="93">
                  <c:v>102.63586734296292</c:v>
                </c:pt>
                <c:pt idx="94">
                  <c:v>102.89491950812757</c:v>
                </c:pt>
                <c:pt idx="95">
                  <c:v>103.20628087013976</c:v>
                </c:pt>
                <c:pt idx="96">
                  <c:v>102.94538559664134</c:v>
                </c:pt>
                <c:pt idx="97">
                  <c:v>104.05406581368383</c:v>
                </c:pt>
                <c:pt idx="98">
                  <c:v>103.86702452398828</c:v>
                </c:pt>
                <c:pt idx="99">
                  <c:v>102.08622110334609</c:v>
                </c:pt>
                <c:pt idx="100">
                  <c:v>104.72237743066223</c:v>
                </c:pt>
                <c:pt idx="101">
                  <c:v>102.97042982818536</c:v>
                </c:pt>
                <c:pt idx="102">
                  <c:v>104.23810802513624</c:v>
                </c:pt>
                <c:pt idx="103">
                  <c:v>105.39398576957923</c:v>
                </c:pt>
                <c:pt idx="104">
                  <c:v>105.97696829097742</c:v>
                </c:pt>
                <c:pt idx="105">
                  <c:v>107.4750483590211</c:v>
                </c:pt>
                <c:pt idx="106">
                  <c:v>108.0916640660993</c:v>
                </c:pt>
                <c:pt idx="107">
                  <c:v>108.78353779324247</c:v>
                </c:pt>
                <c:pt idx="108">
                  <c:v>110.62631261816489</c:v>
                </c:pt>
                <c:pt idx="109">
                  <c:v>111.60960546965826</c:v>
                </c:pt>
                <c:pt idx="110">
                  <c:v>112.6037466251919</c:v>
                </c:pt>
                <c:pt idx="111">
                  <c:v>111.35934039473317</c:v>
                </c:pt>
                <c:pt idx="112">
                  <c:v>114.21928032129402</c:v>
                </c:pt>
                <c:pt idx="113">
                  <c:v>116.1603209992716</c:v>
                </c:pt>
                <c:pt idx="114">
                  <c:v>116.89907395005963</c:v>
                </c:pt>
                <c:pt idx="115">
                  <c:v>118.70983372340919</c:v>
                </c:pt>
                <c:pt idx="116">
                  <c:v>116.73840509691064</c:v>
                </c:pt>
                <c:pt idx="117">
                  <c:v>118.18407798073703</c:v>
                </c:pt>
                <c:pt idx="118">
                  <c:v>118.81979702411184</c:v>
                </c:pt>
                <c:pt idx="119">
                  <c:v>115.48227073576889</c:v>
                </c:pt>
                <c:pt idx="120">
                  <c:v>117.04077111359253</c:v>
                </c:pt>
                <c:pt idx="121">
                  <c:v>119.21901074733854</c:v>
                </c:pt>
                <c:pt idx="122">
                  <c:v>121.33425069314454</c:v>
                </c:pt>
                <c:pt idx="123">
                  <c:v>123.61149586797617</c:v>
                </c:pt>
                <c:pt idx="124">
                  <c:v>123.26453413011443</c:v>
                </c:pt>
                <c:pt idx="125">
                  <c:v>122.85499368696813</c:v>
                </c:pt>
                <c:pt idx="126">
                  <c:v>127.06235914172908</c:v>
                </c:pt>
                <c:pt idx="127">
                  <c:v>125.41550428208967</c:v>
                </c:pt>
                <c:pt idx="128">
                  <c:v>129.06146335474935</c:v>
                </c:pt>
                <c:pt idx="129">
                  <c:v>129.70969640668736</c:v>
                </c:pt>
                <c:pt idx="130">
                  <c:v>134.36780568947114</c:v>
                </c:pt>
                <c:pt idx="131">
                  <c:v>137.0745642965698</c:v>
                </c:pt>
                <c:pt idx="132">
                  <c:v>143.99031178509941</c:v>
                </c:pt>
                <c:pt idx="133">
                  <c:v>150.79252033289251</c:v>
                </c:pt>
                <c:pt idx="134">
                  <c:v>153.26259663473277</c:v>
                </c:pt>
                <c:pt idx="135">
                  <c:v>158.90329209779844</c:v>
                </c:pt>
                <c:pt idx="136">
                  <c:v>165.87327927173783</c:v>
                </c:pt>
                <c:pt idx="137">
                  <c:v>165.80237877332712</c:v>
                </c:pt>
                <c:pt idx="138">
                  <c:v>171.17391890008804</c:v>
                </c:pt>
                <c:pt idx="139">
                  <c:v>169.79367943846444</c:v>
                </c:pt>
                <c:pt idx="140">
                  <c:v>168.79833642780466</c:v>
                </c:pt>
                <c:pt idx="141">
                  <c:v>169.14115394373667</c:v>
                </c:pt>
                <c:pt idx="142">
                  <c:v>174.63400030927193</c:v>
                </c:pt>
                <c:pt idx="143">
                  <c:v>172.40672814696111</c:v>
                </c:pt>
                <c:pt idx="144">
                  <c:v>172.79699998824603</c:v>
                </c:pt>
                <c:pt idx="145">
                  <c:v>176.3553099969069</c:v>
                </c:pt>
                <c:pt idx="146">
                  <c:v>177.37182590994331</c:v>
                </c:pt>
                <c:pt idx="147">
                  <c:v>177.37381367023011</c:v>
                </c:pt>
                <c:pt idx="148">
                  <c:v>174.49799594693059</c:v>
                </c:pt>
                <c:pt idx="149">
                  <c:v>173.56640114905662</c:v>
                </c:pt>
                <c:pt idx="150">
                  <c:v>169.75539938843136</c:v>
                </c:pt>
                <c:pt idx="151">
                  <c:v>173.30023025585584</c:v>
                </c:pt>
                <c:pt idx="152">
                  <c:v>173.4193980816429</c:v>
                </c:pt>
                <c:pt idx="153">
                  <c:v>169.16010889314919</c:v>
                </c:pt>
                <c:pt idx="154">
                  <c:v>170.49520617420336</c:v>
                </c:pt>
                <c:pt idx="155">
                  <c:v>169.27063493620253</c:v>
                </c:pt>
                <c:pt idx="156">
                  <c:v>172.74007186015569</c:v>
                </c:pt>
                <c:pt idx="157">
                  <c:v>172.47019891835356</c:v>
                </c:pt>
                <c:pt idx="158">
                  <c:v>177.23717915098916</c:v>
                </c:pt>
                <c:pt idx="159">
                  <c:v>177.38627804427995</c:v>
                </c:pt>
                <c:pt idx="160">
                  <c:v>182.23203624042398</c:v>
                </c:pt>
                <c:pt idx="161">
                  <c:v>182.21354294703269</c:v>
                </c:pt>
                <c:pt idx="162">
                  <c:v>184.34573943699831</c:v>
                </c:pt>
                <c:pt idx="163">
                  <c:v>185.67877440824222</c:v>
                </c:pt>
                <c:pt idx="164">
                  <c:v>184.75165069802014</c:v>
                </c:pt>
                <c:pt idx="165">
                  <c:v>189.00561434204036</c:v>
                </c:pt>
                <c:pt idx="166">
                  <c:v>184.95200595455447</c:v>
                </c:pt>
                <c:pt idx="167">
                  <c:v>183.8093985072413</c:v>
                </c:pt>
                <c:pt idx="168">
                  <c:v>186.24573986840886</c:v>
                </c:pt>
                <c:pt idx="169">
                  <c:v>182.01156123671774</c:v>
                </c:pt>
                <c:pt idx="170">
                  <c:v>178.66995384753099</c:v>
                </c:pt>
                <c:pt idx="171">
                  <c:v>169.84047158674312</c:v>
                </c:pt>
                <c:pt idx="172">
                  <c:v>168.42277237663001</c:v>
                </c:pt>
                <c:pt idx="173">
                  <c:v>166.84620605270391</c:v>
                </c:pt>
                <c:pt idx="174">
                  <c:v>166.56666877324579</c:v>
                </c:pt>
                <c:pt idx="175">
                  <c:v>164.65239185656196</c:v>
                </c:pt>
                <c:pt idx="176">
                  <c:v>162.91692886979328</c:v>
                </c:pt>
                <c:pt idx="177">
                  <c:v>159.16014255075078</c:v>
                </c:pt>
                <c:pt idx="178">
                  <c:v>155.99330216774314</c:v>
                </c:pt>
                <c:pt idx="179">
                  <c:v>151.66178445759971</c:v>
                </c:pt>
                <c:pt idx="180">
                  <c:v>148.34047530296451</c:v>
                </c:pt>
                <c:pt idx="181">
                  <c:v>146.67298599849656</c:v>
                </c:pt>
                <c:pt idx="182">
                  <c:v>141.87664777839288</c:v>
                </c:pt>
                <c:pt idx="183">
                  <c:v>137.56551580392488</c:v>
                </c:pt>
                <c:pt idx="184">
                  <c:v>135.07466436389035</c:v>
                </c:pt>
                <c:pt idx="185">
                  <c:v>132.67671331946224</c:v>
                </c:pt>
                <c:pt idx="186">
                  <c:v>132.8723207819726</c:v>
                </c:pt>
                <c:pt idx="187">
                  <c:v>133.20064080077361</c:v>
                </c:pt>
                <c:pt idx="188">
                  <c:v>132.08775818400332</c:v>
                </c:pt>
                <c:pt idx="189">
                  <c:v>130.51034566874083</c:v>
                </c:pt>
                <c:pt idx="190">
                  <c:v>127.61662117051635</c:v>
                </c:pt>
                <c:pt idx="191">
                  <c:v>124.17429542928274</c:v>
                </c:pt>
                <c:pt idx="192">
                  <c:v>125.05188489379229</c:v>
                </c:pt>
                <c:pt idx="193">
                  <c:v>123.14209014724381</c:v>
                </c:pt>
                <c:pt idx="194">
                  <c:v>123.03095773702368</c:v>
                </c:pt>
                <c:pt idx="195">
                  <c:v>122.52440758964784</c:v>
                </c:pt>
                <c:pt idx="196">
                  <c:v>124.39728837833979</c:v>
                </c:pt>
                <c:pt idx="197">
                  <c:v>123.91839353292697</c:v>
                </c:pt>
                <c:pt idx="198">
                  <c:v>123.15443032472517</c:v>
                </c:pt>
                <c:pt idx="199">
                  <c:v>122.84875192623576</c:v>
                </c:pt>
                <c:pt idx="200">
                  <c:v>123.29503206863622</c:v>
                </c:pt>
                <c:pt idx="201">
                  <c:v>123.430783062354</c:v>
                </c:pt>
                <c:pt idx="202">
                  <c:v>123.28274424081289</c:v>
                </c:pt>
                <c:pt idx="203">
                  <c:v>121.39496977309052</c:v>
                </c:pt>
                <c:pt idx="204">
                  <c:v>123.4284226510498</c:v>
                </c:pt>
                <c:pt idx="205">
                  <c:v>123.26527417450184</c:v>
                </c:pt>
                <c:pt idx="206">
                  <c:v>122.53896145904829</c:v>
                </c:pt>
                <c:pt idx="207">
                  <c:v>122.41484586083172</c:v>
                </c:pt>
                <c:pt idx="208">
                  <c:v>124.51379288125104</c:v>
                </c:pt>
                <c:pt idx="209">
                  <c:v>124.51063097034731</c:v>
                </c:pt>
                <c:pt idx="210">
                  <c:v>124.22463908377259</c:v>
                </c:pt>
                <c:pt idx="211">
                  <c:v>124.28472184623054</c:v>
                </c:pt>
                <c:pt idx="212">
                  <c:v>125.15685951848798</c:v>
                </c:pt>
                <c:pt idx="213">
                  <c:v>126.03431827527316</c:v>
                </c:pt>
                <c:pt idx="214">
                  <c:v>126.03431827527316</c:v>
                </c:pt>
                <c:pt idx="215">
                  <c:v>126.72054222430589</c:v>
                </c:pt>
                <c:pt idx="216">
                  <c:v>126.55046339507641</c:v>
                </c:pt>
                <c:pt idx="217">
                  <c:v>124.98720268437562</c:v>
                </c:pt>
                <c:pt idx="218">
                  <c:v>125.17954164213336</c:v>
                </c:pt>
                <c:pt idx="219">
                  <c:v>123.87252073288121</c:v>
                </c:pt>
                <c:pt idx="220">
                  <c:v>124.31012041061969</c:v>
                </c:pt>
                <c:pt idx="221">
                  <c:v>125.49037424558193</c:v>
                </c:pt>
                <c:pt idx="222">
                  <c:v>127.51769694252104</c:v>
                </c:pt>
                <c:pt idx="223">
                  <c:v>127.41387063773611</c:v>
                </c:pt>
                <c:pt idx="224">
                  <c:v>127.30404021652993</c:v>
                </c:pt>
                <c:pt idx="225">
                  <c:v>128.05596446328272</c:v>
                </c:pt>
                <c:pt idx="226">
                  <c:v>128.15417708722137</c:v>
                </c:pt>
                <c:pt idx="227">
                  <c:v>128.63909605673544</c:v>
                </c:pt>
                <c:pt idx="228">
                  <c:v>127.92346707343165</c:v>
                </c:pt>
                <c:pt idx="229">
                  <c:v>126.15082313090558</c:v>
                </c:pt>
                <c:pt idx="230">
                  <c:v>125.90509471964499</c:v>
                </c:pt>
                <c:pt idx="231">
                  <c:v>126.48256567911886</c:v>
                </c:pt>
                <c:pt idx="232">
                  <c:v>128.18935698554785</c:v>
                </c:pt>
                <c:pt idx="233">
                  <c:v>129.81982730261637</c:v>
                </c:pt>
                <c:pt idx="234">
                  <c:v>131.0222186749794</c:v>
                </c:pt>
                <c:pt idx="235">
                  <c:v>130.40117907179675</c:v>
                </c:pt>
                <c:pt idx="236">
                  <c:v>131.1307115578341</c:v>
                </c:pt>
                <c:pt idx="237">
                  <c:v>133.29201212660681</c:v>
                </c:pt>
                <c:pt idx="238">
                  <c:v>133.27114626172875</c:v>
                </c:pt>
                <c:pt idx="239">
                  <c:v>131.93909848010301</c:v>
                </c:pt>
                <c:pt idx="240">
                  <c:v>133.27989789119874</c:v>
                </c:pt>
                <c:pt idx="241">
                  <c:v>134.28589542582083</c:v>
                </c:pt>
                <c:pt idx="242">
                  <c:v>136.87519363882402</c:v>
                </c:pt>
                <c:pt idx="243">
                  <c:v>137.46588656483624</c:v>
                </c:pt>
                <c:pt idx="244">
                  <c:v>137.19340888237372</c:v>
                </c:pt>
                <c:pt idx="245">
                  <c:v>135.59326073692344</c:v>
                </c:pt>
                <c:pt idx="246">
                  <c:v>136.20149684720596</c:v>
                </c:pt>
                <c:pt idx="247">
                  <c:v>139.35654325749397</c:v>
                </c:pt>
                <c:pt idx="248">
                  <c:v>139.66066615609867</c:v>
                </c:pt>
                <c:pt idx="249">
                  <c:v>139.42789815982255</c:v>
                </c:pt>
                <c:pt idx="250">
                  <c:v>141.06501882619315</c:v>
                </c:pt>
                <c:pt idx="251">
                  <c:v>143.48727507677046</c:v>
                </c:pt>
                <c:pt idx="252">
                  <c:v>145.98745278034104</c:v>
                </c:pt>
                <c:pt idx="253">
                  <c:v>147.59809087715385</c:v>
                </c:pt>
                <c:pt idx="254">
                  <c:v>146.59265569388427</c:v>
                </c:pt>
                <c:pt idx="255">
                  <c:v>146.04215040882494</c:v>
                </c:pt>
                <c:pt idx="256">
                  <c:v>147.2132297425658</c:v>
                </c:pt>
                <c:pt idx="257">
                  <c:v>146.83602370316021</c:v>
                </c:pt>
                <c:pt idx="258">
                  <c:v>147.89703161935327</c:v>
                </c:pt>
                <c:pt idx="259">
                  <c:v>147.45045977244021</c:v>
                </c:pt>
                <c:pt idx="260">
                  <c:v>149.80911892430731</c:v>
                </c:pt>
                <c:pt idx="261">
                  <c:v>150.6266048960955</c:v>
                </c:pt>
                <c:pt idx="262">
                  <c:v>151.59815384728171</c:v>
                </c:pt>
                <c:pt idx="263">
                  <c:v>153.15438310549396</c:v>
                </c:pt>
                <c:pt idx="264">
                  <c:v>155.04442613922114</c:v>
                </c:pt>
                <c:pt idx="265">
                  <c:v>154.61578388074125</c:v>
                </c:pt>
                <c:pt idx="266">
                  <c:v>155.16587233890678</c:v>
                </c:pt>
                <c:pt idx="267">
                  <c:v>155.96323054457474</c:v>
                </c:pt>
                <c:pt idx="268">
                  <c:v>157.10892526450814</c:v>
                </c:pt>
                <c:pt idx="269">
                  <c:v>160.26005184138018</c:v>
                </c:pt>
                <c:pt idx="270">
                  <c:v>164.32770138672393</c:v>
                </c:pt>
                <c:pt idx="271">
                  <c:v>165.24610919253863</c:v>
                </c:pt>
                <c:pt idx="272">
                  <c:v>164.99151268622637</c:v>
                </c:pt>
                <c:pt idx="273">
                  <c:v>168.21216848490016</c:v>
                </c:pt>
                <c:pt idx="274">
                  <c:v>170.53235627531015</c:v>
                </c:pt>
                <c:pt idx="275">
                  <c:v>172.81255402249664</c:v>
                </c:pt>
                <c:pt idx="276">
                  <c:v>176.86921810296099</c:v>
                </c:pt>
                <c:pt idx="277">
                  <c:v>179.9388871896364</c:v>
                </c:pt>
                <c:pt idx="278">
                  <c:v>184.63178258727407</c:v>
                </c:pt>
                <c:pt idx="279">
                  <c:v>187.73932172838798</c:v>
                </c:pt>
                <c:pt idx="280">
                  <c:v>190.81151204172008</c:v>
                </c:pt>
                <c:pt idx="281">
                  <c:v>191.27642000701488</c:v>
                </c:pt>
                <c:pt idx="282">
                  <c:v>191.98391146921566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600872"/>
        <c:axId val="331315232"/>
      </c:lineChart>
      <c:dateAx>
        <c:axId val="331600872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15232"/>
        <c:crosses val="autoZero"/>
        <c:auto val="1"/>
        <c:lblOffset val="100"/>
        <c:baseTimeUnit val="months"/>
        <c:majorUnit val="24"/>
        <c:majorTimeUnit val="months"/>
      </c:dateAx>
      <c:valAx>
        <c:axId val="331315232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600872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Sales of Cement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969816272965862E-2"/>
          <c:y val="0.17171296296296296"/>
          <c:w val="0.88447462817147859"/>
          <c:h val="0.72102617381160683"/>
        </c:manualLayout>
      </c:layout>
      <c:areaChart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Sheet1!$A$49:$A$257</c:f>
              <c:numCache>
                <c:formatCode>mmm\-yy</c:formatCode>
                <c:ptCount val="209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</c:numCache>
            </c:numRef>
          </c:cat>
          <c:val>
            <c:numRef>
              <c:f>Sheet1!$B$49:$B$257</c:f>
              <c:numCache>
                <c:formatCode>0.00</c:formatCode>
                <c:ptCount val="209"/>
                <c:pt idx="0">
                  <c:v>10.25</c:v>
                </c:pt>
                <c:pt idx="1">
                  <c:v>9.26</c:v>
                </c:pt>
                <c:pt idx="2">
                  <c:v>9.0399999999999991</c:v>
                </c:pt>
                <c:pt idx="3">
                  <c:v>10.71</c:v>
                </c:pt>
                <c:pt idx="4">
                  <c:v>13.37</c:v>
                </c:pt>
                <c:pt idx="5">
                  <c:v>12</c:v>
                </c:pt>
                <c:pt idx="6">
                  <c:v>11.23</c:v>
                </c:pt>
                <c:pt idx="7">
                  <c:v>12.95</c:v>
                </c:pt>
                <c:pt idx="8">
                  <c:v>12.44</c:v>
                </c:pt>
                <c:pt idx="9">
                  <c:v>13.81</c:v>
                </c:pt>
                <c:pt idx="10">
                  <c:v>13.56</c:v>
                </c:pt>
                <c:pt idx="11">
                  <c:v>13.91</c:v>
                </c:pt>
                <c:pt idx="12">
                  <c:v>15.36</c:v>
                </c:pt>
                <c:pt idx="13">
                  <c:v>14.18</c:v>
                </c:pt>
                <c:pt idx="14">
                  <c:v>15.53</c:v>
                </c:pt>
                <c:pt idx="15">
                  <c:v>12.93</c:v>
                </c:pt>
                <c:pt idx="16">
                  <c:v>13.31</c:v>
                </c:pt>
                <c:pt idx="17">
                  <c:v>12.3</c:v>
                </c:pt>
                <c:pt idx="18">
                  <c:v>12.23</c:v>
                </c:pt>
                <c:pt idx="19">
                  <c:v>12.8</c:v>
                </c:pt>
                <c:pt idx="20">
                  <c:v>11.85</c:v>
                </c:pt>
                <c:pt idx="21">
                  <c:v>11.34</c:v>
                </c:pt>
                <c:pt idx="22">
                  <c:v>9.82</c:v>
                </c:pt>
                <c:pt idx="23">
                  <c:v>9.9</c:v>
                </c:pt>
                <c:pt idx="24">
                  <c:v>10.27</c:v>
                </c:pt>
                <c:pt idx="25">
                  <c:v>7.32</c:v>
                </c:pt>
                <c:pt idx="26">
                  <c:v>7.43</c:v>
                </c:pt>
                <c:pt idx="27">
                  <c:v>8.48</c:v>
                </c:pt>
                <c:pt idx="28">
                  <c:v>9.1999999999999993</c:v>
                </c:pt>
                <c:pt idx="29">
                  <c:v>8.35</c:v>
                </c:pt>
                <c:pt idx="30">
                  <c:v>10.02</c:v>
                </c:pt>
                <c:pt idx="31">
                  <c:v>9.1199999999999992</c:v>
                </c:pt>
                <c:pt idx="32">
                  <c:v>9.16</c:v>
                </c:pt>
                <c:pt idx="33">
                  <c:v>10.5</c:v>
                </c:pt>
                <c:pt idx="34">
                  <c:v>10.74</c:v>
                </c:pt>
                <c:pt idx="35">
                  <c:v>9.86</c:v>
                </c:pt>
                <c:pt idx="36">
                  <c:v>9.98</c:v>
                </c:pt>
                <c:pt idx="37">
                  <c:v>9.27</c:v>
                </c:pt>
                <c:pt idx="38">
                  <c:v>9.7100000000000009</c:v>
                </c:pt>
                <c:pt idx="39">
                  <c:v>10.23</c:v>
                </c:pt>
                <c:pt idx="40">
                  <c:v>9.77</c:v>
                </c:pt>
                <c:pt idx="41">
                  <c:v>10.91</c:v>
                </c:pt>
                <c:pt idx="42">
                  <c:v>11.33</c:v>
                </c:pt>
                <c:pt idx="43">
                  <c:v>11.01</c:v>
                </c:pt>
                <c:pt idx="44">
                  <c:v>12.86</c:v>
                </c:pt>
                <c:pt idx="45">
                  <c:v>12.63</c:v>
                </c:pt>
                <c:pt idx="46">
                  <c:v>13.09</c:v>
                </c:pt>
                <c:pt idx="47">
                  <c:v>15.15</c:v>
                </c:pt>
                <c:pt idx="48">
                  <c:v>13.64</c:v>
                </c:pt>
                <c:pt idx="49">
                  <c:v>15.8</c:v>
                </c:pt>
                <c:pt idx="50">
                  <c:v>16.739999999999998</c:v>
                </c:pt>
                <c:pt idx="51">
                  <c:v>16.36</c:v>
                </c:pt>
                <c:pt idx="52">
                  <c:v>14</c:v>
                </c:pt>
                <c:pt idx="53">
                  <c:v>15.71</c:v>
                </c:pt>
                <c:pt idx="54">
                  <c:v>15.74</c:v>
                </c:pt>
                <c:pt idx="55">
                  <c:v>16.440000000000001</c:v>
                </c:pt>
                <c:pt idx="56">
                  <c:v>17.36</c:v>
                </c:pt>
                <c:pt idx="57">
                  <c:v>16.170000000000002</c:v>
                </c:pt>
                <c:pt idx="58">
                  <c:v>18.190000000000001</c:v>
                </c:pt>
                <c:pt idx="59">
                  <c:v>15.98</c:v>
                </c:pt>
                <c:pt idx="60">
                  <c:v>19.079999999999998</c:v>
                </c:pt>
                <c:pt idx="61">
                  <c:v>20.61</c:v>
                </c:pt>
                <c:pt idx="62">
                  <c:v>19.84</c:v>
                </c:pt>
                <c:pt idx="63">
                  <c:v>21.98</c:v>
                </c:pt>
                <c:pt idx="64">
                  <c:v>21.08</c:v>
                </c:pt>
                <c:pt idx="65">
                  <c:v>21.46</c:v>
                </c:pt>
                <c:pt idx="66">
                  <c:v>19.5</c:v>
                </c:pt>
                <c:pt idx="67">
                  <c:v>20.92</c:v>
                </c:pt>
                <c:pt idx="68">
                  <c:v>22.01</c:v>
                </c:pt>
                <c:pt idx="69">
                  <c:v>21.46</c:v>
                </c:pt>
                <c:pt idx="70">
                  <c:v>21.87</c:v>
                </c:pt>
                <c:pt idx="71">
                  <c:v>26.96</c:v>
                </c:pt>
                <c:pt idx="72">
                  <c:v>29.49</c:v>
                </c:pt>
                <c:pt idx="73">
                  <c:v>27.09</c:v>
                </c:pt>
                <c:pt idx="74">
                  <c:v>26.05</c:v>
                </c:pt>
                <c:pt idx="75">
                  <c:v>19.27</c:v>
                </c:pt>
                <c:pt idx="76">
                  <c:v>25.33</c:v>
                </c:pt>
                <c:pt idx="77">
                  <c:v>25.28</c:v>
                </c:pt>
                <c:pt idx="78">
                  <c:v>26.67</c:v>
                </c:pt>
                <c:pt idx="79">
                  <c:v>27.71</c:v>
                </c:pt>
                <c:pt idx="80">
                  <c:v>23.94</c:v>
                </c:pt>
                <c:pt idx="81">
                  <c:v>25.5</c:v>
                </c:pt>
                <c:pt idx="82">
                  <c:v>24.83</c:v>
                </c:pt>
                <c:pt idx="83">
                  <c:v>24.7</c:v>
                </c:pt>
                <c:pt idx="84">
                  <c:v>24.9</c:v>
                </c:pt>
                <c:pt idx="85">
                  <c:v>25.28</c:v>
                </c:pt>
                <c:pt idx="86">
                  <c:v>30.44</c:v>
                </c:pt>
                <c:pt idx="87">
                  <c:v>25.39</c:v>
                </c:pt>
                <c:pt idx="88">
                  <c:v>28.05</c:v>
                </c:pt>
                <c:pt idx="89">
                  <c:v>23.34</c:v>
                </c:pt>
                <c:pt idx="90">
                  <c:v>24.17</c:v>
                </c:pt>
                <c:pt idx="91">
                  <c:v>22.5</c:v>
                </c:pt>
                <c:pt idx="92">
                  <c:v>22.69</c:v>
                </c:pt>
                <c:pt idx="93">
                  <c:v>25.6</c:v>
                </c:pt>
                <c:pt idx="94">
                  <c:v>29</c:v>
                </c:pt>
                <c:pt idx="95">
                  <c:v>25.9</c:v>
                </c:pt>
                <c:pt idx="96">
                  <c:v>25.15</c:v>
                </c:pt>
                <c:pt idx="97">
                  <c:v>25.72</c:v>
                </c:pt>
                <c:pt idx="98">
                  <c:v>23.2</c:v>
                </c:pt>
                <c:pt idx="99">
                  <c:v>26.87</c:v>
                </c:pt>
                <c:pt idx="100">
                  <c:v>19.63</c:v>
                </c:pt>
                <c:pt idx="101">
                  <c:v>18.399999999999999</c:v>
                </c:pt>
                <c:pt idx="102">
                  <c:v>18.3</c:v>
                </c:pt>
                <c:pt idx="103">
                  <c:v>17.260000000000002</c:v>
                </c:pt>
                <c:pt idx="104">
                  <c:v>17.489999999999998</c:v>
                </c:pt>
                <c:pt idx="105">
                  <c:v>15.43</c:v>
                </c:pt>
                <c:pt idx="106">
                  <c:v>12.55</c:v>
                </c:pt>
                <c:pt idx="107">
                  <c:v>11.24</c:v>
                </c:pt>
                <c:pt idx="108">
                  <c:v>10.130000000000001</c:v>
                </c:pt>
                <c:pt idx="109">
                  <c:v>9.41</c:v>
                </c:pt>
                <c:pt idx="110">
                  <c:v>8.66</c:v>
                </c:pt>
                <c:pt idx="111">
                  <c:v>8.34</c:v>
                </c:pt>
                <c:pt idx="112">
                  <c:v>8.35</c:v>
                </c:pt>
                <c:pt idx="113">
                  <c:v>9.18</c:v>
                </c:pt>
                <c:pt idx="114">
                  <c:v>9.75</c:v>
                </c:pt>
                <c:pt idx="115">
                  <c:v>6.66</c:v>
                </c:pt>
                <c:pt idx="116">
                  <c:v>6.76</c:v>
                </c:pt>
                <c:pt idx="117">
                  <c:v>6.01</c:v>
                </c:pt>
                <c:pt idx="118">
                  <c:v>6.88</c:v>
                </c:pt>
                <c:pt idx="119">
                  <c:v>8.09</c:v>
                </c:pt>
                <c:pt idx="120">
                  <c:v>6.04</c:v>
                </c:pt>
                <c:pt idx="121">
                  <c:v>4.72</c:v>
                </c:pt>
                <c:pt idx="122">
                  <c:v>5.74</c:v>
                </c:pt>
                <c:pt idx="123">
                  <c:v>5.62</c:v>
                </c:pt>
                <c:pt idx="124">
                  <c:v>5.17</c:v>
                </c:pt>
                <c:pt idx="125">
                  <c:v>5.97</c:v>
                </c:pt>
                <c:pt idx="126">
                  <c:v>4.96</c:v>
                </c:pt>
                <c:pt idx="127">
                  <c:v>5.42</c:v>
                </c:pt>
                <c:pt idx="128">
                  <c:v>4.87</c:v>
                </c:pt>
                <c:pt idx="129">
                  <c:v>4.83</c:v>
                </c:pt>
                <c:pt idx="130">
                  <c:v>3.95</c:v>
                </c:pt>
                <c:pt idx="131">
                  <c:v>4.5</c:v>
                </c:pt>
                <c:pt idx="132">
                  <c:v>4.62</c:v>
                </c:pt>
                <c:pt idx="133">
                  <c:v>4.07</c:v>
                </c:pt>
                <c:pt idx="134">
                  <c:v>3.77</c:v>
                </c:pt>
                <c:pt idx="135">
                  <c:v>4.71</c:v>
                </c:pt>
                <c:pt idx="136">
                  <c:v>5.46</c:v>
                </c:pt>
                <c:pt idx="137">
                  <c:v>4.7300000000000004</c:v>
                </c:pt>
                <c:pt idx="138">
                  <c:v>5.46</c:v>
                </c:pt>
                <c:pt idx="139">
                  <c:v>6.18</c:v>
                </c:pt>
                <c:pt idx="140">
                  <c:v>5.99</c:v>
                </c:pt>
                <c:pt idx="141">
                  <c:v>5.33</c:v>
                </c:pt>
                <c:pt idx="142">
                  <c:v>7.13</c:v>
                </c:pt>
                <c:pt idx="143">
                  <c:v>3.52</c:v>
                </c:pt>
                <c:pt idx="144">
                  <c:v>5.31</c:v>
                </c:pt>
                <c:pt idx="145">
                  <c:v>5.89</c:v>
                </c:pt>
                <c:pt idx="146">
                  <c:v>6.58</c:v>
                </c:pt>
                <c:pt idx="147">
                  <c:v>5.66</c:v>
                </c:pt>
                <c:pt idx="148">
                  <c:v>6.06</c:v>
                </c:pt>
                <c:pt idx="149">
                  <c:v>5.87</c:v>
                </c:pt>
                <c:pt idx="150">
                  <c:v>5.96</c:v>
                </c:pt>
                <c:pt idx="151">
                  <c:v>5.51</c:v>
                </c:pt>
                <c:pt idx="152">
                  <c:v>5.69</c:v>
                </c:pt>
                <c:pt idx="153">
                  <c:v>6.8</c:v>
                </c:pt>
                <c:pt idx="154">
                  <c:v>6.57</c:v>
                </c:pt>
                <c:pt idx="155">
                  <c:v>6.98</c:v>
                </c:pt>
                <c:pt idx="156">
                  <c:v>7.69</c:v>
                </c:pt>
                <c:pt idx="157">
                  <c:v>7.97</c:v>
                </c:pt>
                <c:pt idx="158">
                  <c:v>6.16</c:v>
                </c:pt>
                <c:pt idx="159">
                  <c:v>7</c:v>
                </c:pt>
                <c:pt idx="160">
                  <c:v>6.44</c:v>
                </c:pt>
                <c:pt idx="161">
                  <c:v>6.75</c:v>
                </c:pt>
                <c:pt idx="162">
                  <c:v>7.23</c:v>
                </c:pt>
                <c:pt idx="163">
                  <c:v>7.93</c:v>
                </c:pt>
                <c:pt idx="164">
                  <c:v>7.78</c:v>
                </c:pt>
                <c:pt idx="165">
                  <c:v>7.65</c:v>
                </c:pt>
                <c:pt idx="166">
                  <c:v>7.33</c:v>
                </c:pt>
                <c:pt idx="167">
                  <c:v>5.33</c:v>
                </c:pt>
                <c:pt idx="168">
                  <c:v>8.6300000000000008</c:v>
                </c:pt>
                <c:pt idx="169">
                  <c:v>7.6</c:v>
                </c:pt>
                <c:pt idx="170">
                  <c:v>8.8000000000000007</c:v>
                </c:pt>
                <c:pt idx="171">
                  <c:v>8.7799999999999994</c:v>
                </c:pt>
                <c:pt idx="172">
                  <c:v>8.9700000000000006</c:v>
                </c:pt>
                <c:pt idx="173">
                  <c:v>7.08</c:v>
                </c:pt>
                <c:pt idx="174">
                  <c:v>8.19</c:v>
                </c:pt>
                <c:pt idx="175">
                  <c:v>7.67</c:v>
                </c:pt>
                <c:pt idx="176">
                  <c:v>7.9</c:v>
                </c:pt>
                <c:pt idx="177">
                  <c:v>8.23</c:v>
                </c:pt>
                <c:pt idx="178">
                  <c:v>8.66</c:v>
                </c:pt>
                <c:pt idx="179">
                  <c:v>6.23</c:v>
                </c:pt>
                <c:pt idx="180">
                  <c:v>8.27</c:v>
                </c:pt>
                <c:pt idx="181">
                  <c:v>8.11</c:v>
                </c:pt>
                <c:pt idx="182">
                  <c:v>8.7200000000000006</c:v>
                </c:pt>
                <c:pt idx="183">
                  <c:v>8.4700000000000006</c:v>
                </c:pt>
                <c:pt idx="184">
                  <c:v>8.4</c:v>
                </c:pt>
                <c:pt idx="185">
                  <c:v>9.68</c:v>
                </c:pt>
                <c:pt idx="186">
                  <c:v>10.25</c:v>
                </c:pt>
                <c:pt idx="187">
                  <c:v>9.4</c:v>
                </c:pt>
                <c:pt idx="188">
                  <c:v>9.7899999999999991</c:v>
                </c:pt>
                <c:pt idx="189">
                  <c:v>10.11</c:v>
                </c:pt>
                <c:pt idx="190">
                  <c:v>9.77</c:v>
                </c:pt>
                <c:pt idx="191">
                  <c:v>9.9499999999999993</c:v>
                </c:pt>
                <c:pt idx="192">
                  <c:v>9.6999999999999993</c:v>
                </c:pt>
                <c:pt idx="193">
                  <c:v>10.59</c:v>
                </c:pt>
                <c:pt idx="194">
                  <c:v>9.85</c:v>
                </c:pt>
                <c:pt idx="195">
                  <c:v>11.07</c:v>
                </c:pt>
                <c:pt idx="196">
                  <c:v>10.91</c:v>
                </c:pt>
                <c:pt idx="197">
                  <c:v>10.84</c:v>
                </c:pt>
                <c:pt idx="198">
                  <c:v>10.58</c:v>
                </c:pt>
                <c:pt idx="199">
                  <c:v>11.84</c:v>
                </c:pt>
                <c:pt idx="200">
                  <c:v>12.44</c:v>
                </c:pt>
                <c:pt idx="201">
                  <c:v>12.2</c:v>
                </c:pt>
                <c:pt idx="202">
                  <c:v>14.69</c:v>
                </c:pt>
                <c:pt idx="203">
                  <c:v>17.45</c:v>
                </c:pt>
                <c:pt idx="204">
                  <c:v>14.27</c:v>
                </c:pt>
                <c:pt idx="205">
                  <c:v>14.2</c:v>
                </c:pt>
                <c:pt idx="206">
                  <c:v>15.1</c:v>
                </c:pt>
                <c:pt idx="207">
                  <c:v>10.64</c:v>
                </c:pt>
                <c:pt idx="208">
                  <c:v>14.74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5533696"/>
        <c:axId val="485531736"/>
      </c:areaChart>
      <c:dateAx>
        <c:axId val="4855336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531736"/>
        <c:crosses val="autoZero"/>
        <c:auto val="1"/>
        <c:lblOffset val="100"/>
        <c:baseTimeUnit val="months"/>
        <c:majorUnit val="24"/>
        <c:majorTimeUnit val="months"/>
      </c:dateAx>
      <c:valAx>
        <c:axId val="485531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Th. Tons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6.878827646544183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5336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 Policy Interest Rate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Sheet1!$A$13:$A$194</c:f>
              <c:numCache>
                <c:formatCode>mmm\-yy</c:formatCode>
                <c:ptCount val="182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  <c:pt idx="5">
                  <c:v>37530</c:v>
                </c:pt>
                <c:pt idx="6">
                  <c:v>37561</c:v>
                </c:pt>
                <c:pt idx="7">
                  <c:v>37591</c:v>
                </c:pt>
                <c:pt idx="8">
                  <c:v>37622</c:v>
                </c:pt>
                <c:pt idx="9">
                  <c:v>37653</c:v>
                </c:pt>
                <c:pt idx="10">
                  <c:v>37681</c:v>
                </c:pt>
                <c:pt idx="11">
                  <c:v>37712</c:v>
                </c:pt>
                <c:pt idx="12">
                  <c:v>37742</c:v>
                </c:pt>
                <c:pt idx="13">
                  <c:v>37773</c:v>
                </c:pt>
                <c:pt idx="14">
                  <c:v>37803</c:v>
                </c:pt>
                <c:pt idx="15">
                  <c:v>37834</c:v>
                </c:pt>
                <c:pt idx="16">
                  <c:v>37865</c:v>
                </c:pt>
                <c:pt idx="17">
                  <c:v>37895</c:v>
                </c:pt>
                <c:pt idx="18">
                  <c:v>37926</c:v>
                </c:pt>
                <c:pt idx="19">
                  <c:v>37956</c:v>
                </c:pt>
                <c:pt idx="20">
                  <c:v>37987</c:v>
                </c:pt>
                <c:pt idx="21">
                  <c:v>38018</c:v>
                </c:pt>
                <c:pt idx="22">
                  <c:v>38047</c:v>
                </c:pt>
                <c:pt idx="23">
                  <c:v>38078</c:v>
                </c:pt>
                <c:pt idx="24">
                  <c:v>38108</c:v>
                </c:pt>
                <c:pt idx="25">
                  <c:v>38139</c:v>
                </c:pt>
                <c:pt idx="26">
                  <c:v>38169</c:v>
                </c:pt>
                <c:pt idx="27">
                  <c:v>38200</c:v>
                </c:pt>
                <c:pt idx="28">
                  <c:v>38231</c:v>
                </c:pt>
                <c:pt idx="29">
                  <c:v>38261</c:v>
                </c:pt>
                <c:pt idx="30">
                  <c:v>38292</c:v>
                </c:pt>
                <c:pt idx="31">
                  <c:v>38322</c:v>
                </c:pt>
                <c:pt idx="32">
                  <c:v>38353</c:v>
                </c:pt>
                <c:pt idx="33">
                  <c:v>38384</c:v>
                </c:pt>
                <c:pt idx="34">
                  <c:v>38412</c:v>
                </c:pt>
                <c:pt idx="35">
                  <c:v>38443</c:v>
                </c:pt>
                <c:pt idx="36">
                  <c:v>38473</c:v>
                </c:pt>
                <c:pt idx="37">
                  <c:v>38504</c:v>
                </c:pt>
                <c:pt idx="38">
                  <c:v>38534</c:v>
                </c:pt>
                <c:pt idx="39">
                  <c:v>38565</c:v>
                </c:pt>
                <c:pt idx="40">
                  <c:v>38596</c:v>
                </c:pt>
                <c:pt idx="41">
                  <c:v>38626</c:v>
                </c:pt>
                <c:pt idx="42">
                  <c:v>38657</c:v>
                </c:pt>
                <c:pt idx="43">
                  <c:v>38687</c:v>
                </c:pt>
                <c:pt idx="44">
                  <c:v>38718</c:v>
                </c:pt>
                <c:pt idx="45">
                  <c:v>38749</c:v>
                </c:pt>
                <c:pt idx="46">
                  <c:v>38777</c:v>
                </c:pt>
                <c:pt idx="47">
                  <c:v>38808</c:v>
                </c:pt>
                <c:pt idx="48">
                  <c:v>38838</c:v>
                </c:pt>
                <c:pt idx="49">
                  <c:v>38869</c:v>
                </c:pt>
                <c:pt idx="50">
                  <c:v>38899</c:v>
                </c:pt>
                <c:pt idx="51">
                  <c:v>38930</c:v>
                </c:pt>
                <c:pt idx="52">
                  <c:v>38961</c:v>
                </c:pt>
                <c:pt idx="53">
                  <c:v>38991</c:v>
                </c:pt>
                <c:pt idx="54">
                  <c:v>39022</c:v>
                </c:pt>
                <c:pt idx="55">
                  <c:v>39052</c:v>
                </c:pt>
                <c:pt idx="56">
                  <c:v>39083</c:v>
                </c:pt>
                <c:pt idx="57">
                  <c:v>39114</c:v>
                </c:pt>
                <c:pt idx="58">
                  <c:v>39142</c:v>
                </c:pt>
                <c:pt idx="59">
                  <c:v>39173</c:v>
                </c:pt>
                <c:pt idx="60">
                  <c:v>39203</c:v>
                </c:pt>
                <c:pt idx="61">
                  <c:v>39234</c:v>
                </c:pt>
                <c:pt idx="62">
                  <c:v>39264</c:v>
                </c:pt>
                <c:pt idx="63">
                  <c:v>39295</c:v>
                </c:pt>
                <c:pt idx="64">
                  <c:v>39326</c:v>
                </c:pt>
                <c:pt idx="65">
                  <c:v>39356</c:v>
                </c:pt>
                <c:pt idx="66">
                  <c:v>39387</c:v>
                </c:pt>
                <c:pt idx="67">
                  <c:v>39417</c:v>
                </c:pt>
                <c:pt idx="68">
                  <c:v>39448</c:v>
                </c:pt>
                <c:pt idx="69">
                  <c:v>39479</c:v>
                </c:pt>
                <c:pt idx="70">
                  <c:v>39508</c:v>
                </c:pt>
                <c:pt idx="71">
                  <c:v>39539</c:v>
                </c:pt>
                <c:pt idx="72">
                  <c:v>39569</c:v>
                </c:pt>
                <c:pt idx="73">
                  <c:v>39600</c:v>
                </c:pt>
                <c:pt idx="74">
                  <c:v>39630</c:v>
                </c:pt>
                <c:pt idx="75">
                  <c:v>39661</c:v>
                </c:pt>
                <c:pt idx="76">
                  <c:v>39692</c:v>
                </c:pt>
                <c:pt idx="77">
                  <c:v>39722</c:v>
                </c:pt>
                <c:pt idx="78">
                  <c:v>39753</c:v>
                </c:pt>
                <c:pt idx="79">
                  <c:v>39783</c:v>
                </c:pt>
                <c:pt idx="80">
                  <c:v>39814</c:v>
                </c:pt>
                <c:pt idx="81">
                  <c:v>39845</c:v>
                </c:pt>
                <c:pt idx="82">
                  <c:v>39873</c:v>
                </c:pt>
                <c:pt idx="83">
                  <c:v>39904</c:v>
                </c:pt>
                <c:pt idx="84">
                  <c:v>39934</c:v>
                </c:pt>
                <c:pt idx="85">
                  <c:v>39965</c:v>
                </c:pt>
                <c:pt idx="86">
                  <c:v>39995</c:v>
                </c:pt>
                <c:pt idx="87">
                  <c:v>40026</c:v>
                </c:pt>
                <c:pt idx="88">
                  <c:v>40057</c:v>
                </c:pt>
                <c:pt idx="89">
                  <c:v>40087</c:v>
                </c:pt>
                <c:pt idx="90">
                  <c:v>40118</c:v>
                </c:pt>
                <c:pt idx="91">
                  <c:v>40148</c:v>
                </c:pt>
                <c:pt idx="92">
                  <c:v>40179</c:v>
                </c:pt>
                <c:pt idx="93">
                  <c:v>40210</c:v>
                </c:pt>
                <c:pt idx="94">
                  <c:v>40238</c:v>
                </c:pt>
                <c:pt idx="95">
                  <c:v>40269</c:v>
                </c:pt>
                <c:pt idx="96">
                  <c:v>40299</c:v>
                </c:pt>
                <c:pt idx="97">
                  <c:v>40330</c:v>
                </c:pt>
                <c:pt idx="98">
                  <c:v>40360</c:v>
                </c:pt>
                <c:pt idx="99">
                  <c:v>40391</c:v>
                </c:pt>
                <c:pt idx="100">
                  <c:v>40422</c:v>
                </c:pt>
                <c:pt idx="101">
                  <c:v>40452</c:v>
                </c:pt>
                <c:pt idx="102">
                  <c:v>40483</c:v>
                </c:pt>
                <c:pt idx="103">
                  <c:v>40513</c:v>
                </c:pt>
                <c:pt idx="104">
                  <c:v>40544</c:v>
                </c:pt>
                <c:pt idx="105">
                  <c:v>40575</c:v>
                </c:pt>
                <c:pt idx="106">
                  <c:v>40603</c:v>
                </c:pt>
                <c:pt idx="107">
                  <c:v>40634</c:v>
                </c:pt>
                <c:pt idx="108">
                  <c:v>40664</c:v>
                </c:pt>
                <c:pt idx="109">
                  <c:v>40695</c:v>
                </c:pt>
                <c:pt idx="110">
                  <c:v>40725</c:v>
                </c:pt>
                <c:pt idx="111">
                  <c:v>40756</c:v>
                </c:pt>
                <c:pt idx="112">
                  <c:v>40787</c:v>
                </c:pt>
                <c:pt idx="113">
                  <c:v>40817</c:v>
                </c:pt>
                <c:pt idx="114">
                  <c:v>40848</c:v>
                </c:pt>
                <c:pt idx="115">
                  <c:v>40878</c:v>
                </c:pt>
                <c:pt idx="116">
                  <c:v>40909</c:v>
                </c:pt>
                <c:pt idx="117">
                  <c:v>40940</c:v>
                </c:pt>
                <c:pt idx="118">
                  <c:v>40969</c:v>
                </c:pt>
                <c:pt idx="119">
                  <c:v>41000</c:v>
                </c:pt>
                <c:pt idx="120">
                  <c:v>41030</c:v>
                </c:pt>
                <c:pt idx="121">
                  <c:v>41061</c:v>
                </c:pt>
                <c:pt idx="122">
                  <c:v>41091</c:v>
                </c:pt>
                <c:pt idx="123">
                  <c:v>41122</c:v>
                </c:pt>
                <c:pt idx="124">
                  <c:v>41153</c:v>
                </c:pt>
                <c:pt idx="125">
                  <c:v>41183</c:v>
                </c:pt>
                <c:pt idx="126">
                  <c:v>41214</c:v>
                </c:pt>
                <c:pt idx="127">
                  <c:v>41244</c:v>
                </c:pt>
                <c:pt idx="128">
                  <c:v>41275</c:v>
                </c:pt>
                <c:pt idx="129">
                  <c:v>41306</c:v>
                </c:pt>
                <c:pt idx="130">
                  <c:v>41334</c:v>
                </c:pt>
                <c:pt idx="131">
                  <c:v>41365</c:v>
                </c:pt>
                <c:pt idx="132">
                  <c:v>41395</c:v>
                </c:pt>
                <c:pt idx="133">
                  <c:v>41426</c:v>
                </c:pt>
                <c:pt idx="134">
                  <c:v>41456</c:v>
                </c:pt>
                <c:pt idx="135">
                  <c:v>41487</c:v>
                </c:pt>
                <c:pt idx="136">
                  <c:v>41518</c:v>
                </c:pt>
                <c:pt idx="137">
                  <c:v>41548</c:v>
                </c:pt>
                <c:pt idx="138">
                  <c:v>41579</c:v>
                </c:pt>
                <c:pt idx="139">
                  <c:v>41609</c:v>
                </c:pt>
                <c:pt idx="140">
                  <c:v>41640</c:v>
                </c:pt>
                <c:pt idx="141">
                  <c:v>41671</c:v>
                </c:pt>
                <c:pt idx="142">
                  <c:v>41699</c:v>
                </c:pt>
                <c:pt idx="143">
                  <c:v>41730</c:v>
                </c:pt>
                <c:pt idx="144">
                  <c:v>41760</c:v>
                </c:pt>
                <c:pt idx="145">
                  <c:v>41791</c:v>
                </c:pt>
                <c:pt idx="146">
                  <c:v>41821</c:v>
                </c:pt>
                <c:pt idx="147">
                  <c:v>41852</c:v>
                </c:pt>
                <c:pt idx="148">
                  <c:v>41883</c:v>
                </c:pt>
                <c:pt idx="149">
                  <c:v>41913</c:v>
                </c:pt>
                <c:pt idx="150">
                  <c:v>41944</c:v>
                </c:pt>
                <c:pt idx="151">
                  <c:v>41974</c:v>
                </c:pt>
                <c:pt idx="152">
                  <c:v>42005</c:v>
                </c:pt>
                <c:pt idx="153">
                  <c:v>42036</c:v>
                </c:pt>
                <c:pt idx="154">
                  <c:v>42064</c:v>
                </c:pt>
                <c:pt idx="155">
                  <c:v>42095</c:v>
                </c:pt>
                <c:pt idx="156">
                  <c:v>42125</c:v>
                </c:pt>
                <c:pt idx="157">
                  <c:v>42156</c:v>
                </c:pt>
                <c:pt idx="158">
                  <c:v>42186</c:v>
                </c:pt>
                <c:pt idx="159">
                  <c:v>42217</c:v>
                </c:pt>
                <c:pt idx="160">
                  <c:v>42248</c:v>
                </c:pt>
                <c:pt idx="161">
                  <c:v>42278</c:v>
                </c:pt>
                <c:pt idx="162">
                  <c:v>42309</c:v>
                </c:pt>
                <c:pt idx="163">
                  <c:v>42339</c:v>
                </c:pt>
                <c:pt idx="164">
                  <c:v>42370</c:v>
                </c:pt>
                <c:pt idx="165">
                  <c:v>42401</c:v>
                </c:pt>
                <c:pt idx="166">
                  <c:v>42430</c:v>
                </c:pt>
                <c:pt idx="167">
                  <c:v>42461</c:v>
                </c:pt>
                <c:pt idx="168">
                  <c:v>42491</c:v>
                </c:pt>
                <c:pt idx="169">
                  <c:v>42522</c:v>
                </c:pt>
                <c:pt idx="170">
                  <c:v>42552</c:v>
                </c:pt>
                <c:pt idx="171">
                  <c:v>42583</c:v>
                </c:pt>
                <c:pt idx="172">
                  <c:v>42614</c:v>
                </c:pt>
                <c:pt idx="173">
                  <c:v>42644</c:v>
                </c:pt>
                <c:pt idx="174">
                  <c:v>42675</c:v>
                </c:pt>
                <c:pt idx="175">
                  <c:v>42705</c:v>
                </c:pt>
                <c:pt idx="176">
                  <c:v>42736</c:v>
                </c:pt>
                <c:pt idx="177">
                  <c:v>42767</c:v>
                </c:pt>
                <c:pt idx="178">
                  <c:v>42795</c:v>
                </c:pt>
                <c:pt idx="179">
                  <c:v>42826</c:v>
                </c:pt>
                <c:pt idx="180">
                  <c:v>42856</c:v>
                </c:pt>
                <c:pt idx="181">
                  <c:v>42887</c:v>
                </c:pt>
              </c:numCache>
            </c:numRef>
          </c:cat>
          <c:val>
            <c:numRef>
              <c:f>Sheet1!$C$13:$C$194</c:f>
              <c:numCache>
                <c:formatCode>#,##0.00</c:formatCode>
                <c:ptCount val="182"/>
                <c:pt idx="0">
                  <c:v>5.58</c:v>
                </c:pt>
                <c:pt idx="1">
                  <c:v>5.34</c:v>
                </c:pt>
                <c:pt idx="2">
                  <c:v>5.12</c:v>
                </c:pt>
                <c:pt idx="3">
                  <c:v>4.4800000000000004</c:v>
                </c:pt>
                <c:pt idx="4">
                  <c:v>4.26</c:v>
                </c:pt>
                <c:pt idx="5">
                  <c:v>3.99</c:v>
                </c:pt>
                <c:pt idx="6">
                  <c:v>3.53</c:v>
                </c:pt>
                <c:pt idx="7">
                  <c:v>2.93</c:v>
                </c:pt>
                <c:pt idx="8">
                  <c:v>2.78</c:v>
                </c:pt>
                <c:pt idx="9">
                  <c:v>2.13</c:v>
                </c:pt>
                <c:pt idx="10">
                  <c:v>2.11</c:v>
                </c:pt>
                <c:pt idx="11">
                  <c:v>1.71</c:v>
                </c:pt>
                <c:pt idx="12">
                  <c:v>1.9</c:v>
                </c:pt>
                <c:pt idx="13">
                  <c:v>1.84</c:v>
                </c:pt>
                <c:pt idx="14">
                  <c:v>1.7</c:v>
                </c:pt>
                <c:pt idx="15">
                  <c:v>1.84</c:v>
                </c:pt>
                <c:pt idx="16">
                  <c:v>2.02</c:v>
                </c:pt>
                <c:pt idx="17">
                  <c:v>1.7</c:v>
                </c:pt>
                <c:pt idx="18">
                  <c:v>1.66</c:v>
                </c:pt>
                <c:pt idx="19">
                  <c:v>1.51</c:v>
                </c:pt>
                <c:pt idx="20">
                  <c:v>1.7</c:v>
                </c:pt>
                <c:pt idx="21">
                  <c:v>1.68</c:v>
                </c:pt>
                <c:pt idx="22">
                  <c:v>1.83</c:v>
                </c:pt>
                <c:pt idx="23">
                  <c:v>1.6</c:v>
                </c:pt>
                <c:pt idx="24">
                  <c:v>1.64</c:v>
                </c:pt>
                <c:pt idx="25">
                  <c:v>1.83</c:v>
                </c:pt>
                <c:pt idx="26">
                  <c:v>1.24</c:v>
                </c:pt>
                <c:pt idx="27">
                  <c:v>1.42</c:v>
                </c:pt>
                <c:pt idx="28">
                  <c:v>1.95</c:v>
                </c:pt>
                <c:pt idx="29">
                  <c:v>2.29</c:v>
                </c:pt>
                <c:pt idx="30">
                  <c:v>1.87</c:v>
                </c:pt>
                <c:pt idx="31">
                  <c:v>2.96</c:v>
                </c:pt>
                <c:pt idx="32">
                  <c:v>2.68</c:v>
                </c:pt>
                <c:pt idx="33">
                  <c:v>2.86</c:v>
                </c:pt>
                <c:pt idx="34">
                  <c:v>2.88</c:v>
                </c:pt>
                <c:pt idx="35">
                  <c:v>3.11</c:v>
                </c:pt>
                <c:pt idx="36">
                  <c:v>3.85</c:v>
                </c:pt>
                <c:pt idx="37">
                  <c:v>4.91</c:v>
                </c:pt>
                <c:pt idx="38">
                  <c:v>4.74</c:v>
                </c:pt>
                <c:pt idx="39">
                  <c:v>4.63</c:v>
                </c:pt>
                <c:pt idx="40">
                  <c:v>4.8899999999999997</c:v>
                </c:pt>
                <c:pt idx="41">
                  <c:v>5.41</c:v>
                </c:pt>
                <c:pt idx="42">
                  <c:v>5.66</c:v>
                </c:pt>
                <c:pt idx="43">
                  <c:v>6.3</c:v>
                </c:pt>
                <c:pt idx="44">
                  <c:v>6.6</c:v>
                </c:pt>
                <c:pt idx="45">
                  <c:v>6.64</c:v>
                </c:pt>
                <c:pt idx="46">
                  <c:v>6.25</c:v>
                </c:pt>
                <c:pt idx="47">
                  <c:v>4.67</c:v>
                </c:pt>
                <c:pt idx="48">
                  <c:v>4.12</c:v>
                </c:pt>
                <c:pt idx="49">
                  <c:v>3.79</c:v>
                </c:pt>
                <c:pt idx="50">
                  <c:v>4.62</c:v>
                </c:pt>
                <c:pt idx="51">
                  <c:v>5.14</c:v>
                </c:pt>
                <c:pt idx="52">
                  <c:v>6.29</c:v>
                </c:pt>
                <c:pt idx="53">
                  <c:v>8</c:v>
                </c:pt>
                <c:pt idx="54">
                  <c:v>8.1300000000000008</c:v>
                </c:pt>
                <c:pt idx="55">
                  <c:v>9.3800000000000008</c:v>
                </c:pt>
                <c:pt idx="56">
                  <c:v>9.3800000000000008</c:v>
                </c:pt>
                <c:pt idx="57">
                  <c:v>9.6999999999999993</c:v>
                </c:pt>
                <c:pt idx="58">
                  <c:v>9.02</c:v>
                </c:pt>
                <c:pt idx="59">
                  <c:v>8.52</c:v>
                </c:pt>
                <c:pt idx="60">
                  <c:v>8.98</c:v>
                </c:pt>
                <c:pt idx="61">
                  <c:v>9.57</c:v>
                </c:pt>
                <c:pt idx="62">
                  <c:v>9.82</c:v>
                </c:pt>
                <c:pt idx="63">
                  <c:v>9.57</c:v>
                </c:pt>
                <c:pt idx="64">
                  <c:v>9.3699999999999992</c:v>
                </c:pt>
                <c:pt idx="65">
                  <c:v>9.18</c:v>
                </c:pt>
                <c:pt idx="66">
                  <c:v>9.4600000000000009</c:v>
                </c:pt>
                <c:pt idx="67">
                  <c:v>9.18</c:v>
                </c:pt>
                <c:pt idx="68">
                  <c:v>9.6999999999999993</c:v>
                </c:pt>
                <c:pt idx="69">
                  <c:v>9.65</c:v>
                </c:pt>
                <c:pt idx="70">
                  <c:v>8.68</c:v>
                </c:pt>
                <c:pt idx="71">
                  <c:v>8.33</c:v>
                </c:pt>
                <c:pt idx="72">
                  <c:v>8</c:v>
                </c:pt>
                <c:pt idx="73">
                  <c:v>8.14</c:v>
                </c:pt>
                <c:pt idx="74">
                  <c:v>7.57</c:v>
                </c:pt>
                <c:pt idx="75">
                  <c:v>7.12</c:v>
                </c:pt>
                <c:pt idx="76">
                  <c:v>6.52</c:v>
                </c:pt>
                <c:pt idx="77">
                  <c:v>8.5299999999999994</c:v>
                </c:pt>
                <c:pt idx="78">
                  <c:v>4.74</c:v>
                </c:pt>
                <c:pt idx="79">
                  <c:v>7.67</c:v>
                </c:pt>
                <c:pt idx="80">
                  <c:v>9.5299999999999994</c:v>
                </c:pt>
                <c:pt idx="81">
                  <c:v>12.11</c:v>
                </c:pt>
                <c:pt idx="82">
                  <c:v>12.76</c:v>
                </c:pt>
                <c:pt idx="83">
                  <c:v>9.01</c:v>
                </c:pt>
                <c:pt idx="84">
                  <c:v>6.24</c:v>
                </c:pt>
                <c:pt idx="85">
                  <c:v>6.09</c:v>
                </c:pt>
                <c:pt idx="86">
                  <c:v>5.1100000000000003</c:v>
                </c:pt>
                <c:pt idx="87">
                  <c:v>5.12</c:v>
                </c:pt>
                <c:pt idx="88">
                  <c:v>5.21</c:v>
                </c:pt>
                <c:pt idx="89">
                  <c:v>5.35</c:v>
                </c:pt>
                <c:pt idx="90">
                  <c:v>5.12</c:v>
                </c:pt>
                <c:pt idx="91">
                  <c:v>4.75</c:v>
                </c:pt>
                <c:pt idx="92">
                  <c:v>4.3</c:v>
                </c:pt>
                <c:pt idx="93">
                  <c:v>5.32</c:v>
                </c:pt>
                <c:pt idx="94">
                  <c:v>4.8600000000000003</c:v>
                </c:pt>
                <c:pt idx="95">
                  <c:v>5.05</c:v>
                </c:pt>
                <c:pt idx="96">
                  <c:v>4.82</c:v>
                </c:pt>
                <c:pt idx="97">
                  <c:v>5.01</c:v>
                </c:pt>
                <c:pt idx="98">
                  <c:v>5.44</c:v>
                </c:pt>
                <c:pt idx="99">
                  <c:v>4.34</c:v>
                </c:pt>
                <c:pt idx="100">
                  <c:v>3.29</c:v>
                </c:pt>
                <c:pt idx="101">
                  <c:v>3.29</c:v>
                </c:pt>
                <c:pt idx="102">
                  <c:v>3.23</c:v>
                </c:pt>
                <c:pt idx="103">
                  <c:v>2.96</c:v>
                </c:pt>
                <c:pt idx="104">
                  <c:v>3.1</c:v>
                </c:pt>
                <c:pt idx="105">
                  <c:v>2.7</c:v>
                </c:pt>
                <c:pt idx="106">
                  <c:v>2.31</c:v>
                </c:pt>
                <c:pt idx="107">
                  <c:v>1.76</c:v>
                </c:pt>
                <c:pt idx="108">
                  <c:v>1.39</c:v>
                </c:pt>
                <c:pt idx="109">
                  <c:v>1.0900000000000001</c:v>
                </c:pt>
                <c:pt idx="110">
                  <c:v>0.72</c:v>
                </c:pt>
                <c:pt idx="111">
                  <c:v>0.32</c:v>
                </c:pt>
                <c:pt idx="112">
                  <c:v>-0.02</c:v>
                </c:pt>
                <c:pt idx="113">
                  <c:v>-0.42</c:v>
                </c:pt>
                <c:pt idx="114">
                  <c:v>-0.05</c:v>
                </c:pt>
                <c:pt idx="115">
                  <c:v>-0.04</c:v>
                </c:pt>
                <c:pt idx="116">
                  <c:v>-0.24</c:v>
                </c:pt>
                <c:pt idx="117">
                  <c:v>-1.2</c:v>
                </c:pt>
                <c:pt idx="118">
                  <c:v>-1.1499999999999999</c:v>
                </c:pt>
                <c:pt idx="119">
                  <c:v>-1.45</c:v>
                </c:pt>
                <c:pt idx="120">
                  <c:v>-0.89</c:v>
                </c:pt>
                <c:pt idx="121">
                  <c:v>0.13</c:v>
                </c:pt>
                <c:pt idx="122">
                  <c:v>0.55000000000000004</c:v>
                </c:pt>
                <c:pt idx="123">
                  <c:v>0.99</c:v>
                </c:pt>
                <c:pt idx="124">
                  <c:v>1.1499999999999999</c:v>
                </c:pt>
                <c:pt idx="125">
                  <c:v>0.99</c:v>
                </c:pt>
                <c:pt idx="126">
                  <c:v>1.29</c:v>
                </c:pt>
                <c:pt idx="127">
                  <c:v>1.3</c:v>
                </c:pt>
                <c:pt idx="128">
                  <c:v>1.47</c:v>
                </c:pt>
                <c:pt idx="129">
                  <c:v>1.33</c:v>
                </c:pt>
                <c:pt idx="130">
                  <c:v>1.0900000000000001</c:v>
                </c:pt>
                <c:pt idx="131">
                  <c:v>2.2000000000000002</c:v>
                </c:pt>
                <c:pt idx="132">
                  <c:v>2.71</c:v>
                </c:pt>
                <c:pt idx="133">
                  <c:v>2.74</c:v>
                </c:pt>
                <c:pt idx="134">
                  <c:v>2.4</c:v>
                </c:pt>
                <c:pt idx="135">
                  <c:v>1.84</c:v>
                </c:pt>
                <c:pt idx="136">
                  <c:v>1.48</c:v>
                </c:pt>
                <c:pt idx="137">
                  <c:v>1.88</c:v>
                </c:pt>
                <c:pt idx="138">
                  <c:v>2.09</c:v>
                </c:pt>
                <c:pt idx="139">
                  <c:v>1.73</c:v>
                </c:pt>
                <c:pt idx="140">
                  <c:v>1.67</c:v>
                </c:pt>
                <c:pt idx="141">
                  <c:v>2.35</c:v>
                </c:pt>
                <c:pt idx="142">
                  <c:v>3.03</c:v>
                </c:pt>
                <c:pt idx="143">
                  <c:v>3.22</c:v>
                </c:pt>
                <c:pt idx="144">
                  <c:v>2.95</c:v>
                </c:pt>
                <c:pt idx="145">
                  <c:v>2.86</c:v>
                </c:pt>
                <c:pt idx="146">
                  <c:v>2.86</c:v>
                </c:pt>
                <c:pt idx="147">
                  <c:v>2.76</c:v>
                </c:pt>
                <c:pt idx="148">
                  <c:v>2.88</c:v>
                </c:pt>
                <c:pt idx="149">
                  <c:v>3.07</c:v>
                </c:pt>
                <c:pt idx="150">
                  <c:v>2.93</c:v>
                </c:pt>
                <c:pt idx="151">
                  <c:v>3.04</c:v>
                </c:pt>
                <c:pt idx="152">
                  <c:v>3.11</c:v>
                </c:pt>
                <c:pt idx="153">
                  <c:v>2.74</c:v>
                </c:pt>
                <c:pt idx="154">
                  <c:v>2.44</c:v>
                </c:pt>
                <c:pt idx="155">
                  <c:v>1.95</c:v>
                </c:pt>
                <c:pt idx="156">
                  <c:v>1.62</c:v>
                </c:pt>
                <c:pt idx="157">
                  <c:v>1.51</c:v>
                </c:pt>
                <c:pt idx="158">
                  <c:v>1.44</c:v>
                </c:pt>
                <c:pt idx="159">
                  <c:v>1.93</c:v>
                </c:pt>
                <c:pt idx="160">
                  <c:v>2.2200000000000002</c:v>
                </c:pt>
                <c:pt idx="161">
                  <c:v>2.5499999999999998</c:v>
                </c:pt>
                <c:pt idx="162">
                  <c:v>2.71</c:v>
                </c:pt>
                <c:pt idx="163">
                  <c:v>2.83</c:v>
                </c:pt>
                <c:pt idx="164">
                  <c:v>2.9</c:v>
                </c:pt>
                <c:pt idx="165">
                  <c:v>2.71</c:v>
                </c:pt>
                <c:pt idx="166">
                  <c:v>2.58</c:v>
                </c:pt>
                <c:pt idx="167">
                  <c:v>2.88</c:v>
                </c:pt>
                <c:pt idx="168">
                  <c:v>2.87</c:v>
                </c:pt>
                <c:pt idx="169">
                  <c:v>2.68</c:v>
                </c:pt>
                <c:pt idx="170">
                  <c:v>2.96</c:v>
                </c:pt>
                <c:pt idx="171">
                  <c:v>2.8</c:v>
                </c:pt>
                <c:pt idx="172">
                  <c:v>3.11</c:v>
                </c:pt>
                <c:pt idx="173">
                  <c:v>2.83</c:v>
                </c:pt>
                <c:pt idx="174">
                  <c:v>2.92</c:v>
                </c:pt>
                <c:pt idx="175">
                  <c:v>2.67</c:v>
                </c:pt>
                <c:pt idx="176">
                  <c:v>2.8</c:v>
                </c:pt>
                <c:pt idx="177">
                  <c:v>2.91</c:v>
                </c:pt>
                <c:pt idx="178">
                  <c:v>3.06</c:v>
                </c:pt>
                <c:pt idx="179">
                  <c:v>3.19</c:v>
                </c:pt>
                <c:pt idx="180">
                  <c:v>2.78</c:v>
                </c:pt>
                <c:pt idx="181">
                  <c:v>2.77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16408"/>
        <c:axId val="331317192"/>
      </c:lineChart>
      <c:dateAx>
        <c:axId val="331316408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17192"/>
        <c:crosses val="autoZero"/>
        <c:auto val="1"/>
        <c:lblOffset val="100"/>
        <c:baseTimeUnit val="months"/>
        <c:majorUnit val="24"/>
        <c:majorTimeUnit val="months"/>
      </c:dateAx>
      <c:valAx>
        <c:axId val="331317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16408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 Exchange Rate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Sheet1!$B$13:$B$117</c:f>
              <c:numCache>
                <c:formatCode>m/d/yyyy</c:formatCode>
                <c:ptCount val="105"/>
                <c:pt idx="0">
                  <c:v>33239</c:v>
                </c:pt>
                <c:pt idx="1">
                  <c:v>33329</c:v>
                </c:pt>
                <c:pt idx="2">
                  <c:v>33420</c:v>
                </c:pt>
                <c:pt idx="3">
                  <c:v>33512</c:v>
                </c:pt>
                <c:pt idx="4">
                  <c:v>33604</c:v>
                </c:pt>
                <c:pt idx="5">
                  <c:v>33695</c:v>
                </c:pt>
                <c:pt idx="6">
                  <c:v>33786</c:v>
                </c:pt>
                <c:pt idx="7">
                  <c:v>33878</c:v>
                </c:pt>
                <c:pt idx="8">
                  <c:v>33970</c:v>
                </c:pt>
                <c:pt idx="9">
                  <c:v>34060</c:v>
                </c:pt>
                <c:pt idx="10">
                  <c:v>34151</c:v>
                </c:pt>
                <c:pt idx="11">
                  <c:v>34243</c:v>
                </c:pt>
                <c:pt idx="12">
                  <c:v>34335</c:v>
                </c:pt>
                <c:pt idx="13">
                  <c:v>34425</c:v>
                </c:pt>
                <c:pt idx="14">
                  <c:v>34516</c:v>
                </c:pt>
                <c:pt idx="15">
                  <c:v>34608</c:v>
                </c:pt>
                <c:pt idx="16">
                  <c:v>34700</c:v>
                </c:pt>
                <c:pt idx="17">
                  <c:v>34790</c:v>
                </c:pt>
                <c:pt idx="18">
                  <c:v>34881</c:v>
                </c:pt>
                <c:pt idx="19">
                  <c:v>34973</c:v>
                </c:pt>
                <c:pt idx="20">
                  <c:v>35065</c:v>
                </c:pt>
                <c:pt idx="21">
                  <c:v>35156</c:v>
                </c:pt>
                <c:pt idx="22">
                  <c:v>35247</c:v>
                </c:pt>
                <c:pt idx="23">
                  <c:v>35339</c:v>
                </c:pt>
                <c:pt idx="24">
                  <c:v>35431</c:v>
                </c:pt>
                <c:pt idx="25">
                  <c:v>35521</c:v>
                </c:pt>
                <c:pt idx="26">
                  <c:v>35612</c:v>
                </c:pt>
                <c:pt idx="27">
                  <c:v>35704</c:v>
                </c:pt>
                <c:pt idx="28">
                  <c:v>35796</c:v>
                </c:pt>
                <c:pt idx="29">
                  <c:v>35886</c:v>
                </c:pt>
                <c:pt idx="30">
                  <c:v>35977</c:v>
                </c:pt>
                <c:pt idx="31">
                  <c:v>36069</c:v>
                </c:pt>
                <c:pt idx="32">
                  <c:v>36161</c:v>
                </c:pt>
                <c:pt idx="33">
                  <c:v>36251</c:v>
                </c:pt>
                <c:pt idx="34">
                  <c:v>36342</c:v>
                </c:pt>
                <c:pt idx="35">
                  <c:v>36434</c:v>
                </c:pt>
                <c:pt idx="36">
                  <c:v>36526</c:v>
                </c:pt>
                <c:pt idx="37">
                  <c:v>36617</c:v>
                </c:pt>
                <c:pt idx="38">
                  <c:v>36708</c:v>
                </c:pt>
                <c:pt idx="39">
                  <c:v>36800</c:v>
                </c:pt>
                <c:pt idx="40">
                  <c:v>36892</c:v>
                </c:pt>
                <c:pt idx="41">
                  <c:v>36982</c:v>
                </c:pt>
                <c:pt idx="42">
                  <c:v>37073</c:v>
                </c:pt>
                <c:pt idx="43">
                  <c:v>37165</c:v>
                </c:pt>
                <c:pt idx="44">
                  <c:v>37257</c:v>
                </c:pt>
                <c:pt idx="45">
                  <c:v>37347</c:v>
                </c:pt>
                <c:pt idx="46">
                  <c:v>37438</c:v>
                </c:pt>
                <c:pt idx="47">
                  <c:v>37530</c:v>
                </c:pt>
                <c:pt idx="48">
                  <c:v>37622</c:v>
                </c:pt>
                <c:pt idx="49">
                  <c:v>37712</c:v>
                </c:pt>
                <c:pt idx="50">
                  <c:v>37803</c:v>
                </c:pt>
                <c:pt idx="51">
                  <c:v>37895</c:v>
                </c:pt>
                <c:pt idx="52">
                  <c:v>37987</c:v>
                </c:pt>
                <c:pt idx="53">
                  <c:v>38078</c:v>
                </c:pt>
                <c:pt idx="54">
                  <c:v>38169</c:v>
                </c:pt>
                <c:pt idx="55">
                  <c:v>38261</c:v>
                </c:pt>
                <c:pt idx="56">
                  <c:v>38353</c:v>
                </c:pt>
                <c:pt idx="57">
                  <c:v>38443</c:v>
                </c:pt>
                <c:pt idx="58">
                  <c:v>38534</c:v>
                </c:pt>
                <c:pt idx="59">
                  <c:v>38626</c:v>
                </c:pt>
                <c:pt idx="60">
                  <c:v>38718</c:v>
                </c:pt>
                <c:pt idx="61">
                  <c:v>38808</c:v>
                </c:pt>
                <c:pt idx="62">
                  <c:v>38899</c:v>
                </c:pt>
                <c:pt idx="63">
                  <c:v>38991</c:v>
                </c:pt>
                <c:pt idx="64">
                  <c:v>39083</c:v>
                </c:pt>
                <c:pt idx="65">
                  <c:v>39173</c:v>
                </c:pt>
                <c:pt idx="66">
                  <c:v>39264</c:v>
                </c:pt>
                <c:pt idx="67">
                  <c:v>39356</c:v>
                </c:pt>
                <c:pt idx="68">
                  <c:v>39448</c:v>
                </c:pt>
                <c:pt idx="69">
                  <c:v>39539</c:v>
                </c:pt>
                <c:pt idx="70">
                  <c:v>39630</c:v>
                </c:pt>
                <c:pt idx="71">
                  <c:v>39722</c:v>
                </c:pt>
                <c:pt idx="72">
                  <c:v>39814</c:v>
                </c:pt>
                <c:pt idx="73">
                  <c:v>39904</c:v>
                </c:pt>
                <c:pt idx="74">
                  <c:v>39995</c:v>
                </c:pt>
                <c:pt idx="75">
                  <c:v>40087</c:v>
                </c:pt>
                <c:pt idx="76">
                  <c:v>40179</c:v>
                </c:pt>
                <c:pt idx="77">
                  <c:v>40269</c:v>
                </c:pt>
                <c:pt idx="78">
                  <c:v>40360</c:v>
                </c:pt>
                <c:pt idx="79">
                  <c:v>40452</c:v>
                </c:pt>
                <c:pt idx="80">
                  <c:v>40544</c:v>
                </c:pt>
                <c:pt idx="81">
                  <c:v>40634</c:v>
                </c:pt>
                <c:pt idx="82">
                  <c:v>40725</c:v>
                </c:pt>
                <c:pt idx="83">
                  <c:v>40817</c:v>
                </c:pt>
                <c:pt idx="84">
                  <c:v>40909</c:v>
                </c:pt>
                <c:pt idx="85">
                  <c:v>41000</c:v>
                </c:pt>
                <c:pt idx="86">
                  <c:v>41091</c:v>
                </c:pt>
                <c:pt idx="87">
                  <c:v>41183</c:v>
                </c:pt>
                <c:pt idx="88">
                  <c:v>41275</c:v>
                </c:pt>
                <c:pt idx="89">
                  <c:v>41365</c:v>
                </c:pt>
                <c:pt idx="90">
                  <c:v>41456</c:v>
                </c:pt>
                <c:pt idx="91">
                  <c:v>41548</c:v>
                </c:pt>
                <c:pt idx="92">
                  <c:v>41640</c:v>
                </c:pt>
                <c:pt idx="93">
                  <c:v>41730</c:v>
                </c:pt>
                <c:pt idx="94">
                  <c:v>41821</c:v>
                </c:pt>
                <c:pt idx="95">
                  <c:v>41913</c:v>
                </c:pt>
                <c:pt idx="96">
                  <c:v>42005</c:v>
                </c:pt>
                <c:pt idx="97">
                  <c:v>42095</c:v>
                </c:pt>
                <c:pt idx="98">
                  <c:v>42186</c:v>
                </c:pt>
                <c:pt idx="99">
                  <c:v>42278</c:v>
                </c:pt>
                <c:pt idx="100">
                  <c:v>42370</c:v>
                </c:pt>
                <c:pt idx="101">
                  <c:v>42461</c:v>
                </c:pt>
                <c:pt idx="102">
                  <c:v>42552</c:v>
                </c:pt>
                <c:pt idx="103">
                  <c:v>42644</c:v>
                </c:pt>
                <c:pt idx="104">
                  <c:v>42736</c:v>
                </c:pt>
              </c:numCache>
            </c:numRef>
          </c:cat>
          <c:val>
            <c:numRef>
              <c:f>Sheet1!$C$13:$C$117</c:f>
              <c:numCache>
                <c:formatCode>0.0</c:formatCode>
                <c:ptCount val="105"/>
                <c:pt idx="0">
                  <c:v>89.3</c:v>
                </c:pt>
                <c:pt idx="1">
                  <c:v>90.6</c:v>
                </c:pt>
                <c:pt idx="2">
                  <c:v>92.1</c:v>
                </c:pt>
                <c:pt idx="3">
                  <c:v>92.1</c:v>
                </c:pt>
                <c:pt idx="4">
                  <c:v>90.8</c:v>
                </c:pt>
                <c:pt idx="5">
                  <c:v>89.8</c:v>
                </c:pt>
                <c:pt idx="6">
                  <c:v>89.8</c:v>
                </c:pt>
                <c:pt idx="7">
                  <c:v>88.8</c:v>
                </c:pt>
                <c:pt idx="8">
                  <c:v>88.2</c:v>
                </c:pt>
                <c:pt idx="9">
                  <c:v>87.6</c:v>
                </c:pt>
                <c:pt idx="10">
                  <c:v>82.8</c:v>
                </c:pt>
                <c:pt idx="11">
                  <c:v>83.2</c:v>
                </c:pt>
                <c:pt idx="12">
                  <c:v>81.5</c:v>
                </c:pt>
                <c:pt idx="13">
                  <c:v>80.7</c:v>
                </c:pt>
                <c:pt idx="14">
                  <c:v>80.3</c:v>
                </c:pt>
                <c:pt idx="15">
                  <c:v>80.099999999999994</c:v>
                </c:pt>
                <c:pt idx="16">
                  <c:v>80.3</c:v>
                </c:pt>
                <c:pt idx="17">
                  <c:v>79.7</c:v>
                </c:pt>
                <c:pt idx="18">
                  <c:v>80.3</c:v>
                </c:pt>
                <c:pt idx="19">
                  <c:v>80.2</c:v>
                </c:pt>
                <c:pt idx="20">
                  <c:v>80.099999999999994</c:v>
                </c:pt>
                <c:pt idx="21">
                  <c:v>80.2</c:v>
                </c:pt>
                <c:pt idx="22">
                  <c:v>80.5</c:v>
                </c:pt>
                <c:pt idx="23">
                  <c:v>80.400000000000006</c:v>
                </c:pt>
                <c:pt idx="24">
                  <c:v>80.3</c:v>
                </c:pt>
                <c:pt idx="25">
                  <c:v>81</c:v>
                </c:pt>
                <c:pt idx="26">
                  <c:v>82.2</c:v>
                </c:pt>
                <c:pt idx="27">
                  <c:v>81.3</c:v>
                </c:pt>
                <c:pt idx="28">
                  <c:v>82.3</c:v>
                </c:pt>
                <c:pt idx="29">
                  <c:v>83.3</c:v>
                </c:pt>
                <c:pt idx="30">
                  <c:v>83.2</c:v>
                </c:pt>
                <c:pt idx="31">
                  <c:v>82.2</c:v>
                </c:pt>
                <c:pt idx="32">
                  <c:v>82.8</c:v>
                </c:pt>
                <c:pt idx="33">
                  <c:v>82.9</c:v>
                </c:pt>
                <c:pt idx="34">
                  <c:v>84.7</c:v>
                </c:pt>
                <c:pt idx="35">
                  <c:v>87.3</c:v>
                </c:pt>
                <c:pt idx="36">
                  <c:v>88.8</c:v>
                </c:pt>
                <c:pt idx="37">
                  <c:v>89.6</c:v>
                </c:pt>
                <c:pt idx="38">
                  <c:v>86.2</c:v>
                </c:pt>
                <c:pt idx="39">
                  <c:v>82.9</c:v>
                </c:pt>
                <c:pt idx="40">
                  <c:v>81.099999999999994</c:v>
                </c:pt>
                <c:pt idx="41">
                  <c:v>74.3</c:v>
                </c:pt>
                <c:pt idx="42">
                  <c:v>74.7</c:v>
                </c:pt>
                <c:pt idx="43">
                  <c:v>72.3</c:v>
                </c:pt>
                <c:pt idx="44">
                  <c:v>76.2</c:v>
                </c:pt>
                <c:pt idx="45">
                  <c:v>80.099999999999994</c:v>
                </c:pt>
                <c:pt idx="46">
                  <c:v>82.1</c:v>
                </c:pt>
                <c:pt idx="47">
                  <c:v>81.8</c:v>
                </c:pt>
                <c:pt idx="48">
                  <c:v>85.7</c:v>
                </c:pt>
                <c:pt idx="49">
                  <c:v>87.4</c:v>
                </c:pt>
                <c:pt idx="50">
                  <c:v>83.7</c:v>
                </c:pt>
                <c:pt idx="51">
                  <c:v>84.6</c:v>
                </c:pt>
                <c:pt idx="52">
                  <c:v>87.9</c:v>
                </c:pt>
                <c:pt idx="53">
                  <c:v>86.5</c:v>
                </c:pt>
                <c:pt idx="54">
                  <c:v>87.6</c:v>
                </c:pt>
                <c:pt idx="55">
                  <c:v>90.8</c:v>
                </c:pt>
                <c:pt idx="56">
                  <c:v>98.2</c:v>
                </c:pt>
                <c:pt idx="57">
                  <c:v>96.3</c:v>
                </c:pt>
                <c:pt idx="58">
                  <c:v>100.3</c:v>
                </c:pt>
                <c:pt idx="59">
                  <c:v>105.7</c:v>
                </c:pt>
                <c:pt idx="60">
                  <c:v>101.1</c:v>
                </c:pt>
                <c:pt idx="61">
                  <c:v>88.1</c:v>
                </c:pt>
                <c:pt idx="62">
                  <c:v>91.1</c:v>
                </c:pt>
                <c:pt idx="63">
                  <c:v>94.3</c:v>
                </c:pt>
                <c:pt idx="64">
                  <c:v>94.6</c:v>
                </c:pt>
                <c:pt idx="65">
                  <c:v>99.4</c:v>
                </c:pt>
                <c:pt idx="66">
                  <c:v>99.9</c:v>
                </c:pt>
                <c:pt idx="67">
                  <c:v>100.3</c:v>
                </c:pt>
                <c:pt idx="68">
                  <c:v>90.4</c:v>
                </c:pt>
                <c:pt idx="69">
                  <c:v>81.7</c:v>
                </c:pt>
                <c:pt idx="70">
                  <c:v>78.5</c:v>
                </c:pt>
                <c:pt idx="71">
                  <c:v>62.1</c:v>
                </c:pt>
                <c:pt idx="72">
                  <c:v>69.5</c:v>
                </c:pt>
                <c:pt idx="73">
                  <c:v>62.4</c:v>
                </c:pt>
                <c:pt idx="74">
                  <c:v>60.9</c:v>
                </c:pt>
                <c:pt idx="75">
                  <c:v>61.5</c:v>
                </c:pt>
                <c:pt idx="76">
                  <c:v>63.3</c:v>
                </c:pt>
                <c:pt idx="77">
                  <c:v>66.599999999999994</c:v>
                </c:pt>
                <c:pt idx="78">
                  <c:v>69.7</c:v>
                </c:pt>
                <c:pt idx="79">
                  <c:v>70.900000000000006</c:v>
                </c:pt>
                <c:pt idx="80">
                  <c:v>68</c:v>
                </c:pt>
                <c:pt idx="81">
                  <c:v>67.400000000000006</c:v>
                </c:pt>
                <c:pt idx="82">
                  <c:v>68.099999999999994</c:v>
                </c:pt>
                <c:pt idx="83">
                  <c:v>69.599999999999994</c:v>
                </c:pt>
                <c:pt idx="84">
                  <c:v>67.5</c:v>
                </c:pt>
                <c:pt idx="85">
                  <c:v>68</c:v>
                </c:pt>
                <c:pt idx="86">
                  <c:v>71.099999999999994</c:v>
                </c:pt>
                <c:pt idx="87">
                  <c:v>68</c:v>
                </c:pt>
                <c:pt idx="88">
                  <c:v>67.7</c:v>
                </c:pt>
                <c:pt idx="89">
                  <c:v>72.7</c:v>
                </c:pt>
                <c:pt idx="90">
                  <c:v>72.400000000000006</c:v>
                </c:pt>
                <c:pt idx="91">
                  <c:v>72.099999999999994</c:v>
                </c:pt>
                <c:pt idx="92">
                  <c:v>75.599999999999994</c:v>
                </c:pt>
                <c:pt idx="93">
                  <c:v>76.2</c:v>
                </c:pt>
                <c:pt idx="94">
                  <c:v>76</c:v>
                </c:pt>
                <c:pt idx="95">
                  <c:v>76.099999999999994</c:v>
                </c:pt>
                <c:pt idx="96">
                  <c:v>76.5</c:v>
                </c:pt>
                <c:pt idx="97">
                  <c:v>77.2</c:v>
                </c:pt>
                <c:pt idx="98">
                  <c:v>79.900000000000006</c:v>
                </c:pt>
                <c:pt idx="99">
                  <c:v>82.6</c:v>
                </c:pt>
                <c:pt idx="100">
                  <c:v>83.9</c:v>
                </c:pt>
                <c:pt idx="101">
                  <c:v>85.1</c:v>
                </c:pt>
                <c:pt idx="102">
                  <c:v>90.5</c:v>
                </c:pt>
                <c:pt idx="103">
                  <c:v>97.4</c:v>
                </c:pt>
                <c:pt idx="104">
                  <c:v>98.7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3595888"/>
        <c:axId val="333597848"/>
      </c:lineChart>
      <c:dateAx>
        <c:axId val="333595888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597848"/>
        <c:crosses val="autoZero"/>
        <c:auto val="1"/>
        <c:lblOffset val="100"/>
        <c:baseTimeUnit val="months"/>
        <c:majorUnit val="36"/>
        <c:majorTimeUnit val="months"/>
      </c:dateAx>
      <c:valAx>
        <c:axId val="333597848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359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Government Budget Balance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7622703412073507E-2"/>
          <c:y val="0.17171296296296296"/>
          <c:w val="0.901821741032371"/>
          <c:h val="0.72088764946048411"/>
        </c:manualLayout>
      </c:layout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Summary!$A$22:$A$38</c:f>
              <c:strCach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strCache>
            </c:strRef>
          </c:cat>
          <c:val>
            <c:numRef>
              <c:f>Summary!$B$22:$B$38</c:f>
              <c:numCache>
                <c:formatCode>General</c:formatCode>
                <c:ptCount val="17"/>
                <c:pt idx="0">
                  <c:v>1.2</c:v>
                </c:pt>
                <c:pt idx="1">
                  <c:v>-1</c:v>
                </c:pt>
                <c:pt idx="2">
                  <c:v>-2.8</c:v>
                </c:pt>
                <c:pt idx="3">
                  <c:v>-3.1</c:v>
                </c:pt>
                <c:pt idx="4">
                  <c:v>-0.3</c:v>
                </c:pt>
                <c:pt idx="5">
                  <c:v>4.5</c:v>
                </c:pt>
                <c:pt idx="6">
                  <c:v>5.9</c:v>
                </c:pt>
                <c:pt idx="7">
                  <c:v>4.9000000000000004</c:v>
                </c:pt>
                <c:pt idx="8">
                  <c:v>-13</c:v>
                </c:pt>
                <c:pt idx="9">
                  <c:v>-9.6999999999999993</c:v>
                </c:pt>
                <c:pt idx="10">
                  <c:v>-9.8000000000000007</c:v>
                </c:pt>
                <c:pt idx="11">
                  <c:v>-5.6</c:v>
                </c:pt>
                <c:pt idx="12">
                  <c:v>-3.7</c:v>
                </c:pt>
                <c:pt idx="13">
                  <c:v>-1.8</c:v>
                </c:pt>
                <c:pt idx="14">
                  <c:v>-0.1</c:v>
                </c:pt>
                <c:pt idx="15">
                  <c:v>-0.8</c:v>
                </c:pt>
                <c:pt idx="16">
                  <c:v>1.3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5653920"/>
        <c:axId val="395651960"/>
      </c:lineChart>
      <c:catAx>
        <c:axId val="39565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65196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395651960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GDP</a:t>
                </a:r>
              </a:p>
            </c:rich>
          </c:tx>
          <c:layout>
            <c:manualLayout>
              <c:xMode val="edge"/>
              <c:yMode val="edge"/>
              <c:x val="1.9444444444444445E-2"/>
              <c:y val="5.714494021580637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5653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Gross Government Debt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4386482939632546E-2"/>
          <c:y val="0.17171296296296296"/>
          <c:w val="0.87505796150481174"/>
          <c:h val="0.72088764946048411"/>
        </c:manualLayout>
      </c:layout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Summary!$A$22:$A$38</c:f>
              <c:strCach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strCache>
            </c:strRef>
          </c:cat>
          <c:val>
            <c:numRef>
              <c:f>Summary!$C$22:$C$38</c:f>
              <c:numCache>
                <c:formatCode>0.0</c:formatCode>
                <c:ptCount val="17"/>
                <c:pt idx="0">
                  <c:v>37.5</c:v>
                </c:pt>
                <c:pt idx="1">
                  <c:v>42.7</c:v>
                </c:pt>
                <c:pt idx="2">
                  <c:v>39.5</c:v>
                </c:pt>
                <c:pt idx="3">
                  <c:v>38.5</c:v>
                </c:pt>
                <c:pt idx="4">
                  <c:v>33</c:v>
                </c:pt>
                <c:pt idx="5">
                  <c:v>24.6</c:v>
                </c:pt>
                <c:pt idx="6">
                  <c:v>29.4</c:v>
                </c:pt>
                <c:pt idx="7">
                  <c:v>27.4</c:v>
                </c:pt>
                <c:pt idx="8">
                  <c:v>67.099999999999994</c:v>
                </c:pt>
                <c:pt idx="9">
                  <c:v>82.7</c:v>
                </c:pt>
                <c:pt idx="10">
                  <c:v>88.2</c:v>
                </c:pt>
                <c:pt idx="11">
                  <c:v>95.1</c:v>
                </c:pt>
                <c:pt idx="12">
                  <c:v>92.5</c:v>
                </c:pt>
                <c:pt idx="13">
                  <c:v>84.8</c:v>
                </c:pt>
                <c:pt idx="14">
                  <c:v>82.5</c:v>
                </c:pt>
                <c:pt idx="15">
                  <c:v>68.099999999999994</c:v>
                </c:pt>
                <c:pt idx="16">
                  <c:v>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9590600"/>
        <c:axId val="399587072"/>
      </c:lineChart>
      <c:catAx>
        <c:axId val="399590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87072"/>
        <c:crosses val="autoZero"/>
        <c:auto val="1"/>
        <c:lblAlgn val="ctr"/>
        <c:lblOffset val="100"/>
        <c:tickLblSkip val="2"/>
        <c:noMultiLvlLbl val="0"/>
      </c:catAx>
      <c:valAx>
        <c:axId val="39958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GDP</a:t>
                </a:r>
              </a:p>
            </c:rich>
          </c:tx>
          <c:layout>
            <c:manualLayout>
              <c:xMode val="edge"/>
              <c:yMode val="edge"/>
              <c:x val="1.9444444444444445E-2"/>
              <c:y val="6.640419947506562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90600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Car </a:t>
            </a:r>
            <a:r>
              <a:rPr lang="en-US" dirty="0" smtClean="0"/>
              <a:t>Registrations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497594050743632E-2"/>
          <c:y val="0.17171296296296296"/>
          <c:w val="0.87894685039370091"/>
          <c:h val="0.70841097987751533"/>
        </c:manualLayout>
      </c:layout>
      <c:areaChart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Sheet1!$A$49:$A$257</c:f>
              <c:numCache>
                <c:formatCode>mmm\-yy</c:formatCode>
                <c:ptCount val="209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</c:numCache>
            </c:numRef>
          </c:cat>
          <c:val>
            <c:numRef>
              <c:f>Sheet1!$D$49:$D$257</c:f>
              <c:numCache>
                <c:formatCode>0.00</c:formatCode>
                <c:ptCount val="209"/>
                <c:pt idx="0">
                  <c:v>1.59</c:v>
                </c:pt>
                <c:pt idx="1">
                  <c:v>1.51</c:v>
                </c:pt>
                <c:pt idx="2">
                  <c:v>1.52</c:v>
                </c:pt>
                <c:pt idx="3">
                  <c:v>1.34</c:v>
                </c:pt>
                <c:pt idx="4">
                  <c:v>1.48</c:v>
                </c:pt>
                <c:pt idx="5">
                  <c:v>1.43</c:v>
                </c:pt>
                <c:pt idx="6">
                  <c:v>1.25</c:v>
                </c:pt>
                <c:pt idx="7">
                  <c:v>1.51</c:v>
                </c:pt>
                <c:pt idx="8">
                  <c:v>1.51</c:v>
                </c:pt>
                <c:pt idx="9">
                  <c:v>1.1200000000000001</c:v>
                </c:pt>
                <c:pt idx="10">
                  <c:v>1.18</c:v>
                </c:pt>
                <c:pt idx="11">
                  <c:v>1.1499999999999999</c:v>
                </c:pt>
                <c:pt idx="12">
                  <c:v>0.96</c:v>
                </c:pt>
                <c:pt idx="13">
                  <c:v>0.84</c:v>
                </c:pt>
                <c:pt idx="14">
                  <c:v>0.84</c:v>
                </c:pt>
                <c:pt idx="15">
                  <c:v>0.82</c:v>
                </c:pt>
                <c:pt idx="16">
                  <c:v>0.73</c:v>
                </c:pt>
                <c:pt idx="17">
                  <c:v>0.78</c:v>
                </c:pt>
                <c:pt idx="18">
                  <c:v>0.61</c:v>
                </c:pt>
                <c:pt idx="19">
                  <c:v>0.68</c:v>
                </c:pt>
                <c:pt idx="20">
                  <c:v>0.61</c:v>
                </c:pt>
                <c:pt idx="21">
                  <c:v>0.65</c:v>
                </c:pt>
                <c:pt idx="22">
                  <c:v>0.63</c:v>
                </c:pt>
                <c:pt idx="23">
                  <c:v>0.56999999999999995</c:v>
                </c:pt>
                <c:pt idx="24">
                  <c:v>0.6</c:v>
                </c:pt>
                <c:pt idx="25">
                  <c:v>0.61</c:v>
                </c:pt>
                <c:pt idx="26">
                  <c:v>0.5</c:v>
                </c:pt>
                <c:pt idx="27">
                  <c:v>0.62</c:v>
                </c:pt>
                <c:pt idx="28">
                  <c:v>0.77</c:v>
                </c:pt>
                <c:pt idx="29">
                  <c:v>0.7</c:v>
                </c:pt>
                <c:pt idx="30">
                  <c:v>0.71</c:v>
                </c:pt>
                <c:pt idx="31">
                  <c:v>0.74</c:v>
                </c:pt>
                <c:pt idx="32">
                  <c:v>0.68</c:v>
                </c:pt>
                <c:pt idx="33">
                  <c:v>0.85</c:v>
                </c:pt>
                <c:pt idx="34">
                  <c:v>0.7</c:v>
                </c:pt>
                <c:pt idx="35">
                  <c:v>0.88</c:v>
                </c:pt>
                <c:pt idx="36">
                  <c:v>0.86</c:v>
                </c:pt>
                <c:pt idx="37">
                  <c:v>0.94</c:v>
                </c:pt>
                <c:pt idx="38">
                  <c:v>0.85</c:v>
                </c:pt>
                <c:pt idx="39">
                  <c:v>0.92</c:v>
                </c:pt>
                <c:pt idx="40">
                  <c:v>1.05</c:v>
                </c:pt>
                <c:pt idx="41">
                  <c:v>0.99</c:v>
                </c:pt>
                <c:pt idx="42">
                  <c:v>1.17</c:v>
                </c:pt>
                <c:pt idx="43">
                  <c:v>1.07</c:v>
                </c:pt>
                <c:pt idx="44">
                  <c:v>1.1299999999999999</c:v>
                </c:pt>
                <c:pt idx="45">
                  <c:v>1.1499999999999999</c:v>
                </c:pt>
                <c:pt idx="46">
                  <c:v>1.1000000000000001</c:v>
                </c:pt>
                <c:pt idx="47">
                  <c:v>1.02</c:v>
                </c:pt>
                <c:pt idx="48">
                  <c:v>1.08</c:v>
                </c:pt>
                <c:pt idx="49">
                  <c:v>1.1000000000000001</c:v>
                </c:pt>
                <c:pt idx="50">
                  <c:v>1.35</c:v>
                </c:pt>
                <c:pt idx="51">
                  <c:v>1.37</c:v>
                </c:pt>
                <c:pt idx="52">
                  <c:v>1.17</c:v>
                </c:pt>
                <c:pt idx="53">
                  <c:v>1.3</c:v>
                </c:pt>
                <c:pt idx="54">
                  <c:v>1.37</c:v>
                </c:pt>
                <c:pt idx="55">
                  <c:v>1.23</c:v>
                </c:pt>
                <c:pt idx="56">
                  <c:v>1.48</c:v>
                </c:pt>
                <c:pt idx="57">
                  <c:v>1.39</c:v>
                </c:pt>
                <c:pt idx="58">
                  <c:v>1.55</c:v>
                </c:pt>
                <c:pt idx="59">
                  <c:v>1.86</c:v>
                </c:pt>
                <c:pt idx="60">
                  <c:v>2</c:v>
                </c:pt>
                <c:pt idx="61">
                  <c:v>1.82</c:v>
                </c:pt>
                <c:pt idx="62">
                  <c:v>1.86</c:v>
                </c:pt>
                <c:pt idx="63">
                  <c:v>2.4700000000000002</c:v>
                </c:pt>
                <c:pt idx="64">
                  <c:v>2.08</c:v>
                </c:pt>
                <c:pt idx="65">
                  <c:v>1.87</c:v>
                </c:pt>
                <c:pt idx="66">
                  <c:v>2.12</c:v>
                </c:pt>
                <c:pt idx="67">
                  <c:v>2.09</c:v>
                </c:pt>
                <c:pt idx="68">
                  <c:v>2.2400000000000002</c:v>
                </c:pt>
                <c:pt idx="69">
                  <c:v>2.09</c:v>
                </c:pt>
                <c:pt idx="70">
                  <c:v>2.33</c:v>
                </c:pt>
                <c:pt idx="71">
                  <c:v>2.48</c:v>
                </c:pt>
                <c:pt idx="72">
                  <c:v>2.19</c:v>
                </c:pt>
                <c:pt idx="73">
                  <c:v>2.52</c:v>
                </c:pt>
                <c:pt idx="74">
                  <c:v>3.12</c:v>
                </c:pt>
                <c:pt idx="75">
                  <c:v>1.9</c:v>
                </c:pt>
                <c:pt idx="76">
                  <c:v>1.71</c:v>
                </c:pt>
                <c:pt idx="77">
                  <c:v>1.62</c:v>
                </c:pt>
                <c:pt idx="78">
                  <c:v>1.52</c:v>
                </c:pt>
                <c:pt idx="79">
                  <c:v>1.55</c:v>
                </c:pt>
                <c:pt idx="80">
                  <c:v>1.7</c:v>
                </c:pt>
                <c:pt idx="81">
                  <c:v>1.66</c:v>
                </c:pt>
                <c:pt idx="82">
                  <c:v>1.66</c:v>
                </c:pt>
                <c:pt idx="83">
                  <c:v>1.44</c:v>
                </c:pt>
                <c:pt idx="84">
                  <c:v>1.41</c:v>
                </c:pt>
                <c:pt idx="85">
                  <c:v>1.51</c:v>
                </c:pt>
                <c:pt idx="86">
                  <c:v>1.81</c:v>
                </c:pt>
                <c:pt idx="87">
                  <c:v>1.77</c:v>
                </c:pt>
                <c:pt idx="88">
                  <c:v>1.77</c:v>
                </c:pt>
                <c:pt idx="89">
                  <c:v>1.33</c:v>
                </c:pt>
                <c:pt idx="90">
                  <c:v>1.83</c:v>
                </c:pt>
                <c:pt idx="91">
                  <c:v>2.17</c:v>
                </c:pt>
                <c:pt idx="92">
                  <c:v>1.92</c:v>
                </c:pt>
                <c:pt idx="93">
                  <c:v>2.37</c:v>
                </c:pt>
                <c:pt idx="94">
                  <c:v>2.37</c:v>
                </c:pt>
                <c:pt idx="95">
                  <c:v>1.92</c:v>
                </c:pt>
                <c:pt idx="96">
                  <c:v>2.31</c:v>
                </c:pt>
                <c:pt idx="97">
                  <c:v>1.85</c:v>
                </c:pt>
                <c:pt idx="98">
                  <c:v>1.46</c:v>
                </c:pt>
                <c:pt idx="99">
                  <c:v>1.17</c:v>
                </c:pt>
                <c:pt idx="100">
                  <c:v>0.98</c:v>
                </c:pt>
                <c:pt idx="101">
                  <c:v>0.88</c:v>
                </c:pt>
                <c:pt idx="102">
                  <c:v>0.68</c:v>
                </c:pt>
                <c:pt idx="103">
                  <c:v>0.6</c:v>
                </c:pt>
                <c:pt idx="104">
                  <c:v>0.88</c:v>
                </c:pt>
                <c:pt idx="105">
                  <c:v>0.34</c:v>
                </c:pt>
                <c:pt idx="106">
                  <c:v>0.15</c:v>
                </c:pt>
                <c:pt idx="107">
                  <c:v>0.1</c:v>
                </c:pt>
                <c:pt idx="108">
                  <c:v>0.27</c:v>
                </c:pt>
                <c:pt idx="109">
                  <c:v>0.22</c:v>
                </c:pt>
                <c:pt idx="110">
                  <c:v>0.14000000000000001</c:v>
                </c:pt>
                <c:pt idx="111">
                  <c:v>0.13</c:v>
                </c:pt>
                <c:pt idx="112">
                  <c:v>0.13</c:v>
                </c:pt>
                <c:pt idx="113">
                  <c:v>0.28000000000000003</c:v>
                </c:pt>
                <c:pt idx="114">
                  <c:v>0.38</c:v>
                </c:pt>
                <c:pt idx="115">
                  <c:v>0.2</c:v>
                </c:pt>
                <c:pt idx="116">
                  <c:v>0.2</c:v>
                </c:pt>
                <c:pt idx="117">
                  <c:v>0.15</c:v>
                </c:pt>
                <c:pt idx="118">
                  <c:v>0.13</c:v>
                </c:pt>
                <c:pt idx="119">
                  <c:v>0.17</c:v>
                </c:pt>
                <c:pt idx="120">
                  <c:v>0.16</c:v>
                </c:pt>
                <c:pt idx="121">
                  <c:v>0.16</c:v>
                </c:pt>
                <c:pt idx="122">
                  <c:v>0.23</c:v>
                </c:pt>
                <c:pt idx="123">
                  <c:v>0.13</c:v>
                </c:pt>
                <c:pt idx="124">
                  <c:v>0.22</c:v>
                </c:pt>
                <c:pt idx="125">
                  <c:v>0.4</c:v>
                </c:pt>
                <c:pt idx="126">
                  <c:v>0.41</c:v>
                </c:pt>
                <c:pt idx="127">
                  <c:v>0.18</c:v>
                </c:pt>
                <c:pt idx="128">
                  <c:v>0.2</c:v>
                </c:pt>
                <c:pt idx="129">
                  <c:v>0.22</c:v>
                </c:pt>
                <c:pt idx="130">
                  <c:v>0.3</c:v>
                </c:pt>
                <c:pt idx="131">
                  <c:v>0.38</c:v>
                </c:pt>
                <c:pt idx="132">
                  <c:v>0.3</c:v>
                </c:pt>
                <c:pt idx="133">
                  <c:v>0.32</c:v>
                </c:pt>
                <c:pt idx="134">
                  <c:v>0.32</c:v>
                </c:pt>
                <c:pt idx="135">
                  <c:v>0.39</c:v>
                </c:pt>
                <c:pt idx="136">
                  <c:v>0.49</c:v>
                </c:pt>
                <c:pt idx="137">
                  <c:v>0.44</c:v>
                </c:pt>
                <c:pt idx="138">
                  <c:v>0.44</c:v>
                </c:pt>
                <c:pt idx="139">
                  <c:v>0.44</c:v>
                </c:pt>
                <c:pt idx="140">
                  <c:v>0.44</c:v>
                </c:pt>
                <c:pt idx="141">
                  <c:v>0.52</c:v>
                </c:pt>
                <c:pt idx="142">
                  <c:v>0.61</c:v>
                </c:pt>
                <c:pt idx="143">
                  <c:v>0.49</c:v>
                </c:pt>
                <c:pt idx="144">
                  <c:v>0.48</c:v>
                </c:pt>
                <c:pt idx="145">
                  <c:v>0.54</c:v>
                </c:pt>
                <c:pt idx="146">
                  <c:v>0.59</c:v>
                </c:pt>
                <c:pt idx="147">
                  <c:v>0.79</c:v>
                </c:pt>
                <c:pt idx="148">
                  <c:v>0.67</c:v>
                </c:pt>
                <c:pt idx="149">
                  <c:v>0.62</c:v>
                </c:pt>
                <c:pt idx="150">
                  <c:v>0.6</c:v>
                </c:pt>
                <c:pt idx="151">
                  <c:v>0.71</c:v>
                </c:pt>
                <c:pt idx="152">
                  <c:v>0.74</c:v>
                </c:pt>
                <c:pt idx="153">
                  <c:v>0.8</c:v>
                </c:pt>
                <c:pt idx="154">
                  <c:v>0.83</c:v>
                </c:pt>
                <c:pt idx="155">
                  <c:v>0.84</c:v>
                </c:pt>
                <c:pt idx="156">
                  <c:v>0.71</c:v>
                </c:pt>
                <c:pt idx="157">
                  <c:v>0.67</c:v>
                </c:pt>
                <c:pt idx="158">
                  <c:v>0.69</c:v>
                </c:pt>
                <c:pt idx="159">
                  <c:v>0.63</c:v>
                </c:pt>
                <c:pt idx="160">
                  <c:v>0.66</c:v>
                </c:pt>
                <c:pt idx="161">
                  <c:v>0.63</c:v>
                </c:pt>
                <c:pt idx="162">
                  <c:v>0.71</c:v>
                </c:pt>
                <c:pt idx="163">
                  <c:v>0.68</c:v>
                </c:pt>
                <c:pt idx="164">
                  <c:v>0.66</c:v>
                </c:pt>
                <c:pt idx="165">
                  <c:v>0.76</c:v>
                </c:pt>
                <c:pt idx="166">
                  <c:v>0.62</c:v>
                </c:pt>
                <c:pt idx="167">
                  <c:v>0.55000000000000004</c:v>
                </c:pt>
                <c:pt idx="168">
                  <c:v>0.84</c:v>
                </c:pt>
                <c:pt idx="169">
                  <c:v>0.9</c:v>
                </c:pt>
                <c:pt idx="170">
                  <c:v>0.73</c:v>
                </c:pt>
                <c:pt idx="171">
                  <c:v>0.76</c:v>
                </c:pt>
                <c:pt idx="172">
                  <c:v>0.97</c:v>
                </c:pt>
                <c:pt idx="173">
                  <c:v>0.88</c:v>
                </c:pt>
                <c:pt idx="174">
                  <c:v>0.85</c:v>
                </c:pt>
                <c:pt idx="175">
                  <c:v>0.83</c:v>
                </c:pt>
                <c:pt idx="176">
                  <c:v>0.96</c:v>
                </c:pt>
                <c:pt idx="177">
                  <c:v>0.97</c:v>
                </c:pt>
                <c:pt idx="178">
                  <c:v>0.9</c:v>
                </c:pt>
                <c:pt idx="179">
                  <c:v>0.9</c:v>
                </c:pt>
                <c:pt idx="180">
                  <c:v>1.1399999999999999</c:v>
                </c:pt>
                <c:pt idx="181">
                  <c:v>1.1299999999999999</c:v>
                </c:pt>
                <c:pt idx="182">
                  <c:v>1.31</c:v>
                </c:pt>
                <c:pt idx="183">
                  <c:v>1.33</c:v>
                </c:pt>
                <c:pt idx="184">
                  <c:v>1.21</c:v>
                </c:pt>
                <c:pt idx="185">
                  <c:v>1.22</c:v>
                </c:pt>
                <c:pt idx="186">
                  <c:v>1.33</c:v>
                </c:pt>
                <c:pt idx="187">
                  <c:v>1.41</c:v>
                </c:pt>
                <c:pt idx="188">
                  <c:v>1.43</c:v>
                </c:pt>
                <c:pt idx="189">
                  <c:v>1.39</c:v>
                </c:pt>
                <c:pt idx="190">
                  <c:v>1.56</c:v>
                </c:pt>
                <c:pt idx="191">
                  <c:v>1.71</c:v>
                </c:pt>
                <c:pt idx="192">
                  <c:v>1.81</c:v>
                </c:pt>
                <c:pt idx="193">
                  <c:v>1.72</c:v>
                </c:pt>
                <c:pt idx="194">
                  <c:v>1.77</c:v>
                </c:pt>
                <c:pt idx="195">
                  <c:v>2.3199999999999998</c:v>
                </c:pt>
                <c:pt idx="196">
                  <c:v>1.69</c:v>
                </c:pt>
                <c:pt idx="197">
                  <c:v>1.41</c:v>
                </c:pt>
                <c:pt idx="198">
                  <c:v>1.86</c:v>
                </c:pt>
                <c:pt idx="199">
                  <c:v>2</c:v>
                </c:pt>
                <c:pt idx="200">
                  <c:v>1.89</c:v>
                </c:pt>
                <c:pt idx="201">
                  <c:v>1.78</c:v>
                </c:pt>
                <c:pt idx="202">
                  <c:v>2</c:v>
                </c:pt>
                <c:pt idx="203">
                  <c:v>1.95</c:v>
                </c:pt>
                <c:pt idx="204">
                  <c:v>1.89</c:v>
                </c:pt>
                <c:pt idx="205">
                  <c:v>2.23</c:v>
                </c:pt>
                <c:pt idx="206">
                  <c:v>2.16</c:v>
                </c:pt>
                <c:pt idx="207">
                  <c:v>2.14</c:v>
                </c:pt>
                <c:pt idx="208">
                  <c:v>2.0499999999999998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0487248"/>
        <c:axId val="580488032"/>
      </c:areaChart>
      <c:dateAx>
        <c:axId val="580487248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488032"/>
        <c:crosses val="autoZero"/>
        <c:auto val="1"/>
        <c:lblOffset val="100"/>
        <c:baseTimeUnit val="months"/>
        <c:majorUnit val="24"/>
        <c:majorTimeUnit val="months"/>
      </c:dateAx>
      <c:valAx>
        <c:axId val="580488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Thousands</a:t>
                </a:r>
              </a:p>
            </c:rich>
          </c:tx>
          <c:layout>
            <c:manualLayout>
              <c:xMode val="edge"/>
              <c:yMode val="edge"/>
              <c:x val="1.7097975000541748E-3"/>
              <c:y val="6.073285564983139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04872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Growth in GDP and Consumer</a:t>
            </a:r>
            <a:r>
              <a:rPr lang="en-US" baseline="0"/>
              <a:t> Expenditures</a:t>
            </a:r>
            <a:endParaRPr lang="en-US"/>
          </a:p>
        </c:rich>
      </c:tx>
      <c:layout>
        <c:manualLayout>
          <c:xMode val="edge"/>
          <c:yMode val="edge"/>
          <c:x val="0.13244444444444445"/>
          <c:y val="3.38087635243373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220034995625548E-2"/>
          <c:y val="0.17171296296296296"/>
          <c:w val="0.89725218722659672"/>
          <c:h val="0.72701334208223967"/>
        </c:manualLayout>
      </c:layout>
      <c:barChart>
        <c:barDir val="col"/>
        <c:grouping val="clustered"/>
        <c:varyColors val="0"/>
        <c:ser>
          <c:idx val="0"/>
          <c:order val="0"/>
          <c:tx>
            <c:v>Consumer Expenditures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'GDP and Consumption'!$A$23:$A$39</c:f>
              <c:strCach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strCache>
            </c:strRef>
          </c:cat>
          <c:val>
            <c:numRef>
              <c:f>'GDP and Consumption'!$C$23:$C$39</c:f>
              <c:numCache>
                <c:formatCode>0.0%</c:formatCode>
                <c:ptCount val="17"/>
                <c:pt idx="0">
                  <c:v>4.1442794256798456E-2</c:v>
                </c:pt>
                <c:pt idx="1">
                  <c:v>-2.8882827329163103E-2</c:v>
                </c:pt>
                <c:pt idx="2">
                  <c:v>-1.0737007387158709E-2</c:v>
                </c:pt>
                <c:pt idx="3">
                  <c:v>6.1404031785519703E-2</c:v>
                </c:pt>
                <c:pt idx="4">
                  <c:v>7.1885575040048347E-2</c:v>
                </c:pt>
                <c:pt idx="5">
                  <c:v>0.12004980464867483</c:v>
                </c:pt>
                <c:pt idx="6">
                  <c:v>3.8093363429403046E-2</c:v>
                </c:pt>
                <c:pt idx="7">
                  <c:v>6.4844273340348119E-2</c:v>
                </c:pt>
                <c:pt idx="8">
                  <c:v>-6.9679357313420634E-2</c:v>
                </c:pt>
                <c:pt idx="9">
                  <c:v>-0.1341481208374844</c:v>
                </c:pt>
                <c:pt idx="10">
                  <c:v>-2.556710595218897E-3</c:v>
                </c:pt>
                <c:pt idx="11">
                  <c:v>2.4806074808799754E-2</c:v>
                </c:pt>
                <c:pt idx="12">
                  <c:v>2.0036339463771327E-2</c:v>
                </c:pt>
                <c:pt idx="13">
                  <c:v>1.0055124185823421E-2</c:v>
                </c:pt>
                <c:pt idx="14">
                  <c:v>2.8693390042221968E-2</c:v>
                </c:pt>
                <c:pt idx="15">
                  <c:v>4.3190146698980247E-2</c:v>
                </c:pt>
                <c:pt idx="16">
                  <c:v>6.903003620249025E-2</c:v>
                </c:pt>
              </c:numCache>
            </c:numRef>
          </c:val>
        </c:ser>
        <c:ser>
          <c:idx val="1"/>
          <c:order val="1"/>
          <c:tx>
            <c:v>GDP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'GDP and Consumption'!$A$23:$A$39</c:f>
              <c:strCach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strCache>
            </c:strRef>
          </c:cat>
          <c:val>
            <c:numRef>
              <c:f>'GDP and Consumption'!$E$23:$E$39</c:f>
              <c:numCache>
                <c:formatCode>0.0%</c:formatCode>
                <c:ptCount val="17"/>
                <c:pt idx="0">
                  <c:v>4.6805141579731743E-2</c:v>
                </c:pt>
                <c:pt idx="1">
                  <c:v>3.8337434992026936E-2</c:v>
                </c:pt>
                <c:pt idx="2">
                  <c:v>3.1470191267952159E-3</c:v>
                </c:pt>
                <c:pt idx="3">
                  <c:v>2.4401401880714248E-2</c:v>
                </c:pt>
                <c:pt idx="4">
                  <c:v>8.0997749544367767E-2</c:v>
                </c:pt>
                <c:pt idx="5">
                  <c:v>6.7043920462042855E-2</c:v>
                </c:pt>
                <c:pt idx="6">
                  <c:v>5.0006611233770371E-2</c:v>
                </c:pt>
                <c:pt idx="7">
                  <c:v>9.3500693054058212E-2</c:v>
                </c:pt>
                <c:pt idx="8">
                  <c:v>1.5193655101792269E-2</c:v>
                </c:pt>
                <c:pt idx="9">
                  <c:v>-6.9439411893359976E-2</c:v>
                </c:pt>
                <c:pt idx="10">
                  <c:v>-3.5598648738717563E-2</c:v>
                </c:pt>
                <c:pt idx="11">
                  <c:v>1.987130754876891E-2</c:v>
                </c:pt>
                <c:pt idx="12">
                  <c:v>1.2175353624697734E-2</c:v>
                </c:pt>
                <c:pt idx="13">
                  <c:v>4.4115354088283563E-2</c:v>
                </c:pt>
                <c:pt idx="14">
                  <c:v>1.9251439766060162E-2</c:v>
                </c:pt>
                <c:pt idx="15">
                  <c:v>4.0965002317727303E-2</c:v>
                </c:pt>
                <c:pt idx="16">
                  <c:v>7.1996844705936619E-2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6105280"/>
        <c:axId val="586106848"/>
      </c:barChart>
      <c:catAx>
        <c:axId val="5861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6106848"/>
        <c:crosses val="autoZero"/>
        <c:auto val="1"/>
        <c:lblAlgn val="ctr"/>
        <c:lblOffset val="100"/>
        <c:tickLblSkip val="2"/>
        <c:noMultiLvlLbl val="0"/>
      </c:catAx>
      <c:valAx>
        <c:axId val="58610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610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449168853893263"/>
          <c:y val="0.6746991319533413"/>
          <c:w val="0.29879418197725283"/>
          <c:h val="0.117180309190459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2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49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216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27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7341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3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644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6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2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1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3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5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57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160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96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1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7892" y="2627698"/>
            <a:ext cx="6492124" cy="123472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/>
              <a:t>Discussion of:</a:t>
            </a:r>
            <a:br>
              <a:rPr lang="en-US" sz="2400" dirty="0"/>
            </a:br>
            <a:r>
              <a:rPr lang="en-US" dirty="0" smtClean="0"/>
              <a:t>The Rise, the Fall, and the Resurrection of Iceland</a:t>
            </a:r>
            <a:br>
              <a:rPr lang="en-US" dirty="0" smtClean="0"/>
            </a:br>
            <a:r>
              <a:rPr lang="en-US" sz="2400" dirty="0"/>
              <a:t>by </a:t>
            </a:r>
            <a:r>
              <a:rPr lang="en-US" sz="2400" dirty="0" err="1"/>
              <a:t>Benediksdottir</a:t>
            </a:r>
            <a:r>
              <a:rPr lang="en-US" sz="2400" dirty="0"/>
              <a:t>, </a:t>
            </a:r>
            <a:r>
              <a:rPr lang="en-US" sz="2400" dirty="0" err="1"/>
              <a:t>Eggertsson</a:t>
            </a:r>
            <a:r>
              <a:rPr lang="en-US" sz="2400" dirty="0"/>
              <a:t>, </a:t>
            </a:r>
            <a:r>
              <a:rPr lang="is-IS" sz="2400" dirty="0"/>
              <a:t>Þorarinsson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s-IS" sz="2100" dirty="0"/>
              <a:t>Jón Steinsson</a:t>
            </a:r>
          </a:p>
          <a:p>
            <a:pPr algn="ctr"/>
            <a:r>
              <a:rPr lang="is-IS" sz="2100" dirty="0"/>
              <a:t>Columbia University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785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Success 4: Devaluation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8377261"/>
              </p:ext>
            </p:extLst>
          </p:nvPr>
        </p:nvGraphicFramePr>
        <p:xfrm>
          <a:off x="4758424" y="2160589"/>
          <a:ext cx="4245532" cy="2922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6"/>
          <p:cNvSpPr txBox="1">
            <a:spLocks/>
          </p:cNvSpPr>
          <p:nvPr/>
        </p:nvSpPr>
        <p:spPr>
          <a:xfrm>
            <a:off x="634314" y="2160589"/>
            <a:ext cx="3088109" cy="3880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172811"/>
              </p:ext>
            </p:extLst>
          </p:nvPr>
        </p:nvGraphicFramePr>
        <p:xfrm>
          <a:off x="98395" y="2077609"/>
          <a:ext cx="4572000" cy="3005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01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Policy Success 4: Devaluation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Does this mean Iceland is an </a:t>
            </a:r>
            <a:r>
              <a:rPr lang="en-US" dirty="0" smtClean="0"/>
              <a:t>“optimal currency area”?</a:t>
            </a:r>
          </a:p>
          <a:p>
            <a:r>
              <a:rPr lang="en-US" dirty="0" smtClean="0"/>
              <a:t>Exchange rate flexibility is like insurance</a:t>
            </a:r>
          </a:p>
          <a:p>
            <a:pPr lvl="1"/>
            <a:r>
              <a:rPr lang="en-US" dirty="0" smtClean="0"/>
              <a:t>Valuable in bad times</a:t>
            </a:r>
          </a:p>
          <a:p>
            <a:pPr lvl="1"/>
            <a:r>
              <a:rPr lang="en-US" dirty="0" smtClean="0"/>
              <a:t>But you pay a premium in good times</a:t>
            </a:r>
          </a:p>
          <a:p>
            <a:pPr lvl="2"/>
            <a:r>
              <a:rPr lang="en-US" dirty="0" smtClean="0"/>
              <a:t>Very high interest rates (low demand for currency)</a:t>
            </a:r>
          </a:p>
          <a:p>
            <a:pPr lvl="2"/>
            <a:r>
              <a:rPr lang="en-US" dirty="0" smtClean="0"/>
              <a:t>Massive fluctuations in the exchange rate</a:t>
            </a:r>
          </a:p>
          <a:p>
            <a:r>
              <a:rPr lang="en-US" dirty="0" smtClean="0"/>
              <a:t>Is the premium in good times worth the benefit in bad?</a:t>
            </a:r>
          </a:p>
          <a:p>
            <a:pPr lvl="1"/>
            <a:r>
              <a:rPr lang="en-US" dirty="0"/>
              <a:t>Hard to </a:t>
            </a:r>
            <a:r>
              <a:rPr lang="en-US" dirty="0" smtClean="0"/>
              <a:t>say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4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465" y="609600"/>
            <a:ext cx="6779740" cy="1145059"/>
          </a:xfrm>
        </p:spPr>
        <p:txBody>
          <a:bodyPr/>
          <a:lstStyle/>
          <a:p>
            <a:r>
              <a:rPr lang="en-US" dirty="0" smtClean="0"/>
              <a:t>Policy Failures </a:t>
            </a:r>
            <a:r>
              <a:rPr lang="en-US" dirty="0" smtClean="0"/>
              <a:t> Policy </a:t>
            </a:r>
            <a:r>
              <a:rPr lang="en-US" dirty="0" smtClean="0"/>
              <a:t>Successes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91780"/>
            <a:ext cx="3138026" cy="3196491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Banking Supervision 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Housing Policy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Monetary Policy </a:t>
            </a:r>
          </a:p>
          <a:p>
            <a:pPr>
              <a:buFont typeface="+mj-lt"/>
              <a:buAutoNum type="arabicPeriod"/>
            </a:pPr>
            <a:r>
              <a:rPr lang="en-US" dirty="0"/>
              <a:t>I</a:t>
            </a:r>
            <a:r>
              <a:rPr lang="en-US" dirty="0" smtClean="0"/>
              <a:t>nsured deposits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91782"/>
            <a:ext cx="3138026" cy="319649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Emergency Law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Fiscal Room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Capital Controls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Devaluation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69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Failure 1: Banking Supervision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 covers this very well!</a:t>
            </a:r>
          </a:p>
          <a:p>
            <a:r>
              <a:rPr lang="en-US" dirty="0" smtClean="0"/>
              <a:t>Regulators completely captured / incompetent</a:t>
            </a:r>
          </a:p>
          <a:p>
            <a:pPr lvl="1"/>
            <a:r>
              <a:rPr lang="en-US" dirty="0" smtClean="0"/>
              <a:t>Related party lending (lack of diversification) </a:t>
            </a:r>
          </a:p>
          <a:p>
            <a:pPr lvl="1"/>
            <a:r>
              <a:rPr lang="en-US" dirty="0" smtClean="0"/>
              <a:t>Massive lending to owners of banks (conflicts of interest)</a:t>
            </a:r>
          </a:p>
          <a:p>
            <a:pPr lvl="1"/>
            <a:r>
              <a:rPr lang="en-US" dirty="0" smtClean="0"/>
              <a:t>Weak equity (financed by bank itself or other Icelandic banks without collateral)</a:t>
            </a:r>
          </a:p>
          <a:p>
            <a:pPr lvl="1"/>
            <a:r>
              <a:rPr lang="en-US" dirty="0" smtClean="0"/>
              <a:t>Love letters</a:t>
            </a:r>
          </a:p>
          <a:p>
            <a:r>
              <a:rPr lang="en-US" dirty="0" smtClean="0"/>
              <a:t>This is what it is like to have a completely unregulated banking system</a:t>
            </a:r>
          </a:p>
          <a:p>
            <a:r>
              <a:rPr lang="en-US" dirty="0" smtClean="0"/>
              <a:t>Particularly dangerous when </a:t>
            </a:r>
            <a:r>
              <a:rPr lang="en-US" dirty="0" smtClean="0"/>
              <a:t>a “Nordic </a:t>
            </a:r>
            <a:r>
              <a:rPr lang="en-US" dirty="0" smtClean="0"/>
              <a:t>country”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behaves </a:t>
            </a:r>
            <a:r>
              <a:rPr lang="en-US" dirty="0" smtClean="0"/>
              <a:t>so badly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3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173" y="225151"/>
            <a:ext cx="6347714" cy="1320800"/>
          </a:xfrm>
        </p:spPr>
        <p:txBody>
          <a:bodyPr/>
          <a:lstStyle/>
          <a:p>
            <a:r>
              <a:rPr lang="en-US" dirty="0" smtClean="0"/>
              <a:t>Policy Failure 2: Housing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09146" y="1545951"/>
            <a:ext cx="4210754" cy="4681853"/>
          </a:xfrm>
        </p:spPr>
        <p:txBody>
          <a:bodyPr>
            <a:normAutofit/>
          </a:bodyPr>
          <a:lstStyle/>
          <a:p>
            <a:r>
              <a:rPr lang="en-US" dirty="0" smtClean="0"/>
              <a:t>Recession made much worse due to collapse of housing bubble</a:t>
            </a:r>
          </a:p>
          <a:p>
            <a:r>
              <a:rPr lang="en-US" dirty="0" smtClean="0"/>
              <a:t>Fall in employment 2008-9:</a:t>
            </a:r>
          </a:p>
          <a:p>
            <a:pPr lvl="1"/>
            <a:r>
              <a:rPr lang="en-US" dirty="0" smtClean="0"/>
              <a:t>Total: 11,100</a:t>
            </a:r>
          </a:p>
          <a:p>
            <a:pPr lvl="1"/>
            <a:r>
              <a:rPr lang="en-US" dirty="0"/>
              <a:t>Banking: 1,000</a:t>
            </a:r>
          </a:p>
          <a:p>
            <a:pPr lvl="1"/>
            <a:r>
              <a:rPr lang="en-US" dirty="0" smtClean="0"/>
              <a:t>Construction: </a:t>
            </a:r>
            <a:r>
              <a:rPr lang="en-US" dirty="0" smtClean="0">
                <a:solidFill>
                  <a:srgbClr val="C00000"/>
                </a:solidFill>
              </a:rPr>
              <a:t>6,600</a:t>
            </a:r>
          </a:p>
          <a:p>
            <a:pPr lvl="1"/>
            <a:r>
              <a:rPr lang="en-US" dirty="0" smtClean="0"/>
              <a:t>Retail/Wholesale: 2,100</a:t>
            </a:r>
          </a:p>
          <a:p>
            <a:pPr lvl="1"/>
            <a:r>
              <a:rPr lang="en-US" dirty="0" smtClean="0"/>
              <a:t>Government: 2,400</a:t>
            </a:r>
          </a:p>
          <a:p>
            <a:r>
              <a:rPr lang="en-US" dirty="0" smtClean="0"/>
              <a:t>For most normal people, housing shock was big part of the shock</a:t>
            </a:r>
          </a:p>
          <a:p>
            <a:r>
              <a:rPr lang="en-US" dirty="0" smtClean="0"/>
              <a:t>Government policy in 2004 contributed to bubble</a:t>
            </a:r>
          </a:p>
          <a:p>
            <a:r>
              <a:rPr lang="is-IS" dirty="0" smtClean="0"/>
              <a:t>Little done to slow this down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0977515"/>
              </p:ext>
            </p:extLst>
          </p:nvPr>
        </p:nvGraphicFramePr>
        <p:xfrm>
          <a:off x="4770927" y="1076394"/>
          <a:ext cx="4068423" cy="2704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460811"/>
              </p:ext>
            </p:extLst>
          </p:nvPr>
        </p:nvGraphicFramePr>
        <p:xfrm>
          <a:off x="4770926" y="3781167"/>
          <a:ext cx="4068423" cy="2784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724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672" y="560225"/>
            <a:ext cx="6447501" cy="990600"/>
          </a:xfrm>
        </p:spPr>
        <p:txBody>
          <a:bodyPr>
            <a:normAutofit fontScale="90000"/>
          </a:bodyPr>
          <a:lstStyle/>
          <a:p>
            <a:r>
              <a:rPr lang="is-IS" dirty="0" smtClean="0"/>
              <a:t>Policy Failure 3: Monetary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968" y="1550824"/>
            <a:ext cx="4755357" cy="4825261"/>
          </a:xfrm>
        </p:spPr>
        <p:txBody>
          <a:bodyPr>
            <a:normAutofit/>
          </a:bodyPr>
          <a:lstStyle/>
          <a:p>
            <a:r>
              <a:rPr lang="is-IS" dirty="0" smtClean="0"/>
              <a:t>Followed conventional wisdom </a:t>
            </a:r>
            <a:r>
              <a:rPr lang="is-IS" dirty="0" smtClean="0"/>
              <a:t>of</a:t>
            </a:r>
            <a:r>
              <a:rPr lang="is-IS" dirty="0" smtClean="0"/>
              <a:t> </a:t>
            </a:r>
            <a:r>
              <a:rPr lang="is-IS" dirty="0" smtClean="0"/>
              <a:t>the time:</a:t>
            </a:r>
          </a:p>
          <a:p>
            <a:pPr lvl="1"/>
            <a:r>
              <a:rPr lang="is-IS" dirty="0" smtClean="0"/>
              <a:t>One instrument: Very high interest rates</a:t>
            </a:r>
          </a:p>
          <a:p>
            <a:pPr lvl="1"/>
            <a:r>
              <a:rPr lang="is-IS" dirty="0" smtClean="0"/>
              <a:t>No management of exchange rate</a:t>
            </a:r>
          </a:p>
          <a:p>
            <a:r>
              <a:rPr lang="is-IS" dirty="0" smtClean="0"/>
              <a:t>Consequences:</a:t>
            </a:r>
          </a:p>
          <a:p>
            <a:pPr lvl="1"/>
            <a:r>
              <a:rPr lang="is-IS" dirty="0" smtClean="0"/>
              <a:t>Rapidly appreciating exchange rate</a:t>
            </a:r>
          </a:p>
          <a:p>
            <a:pPr lvl="1"/>
            <a:r>
              <a:rPr lang="is-IS" dirty="0" smtClean="0"/>
              <a:t>Large amounts of carry trade</a:t>
            </a:r>
          </a:p>
          <a:p>
            <a:pPr lvl="2"/>
            <a:r>
              <a:rPr lang="is-IS" dirty="0" smtClean="0"/>
              <a:t>FX car loans, mortgages</a:t>
            </a:r>
          </a:p>
          <a:p>
            <a:pPr lvl="2"/>
            <a:r>
              <a:rPr lang="is-IS" dirty="0" smtClean="0"/>
              <a:t>FX financing for non-exporting companies</a:t>
            </a:r>
          </a:p>
          <a:p>
            <a:r>
              <a:rPr lang="is-IS" dirty="0" smtClean="0"/>
              <a:t>Contrast with policy after the crisis</a:t>
            </a:r>
          </a:p>
          <a:p>
            <a:pPr lvl="1"/>
            <a:r>
              <a:rPr lang="is-IS" dirty="0" smtClean="0"/>
              <a:t>Heavy exchange rate intervention</a:t>
            </a:r>
          </a:p>
          <a:p>
            <a:pPr lvl="1"/>
            <a:r>
              <a:rPr lang="is-IS" dirty="0" smtClean="0"/>
              <a:t>Capital controls </a:t>
            </a:r>
            <a:r>
              <a:rPr lang="en-US" dirty="0" smtClean="0"/>
              <a:t>/ Restrictions on carry trade / Restrictions on FX lending</a:t>
            </a:r>
            <a:endParaRPr lang="is-IS" dirty="0" smtClean="0"/>
          </a:p>
          <a:p>
            <a:pPr lvl="2"/>
            <a:endParaRPr lang="is-IS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8867583"/>
              </p:ext>
            </p:extLst>
          </p:nvPr>
        </p:nvGraphicFramePr>
        <p:xfrm>
          <a:off x="4992130" y="1285103"/>
          <a:ext cx="3937685" cy="2644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900131"/>
              </p:ext>
            </p:extLst>
          </p:nvPr>
        </p:nvGraphicFramePr>
        <p:xfrm>
          <a:off x="4860325" y="3929449"/>
          <a:ext cx="4069490" cy="2817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048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723" y="609600"/>
            <a:ext cx="7076304" cy="1320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Policy Failure 4: Not Making Insured Deposits Super-Priority Claims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5373" y="2160590"/>
            <a:ext cx="7261654" cy="3880773"/>
          </a:xfrm>
        </p:spPr>
        <p:txBody>
          <a:bodyPr/>
          <a:lstStyle/>
          <a:p>
            <a:r>
              <a:rPr lang="en-US" dirty="0" smtClean="0"/>
              <a:t>Emergency law made deposits priority claims in the banks</a:t>
            </a:r>
          </a:p>
          <a:p>
            <a:pPr lvl="1"/>
            <a:r>
              <a:rPr lang="en-US" dirty="0" smtClean="0"/>
              <a:t>As they are in the U.S. but not in Europe</a:t>
            </a:r>
          </a:p>
          <a:p>
            <a:r>
              <a:rPr lang="en-US" dirty="0" smtClean="0"/>
              <a:t>We failed however to make </a:t>
            </a:r>
            <a:r>
              <a:rPr lang="en-US" dirty="0" smtClean="0">
                <a:solidFill>
                  <a:srgbClr val="C00000"/>
                </a:solidFill>
              </a:rPr>
              <a:t>insured</a:t>
            </a:r>
            <a:r>
              <a:rPr lang="en-US" dirty="0" smtClean="0"/>
              <a:t> deposits super-priority claims</a:t>
            </a:r>
          </a:p>
          <a:p>
            <a:pPr lvl="1"/>
            <a:r>
              <a:rPr lang="en-US" dirty="0" smtClean="0"/>
              <a:t>As they are in the U.S.</a:t>
            </a:r>
          </a:p>
          <a:p>
            <a:r>
              <a:rPr lang="en-US" dirty="0" smtClean="0"/>
              <a:t>This would have avoided the infamous </a:t>
            </a:r>
            <a:r>
              <a:rPr lang="en-US" dirty="0" err="1" smtClean="0"/>
              <a:t>Icesave</a:t>
            </a:r>
            <a:r>
              <a:rPr lang="en-US" dirty="0" smtClean="0"/>
              <a:t> dispute</a:t>
            </a:r>
          </a:p>
          <a:p>
            <a:r>
              <a:rPr lang="en-US" dirty="0" smtClean="0"/>
              <a:t>Why wasn’t this done? </a:t>
            </a:r>
          </a:p>
          <a:p>
            <a:pPr lvl="1"/>
            <a:r>
              <a:rPr lang="en-US" dirty="0" smtClean="0"/>
              <a:t>No one thought of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04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919" y="486031"/>
            <a:ext cx="7111085" cy="1320800"/>
          </a:xfrm>
        </p:spPr>
        <p:txBody>
          <a:bodyPr/>
          <a:lstStyle/>
          <a:p>
            <a:r>
              <a:rPr lang="en-US" dirty="0" smtClean="0"/>
              <a:t>Policy Success 1: Emergency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42" y="1609122"/>
            <a:ext cx="7677665" cy="5005861"/>
          </a:xfrm>
        </p:spPr>
        <p:txBody>
          <a:bodyPr>
            <a:normAutofit/>
          </a:bodyPr>
          <a:lstStyle/>
          <a:p>
            <a:r>
              <a:rPr lang="en-US" dirty="0" smtClean="0"/>
              <a:t>Two key elements:</a:t>
            </a:r>
          </a:p>
          <a:p>
            <a:pPr lvl="1"/>
            <a:r>
              <a:rPr lang="en-US" dirty="0" smtClean="0"/>
              <a:t>Ex-post </a:t>
            </a:r>
            <a:r>
              <a:rPr lang="en-US" dirty="0" smtClean="0"/>
              <a:t>reordering </a:t>
            </a:r>
            <a:r>
              <a:rPr lang="en-US" dirty="0" smtClean="0"/>
              <a:t>of priority of bank liabilities (deposits moved up)</a:t>
            </a:r>
          </a:p>
          <a:p>
            <a:pPr lvl="1"/>
            <a:r>
              <a:rPr lang="en-US" dirty="0" smtClean="0"/>
              <a:t>Resolution authority</a:t>
            </a:r>
          </a:p>
          <a:p>
            <a:r>
              <a:rPr lang="en-US" dirty="0" smtClean="0"/>
              <a:t>Consequences:</a:t>
            </a:r>
          </a:p>
          <a:p>
            <a:pPr lvl="1"/>
            <a:r>
              <a:rPr lang="en-US" dirty="0" smtClean="0"/>
              <a:t>Sovereign did not assume liabilities of banks / </a:t>
            </a:r>
            <a:r>
              <a:rPr lang="en-US" dirty="0" smtClean="0"/>
              <a:t>Owners-credits </a:t>
            </a:r>
            <a:r>
              <a:rPr lang="en-US" dirty="0" smtClean="0"/>
              <a:t>bore losses</a:t>
            </a:r>
          </a:p>
          <a:p>
            <a:pPr lvl="1"/>
            <a:r>
              <a:rPr lang="en-US" dirty="0" smtClean="0"/>
              <a:t>Banks remained open for business throughout</a:t>
            </a:r>
          </a:p>
          <a:p>
            <a:pPr lvl="1"/>
            <a:r>
              <a:rPr lang="en-US" dirty="0" smtClean="0"/>
              <a:t>Minimal disruption for real economy (given enormity of shock)</a:t>
            </a:r>
            <a:endParaRPr lang="en-US" dirty="0"/>
          </a:p>
          <a:p>
            <a:pPr lvl="2"/>
            <a:r>
              <a:rPr lang="en-US" dirty="0" smtClean="0"/>
              <a:t>No lines at ATMs, no stockpiling of food, everyone got wages paid on time,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Very successful restructuring of corporate sector</a:t>
            </a:r>
          </a:p>
          <a:p>
            <a:pPr lvl="2"/>
            <a:r>
              <a:rPr lang="en-US" dirty="0" smtClean="0"/>
              <a:t>Most major companies were bankrupt after crisis </a:t>
            </a:r>
            <a:br>
              <a:rPr lang="en-US" dirty="0" smtClean="0"/>
            </a:br>
            <a:r>
              <a:rPr lang="en-US" dirty="0" smtClean="0"/>
              <a:t>(e.g., major airline, major shipping company, major super market chain, etc.)</a:t>
            </a:r>
            <a:endParaRPr lang="en-US" dirty="0" smtClean="0"/>
          </a:p>
          <a:p>
            <a:r>
              <a:rPr lang="en-US" dirty="0" smtClean="0"/>
              <a:t>This was handled well (many things were not)</a:t>
            </a:r>
          </a:p>
        </p:txBody>
      </p:sp>
    </p:spTree>
    <p:extLst>
      <p:ext uri="{BB962C8B-B14F-4D97-AF65-F5344CB8AC3E}">
        <p14:creationId xmlns:p14="http://schemas.microsoft.com/office/powerpoint/2010/main" val="306361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34" y="351626"/>
            <a:ext cx="6347714" cy="1320800"/>
          </a:xfrm>
        </p:spPr>
        <p:txBody>
          <a:bodyPr/>
          <a:lstStyle/>
          <a:p>
            <a:r>
              <a:rPr lang="en-US" dirty="0" smtClean="0"/>
              <a:t>Policy Success 2: Fiscal Room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5990" y="1540476"/>
            <a:ext cx="4036540" cy="4514334"/>
          </a:xfrm>
        </p:spPr>
        <p:txBody>
          <a:bodyPr>
            <a:normAutofit/>
          </a:bodyPr>
          <a:lstStyle/>
          <a:p>
            <a:r>
              <a:rPr lang="is-IS" dirty="0" smtClean="0"/>
              <a:t>Iceland‘s experience highlights the values of fiscal room</a:t>
            </a:r>
          </a:p>
          <a:p>
            <a:r>
              <a:rPr lang="is-IS" dirty="0" smtClean="0"/>
              <a:t>Very little debt going into crisis</a:t>
            </a:r>
          </a:p>
          <a:p>
            <a:r>
              <a:rPr lang="is-IS" dirty="0" smtClean="0"/>
              <a:t>Could run massive deficits to smooth out the shock</a:t>
            </a:r>
          </a:p>
          <a:p>
            <a:pPr lvl="1"/>
            <a:r>
              <a:rPr lang="is-IS" dirty="0" smtClean="0"/>
              <a:t>2008 deficit: 13% of GDP</a:t>
            </a:r>
          </a:p>
          <a:p>
            <a:pPr lvl="1"/>
            <a:r>
              <a:rPr lang="is-IS" dirty="0" smtClean="0"/>
              <a:t>2009 deficit: 10% of GDP</a:t>
            </a:r>
          </a:p>
          <a:p>
            <a:pPr lvl="1"/>
            <a:r>
              <a:rPr lang="is-IS" dirty="0" smtClean="0"/>
              <a:t>2010 deficit</a:t>
            </a:r>
            <a:r>
              <a:rPr lang="en-US" dirty="0" smtClean="0"/>
              <a:t>: 10% of GDP</a:t>
            </a:r>
          </a:p>
          <a:p>
            <a:pPr lvl="1"/>
            <a:r>
              <a:rPr lang="en-US" dirty="0" smtClean="0"/>
              <a:t>2011 deficit: 6% of GDP</a:t>
            </a:r>
          </a:p>
          <a:p>
            <a:pPr lvl="1"/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6111762"/>
              </p:ext>
            </p:extLst>
          </p:nvPr>
        </p:nvGraphicFramePr>
        <p:xfrm>
          <a:off x="4863970" y="3871784"/>
          <a:ext cx="3979969" cy="284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755966"/>
              </p:ext>
            </p:extLst>
          </p:nvPr>
        </p:nvGraphicFramePr>
        <p:xfrm>
          <a:off x="4863970" y="1091724"/>
          <a:ext cx="3979969" cy="2780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70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896" y="708454"/>
            <a:ext cx="7109255" cy="1320800"/>
          </a:xfrm>
        </p:spPr>
        <p:txBody>
          <a:bodyPr/>
          <a:lstStyle/>
          <a:p>
            <a:r>
              <a:rPr lang="en-US" dirty="0" smtClean="0"/>
              <a:t>Policy Success 3: Capital Controls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599" y="2160590"/>
            <a:ext cx="6738552" cy="4339064"/>
          </a:xfrm>
        </p:spPr>
        <p:txBody>
          <a:bodyPr>
            <a:normAutofit/>
          </a:bodyPr>
          <a:lstStyle/>
          <a:p>
            <a:r>
              <a:rPr lang="en-US" dirty="0" smtClean="0"/>
              <a:t>Iceland imposed capital controls after crisis </a:t>
            </a:r>
            <a:br>
              <a:rPr lang="en-US" dirty="0" smtClean="0"/>
            </a:br>
            <a:r>
              <a:rPr lang="en-US" dirty="0" smtClean="0"/>
              <a:t>(with strong prodding from IMF)</a:t>
            </a:r>
          </a:p>
          <a:p>
            <a:r>
              <a:rPr lang="en-US" dirty="0" smtClean="0"/>
              <a:t>I opposed this at the time</a:t>
            </a:r>
          </a:p>
          <a:p>
            <a:pPr lvl="1"/>
            <a:r>
              <a:rPr lang="en-US" dirty="0" smtClean="0"/>
              <a:t>We had already defaulted on most foreign liabilities</a:t>
            </a:r>
          </a:p>
          <a:p>
            <a:pPr lvl="1"/>
            <a:r>
              <a:rPr lang="en-US" dirty="0" smtClean="0"/>
              <a:t>Why not let scared foreigners exit at fire-sale prices?</a:t>
            </a:r>
          </a:p>
          <a:p>
            <a:r>
              <a:rPr lang="is-IS" dirty="0" smtClean="0"/>
              <a:t>I have changed my mind</a:t>
            </a:r>
          </a:p>
          <a:p>
            <a:pPr lvl="1"/>
            <a:r>
              <a:rPr lang="is-IS" dirty="0" smtClean="0"/>
              <a:t>Lowered government financing costs</a:t>
            </a:r>
          </a:p>
          <a:p>
            <a:pPr lvl="1"/>
            <a:r>
              <a:rPr lang="is-IS" dirty="0" smtClean="0"/>
              <a:t>Massive deficits perhaps not possible without this</a:t>
            </a:r>
          </a:p>
          <a:p>
            <a:pPr lvl="1"/>
            <a:r>
              <a:rPr lang="is-IS" dirty="0" smtClean="0"/>
              <a:t>A way of taxing the wealthy</a:t>
            </a:r>
          </a:p>
          <a:p>
            <a:pPr lvl="1"/>
            <a:r>
              <a:rPr lang="is-IS" dirty="0" smtClean="0"/>
              <a:t>Controlling inflation without capital controls could have </a:t>
            </a:r>
            <a:br>
              <a:rPr lang="is-IS" dirty="0" smtClean="0"/>
            </a:br>
            <a:r>
              <a:rPr lang="is-IS" dirty="0" smtClean="0"/>
              <a:t>been difficult politically</a:t>
            </a:r>
          </a:p>
        </p:txBody>
      </p:sp>
    </p:spTree>
    <p:extLst>
      <p:ext uri="{BB962C8B-B14F-4D97-AF65-F5344CB8AC3E}">
        <p14:creationId xmlns:p14="http://schemas.microsoft.com/office/powerpoint/2010/main" val="214904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427897"/>
            <a:ext cx="6347714" cy="1320800"/>
          </a:xfrm>
        </p:spPr>
        <p:txBody>
          <a:bodyPr/>
          <a:lstStyle/>
          <a:p>
            <a:r>
              <a:rPr lang="en-US" dirty="0" smtClean="0"/>
              <a:t>Policy Success 4: Devaluation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36605" y="1748697"/>
            <a:ext cx="4728519" cy="4479108"/>
          </a:xfrm>
        </p:spPr>
        <p:txBody>
          <a:bodyPr/>
          <a:lstStyle/>
          <a:p>
            <a:r>
              <a:rPr lang="is-IS" dirty="0" smtClean="0"/>
              <a:t>Icelandic krona depreciated by over 50%</a:t>
            </a:r>
          </a:p>
          <a:p>
            <a:r>
              <a:rPr lang="is-IS" dirty="0" smtClean="0"/>
              <a:t>Allowed for inflation and reductions in real wages </a:t>
            </a:r>
            <a:r>
              <a:rPr lang="en-US" dirty="0" smtClean="0"/>
              <a:t>“without bloodshed”</a:t>
            </a:r>
          </a:p>
          <a:p>
            <a:pPr lvl="1"/>
            <a:r>
              <a:rPr lang="en-US" dirty="0" smtClean="0"/>
              <a:t>Important for government budget</a:t>
            </a:r>
          </a:p>
          <a:p>
            <a:r>
              <a:rPr lang="en-US" dirty="0" smtClean="0"/>
              <a:t>Allowed for expenditure switching towards Icelandic goods</a:t>
            </a:r>
          </a:p>
          <a:p>
            <a:pPr lvl="1"/>
            <a:r>
              <a:rPr lang="en-US" dirty="0" smtClean="0"/>
              <a:t>Short term adjustment </a:t>
            </a:r>
            <a:r>
              <a:rPr lang="en-US" dirty="0"/>
              <a:t>mostly 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durable </a:t>
            </a:r>
            <a:r>
              <a:rPr lang="en-US" dirty="0"/>
              <a:t>goods imports</a:t>
            </a:r>
          </a:p>
          <a:p>
            <a:pPr lvl="1"/>
            <a:r>
              <a:rPr lang="en-US" dirty="0" smtClean="0"/>
              <a:t>Exports mostly capacity constrained </a:t>
            </a:r>
            <a:br>
              <a:rPr lang="en-US" dirty="0" smtClean="0"/>
            </a:br>
            <a:r>
              <a:rPr lang="en-US" dirty="0" smtClean="0"/>
              <a:t>(fish and aluminum (electricity))</a:t>
            </a:r>
          </a:p>
          <a:p>
            <a:pPr lvl="1"/>
            <a:r>
              <a:rPr lang="en-US" dirty="0" smtClean="0"/>
              <a:t>Longer term, tourism has been important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546" y="2035174"/>
            <a:ext cx="3532006" cy="3780739"/>
          </a:xfrm>
        </p:spPr>
      </p:pic>
    </p:spTree>
    <p:extLst>
      <p:ext uri="{BB962C8B-B14F-4D97-AF65-F5344CB8AC3E}">
        <p14:creationId xmlns:p14="http://schemas.microsoft.com/office/powerpoint/2010/main" val="401960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596</Words>
  <Application>Microsoft Office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Discussion of: The Rise, the Fall, and the Resurrection of Iceland by Benediksdottir, Eggertsson, Þorarinsson</vt:lpstr>
      <vt:lpstr>Policy Failure 1: Banking Supervision</vt:lpstr>
      <vt:lpstr>Policy Failure 2: Housing</vt:lpstr>
      <vt:lpstr>Policy Failure 3: Monetary Policy</vt:lpstr>
      <vt:lpstr>Policy Failure 4: Not Making Insured Deposits Super-Priority Claims</vt:lpstr>
      <vt:lpstr>Policy Success 1: Emergency Law</vt:lpstr>
      <vt:lpstr>Policy Success 2: Fiscal Room</vt:lpstr>
      <vt:lpstr>Policy Success 3: Capital Controls</vt:lpstr>
      <vt:lpstr>Policy Success 4: Devaluation</vt:lpstr>
      <vt:lpstr>Policy Success 4: Devaluation</vt:lpstr>
      <vt:lpstr>Policy Success 4: Devaluation</vt:lpstr>
      <vt:lpstr>Policy Failures  Policy Successes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of: The Rise, the Fall, and the Resurrection of Iceland by Benediksdottir, Eggertsson, Þorarinsson</dc:title>
  <dc:creator>jon</dc:creator>
  <cp:lastModifiedBy>jon</cp:lastModifiedBy>
  <cp:revision>39</cp:revision>
  <dcterms:created xsi:type="dcterms:W3CDTF">2017-09-04T14:53:15Z</dcterms:created>
  <dcterms:modified xsi:type="dcterms:W3CDTF">2017-09-06T21:08:41Z</dcterms:modified>
</cp:coreProperties>
</file>