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5" r:id="rId1"/>
    <p:sldMasterId id="2147484180" r:id="rId2"/>
    <p:sldMasterId id="2147484192" r:id="rId3"/>
  </p:sldMasterIdLst>
  <p:notesMasterIdLst>
    <p:notesMasterId r:id="rId21"/>
  </p:notesMasterIdLst>
  <p:handoutMasterIdLst>
    <p:handoutMasterId r:id="rId22"/>
  </p:handoutMasterIdLst>
  <p:sldIdLst>
    <p:sldId id="489" r:id="rId4"/>
    <p:sldId id="491" r:id="rId5"/>
    <p:sldId id="531" r:id="rId6"/>
    <p:sldId id="532" r:id="rId7"/>
    <p:sldId id="533" r:id="rId8"/>
    <p:sldId id="535" r:id="rId9"/>
    <p:sldId id="537" r:id="rId10"/>
    <p:sldId id="539" r:id="rId11"/>
    <p:sldId id="536" r:id="rId12"/>
    <p:sldId id="538" r:id="rId13"/>
    <p:sldId id="540" r:id="rId14"/>
    <p:sldId id="541" r:id="rId15"/>
    <p:sldId id="534" r:id="rId16"/>
    <p:sldId id="542" r:id="rId17"/>
    <p:sldId id="544" r:id="rId18"/>
    <p:sldId id="545" r:id="rId19"/>
    <p:sldId id="546" r:id="rId20"/>
  </p:sldIdLst>
  <p:sldSz cx="9144000" cy="6858000" type="screen4x3"/>
  <p:notesSz cx="9601200" cy="7315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71" autoAdjust="0"/>
    <p:restoredTop sz="94660"/>
  </p:normalViewPr>
  <p:slideViewPr>
    <p:cSldViewPr>
      <p:cViewPr varScale="1">
        <p:scale>
          <a:sx n="115" d="100"/>
          <a:sy n="115" d="100"/>
        </p:scale>
        <p:origin x="163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53" tIns="48327" rIns="96653" bIns="4832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5438775" y="0"/>
            <a:ext cx="4160838" cy="365125"/>
          </a:xfrm>
          <a:prstGeom prst="rect">
            <a:avLst/>
          </a:prstGeom>
        </p:spPr>
        <p:txBody>
          <a:bodyPr vert="horz" lIns="96653" tIns="48327" rIns="96653" bIns="48327" rtlCol="0"/>
          <a:lstStyle>
            <a:lvl1pPr algn="r" fontAlgn="auto">
              <a:spcBef>
                <a:spcPts val="0"/>
              </a:spcBef>
              <a:spcAft>
                <a:spcPts val="0"/>
              </a:spcAft>
              <a:defRPr sz="1200">
                <a:latin typeface="+mn-lt"/>
              </a:defRPr>
            </a:lvl1pPr>
          </a:lstStyle>
          <a:p>
            <a:pPr>
              <a:defRPr/>
            </a:pPr>
            <a:fld id="{7743E85D-F825-4E7C-A98F-0A44E2EC911A}" type="datetimeFigureOut">
              <a:rPr lang="en-US"/>
              <a:pPr>
                <a:defRPr/>
              </a:pPr>
              <a:t>9/6/2017</a:t>
            </a:fld>
            <a:endParaRPr lang="en-US"/>
          </a:p>
        </p:txBody>
      </p:sp>
      <p:sp>
        <p:nvSpPr>
          <p:cNvPr id="4" name="Footer Placeholder 3"/>
          <p:cNvSpPr>
            <a:spLocks noGrp="1"/>
          </p:cNvSpPr>
          <p:nvPr>
            <p:ph type="ftr" sz="quarter" idx="2"/>
          </p:nvPr>
        </p:nvSpPr>
        <p:spPr>
          <a:xfrm>
            <a:off x="0" y="6948489"/>
            <a:ext cx="4160838" cy="365125"/>
          </a:xfrm>
          <a:prstGeom prst="rect">
            <a:avLst/>
          </a:prstGeom>
        </p:spPr>
        <p:txBody>
          <a:bodyPr vert="horz" lIns="96653" tIns="48327" rIns="96653" bIns="48327"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5438775" y="6948489"/>
            <a:ext cx="4160838" cy="365125"/>
          </a:xfrm>
          <a:prstGeom prst="rect">
            <a:avLst/>
          </a:prstGeom>
        </p:spPr>
        <p:txBody>
          <a:bodyPr vert="horz" lIns="96653" tIns="48327" rIns="96653" bIns="48327" rtlCol="0" anchor="b"/>
          <a:lstStyle>
            <a:lvl1pPr algn="r" fontAlgn="auto">
              <a:spcBef>
                <a:spcPts val="0"/>
              </a:spcBef>
              <a:spcAft>
                <a:spcPts val="0"/>
              </a:spcAft>
              <a:defRPr sz="1200">
                <a:latin typeface="+mn-lt"/>
              </a:defRPr>
            </a:lvl1pPr>
          </a:lstStyle>
          <a:p>
            <a:pPr>
              <a:defRPr/>
            </a:pPr>
            <a:fld id="{6D037C7D-279B-4FDA-A86C-6B51AC347164}" type="slidenum">
              <a:rPr lang="en-US"/>
              <a:pPr>
                <a:defRPr/>
              </a:pPr>
              <a:t>‹#›</a:t>
            </a:fld>
            <a:endParaRPr lang="en-US"/>
          </a:p>
        </p:txBody>
      </p:sp>
    </p:spTree>
    <p:extLst>
      <p:ext uri="{BB962C8B-B14F-4D97-AF65-F5344CB8AC3E}">
        <p14:creationId xmlns:p14="http://schemas.microsoft.com/office/powerpoint/2010/main" val="2061857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365125"/>
          </a:xfrm>
          <a:prstGeom prst="rect">
            <a:avLst/>
          </a:prstGeom>
        </p:spPr>
        <p:txBody>
          <a:bodyPr vert="horz" lIns="96653" tIns="48327" rIns="96653" bIns="4832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5438775" y="0"/>
            <a:ext cx="4160838" cy="365125"/>
          </a:xfrm>
          <a:prstGeom prst="rect">
            <a:avLst/>
          </a:prstGeom>
        </p:spPr>
        <p:txBody>
          <a:bodyPr vert="horz" lIns="96653" tIns="48327" rIns="96653" bIns="48327" rtlCol="0"/>
          <a:lstStyle>
            <a:lvl1pPr algn="r" fontAlgn="auto">
              <a:spcBef>
                <a:spcPts val="0"/>
              </a:spcBef>
              <a:spcAft>
                <a:spcPts val="0"/>
              </a:spcAft>
              <a:defRPr sz="1200">
                <a:latin typeface="+mn-lt"/>
              </a:defRPr>
            </a:lvl1pPr>
          </a:lstStyle>
          <a:p>
            <a:pPr>
              <a:defRPr/>
            </a:pPr>
            <a:fld id="{B50404B6-13F8-46D3-A3E4-C7F35DBCA61A}" type="datetimeFigureOut">
              <a:rPr lang="en-US"/>
              <a:pPr>
                <a:defRPr/>
              </a:pPr>
              <a:t>9/6/2017</a:t>
            </a:fld>
            <a:endParaRPr lang="en-US"/>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6653" tIns="48327" rIns="96653" bIns="48327" rtlCol="0" anchor="ctr"/>
          <a:lstStyle/>
          <a:p>
            <a:pPr lvl="0"/>
            <a:endParaRPr lang="en-US" noProof="0" smtClean="0"/>
          </a:p>
        </p:txBody>
      </p:sp>
      <p:sp>
        <p:nvSpPr>
          <p:cNvPr id="5" name="Notes Placeholder 4"/>
          <p:cNvSpPr>
            <a:spLocks noGrp="1"/>
          </p:cNvSpPr>
          <p:nvPr>
            <p:ph type="body" sz="quarter" idx="3"/>
          </p:nvPr>
        </p:nvSpPr>
        <p:spPr>
          <a:xfrm>
            <a:off x="960439" y="3475039"/>
            <a:ext cx="7680325" cy="3290887"/>
          </a:xfrm>
          <a:prstGeom prst="rect">
            <a:avLst/>
          </a:prstGeom>
        </p:spPr>
        <p:txBody>
          <a:bodyPr vert="horz" lIns="96653" tIns="48327" rIns="96653" bIns="4832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948489"/>
            <a:ext cx="4160838" cy="365125"/>
          </a:xfrm>
          <a:prstGeom prst="rect">
            <a:avLst/>
          </a:prstGeom>
        </p:spPr>
        <p:txBody>
          <a:bodyPr vert="horz" lIns="96653" tIns="48327" rIns="96653" bIns="48327"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438775" y="6948489"/>
            <a:ext cx="4160838" cy="365125"/>
          </a:xfrm>
          <a:prstGeom prst="rect">
            <a:avLst/>
          </a:prstGeom>
        </p:spPr>
        <p:txBody>
          <a:bodyPr vert="horz" lIns="96653" tIns="48327" rIns="96653" bIns="48327" rtlCol="0" anchor="b"/>
          <a:lstStyle>
            <a:lvl1pPr algn="r" fontAlgn="auto">
              <a:spcBef>
                <a:spcPts val="0"/>
              </a:spcBef>
              <a:spcAft>
                <a:spcPts val="0"/>
              </a:spcAft>
              <a:defRPr sz="1200">
                <a:latin typeface="+mn-lt"/>
              </a:defRPr>
            </a:lvl1pPr>
          </a:lstStyle>
          <a:p>
            <a:pPr>
              <a:defRPr/>
            </a:pPr>
            <a:fld id="{673945D4-E6D4-43A0-9D9F-307A1C03DF1B}" type="slidenum">
              <a:rPr lang="en-US"/>
              <a:pPr>
                <a:defRPr/>
              </a:pPr>
              <a:t>‹#›</a:t>
            </a:fld>
            <a:endParaRPr lang="en-US"/>
          </a:p>
        </p:txBody>
      </p:sp>
    </p:spTree>
    <p:extLst>
      <p:ext uri="{BB962C8B-B14F-4D97-AF65-F5344CB8AC3E}">
        <p14:creationId xmlns:p14="http://schemas.microsoft.com/office/powerpoint/2010/main" val="21494262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marL="0" marR="0" lvl="0" indent="0" algn="r" defTabSz="914478" rtl="0" eaLnBrk="1" fontAlgn="base" latinLnBrk="0" hangingPunct="1">
              <a:lnSpc>
                <a:spcPct val="100000"/>
              </a:lnSpc>
              <a:spcBef>
                <a:spcPct val="0"/>
              </a:spcBef>
              <a:spcAft>
                <a:spcPct val="0"/>
              </a:spcAft>
              <a:buClrTx/>
              <a:buSzTx/>
              <a:buFontTx/>
              <a:buNone/>
              <a:tabLst/>
              <a:defRPr/>
            </a:pPr>
            <a:fld id="{2FE25410-D2A6-4B94-BB6F-E54995C1DFE9}" type="slidenum">
              <a:rPr kumimoji="0" lang="en-US" sz="1200" b="0" i="1"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78" rtl="0" eaLnBrk="1" fontAlgn="base" latinLnBrk="0" hangingPunct="1">
                <a:lnSpc>
                  <a:spcPct val="100000"/>
                </a:lnSpc>
                <a:spcBef>
                  <a:spcPct val="0"/>
                </a:spcBef>
                <a:spcAft>
                  <a:spcPct val="0"/>
                </a:spcAft>
                <a:buClrTx/>
                <a:buSzTx/>
                <a:buFontTx/>
                <a:buNone/>
                <a:tabLst/>
                <a:defRPr/>
              </a:pPr>
              <a:t>1</a:t>
            </a:fld>
            <a:endParaRPr kumimoji="0" lang="en-US" sz="1200" b="0" i="1" u="none" strike="noStrike" kern="1200" cap="none" spc="0" normalizeH="0" baseline="0" noProof="0" smtClean="0">
              <a:ln>
                <a:noFill/>
              </a:ln>
              <a:solidFill>
                <a:srgbClr val="000000"/>
              </a:solidFill>
              <a:effectLst/>
              <a:uLnTx/>
              <a:uFillTx/>
              <a:latin typeface="Arial" charset="0"/>
              <a:ea typeface="+mn-ea"/>
              <a:cs typeface="+mn-cs"/>
            </a:endParaRPr>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472138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a:ln>
                <a:noFill/>
              </a:ln>
              <a:solidFill>
                <a:prstClr val="black"/>
              </a:solidFill>
              <a:effectLst/>
              <a:uLnTx/>
              <a:uFillTx/>
              <a:latin typeface="Arial" pitchFamily="34" charset="0"/>
              <a:ea typeface="+mn-ea"/>
              <a:cs typeface="+mn-cs"/>
            </a:endParaRPr>
          </a:p>
        </p:txBody>
      </p:sp>
      <p:sp>
        <p:nvSpPr>
          <p:cNvPr id="60418"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60419" name="Rectangle 3"/>
          <p:cNvSpPr>
            <a:spLocks noGrp="1" noChangeArrowheads="1"/>
          </p:cNvSpPr>
          <p:nvPr>
            <p:ph type="subTitle" idx="1"/>
          </p:nvPr>
        </p:nvSpPr>
        <p:spPr>
          <a:xfrm>
            <a:off x="1981200" y="3962400"/>
            <a:ext cx="6553200" cy="1752600"/>
          </a:xfrm>
        </p:spPr>
        <p:txBody>
          <a:bodyPr/>
          <a:lstStyle>
            <a:lvl1pPr marL="0" indent="0">
              <a:buFont typeface="Garamond" pitchFamily="18" charset="0"/>
              <a:buNone/>
              <a:defRPr sz="22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altLang="en-US" sz="1400" b="0" i="1" u="none" strike="noStrike" kern="1200" cap="none" spc="0" normalizeH="0" baseline="0" noProof="0">
              <a:ln>
                <a:noFill/>
              </a:ln>
              <a:solidFill>
                <a:srgbClr val="1F497D"/>
              </a:solidFill>
              <a:effectLst/>
              <a:uLnTx/>
              <a:uFillTx/>
              <a:latin typeface="Arial" charset="0"/>
              <a:ea typeface="+mn-ea"/>
              <a:cs typeface="+mn-cs"/>
            </a:endParaRPr>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400" b="0" i="1" u="none" strike="noStrike" kern="1200" cap="none" spc="0" normalizeH="0" baseline="0" noProof="0">
              <a:ln>
                <a:noFill/>
              </a:ln>
              <a:solidFill>
                <a:srgbClr val="1F497D"/>
              </a:solidFill>
              <a:effectLst/>
              <a:uLnTx/>
              <a:uFillTx/>
              <a:latin typeface="Arial" charset="0"/>
              <a:ea typeface="+mn-ea"/>
              <a:cs typeface="+mn-cs"/>
            </a:endParaRPr>
          </a:p>
        </p:txBody>
      </p:sp>
      <p:sp>
        <p:nvSpPr>
          <p:cNvPr id="8" name="Rectangle 6"/>
          <p:cNvSpPr>
            <a:spLocks noGrp="1" noChangeArrowheads="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1C4E3352-01DE-40C2-A7D3-D32839118AD3}" type="slidenum">
              <a:rPr kumimoji="0" lang="en-US" altLang="en-US" sz="1400" b="0" i="1"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1"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196627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395B008-750B-4E84-AC12-E2094B4F82B7}"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309617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5"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6"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1E8B4EFD-C112-4DF0-BB04-21B7E963579C}"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11912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5"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6"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4BC53CB6-FB37-4693-81AF-F9E79EB3FC42}"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696073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FA2BA76-DD69-4C9C-B386-AA89ADBF1254}"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53805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6BF607B-242F-40B0-B5D7-321CE53793B5}"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74938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BFC5E41-D6FA-410E-BC09-4F2D058657C4}"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81880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831C59D-778E-44FA-BEF4-3A5B77AD7477}"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04000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C08C44A-6953-4B1D-AD41-7926FD3FB87B}"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89763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5825E27-811E-4CCD-8B88-6AFE037C33FD}"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073197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7A0C19A-4D20-45B0-8161-AE10AACD4129}"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97870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12" name="Footer Placeholder 16"/>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4106146-086E-4E9A-ADB1-0F21FBB3F2A7}"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1829945051"/>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0906B1C-5A1D-47D7-99C9-019300DE669A}"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805355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4B62BA9-CAA7-4403-8F1E-3ED18FFB3818}"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872862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6B19120-C16B-422A-84D4-21E8F4925046}"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207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4B9B850-4470-4DEF-AE0E-65017A595A3E}"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869606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5"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6"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704EC013-E905-41A4-B25B-D9D5C7602EA3}"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98693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889AAC9E-CB5D-48C0-9E2F-8E65F26D7827}"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31071053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6"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7"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351E1FD0-41B2-465A-BB85-F0B093B7B9CF}"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387962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8"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9"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01402EC9-EBAB-43DF-8C9D-B73F48DD46F4}"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3069480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4"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5"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F45F6C60-8061-42E2-A544-51C868641612}"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35709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3" name="Footer Placeholder 2"/>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4" name="Slide Number Placeholder 22"/>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98655EA-DF31-4184-AC55-898D15FA3132}"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3428496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8" name="Footer Placeholder 5"/>
          <p:cNvSpPr>
            <a:spLocks noGrp="1"/>
          </p:cNvSpPr>
          <p:nvPr>
            <p:ph type="ftr" sz="quarter" idx="11"/>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9" name="Slide Number Placeholder 6"/>
          <p:cNvSpPr>
            <a:spLocks noGrp="1"/>
          </p:cNvSpPr>
          <p:nvPr>
            <p:ph type="sldNum" sz="quarter" idx="12"/>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B4C483D8-0DD4-4F02-A11F-D0CFA2AD9035}"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114486493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erpetua"/>
              <a:ea typeface="+mn-ea"/>
              <a:cs typeface="+mn-cs"/>
            </a:endParaRPr>
          </a:p>
        </p:txBody>
      </p:sp>
      <p:sp>
        <p:nvSpPr>
          <p:cNvPr id="7172"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7173"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08514C2-FCF5-4CE9-ACF2-2B22376BA0B6}" type="datetimeFigureOut">
              <a:rPr kumimoji="0" lang="en-US" sz="1400" b="0" i="0" u="none" strike="noStrike" kern="1200" cap="none" spc="0" normalizeH="0" baseline="0" noProof="0">
                <a:ln>
                  <a:noFill/>
                </a:ln>
                <a:solidFill>
                  <a:srgbClr val="1F497D"/>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9/6/2017</a:t>
            </a:fld>
            <a:endParaRPr kumimoji="0" lang="en-US" sz="1400" b="0" i="0" u="none" strike="noStrike" kern="1200" cap="none" spc="0" normalizeH="0" baseline="0" noProof="0">
              <a:ln>
                <a:noFill/>
              </a:ln>
              <a:solidFill>
                <a:srgbClr val="1F497D"/>
              </a:solidFill>
              <a:effectLst/>
              <a:uLnTx/>
              <a:uFillTx/>
              <a:latin typeface="Arial" charset="0"/>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Arial" charset="0"/>
              <a:ea typeface="+mn-ea"/>
              <a:cs typeface="+mn-cs"/>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AA9BAAB-5BA6-42FD-B73C-8FDB9F3173E6}"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1965398339"/>
      </p:ext>
    </p:extLst>
  </p:cSld>
  <p:clrMap bg1="lt1" tx1="dk1" bg2="lt2" tx2="dk2" accent1="accent1" accent2="accent2" accent3="accent3" accent4="accent4" accent5="accent5" accent6="accent6" hlink="hlink" folHlink="folHlink"/>
  <p:sldLayoutIdLst>
    <p:sldLayoutId id="2147484156" r:id="rId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B2C1D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9BBB59"/>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9BBB59"/>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Perpetua"/>
              <a:ea typeface="+mn-ea"/>
              <a:cs typeface="+mn-cs"/>
            </a:endParaRPr>
          </a:p>
        </p:txBody>
      </p:sp>
      <p:sp>
        <p:nvSpPr>
          <p:cNvPr id="2052"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2053"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1F497D"/>
              </a:solidFill>
              <a:effectLst/>
              <a:uLnTx/>
              <a:uFillTx/>
              <a:latin typeface="Times New Roman" pitchFamily="18" charset="0"/>
              <a:ea typeface="+mn-ea"/>
              <a:cs typeface="+mn-cs"/>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C8D8CD23-9FDB-48E7-8FA7-8C4F15DF2F10}" type="slidenum">
              <a:rPr kumimoji="0" lang="en-US" sz="1400" b="0" i="0" u="none" strike="noStrike" kern="1200" cap="none" spc="0" normalizeH="0" baseline="0" noProof="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FFFFFF"/>
              </a:solidFill>
              <a:effectLst/>
              <a:uLnTx/>
              <a:uFillTx/>
              <a:latin typeface="Franklin Gothic Book"/>
              <a:ea typeface="+mj-ea"/>
              <a:cs typeface="+mj-cs"/>
            </a:endParaRPr>
          </a:p>
        </p:txBody>
      </p:sp>
    </p:spTree>
    <p:extLst>
      <p:ext uri="{BB962C8B-B14F-4D97-AF65-F5344CB8AC3E}">
        <p14:creationId xmlns:p14="http://schemas.microsoft.com/office/powerpoint/2010/main" val="2868512225"/>
      </p:ext>
    </p:extLst>
  </p:cSld>
  <p:clrMap bg1="lt1" tx1="dk1" bg2="lt2" tx2="dk2" accent1="accent1" accent2="accent2" accent3="accent3" accent4="accent4" accent5="accent5" accent6="accent6" hlink="hlink" folHlink="folHlink"/>
  <p:sldLayoutIdLst>
    <p:sldLayoutId id="2147484181" r:id="rId1"/>
    <p:sldLayoutId id="2147484182" r:id="rId2"/>
    <p:sldLayoutId id="2147484183" r:id="rId3"/>
    <p:sldLayoutId id="2147484184" r:id="rId4"/>
    <p:sldLayoutId id="2147484185" r:id="rId5"/>
    <p:sldLayoutId id="2147484186" r:id="rId6"/>
    <p:sldLayoutId id="2147484187" r:id="rId7"/>
    <p:sldLayoutId id="2147484188" r:id="rId8"/>
    <p:sldLayoutId id="2147484189" r:id="rId9"/>
    <p:sldLayoutId id="2147484190" r:id="rId10"/>
    <p:sldLayoutId id="2147484191"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B2C1D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9BBB59"/>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9BBB59"/>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mn-lt"/>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046D9CA-98E9-49E4-B1E5-518BC0AA99B2}" type="slidenum">
              <a:rPr kumimoji="0" lang="en-US" sz="1400" b="0" i="1"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1"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59857443"/>
      </p:ext>
    </p:extLst>
  </p:cSld>
  <p:clrMap bg1="lt1" tx1="dk1" bg2="lt2" tx2="dk2" accent1="accent1" accent2="accent2" accent3="accent3" accent4="accent4" accent5="accent5" accent6="accent6" hlink="hlink" folHlink="folHlink"/>
  <p:sldLayoutIdLst>
    <p:sldLayoutId id="2147484193" r:id="rId1"/>
    <p:sldLayoutId id="2147484194" r:id="rId2"/>
    <p:sldLayoutId id="2147484195" r:id="rId3"/>
    <p:sldLayoutId id="2147484196" r:id="rId4"/>
    <p:sldLayoutId id="2147484197" r:id="rId5"/>
    <p:sldLayoutId id="2147484198" r:id="rId6"/>
    <p:sldLayoutId id="2147484199" r:id="rId7"/>
    <p:sldLayoutId id="2147484200" r:id="rId8"/>
    <p:sldLayoutId id="2147484201" r:id="rId9"/>
    <p:sldLayoutId id="2147484202" r:id="rId10"/>
    <p:sldLayoutId id="214748420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914400" y="1295400"/>
            <a:ext cx="7623175" cy="2514600"/>
          </a:xfrm>
        </p:spPr>
        <p:txBody>
          <a:bodyPr/>
          <a:lstStyle/>
          <a:p>
            <a:pPr eaLnBrk="1" hangingPunct="1"/>
            <a:r>
              <a:rPr lang="en-US" sz="3600" b="1" dirty="0" smtClean="0"/>
              <a:t>Discussion of Alan Krueger’s </a:t>
            </a:r>
            <a:br>
              <a:rPr lang="en-US" sz="3600" b="1" dirty="0" smtClean="0"/>
            </a:br>
            <a:r>
              <a:rPr lang="en-US" sz="3600" b="1" dirty="0" smtClean="0"/>
              <a:t> </a:t>
            </a:r>
            <a:br>
              <a:rPr lang="en-US" sz="3600" b="1" dirty="0" smtClean="0"/>
            </a:br>
            <a:r>
              <a:rPr lang="en-US" sz="3600" b="1" dirty="0" smtClean="0"/>
              <a:t>“Where Have All the Workers Gone?”</a:t>
            </a:r>
            <a:br>
              <a:rPr lang="en-US" sz="3600" b="1" dirty="0" smtClean="0"/>
            </a:br>
            <a:endParaRPr lang="en-US" sz="3600" dirty="0" smtClean="0"/>
          </a:p>
        </p:txBody>
      </p:sp>
      <p:sp>
        <p:nvSpPr>
          <p:cNvPr id="10243" name="Rectangle 3"/>
          <p:cNvSpPr>
            <a:spLocks noGrp="1" noChangeArrowheads="1"/>
          </p:cNvSpPr>
          <p:nvPr>
            <p:ph type="subTitle" idx="1"/>
          </p:nvPr>
        </p:nvSpPr>
        <p:spPr>
          <a:xfrm>
            <a:off x="1981200" y="4114800"/>
            <a:ext cx="6553200" cy="1600200"/>
          </a:xfrm>
        </p:spPr>
        <p:txBody>
          <a:bodyPr/>
          <a:lstStyle/>
          <a:p>
            <a:pPr eaLnBrk="1" hangingPunct="1"/>
            <a:r>
              <a:rPr lang="en-US" sz="3200" dirty="0" smtClean="0"/>
              <a:t>Lawrence F. Katz, Harvard University</a:t>
            </a:r>
          </a:p>
          <a:p>
            <a:pPr eaLnBrk="1" hangingPunct="1"/>
            <a:r>
              <a:rPr lang="en-US" sz="3200" i="1" dirty="0" smtClean="0"/>
              <a:t>Brookings Papers on Economic Activity</a:t>
            </a:r>
          </a:p>
          <a:p>
            <a:pPr eaLnBrk="1" hangingPunct="1"/>
            <a:r>
              <a:rPr lang="en-US" sz="3200" dirty="0" smtClean="0"/>
              <a:t>September 8, 2017</a:t>
            </a:r>
          </a:p>
          <a:p>
            <a:pPr eaLnBrk="1" hangingPunct="1"/>
            <a:endParaRPr lang="en-US" sz="3200" dirty="0" smtClean="0"/>
          </a:p>
          <a:p>
            <a:pPr eaLnBrk="1" hangingPunct="1"/>
            <a:endParaRPr lang="en-US" sz="2000" dirty="0" smtClean="0"/>
          </a:p>
          <a:p>
            <a:pPr eaLnBrk="1" hangingPunct="1"/>
            <a:endParaRPr lang="en-US" sz="2800" dirty="0" smtClean="0"/>
          </a:p>
        </p:txBody>
      </p:sp>
    </p:spTree>
    <p:extLst>
      <p:ext uri="{BB962C8B-B14F-4D97-AF65-F5344CB8AC3E}">
        <p14:creationId xmlns:p14="http://schemas.microsoft.com/office/powerpoint/2010/main" val="3232100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52400" y="685799"/>
            <a:ext cx="8839200" cy="6158721"/>
          </a:xfrm>
          <a:prstGeom prst="rect">
            <a:avLst/>
          </a:prstGeom>
        </p:spPr>
      </p:pic>
      <p:sp>
        <p:nvSpPr>
          <p:cNvPr id="3" name="TextBox 2"/>
          <p:cNvSpPr txBox="1"/>
          <p:nvPr/>
        </p:nvSpPr>
        <p:spPr>
          <a:xfrm>
            <a:off x="538436" y="152400"/>
            <a:ext cx="802014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Growing Importance of Social Skills in U.S. Labor Market (Deming </a:t>
            </a:r>
            <a:r>
              <a:rPr kumimoji="0" lang="en-US" sz="1800" b="0" i="1" u="none" strike="noStrike" kern="1200" cap="none" spc="0" normalizeH="0" baseline="0" noProof="0" dirty="0" smtClean="0">
                <a:ln>
                  <a:noFill/>
                </a:ln>
                <a:solidFill>
                  <a:srgbClr val="000000"/>
                </a:solidFill>
                <a:effectLst/>
                <a:uLnTx/>
                <a:uFillTx/>
                <a:latin typeface="Arial"/>
                <a:ea typeface="+mn-ea"/>
                <a:cs typeface="+mn-cs"/>
              </a:rPr>
              <a:t>QJE </a:t>
            </a:r>
            <a:r>
              <a:rPr kumimoji="0" lang="en-US" sz="1800" b="0" i="0" u="none" strike="noStrike" kern="1200" cap="none" spc="0" normalizeH="0" baseline="0" noProof="0" dirty="0" smtClean="0">
                <a:ln>
                  <a:noFill/>
                </a:ln>
                <a:solidFill>
                  <a:srgbClr val="000000"/>
                </a:solidFill>
                <a:effectLst/>
                <a:uLnTx/>
                <a:uFillTx/>
                <a:latin typeface="Arial"/>
                <a:ea typeface="+mn-ea"/>
                <a:cs typeface="+mn-cs"/>
              </a:rPr>
              <a:t>2017)</a:t>
            </a: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324002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3562"/>
          </a:xfrm>
        </p:spPr>
        <p:txBody>
          <a:bodyPr/>
          <a:lstStyle/>
          <a:p>
            <a:r>
              <a:rPr lang="en-US" sz="3200" dirty="0" smtClean="0"/>
              <a:t>Wage Growth, Productivity Growth, LFPR</a:t>
            </a:r>
            <a:endParaRPr lang="en-US" sz="3200" dirty="0"/>
          </a:p>
        </p:txBody>
      </p:sp>
      <p:sp>
        <p:nvSpPr>
          <p:cNvPr id="3" name="Content Placeholder 2"/>
          <p:cNvSpPr>
            <a:spLocks noGrp="1"/>
          </p:cNvSpPr>
          <p:nvPr>
            <p:ph sz="quarter" idx="1"/>
          </p:nvPr>
        </p:nvSpPr>
        <p:spPr>
          <a:xfrm>
            <a:off x="228600" y="838200"/>
            <a:ext cx="8458200" cy="5791200"/>
          </a:xfrm>
        </p:spPr>
        <p:txBody>
          <a:bodyPr/>
          <a:lstStyle/>
          <a:p>
            <a:r>
              <a:rPr lang="en-US" sz="2400" dirty="0" smtClean="0"/>
              <a:t>Real wage (compensation) growth </a:t>
            </a:r>
            <a:r>
              <a:rPr lang="en-US" sz="2400" dirty="0"/>
              <a:t>for non-college and non-elite men </a:t>
            </a:r>
            <a:r>
              <a:rPr lang="en-US" sz="2400" dirty="0" smtClean="0"/>
              <a:t>have </a:t>
            </a:r>
            <a:r>
              <a:rPr lang="en-US" sz="2400" dirty="0"/>
              <a:t>from productivity </a:t>
            </a:r>
            <a:r>
              <a:rPr lang="en-US" sz="2400" dirty="0" smtClean="0"/>
              <a:t>growth since 1973</a:t>
            </a:r>
            <a:endParaRPr lang="en-US" sz="2400" dirty="0"/>
          </a:p>
          <a:p>
            <a:r>
              <a:rPr lang="en-US" sz="2400" dirty="0" smtClean="0"/>
              <a:t>Hypothesis: Reservation </a:t>
            </a:r>
            <a:r>
              <a:rPr lang="en-US" sz="2400" dirty="0"/>
              <a:t>wage (value of leisure and benefits) may grow as weighted average of </a:t>
            </a:r>
            <a:r>
              <a:rPr lang="en-US" sz="2400" dirty="0" smtClean="0"/>
              <a:t>economy-wide productivity and own wages </a:t>
            </a:r>
          </a:p>
          <a:p>
            <a:pPr lvl="1"/>
            <a:r>
              <a:rPr lang="en-US" sz="2200" dirty="0" smtClean="0"/>
              <a:t>If real wage growth declines relative to productivity growth for non-college men, then more will have reservation wages&gt;own wage over time and will withdraw from labor force</a:t>
            </a:r>
          </a:p>
          <a:p>
            <a:r>
              <a:rPr lang="en-US" sz="2400" dirty="0" smtClean="0"/>
              <a:t>CEA (2016) state panel data 1977-2015 find wages at 10</a:t>
            </a:r>
            <a:r>
              <a:rPr lang="en-US" sz="2400" baseline="30000" dirty="0" smtClean="0"/>
              <a:t>th</a:t>
            </a:r>
            <a:r>
              <a:rPr lang="en-US" sz="2400" dirty="0" smtClean="0"/>
              <a:t> &amp; 25</a:t>
            </a:r>
            <a:r>
              <a:rPr lang="en-US" sz="2400" baseline="30000" dirty="0" smtClean="0"/>
              <a:t>th</a:t>
            </a:r>
            <a:r>
              <a:rPr lang="en-US" sz="2400" dirty="0" smtClean="0"/>
              <a:t> percentile positive related to prime age male LFPR and wage inequality negatively related</a:t>
            </a:r>
          </a:p>
          <a:p>
            <a:r>
              <a:rPr lang="en-US" sz="2400" dirty="0" smtClean="0"/>
              <a:t>Rate of decline in prime age male LFPR accelerates from 0.06 pp per annum from 1947-73 to 0.16 pp per annum 1947-2016</a:t>
            </a:r>
          </a:p>
          <a:p>
            <a:pPr lvl="1"/>
            <a:r>
              <a:rPr lang="en-US" sz="2200" dirty="0" smtClean="0"/>
              <a:t>Real compensation growth for production and nonsupervisory workers kept pace with productivity growth 1947-73 at 2.4% a year and stagnated from 1973 to 2016 at 0.3% a year</a:t>
            </a:r>
          </a:p>
          <a:p>
            <a:endParaRPr lang="en-US" sz="2400" dirty="0"/>
          </a:p>
          <a:p>
            <a:endParaRPr lang="en-US" dirty="0"/>
          </a:p>
        </p:txBody>
      </p:sp>
    </p:spTree>
    <p:extLst>
      <p:ext uri="{BB962C8B-B14F-4D97-AF65-F5344CB8AC3E}">
        <p14:creationId xmlns:p14="http://schemas.microsoft.com/office/powerpoint/2010/main" val="1346861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322425" cy="762000"/>
          </a:xfrm>
        </p:spPr>
        <p:txBody>
          <a:bodyPr/>
          <a:lstStyle/>
          <a:p>
            <a:r>
              <a:rPr lang="en-US" sz="3000" dirty="0" smtClean="0"/>
              <a:t>LFPR Decline by Wage Quintile &amp; Real Wages</a:t>
            </a:r>
            <a:endParaRPr lang="en-US" sz="3000" dirty="0"/>
          </a:p>
        </p:txBody>
      </p:sp>
      <p:sp>
        <p:nvSpPr>
          <p:cNvPr id="3" name="Content Placeholder 2"/>
          <p:cNvSpPr>
            <a:spLocks noGrp="1"/>
          </p:cNvSpPr>
          <p:nvPr>
            <p:ph sz="quarter" idx="1"/>
          </p:nvPr>
        </p:nvSpPr>
        <p:spPr>
          <a:xfrm>
            <a:off x="228600" y="838200"/>
            <a:ext cx="8686800" cy="5943600"/>
          </a:xfrm>
        </p:spPr>
        <p:txBody>
          <a:bodyPr/>
          <a:lstStyle/>
          <a:p>
            <a:r>
              <a:rPr lang="en-US" dirty="0" smtClean="0"/>
              <a:t>Decline in LFPR much larger for lower (predicted) wage deciles for prime age males for 1980 to 2015. </a:t>
            </a:r>
          </a:p>
          <a:p>
            <a:r>
              <a:rPr lang="en-US" dirty="0" smtClean="0"/>
              <a:t>Real wage declines in bottom 3 quintiles and large real wage increases in top quintile</a:t>
            </a:r>
          </a:p>
          <a:p>
            <a:r>
              <a:rPr lang="en-US" dirty="0" smtClean="0"/>
              <a:t>What would have happened to prime age male LFPR if real wage growth for all quintiles kept up with productivity growth as it did before 1973?  Net output per hour up 50 ln points vs. real wage decline 6 ln point for lower 2 quintiles</a:t>
            </a:r>
          </a:p>
          <a:p>
            <a:r>
              <a:rPr lang="en-US" dirty="0" smtClean="0"/>
              <a:t>Labor supply partial elasticities from JMT (1991 BPEA) can explain declines in LFPR for prime age men from divergence of real wage from productivity for bottom 4 quintiles</a:t>
            </a:r>
          </a:p>
          <a:p>
            <a:r>
              <a:rPr lang="en-US" dirty="0" smtClean="0"/>
              <a:t>Is 0.25 partial labor supply elasticity too high for bottom quintile men? Paycheck Plus EITC RCT evidence suggests more like 0.10 for low-wage men and 0.4 for low-wage women</a:t>
            </a:r>
          </a:p>
        </p:txBody>
      </p:sp>
    </p:spTree>
    <p:extLst>
      <p:ext uri="{BB962C8B-B14F-4D97-AF65-F5344CB8AC3E}">
        <p14:creationId xmlns:p14="http://schemas.microsoft.com/office/powerpoint/2010/main" val="2680331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04800" y="152400"/>
            <a:ext cx="8599182" cy="2092881"/>
          </a:xfrm>
          <a:prstGeom prst="rect">
            <a:avLst/>
          </a:prstGeom>
          <a:noFill/>
        </p:spPr>
        <p:txBody>
          <a:bodyPr wrap="square" rtlCol="0">
            <a:spAutoFit/>
          </a:bodyPr>
          <a:lstStyle/>
          <a:p>
            <a:r>
              <a:rPr lang="en-US" sz="2800" dirty="0" smtClean="0">
                <a:solidFill>
                  <a:srgbClr val="1F497D"/>
                </a:solidFill>
                <a:latin typeface="Franklin Gothic Book"/>
                <a:ea typeface="+mj-ea"/>
                <a:cs typeface="+mj-cs"/>
              </a:rPr>
              <a:t>Actual Changes </a:t>
            </a:r>
            <a:r>
              <a:rPr lang="en-US" sz="2800" dirty="0">
                <a:solidFill>
                  <a:srgbClr val="1F497D"/>
                </a:solidFill>
                <a:latin typeface="Franklin Gothic Book"/>
                <a:ea typeface="+mj-ea"/>
                <a:cs typeface="+mj-cs"/>
              </a:rPr>
              <a:t>in LFPR and Real Wages for Prime Age Men (25-54) </a:t>
            </a:r>
            <a:r>
              <a:rPr lang="en-US" sz="2800" dirty="0" smtClean="0">
                <a:solidFill>
                  <a:srgbClr val="1F497D"/>
                </a:solidFill>
                <a:latin typeface="Franklin Gothic Book"/>
                <a:ea typeface="+mj-ea"/>
                <a:cs typeface="+mj-cs"/>
              </a:rPr>
              <a:t>by Wage Quintile vs. Predicted</a:t>
            </a:r>
          </a:p>
          <a:p>
            <a:r>
              <a:rPr lang="en-US" sz="2800" dirty="0" smtClean="0">
                <a:solidFill>
                  <a:srgbClr val="1F497D"/>
                </a:solidFill>
                <a:latin typeface="Franklin Gothic Book"/>
                <a:ea typeface="+mj-ea"/>
                <a:cs typeface="+mj-cs"/>
              </a:rPr>
              <a:t>Change in LFPR if real wages kept up with Net Productivity </a:t>
            </a:r>
            <a:r>
              <a:rPr lang="en-US" sz="2800" dirty="0">
                <a:solidFill>
                  <a:srgbClr val="1F497D"/>
                </a:solidFill>
                <a:latin typeface="Franklin Gothic Book"/>
                <a:ea typeface="+mj-ea"/>
                <a:cs typeface="+mj-cs"/>
              </a:rPr>
              <a:t>G</a:t>
            </a:r>
            <a:r>
              <a:rPr lang="en-US" sz="2800" dirty="0" smtClean="0">
                <a:solidFill>
                  <a:srgbClr val="1F497D"/>
                </a:solidFill>
                <a:latin typeface="Franklin Gothic Book"/>
                <a:ea typeface="+mj-ea"/>
                <a:cs typeface="+mj-cs"/>
              </a:rPr>
              <a:t>rowth of 0.5016 LN Points for 1980-2015</a:t>
            </a:r>
            <a:r>
              <a:rPr lang="en-US" sz="2800" dirty="0">
                <a:solidFill>
                  <a:srgbClr val="1F497D"/>
                </a:solidFill>
                <a:latin typeface="Franklin Gothic Book"/>
                <a:ea typeface="+mj-ea"/>
                <a:cs typeface="+mj-cs"/>
              </a:rPr>
              <a:t/>
            </a:r>
            <a:br>
              <a:rPr lang="en-US" sz="2800" dirty="0">
                <a:solidFill>
                  <a:srgbClr val="1F497D"/>
                </a:solidFill>
                <a:latin typeface="Franklin Gothic Book"/>
                <a:ea typeface="+mj-ea"/>
                <a:cs typeface="+mj-cs"/>
              </a:rPr>
            </a:br>
            <a:endParaRPr lang="en-US" dirty="0"/>
          </a:p>
        </p:txBody>
      </p:sp>
      <p:sp>
        <p:nvSpPr>
          <p:cNvPr id="16" name="TextBox 15"/>
          <p:cNvSpPr txBox="1"/>
          <p:nvPr/>
        </p:nvSpPr>
        <p:spPr>
          <a:xfrm>
            <a:off x="304801" y="5486400"/>
            <a:ext cx="8663966" cy="1200329"/>
          </a:xfrm>
          <a:prstGeom prst="rect">
            <a:avLst/>
          </a:prstGeom>
          <a:noFill/>
        </p:spPr>
        <p:txBody>
          <a:bodyPr wrap="square" rtlCol="0">
            <a:spAutoFit/>
          </a:bodyPr>
          <a:lstStyle/>
          <a:p>
            <a:r>
              <a:rPr lang="en-US" dirty="0" smtClean="0"/>
              <a:t>Sources:  LFPR in pp and Wages in 100*LN points from CPS MORG provided by </a:t>
            </a:r>
          </a:p>
          <a:p>
            <a:r>
              <a:rPr lang="en-US" dirty="0" smtClean="0"/>
              <a:t>John Coglianese using Juhn, Murphy, </a:t>
            </a:r>
            <a:r>
              <a:rPr lang="en-US" dirty="0" smtClean="0"/>
              <a:t>Topel</a:t>
            </a:r>
            <a:r>
              <a:rPr lang="en-US" dirty="0" smtClean="0"/>
              <a:t> </a:t>
            </a:r>
            <a:r>
              <a:rPr lang="en-US" dirty="0" smtClean="0"/>
              <a:t>(1991 </a:t>
            </a:r>
            <a:r>
              <a:rPr lang="en-US" i="1" dirty="0" smtClean="0"/>
              <a:t>BPEA</a:t>
            </a:r>
            <a:r>
              <a:rPr lang="en-US" dirty="0" smtClean="0"/>
              <a:t>) approach for wage </a:t>
            </a:r>
          </a:p>
          <a:p>
            <a:r>
              <a:rPr lang="en-US" dirty="0"/>
              <a:t>q</a:t>
            </a:r>
            <a:r>
              <a:rPr lang="en-US" dirty="0" smtClean="0"/>
              <a:t>uintiles imputing for Dropouts using those with similar observables working 1-2</a:t>
            </a:r>
          </a:p>
          <a:p>
            <a:r>
              <a:rPr lang="en-US" dirty="0" smtClean="0"/>
              <a:t>Months. Net Productivity Per Hour Growth from Economic Policy Institute (2017) </a:t>
            </a:r>
            <a:endParaRPr lang="en-US" dirty="0"/>
          </a:p>
        </p:txBody>
      </p:sp>
      <p:pic>
        <p:nvPicPr>
          <p:cNvPr id="3" name="Picture 2"/>
          <p:cNvPicPr>
            <a:picLocks noChangeAspect="1"/>
          </p:cNvPicPr>
          <p:nvPr/>
        </p:nvPicPr>
        <p:blipFill>
          <a:blip r:embed="rId2"/>
          <a:stretch>
            <a:fillRect/>
          </a:stretch>
        </p:blipFill>
        <p:spPr>
          <a:xfrm>
            <a:off x="162224" y="2057400"/>
            <a:ext cx="8884333" cy="3276600"/>
          </a:xfrm>
          <a:prstGeom prst="rect">
            <a:avLst/>
          </a:prstGeom>
        </p:spPr>
      </p:pic>
    </p:spTree>
    <p:extLst>
      <p:ext uri="{BB962C8B-B14F-4D97-AF65-F5344CB8AC3E}">
        <p14:creationId xmlns:p14="http://schemas.microsoft.com/office/powerpoint/2010/main" val="3005419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33400" y="113455"/>
            <a:ext cx="8077200" cy="6631090"/>
          </a:xfrm>
          <a:prstGeom prst="rect">
            <a:avLst/>
          </a:prstGeom>
        </p:spPr>
      </p:pic>
      <p:sp>
        <p:nvSpPr>
          <p:cNvPr id="3" name="TextBox 2"/>
          <p:cNvSpPr txBox="1"/>
          <p:nvPr/>
        </p:nvSpPr>
        <p:spPr>
          <a:xfrm>
            <a:off x="152400" y="109299"/>
            <a:ext cx="1915909" cy="175432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EITC Expansion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Workers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w/o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Dependent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Children</a:t>
            </a: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1697683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563562"/>
          </a:xfrm>
        </p:spPr>
        <p:txBody>
          <a:bodyPr/>
          <a:lstStyle/>
          <a:p>
            <a:pPr algn="ctr"/>
            <a:r>
              <a:rPr lang="en-US" sz="3000" dirty="0" smtClean="0"/>
              <a:t>Other Factors I</a:t>
            </a:r>
            <a:endParaRPr lang="en-US" sz="3000" dirty="0"/>
          </a:p>
        </p:txBody>
      </p:sp>
      <p:sp>
        <p:nvSpPr>
          <p:cNvPr id="3" name="Content Placeholder 2"/>
          <p:cNvSpPr>
            <a:spLocks noGrp="1"/>
          </p:cNvSpPr>
          <p:nvPr>
            <p:ph sz="quarter" idx="1"/>
          </p:nvPr>
        </p:nvSpPr>
        <p:spPr>
          <a:xfrm>
            <a:off x="152400" y="715962"/>
            <a:ext cx="8763000" cy="5913438"/>
          </a:xfrm>
        </p:spPr>
        <p:txBody>
          <a:bodyPr/>
          <a:lstStyle/>
          <a:p>
            <a:r>
              <a:rPr lang="en-US" b="1" dirty="0" smtClean="0">
                <a:solidFill>
                  <a:schemeClr val="tx2"/>
                </a:solidFill>
              </a:rPr>
              <a:t>Decline in Geographic Mobility </a:t>
            </a:r>
            <a:r>
              <a:rPr lang="en-US" dirty="0" smtClean="0"/>
              <a:t>(Inter-state migration) in recent decades corresponds with decline in LFPR – less adjustment from moves and drop in LFPR for local adverse shocks</a:t>
            </a:r>
          </a:p>
          <a:p>
            <a:pPr lvl="1"/>
            <a:r>
              <a:rPr lang="en-US" sz="2250" dirty="0" smtClean="0"/>
              <a:t>Blanchard-Katz (</a:t>
            </a:r>
            <a:r>
              <a:rPr lang="en-US" sz="2250" i="1" dirty="0" smtClean="0"/>
              <a:t>BPEA </a:t>
            </a:r>
            <a:r>
              <a:rPr lang="en-US" sz="2250" dirty="0" smtClean="0"/>
              <a:t>1992) showed adjustment to local economic shocks largely through directed migration from negative to positive shock areas with only </a:t>
            </a:r>
            <a:r>
              <a:rPr lang="en-US" sz="2250" i="1" dirty="0" smtClean="0"/>
              <a:t>transitory</a:t>
            </a:r>
            <a:r>
              <a:rPr lang="en-US" sz="2250" dirty="0" smtClean="0"/>
              <a:t> effects (6 years) on LFPR for 1947-90</a:t>
            </a:r>
          </a:p>
          <a:p>
            <a:pPr lvl="1"/>
            <a:r>
              <a:rPr lang="en-US" sz="2250" dirty="0" smtClean="0"/>
              <a:t>Saks (2008 JUE) low housing supply elasticity areas (like Bay Area) respond to positive labor demand shocks with rising housing price and wages and little growth in employment</a:t>
            </a:r>
          </a:p>
          <a:p>
            <a:pPr lvl="1"/>
            <a:r>
              <a:rPr lang="en-US" sz="2250" dirty="0" smtClean="0"/>
              <a:t>Ganong-Shoag (2016) document declines in directed migration since 1990 driven by rise in NIMBY and land use/housing regulations </a:t>
            </a:r>
          </a:p>
          <a:p>
            <a:pPr lvl="1"/>
            <a:r>
              <a:rPr lang="en-US" sz="2250" dirty="0" smtClean="0"/>
              <a:t>Dao-Furceri-Loungani (2017 </a:t>
            </a:r>
            <a:r>
              <a:rPr lang="en-US" sz="2250" i="1" dirty="0" smtClean="0"/>
              <a:t>RESTAT</a:t>
            </a:r>
            <a:r>
              <a:rPr lang="en-US" sz="2250" dirty="0" smtClean="0"/>
              <a:t>) – decline in inter-state mobility in response to economic conditions since early 1990s from weaker out-migration to negative shocks</a:t>
            </a:r>
          </a:p>
          <a:p>
            <a:pPr lvl="1"/>
            <a:r>
              <a:rPr lang="en-US" sz="2250" dirty="0" smtClean="0"/>
              <a:t>Autor-Dorn-Hanson China shock work shows persistent negative impacts on LFPR for non-college workers</a:t>
            </a:r>
          </a:p>
          <a:p>
            <a:pPr lvl="1"/>
            <a:endParaRPr lang="en-US" dirty="0"/>
          </a:p>
        </p:txBody>
      </p:sp>
    </p:spTree>
    <p:extLst>
      <p:ext uri="{BB962C8B-B14F-4D97-AF65-F5344CB8AC3E}">
        <p14:creationId xmlns:p14="http://schemas.microsoft.com/office/powerpoint/2010/main" val="27583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563562"/>
          </a:xfrm>
        </p:spPr>
        <p:txBody>
          <a:bodyPr/>
          <a:lstStyle/>
          <a:p>
            <a:r>
              <a:rPr lang="en-US" sz="3000" dirty="0" smtClean="0"/>
              <a:t>Other Factors II: Criminal Just System</a:t>
            </a:r>
            <a:endParaRPr lang="en-US" sz="3000" dirty="0"/>
          </a:p>
        </p:txBody>
      </p:sp>
      <p:sp>
        <p:nvSpPr>
          <p:cNvPr id="3" name="Content Placeholder 2"/>
          <p:cNvSpPr>
            <a:spLocks noGrp="1"/>
          </p:cNvSpPr>
          <p:nvPr>
            <p:ph sz="quarter" idx="1"/>
          </p:nvPr>
        </p:nvSpPr>
        <p:spPr>
          <a:xfrm>
            <a:off x="381000" y="914400"/>
            <a:ext cx="8305800" cy="5791200"/>
          </a:xfrm>
        </p:spPr>
        <p:txBody>
          <a:bodyPr/>
          <a:lstStyle/>
          <a:p>
            <a:r>
              <a:rPr lang="en-US" dirty="0"/>
              <a:t>Rise in incarceration and criminal </a:t>
            </a:r>
            <a:r>
              <a:rPr lang="en-US" dirty="0" smtClean="0"/>
              <a:t>records especially for non-college and minority males – </a:t>
            </a:r>
            <a:r>
              <a:rPr lang="en-US" dirty="0" err="1" smtClean="0"/>
              <a:t>Eberstadt</a:t>
            </a:r>
            <a:r>
              <a:rPr lang="en-US" dirty="0" smtClean="0"/>
              <a:t> (2017)</a:t>
            </a:r>
          </a:p>
          <a:p>
            <a:pPr lvl="1"/>
            <a:r>
              <a:rPr lang="en-US" sz="2500" dirty="0" smtClean="0"/>
              <a:t>Much larger share of civilian </a:t>
            </a:r>
            <a:r>
              <a:rPr lang="en-US" sz="2500" dirty="0" err="1" smtClean="0"/>
              <a:t>noninstitutional</a:t>
            </a:r>
            <a:r>
              <a:rPr lang="en-US" sz="2500" dirty="0" smtClean="0"/>
              <a:t> population consists of those with felony records or ex-prisoners who may get “screened out” of employment opportunities</a:t>
            </a:r>
          </a:p>
          <a:p>
            <a:pPr lvl="1"/>
            <a:r>
              <a:rPr lang="en-US" sz="2500" dirty="0" smtClean="0"/>
              <a:t>Male adult working age population has increase in share of former prisoners from about 1% in 1980 to 6 to 7% in 2014 and of those with past felony convictions from 4% in 1980 to 13-15% today according to </a:t>
            </a:r>
            <a:r>
              <a:rPr lang="en-US" sz="2500" dirty="0" err="1" smtClean="0"/>
              <a:t>Bucknor</a:t>
            </a:r>
            <a:r>
              <a:rPr lang="en-US" sz="2500" dirty="0" smtClean="0"/>
              <a:t> and Barber (2016) and Shannon et al. (2016)</a:t>
            </a:r>
          </a:p>
          <a:p>
            <a:pPr lvl="1"/>
            <a:r>
              <a:rPr lang="en-US" sz="2500" dirty="0" smtClean="0"/>
              <a:t>Could explain 1 to 2 pp decline in LFPR with 10 to 20 pp impact on employment (participation) of a felony record</a:t>
            </a:r>
          </a:p>
          <a:p>
            <a:pPr lvl="1"/>
            <a:r>
              <a:rPr lang="en-US" sz="2500" dirty="0" smtClean="0"/>
              <a:t>Need for more second chances and re-entry investments</a:t>
            </a:r>
          </a:p>
          <a:p>
            <a:pPr lvl="1"/>
            <a:r>
              <a:rPr lang="en-US" sz="2500" dirty="0" smtClean="0"/>
              <a:t>Transitional employment programs not enough</a:t>
            </a:r>
            <a:endParaRPr lang="en-US" sz="2500" dirty="0"/>
          </a:p>
          <a:p>
            <a:pPr marL="0" indent="0">
              <a:buNone/>
            </a:pPr>
            <a:endParaRPr lang="en-US" dirty="0"/>
          </a:p>
        </p:txBody>
      </p:sp>
    </p:spTree>
    <p:extLst>
      <p:ext uri="{BB962C8B-B14F-4D97-AF65-F5344CB8AC3E}">
        <p14:creationId xmlns:p14="http://schemas.microsoft.com/office/powerpoint/2010/main" val="890700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lstStyle/>
          <a:p>
            <a:pPr algn="ctr"/>
            <a:r>
              <a:rPr lang="en-US" sz="3000" dirty="0" smtClean="0"/>
              <a:t>Other Factors III</a:t>
            </a:r>
            <a:endParaRPr lang="en-US" sz="3000" dirty="0"/>
          </a:p>
        </p:txBody>
      </p:sp>
      <p:sp>
        <p:nvSpPr>
          <p:cNvPr id="3" name="Content Placeholder 2"/>
          <p:cNvSpPr>
            <a:spLocks noGrp="1"/>
          </p:cNvSpPr>
          <p:nvPr>
            <p:ph sz="quarter" idx="1"/>
          </p:nvPr>
        </p:nvSpPr>
        <p:spPr/>
        <p:txBody>
          <a:bodyPr/>
          <a:lstStyle/>
          <a:p>
            <a:r>
              <a:rPr lang="en-US" dirty="0"/>
              <a:t>Rise of college enrollments in low-quality institutions (for-profit college and strapped community colleges) may lead many young adults to not have marketable skills</a:t>
            </a:r>
          </a:p>
          <a:p>
            <a:r>
              <a:rPr lang="en-US" dirty="0"/>
              <a:t>Rise of In and Outs – Coglianese (2017)</a:t>
            </a:r>
          </a:p>
          <a:p>
            <a:r>
              <a:rPr lang="en-US" dirty="0"/>
              <a:t>Fissuring of the labor market and growth of alternative work arrangements </a:t>
            </a:r>
          </a:p>
          <a:p>
            <a:pPr lvl="1"/>
            <a:r>
              <a:rPr lang="en-US" dirty="0"/>
              <a:t>Lower return to sticking in labor force to move up in traditional employers</a:t>
            </a:r>
          </a:p>
          <a:p>
            <a:pPr lvl="1"/>
            <a:endParaRPr lang="en-US" dirty="0"/>
          </a:p>
          <a:p>
            <a:r>
              <a:rPr lang="en-US" dirty="0"/>
              <a:t>Rise of In and Outs – Coglianese (2017)</a:t>
            </a:r>
          </a:p>
          <a:p>
            <a:endParaRPr lang="en-US" dirty="0"/>
          </a:p>
        </p:txBody>
      </p:sp>
    </p:spTree>
    <p:extLst>
      <p:ext uri="{BB962C8B-B14F-4D97-AF65-F5344CB8AC3E}">
        <p14:creationId xmlns:p14="http://schemas.microsoft.com/office/powerpoint/2010/main" val="3136809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04800" y="152400"/>
            <a:ext cx="8686800" cy="639762"/>
          </a:xfrm>
        </p:spPr>
        <p:txBody>
          <a:bodyPr/>
          <a:lstStyle/>
          <a:p>
            <a:pPr algn="ctr" eaLnBrk="1" hangingPunct="1"/>
            <a:r>
              <a:rPr lang="en-US" sz="3600" b="1" dirty="0" smtClean="0"/>
              <a:t>Discussion Outline</a:t>
            </a:r>
          </a:p>
        </p:txBody>
      </p:sp>
      <p:sp>
        <p:nvSpPr>
          <p:cNvPr id="34819" name="Rectangle 3"/>
          <p:cNvSpPr>
            <a:spLocks noGrp="1" noChangeArrowheads="1"/>
          </p:cNvSpPr>
          <p:nvPr>
            <p:ph type="body" idx="1"/>
          </p:nvPr>
        </p:nvSpPr>
        <p:spPr>
          <a:xfrm>
            <a:off x="457200" y="685800"/>
            <a:ext cx="8382000" cy="5867400"/>
          </a:xfrm>
        </p:spPr>
        <p:txBody>
          <a:bodyPr/>
          <a:lstStyle/>
          <a:p>
            <a:pPr eaLnBrk="1" hangingPunct="1">
              <a:buFont typeface="Garamond" pitchFamily="18" charset="0"/>
              <a:buNone/>
            </a:pPr>
            <a:r>
              <a:rPr lang="en-US" sz="3000" dirty="0" smtClean="0"/>
              <a:t>(1) </a:t>
            </a:r>
            <a:r>
              <a:rPr lang="en-US" sz="3000" b="1" dirty="0" smtClean="0"/>
              <a:t>Main Takeaways</a:t>
            </a:r>
          </a:p>
          <a:p>
            <a:pPr eaLnBrk="1" hangingPunct="1">
              <a:buFont typeface="Garamond" pitchFamily="18" charset="0"/>
              <a:buNone/>
            </a:pPr>
            <a:endParaRPr lang="en-US" sz="3000" dirty="0" smtClean="0"/>
          </a:p>
          <a:p>
            <a:pPr eaLnBrk="1" hangingPunct="1">
              <a:buFont typeface="Garamond" pitchFamily="18" charset="0"/>
              <a:buNone/>
            </a:pPr>
            <a:r>
              <a:rPr lang="en-US" sz="3000" dirty="0" smtClean="0"/>
              <a:t>(2) </a:t>
            </a:r>
            <a:r>
              <a:rPr lang="en-US" sz="3000" b="1" dirty="0" smtClean="0"/>
              <a:t>Concerns/Issues with Main Conclusions </a:t>
            </a:r>
          </a:p>
          <a:p>
            <a:pPr eaLnBrk="1" hangingPunct="1">
              <a:buFont typeface="Garamond" pitchFamily="18" charset="0"/>
              <a:buNone/>
            </a:pPr>
            <a:endParaRPr lang="en-US" sz="3000" b="1" dirty="0"/>
          </a:p>
          <a:p>
            <a:pPr eaLnBrk="1" hangingPunct="1">
              <a:buFont typeface="Garamond" pitchFamily="18" charset="0"/>
              <a:buNone/>
            </a:pPr>
            <a:r>
              <a:rPr lang="en-US" sz="3000" dirty="0" smtClean="0"/>
              <a:t>(3)  </a:t>
            </a:r>
            <a:r>
              <a:rPr lang="en-US" sz="3000" b="1" dirty="0" smtClean="0"/>
              <a:t>Alternative (Additional) Explanations</a:t>
            </a:r>
          </a:p>
          <a:p>
            <a:pPr marL="514350" indent="-514350" eaLnBrk="1" hangingPunct="1">
              <a:buFont typeface="Garamond" pitchFamily="18" charset="0"/>
              <a:buAutoNum type="alphaLcParenBoth"/>
            </a:pPr>
            <a:r>
              <a:rPr lang="en-US" dirty="0" smtClean="0"/>
              <a:t>Shifts in Skill Demand, Wage Stagnation for Non-College Men, Rising Inequality, Fissuring, and Wage-Productivity Gaps</a:t>
            </a:r>
          </a:p>
          <a:p>
            <a:pPr marL="514350" indent="-514350" eaLnBrk="1" hangingPunct="1">
              <a:buFont typeface="Garamond" pitchFamily="18" charset="0"/>
              <a:buAutoNum type="alphaLcParenBoth"/>
            </a:pPr>
            <a:r>
              <a:rPr lang="en-US" dirty="0" smtClean="0"/>
              <a:t>Decline in geographic mobility overall and in response to adverse local shocks – role of NIMBY and land-use controls</a:t>
            </a:r>
          </a:p>
          <a:p>
            <a:pPr marL="514350" indent="-514350" eaLnBrk="1" hangingPunct="1">
              <a:buFont typeface="Garamond" pitchFamily="18" charset="0"/>
              <a:buAutoNum type="alphaLcParenBoth"/>
            </a:pPr>
            <a:r>
              <a:rPr lang="en-US" dirty="0" smtClean="0"/>
              <a:t>Rise in incarceration and criminal records</a:t>
            </a:r>
          </a:p>
          <a:p>
            <a:pPr marL="514350" indent="-514350" eaLnBrk="1" hangingPunct="1">
              <a:buFont typeface="Garamond" pitchFamily="18" charset="0"/>
              <a:buAutoNum type="alphaLcParenBoth"/>
            </a:pPr>
            <a:r>
              <a:rPr lang="en-US" dirty="0" smtClean="0"/>
              <a:t>Rise of college enrollments in low-quality institutions</a:t>
            </a:r>
          </a:p>
          <a:p>
            <a:pPr marL="514350" indent="-514350" eaLnBrk="1" hangingPunct="1">
              <a:buFont typeface="Garamond" pitchFamily="18" charset="0"/>
              <a:buAutoNum type="alphaLcParenBoth"/>
            </a:pPr>
            <a:r>
              <a:rPr lang="en-US" dirty="0" smtClean="0"/>
              <a:t>Rise of In and Outs – Coglianese (2017)</a:t>
            </a:r>
          </a:p>
        </p:txBody>
      </p:sp>
    </p:spTree>
    <p:extLst>
      <p:ext uri="{BB962C8B-B14F-4D97-AF65-F5344CB8AC3E}">
        <p14:creationId xmlns:p14="http://schemas.microsoft.com/office/powerpoint/2010/main" val="38040262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lstStyle/>
          <a:p>
            <a:r>
              <a:rPr lang="en-US" dirty="0" smtClean="0"/>
              <a:t>Main Takeaways I</a:t>
            </a:r>
            <a:endParaRPr lang="en-US" dirty="0"/>
          </a:p>
        </p:txBody>
      </p:sp>
      <p:sp>
        <p:nvSpPr>
          <p:cNvPr id="3" name="Content Placeholder 2"/>
          <p:cNvSpPr>
            <a:spLocks noGrp="1"/>
          </p:cNvSpPr>
          <p:nvPr>
            <p:ph sz="quarter" idx="1"/>
          </p:nvPr>
        </p:nvSpPr>
        <p:spPr>
          <a:xfrm>
            <a:off x="304800" y="914400"/>
            <a:ext cx="8686800" cy="5791200"/>
          </a:xfrm>
        </p:spPr>
        <p:txBody>
          <a:bodyPr/>
          <a:lstStyle/>
          <a:p>
            <a:r>
              <a:rPr lang="en-US" dirty="0" smtClean="0"/>
              <a:t>Proximate causes of U.S. overall LFPR decline of 2.8 pp from 65.6% in 2007 to 62.8% in 2017 are  </a:t>
            </a:r>
          </a:p>
          <a:p>
            <a:pPr lvl="1"/>
            <a:endParaRPr lang="en-US" dirty="0" smtClean="0"/>
          </a:p>
          <a:p>
            <a:pPr lvl="1"/>
            <a:r>
              <a:rPr lang="en-US" dirty="0" smtClean="0"/>
              <a:t>(1) Population aging (-0.6 to -0.9 pp or ¼ to 1/3 of the decline); </a:t>
            </a:r>
          </a:p>
          <a:p>
            <a:pPr lvl="1"/>
            <a:endParaRPr lang="en-US" dirty="0" smtClean="0"/>
          </a:p>
          <a:p>
            <a:pPr lvl="1"/>
            <a:r>
              <a:rPr lang="en-US" dirty="0" smtClean="0"/>
              <a:t>(2) Pre-existing Trends within demographic groups that pre-date the Great Recession (earlier trend for prime age males than other groups)</a:t>
            </a:r>
          </a:p>
          <a:p>
            <a:endParaRPr lang="en-US" dirty="0" smtClean="0"/>
          </a:p>
          <a:p>
            <a:r>
              <a:rPr lang="en-US" dirty="0" smtClean="0"/>
              <a:t>Similar secular rise in NLF rate for prime age (25-54) men and women (not taking care of home) – Figure 10</a:t>
            </a:r>
            <a:endParaRPr lang="en-US" dirty="0"/>
          </a:p>
          <a:p>
            <a:pPr lvl="1"/>
            <a:r>
              <a:rPr lang="en-US" dirty="0"/>
              <a:t>T</a:t>
            </a:r>
            <a:r>
              <a:rPr lang="en-US" dirty="0" smtClean="0"/>
              <a:t>hese individuals report low levels of emotional well-being (SWB) and derive little meaning from the daily activities</a:t>
            </a:r>
          </a:p>
          <a:p>
            <a:endParaRPr lang="en-US" dirty="0"/>
          </a:p>
        </p:txBody>
      </p:sp>
    </p:spTree>
    <p:extLst>
      <p:ext uri="{BB962C8B-B14F-4D97-AF65-F5344CB8AC3E}">
        <p14:creationId xmlns:p14="http://schemas.microsoft.com/office/powerpoint/2010/main" val="4345639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lstStyle/>
          <a:p>
            <a:r>
              <a:rPr lang="en-US" dirty="0" smtClean="0"/>
              <a:t>Main Takeaways II</a:t>
            </a:r>
            <a:endParaRPr lang="en-US" dirty="0"/>
          </a:p>
        </p:txBody>
      </p:sp>
      <p:sp>
        <p:nvSpPr>
          <p:cNvPr id="3" name="Content Placeholder 2"/>
          <p:cNvSpPr>
            <a:spLocks noGrp="1"/>
          </p:cNvSpPr>
          <p:nvPr>
            <p:ph sz="quarter" idx="1"/>
          </p:nvPr>
        </p:nvSpPr>
        <p:spPr>
          <a:xfrm>
            <a:off x="304800" y="1143000"/>
            <a:ext cx="8382000" cy="4876800"/>
          </a:xfrm>
        </p:spPr>
        <p:txBody>
          <a:bodyPr/>
          <a:lstStyle/>
          <a:p>
            <a:r>
              <a:rPr lang="en-US" dirty="0"/>
              <a:t>Majority of NLF prime age men are in pain, have health conditions, and 44% take pain medication</a:t>
            </a:r>
          </a:p>
          <a:p>
            <a:endParaRPr lang="en-US" dirty="0" smtClean="0"/>
          </a:p>
          <a:p>
            <a:r>
              <a:rPr lang="en-US" dirty="0" smtClean="0"/>
              <a:t>There </a:t>
            </a:r>
            <a:r>
              <a:rPr lang="en-US" dirty="0"/>
              <a:t>is a strong </a:t>
            </a:r>
            <a:r>
              <a:rPr lang="en-US" dirty="0" smtClean="0"/>
              <a:t>partial correlation </a:t>
            </a:r>
            <a:r>
              <a:rPr lang="en-US" dirty="0"/>
              <a:t>across U.S. counties in </a:t>
            </a:r>
            <a:r>
              <a:rPr lang="en-US" dirty="0" smtClean="0"/>
              <a:t>the decline </a:t>
            </a:r>
            <a:r>
              <a:rPr lang="en-US" dirty="0"/>
              <a:t>in </a:t>
            </a:r>
            <a:r>
              <a:rPr lang="en-US" dirty="0" smtClean="0"/>
              <a:t>prime </a:t>
            </a:r>
            <a:r>
              <a:rPr lang="en-US" dirty="0"/>
              <a:t>age LFPR (for men and women) and the opioid pain medication prescription </a:t>
            </a:r>
            <a:r>
              <a:rPr lang="en-US" dirty="0" smtClean="0"/>
              <a:t>rate</a:t>
            </a:r>
          </a:p>
          <a:p>
            <a:pPr lvl="1"/>
            <a:r>
              <a:rPr lang="en-US" dirty="0" smtClean="0"/>
              <a:t>Depressed labor force participation for prime age adults and the opioid epidemic are clearly intertwined</a:t>
            </a:r>
            <a:endParaRPr lang="en-US" dirty="0"/>
          </a:p>
          <a:p>
            <a:endParaRPr lang="en-US" dirty="0" smtClean="0"/>
          </a:p>
          <a:p>
            <a:r>
              <a:rPr lang="en-US" dirty="0" smtClean="0"/>
              <a:t>Young </a:t>
            </a:r>
            <a:r>
              <a:rPr lang="en-US" dirty="0"/>
              <a:t>men have shifted time use modestly from work to video games/computers where they are happy but derive little meaning</a:t>
            </a:r>
          </a:p>
          <a:p>
            <a:endParaRPr lang="en-US" dirty="0"/>
          </a:p>
        </p:txBody>
      </p:sp>
    </p:spTree>
    <p:extLst>
      <p:ext uri="{BB962C8B-B14F-4D97-AF65-F5344CB8AC3E}">
        <p14:creationId xmlns:p14="http://schemas.microsoft.com/office/powerpoint/2010/main" val="2482623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563562"/>
          </a:xfrm>
        </p:spPr>
        <p:txBody>
          <a:bodyPr/>
          <a:lstStyle/>
          <a:p>
            <a:r>
              <a:rPr lang="en-US" dirty="0" smtClean="0"/>
              <a:t>Concerns with the Main Takeaways</a:t>
            </a:r>
            <a:endParaRPr lang="en-US" dirty="0"/>
          </a:p>
        </p:txBody>
      </p:sp>
      <p:sp>
        <p:nvSpPr>
          <p:cNvPr id="3" name="Content Placeholder 2"/>
          <p:cNvSpPr>
            <a:spLocks noGrp="1"/>
          </p:cNvSpPr>
          <p:nvPr>
            <p:ph sz="quarter" idx="1"/>
          </p:nvPr>
        </p:nvSpPr>
        <p:spPr>
          <a:xfrm>
            <a:off x="304800" y="762000"/>
            <a:ext cx="8610600" cy="5867400"/>
          </a:xfrm>
        </p:spPr>
        <p:txBody>
          <a:bodyPr/>
          <a:lstStyle/>
          <a:p>
            <a:r>
              <a:rPr lang="en-US" dirty="0" smtClean="0"/>
              <a:t>Is the Great Recession really over for prime age men? Table 1</a:t>
            </a:r>
          </a:p>
          <a:p>
            <a:pPr lvl="1"/>
            <a:r>
              <a:rPr lang="en-US" dirty="0" smtClean="0"/>
              <a:t>LFPR decline much larger 2007-17 than 1997-2007 for prime age men (-3.3 pp vs. -0.7 for men 25-34, …) but not for women</a:t>
            </a:r>
          </a:p>
          <a:p>
            <a:r>
              <a:rPr lang="en-US" dirty="0" smtClean="0"/>
              <a:t>Can one provide a </a:t>
            </a:r>
            <a:r>
              <a:rPr lang="en-US" b="1" i="1" dirty="0" smtClean="0"/>
              <a:t>causal</a:t>
            </a:r>
            <a:r>
              <a:rPr lang="en-US" dirty="0" smtClean="0"/>
              <a:t> interpretation of the partial correlation of LFPR decline and opioid prescription rates across counties?</a:t>
            </a:r>
          </a:p>
          <a:p>
            <a:pPr lvl="1"/>
            <a:r>
              <a:rPr lang="en-US" dirty="0" smtClean="0"/>
              <a:t>No exogenous source of variation in opioid prescription rates</a:t>
            </a:r>
          </a:p>
          <a:p>
            <a:pPr lvl="1"/>
            <a:r>
              <a:rPr lang="en-US" dirty="0" smtClean="0"/>
              <a:t>Technological change and trade have had greater impact on pain-intensive industries (routine jobs with repetitive physical and mental tasks) not captured by </a:t>
            </a:r>
            <a:r>
              <a:rPr lang="en-US" dirty="0" err="1" smtClean="0"/>
              <a:t>mfg</a:t>
            </a:r>
            <a:r>
              <a:rPr lang="en-US" dirty="0" smtClean="0"/>
              <a:t> share so areas more exposed to decline in pain-intensive jobs have larger declines in LFPR and higher opioid rates</a:t>
            </a:r>
          </a:p>
          <a:p>
            <a:pPr lvl="1"/>
            <a:r>
              <a:rPr lang="en-US" dirty="0" smtClean="0"/>
              <a:t>Could create pain-intensive industry index and compare shocks pre- and post-opioids epidemic era to assess </a:t>
            </a:r>
          </a:p>
          <a:p>
            <a:pPr lvl="1"/>
            <a:r>
              <a:rPr lang="en-US" dirty="0" smtClean="0"/>
              <a:t>Laird-Nielsen (2016) causal estimates for Denmark of opioid prescription drugs</a:t>
            </a:r>
          </a:p>
          <a:p>
            <a:pPr lvl="1"/>
            <a:endParaRPr lang="en-US" dirty="0" smtClean="0"/>
          </a:p>
          <a:p>
            <a:pPr lvl="1"/>
            <a:endParaRPr lang="en-US" dirty="0"/>
          </a:p>
        </p:txBody>
      </p:sp>
    </p:spTree>
    <p:extLst>
      <p:ext uri="{BB962C8B-B14F-4D97-AF65-F5344CB8AC3E}">
        <p14:creationId xmlns:p14="http://schemas.microsoft.com/office/powerpoint/2010/main" val="39004687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639762"/>
          </a:xfrm>
        </p:spPr>
        <p:txBody>
          <a:bodyPr/>
          <a:lstStyle/>
          <a:p>
            <a:r>
              <a:rPr lang="en-US" sz="3400" dirty="0" smtClean="0"/>
              <a:t>Skill Demand Shifts &amp; Wage Stagnation</a:t>
            </a:r>
            <a:endParaRPr lang="en-US" sz="3400" dirty="0"/>
          </a:p>
        </p:txBody>
      </p:sp>
      <p:sp>
        <p:nvSpPr>
          <p:cNvPr id="3" name="Content Placeholder 2"/>
          <p:cNvSpPr>
            <a:spLocks noGrp="1"/>
          </p:cNvSpPr>
          <p:nvPr>
            <p:ph sz="quarter" idx="1"/>
          </p:nvPr>
        </p:nvSpPr>
        <p:spPr>
          <a:xfrm>
            <a:off x="304800" y="914400"/>
            <a:ext cx="8610600" cy="5791200"/>
          </a:xfrm>
        </p:spPr>
        <p:txBody>
          <a:bodyPr/>
          <a:lstStyle/>
          <a:p>
            <a:r>
              <a:rPr lang="en-US" dirty="0" smtClean="0"/>
              <a:t>Decline in LFPR for prime age men concentrated among less educated and less skilled</a:t>
            </a:r>
          </a:p>
          <a:p>
            <a:r>
              <a:rPr lang="en-US" dirty="0" smtClean="0"/>
              <a:t>Substantial declines in relative and real wages of less educated men suggest demand shifts against them as well is a key factor in their declining employment from SBTC and international trade</a:t>
            </a:r>
          </a:p>
          <a:p>
            <a:r>
              <a:rPr lang="en-US" sz="2800" dirty="0" smtClean="0"/>
              <a:t>Change </a:t>
            </a:r>
            <a:r>
              <a:rPr lang="en-US" sz="2800" dirty="0"/>
              <a:t>in Nature of Skill Demand Shifts: Impact of computers and offshoring </a:t>
            </a:r>
            <a:r>
              <a:rPr lang="en-US" sz="2800" dirty="0" smtClean="0"/>
              <a:t>is </a:t>
            </a:r>
            <a:r>
              <a:rPr lang="en-US" sz="2800" dirty="0"/>
              <a:t>more subtle than monotonic SBTC view – manual vs. routine vs. abstract tasks – </a:t>
            </a:r>
            <a:r>
              <a:rPr lang="en-US" sz="2800" b="1" i="1" dirty="0"/>
              <a:t>polarization of labor demand</a:t>
            </a:r>
            <a:r>
              <a:rPr lang="en-US" sz="2800" dirty="0"/>
              <a:t> and rising returns to </a:t>
            </a:r>
            <a:r>
              <a:rPr lang="en-US" sz="2800" b="1" i="1" dirty="0"/>
              <a:t>“social skills</a:t>
            </a:r>
            <a:r>
              <a:rPr lang="en-US" sz="2800" b="1" i="1" dirty="0" smtClean="0"/>
              <a:t>”  </a:t>
            </a:r>
            <a:r>
              <a:rPr lang="en-US" sz="2800" dirty="0" smtClean="0"/>
              <a:t>(Deming 2017)</a:t>
            </a:r>
          </a:p>
          <a:p>
            <a:r>
              <a:rPr lang="en-US" sz="2800" dirty="0" smtClean="0"/>
              <a:t>Shift in employment to jobs demanding “social skills” (soft skills) may create “identity mismatch” and particularly disadvantage non-college men</a:t>
            </a:r>
          </a:p>
          <a:p>
            <a:pPr marL="0" indent="0">
              <a:buNone/>
            </a:pPr>
            <a:endParaRPr lang="en-US" sz="2800" dirty="0"/>
          </a:p>
          <a:p>
            <a:endParaRPr lang="en-US" dirty="0"/>
          </a:p>
        </p:txBody>
      </p:sp>
    </p:spTree>
    <p:extLst>
      <p:ext uri="{BB962C8B-B14F-4D97-AF65-F5344CB8AC3E}">
        <p14:creationId xmlns:p14="http://schemas.microsoft.com/office/powerpoint/2010/main" val="2644464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8600" y="304800"/>
            <a:ext cx="8680491" cy="6221734"/>
          </a:xfrm>
          <a:prstGeom prst="rect">
            <a:avLst/>
          </a:prstGeom>
        </p:spPr>
      </p:pic>
    </p:spTree>
    <p:extLst>
      <p:ext uri="{BB962C8B-B14F-4D97-AF65-F5344CB8AC3E}">
        <p14:creationId xmlns:p14="http://schemas.microsoft.com/office/powerpoint/2010/main" val="2074882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26958" y="228600"/>
            <a:ext cx="8537683" cy="6248400"/>
          </a:xfrm>
          <a:prstGeom prst="rect">
            <a:avLst/>
          </a:prstGeom>
        </p:spPr>
      </p:pic>
      <p:sp>
        <p:nvSpPr>
          <p:cNvPr id="3" name="TextBox 2"/>
          <p:cNvSpPr txBox="1"/>
          <p:nvPr/>
        </p:nvSpPr>
        <p:spPr>
          <a:xfrm>
            <a:off x="990600" y="6324600"/>
            <a:ext cx="757130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a:ea typeface="+mn-ea"/>
                <a:cs typeface="+mn-cs"/>
              </a:rPr>
              <a:t>Source: CPS ORG wage tabulations from Economic Policy Institute 2017</a:t>
            </a: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65487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57200" y="152400"/>
            <a:ext cx="8408071" cy="6147386"/>
          </a:xfrm>
          <a:prstGeom prst="rect">
            <a:avLst/>
          </a:prstGeom>
        </p:spPr>
      </p:pic>
      <p:sp>
        <p:nvSpPr>
          <p:cNvPr id="5" name="TextBox 4"/>
          <p:cNvSpPr txBox="1"/>
          <p:nvPr/>
        </p:nvSpPr>
        <p:spPr>
          <a:xfrm>
            <a:off x="5715000" y="838200"/>
            <a:ext cx="1210588" cy="369332"/>
          </a:xfrm>
          <a:prstGeom prst="rect">
            <a:avLst/>
          </a:prstGeom>
          <a:noFill/>
        </p:spPr>
        <p:txBody>
          <a:bodyPr wrap="none" rtlCol="0">
            <a:spAutoFit/>
          </a:bodyPr>
          <a:lstStyle/>
          <a:p>
            <a:r>
              <a:rPr lang="en-US" dirty="0" smtClean="0"/>
              <a:t>Advanced</a:t>
            </a:r>
            <a:endParaRPr lang="en-US" dirty="0"/>
          </a:p>
        </p:txBody>
      </p:sp>
      <p:sp>
        <p:nvSpPr>
          <p:cNvPr id="6" name="TextBox 5"/>
          <p:cNvSpPr txBox="1"/>
          <p:nvPr/>
        </p:nvSpPr>
        <p:spPr>
          <a:xfrm>
            <a:off x="7543800" y="1600200"/>
            <a:ext cx="492443" cy="369332"/>
          </a:xfrm>
          <a:prstGeom prst="rect">
            <a:avLst/>
          </a:prstGeom>
          <a:noFill/>
        </p:spPr>
        <p:txBody>
          <a:bodyPr wrap="none" rtlCol="0">
            <a:spAutoFit/>
          </a:bodyPr>
          <a:lstStyle/>
          <a:p>
            <a:r>
              <a:rPr lang="en-US" dirty="0" smtClean="0"/>
              <a:t>BA</a:t>
            </a:r>
            <a:endParaRPr lang="en-US" dirty="0"/>
          </a:p>
        </p:txBody>
      </p:sp>
      <p:sp>
        <p:nvSpPr>
          <p:cNvPr id="7" name="TextBox 6"/>
          <p:cNvSpPr txBox="1"/>
          <p:nvPr/>
        </p:nvSpPr>
        <p:spPr>
          <a:xfrm>
            <a:off x="6973130" y="2856761"/>
            <a:ext cx="1633781" cy="369332"/>
          </a:xfrm>
          <a:prstGeom prst="rect">
            <a:avLst/>
          </a:prstGeom>
          <a:noFill/>
        </p:spPr>
        <p:txBody>
          <a:bodyPr wrap="none" rtlCol="0">
            <a:spAutoFit/>
          </a:bodyPr>
          <a:lstStyle/>
          <a:p>
            <a:r>
              <a:rPr lang="en-US" dirty="0" smtClean="0"/>
              <a:t>Some College</a:t>
            </a:r>
            <a:endParaRPr lang="en-US" dirty="0"/>
          </a:p>
        </p:txBody>
      </p:sp>
      <p:sp>
        <p:nvSpPr>
          <p:cNvPr id="9" name="TextBox 8"/>
          <p:cNvSpPr txBox="1"/>
          <p:nvPr/>
        </p:nvSpPr>
        <p:spPr>
          <a:xfrm>
            <a:off x="6545324" y="3580077"/>
            <a:ext cx="1005403" cy="369332"/>
          </a:xfrm>
          <a:prstGeom prst="rect">
            <a:avLst/>
          </a:prstGeom>
          <a:noFill/>
        </p:spPr>
        <p:txBody>
          <a:bodyPr wrap="none" rtlCol="0">
            <a:spAutoFit/>
          </a:bodyPr>
          <a:lstStyle/>
          <a:p>
            <a:r>
              <a:rPr lang="en-US" dirty="0" smtClean="0"/>
              <a:t>Dropout</a:t>
            </a:r>
            <a:endParaRPr lang="en-US" dirty="0"/>
          </a:p>
        </p:txBody>
      </p:sp>
      <p:sp>
        <p:nvSpPr>
          <p:cNvPr id="10" name="TextBox 9"/>
          <p:cNvSpPr txBox="1"/>
          <p:nvPr/>
        </p:nvSpPr>
        <p:spPr>
          <a:xfrm>
            <a:off x="8435644" y="3395411"/>
            <a:ext cx="684803" cy="369332"/>
          </a:xfrm>
          <a:prstGeom prst="rect">
            <a:avLst/>
          </a:prstGeom>
          <a:noFill/>
        </p:spPr>
        <p:txBody>
          <a:bodyPr wrap="none" rtlCol="0">
            <a:spAutoFit/>
          </a:bodyPr>
          <a:lstStyle/>
          <a:p>
            <a:r>
              <a:rPr lang="en-US" dirty="0" smtClean="0"/>
              <a:t>HSG</a:t>
            </a:r>
            <a:endParaRPr lang="en-US" dirty="0"/>
          </a:p>
        </p:txBody>
      </p:sp>
      <p:sp>
        <p:nvSpPr>
          <p:cNvPr id="11" name="TextBox 10"/>
          <p:cNvSpPr txBox="1"/>
          <p:nvPr/>
        </p:nvSpPr>
        <p:spPr>
          <a:xfrm>
            <a:off x="685800" y="6248400"/>
            <a:ext cx="7344703" cy="369332"/>
          </a:xfrm>
          <a:prstGeom prst="rect">
            <a:avLst/>
          </a:prstGeom>
          <a:noFill/>
        </p:spPr>
        <p:txBody>
          <a:bodyPr wrap="none" rtlCol="0">
            <a:spAutoFit/>
          </a:bodyPr>
          <a:lstStyle/>
          <a:p>
            <a:pPr lvl="0" fontAlgn="auto">
              <a:spcBef>
                <a:spcPts val="0"/>
              </a:spcBef>
              <a:spcAft>
                <a:spcPts val="0"/>
              </a:spcAft>
              <a:defRPr/>
            </a:pPr>
            <a:r>
              <a:rPr lang="en-US">
                <a:solidFill>
                  <a:srgbClr val="000000"/>
                </a:solidFill>
                <a:latin typeface="Arial"/>
              </a:rPr>
              <a:t>Source: CPS ORG Hourly Wages from Economic Policy Institute 2017</a:t>
            </a:r>
            <a:endParaRPr lang="en-US" dirty="0">
              <a:solidFill>
                <a:srgbClr val="000000"/>
              </a:solidFill>
              <a:latin typeface="Arial"/>
            </a:endParaRPr>
          </a:p>
        </p:txBody>
      </p:sp>
    </p:spTree>
    <p:extLst>
      <p:ext uri="{BB962C8B-B14F-4D97-AF65-F5344CB8AC3E}">
        <p14:creationId xmlns:p14="http://schemas.microsoft.com/office/powerpoint/2010/main" val="36792170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6_Default Design">
  <a:themeElements>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1424</TotalTime>
  <Words>1387</Words>
  <Application>Microsoft Office PowerPoint</Application>
  <PresentationFormat>On-screen Show (4:3)</PresentationFormat>
  <Paragraphs>100</Paragraphs>
  <Slides>17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17</vt:i4>
      </vt:variant>
    </vt:vector>
  </HeadingPairs>
  <TitlesOfParts>
    <vt:vector size="27" baseType="lpstr">
      <vt:lpstr>Arial</vt:lpstr>
      <vt:lpstr>Calibri</vt:lpstr>
      <vt:lpstr>Franklin Gothic Book</vt:lpstr>
      <vt:lpstr>Garamond</vt:lpstr>
      <vt:lpstr>Perpetua</vt:lpstr>
      <vt:lpstr>Times New Roman</vt:lpstr>
      <vt:lpstr>Wingdings 2</vt:lpstr>
      <vt:lpstr>2_Equity</vt:lpstr>
      <vt:lpstr>Equity</vt:lpstr>
      <vt:lpstr>6_Default Design</vt:lpstr>
      <vt:lpstr>Discussion of Alan Krueger’s    “Where Have All the Workers Gone?” </vt:lpstr>
      <vt:lpstr>Discussion Outline</vt:lpstr>
      <vt:lpstr>Main Takeaways I</vt:lpstr>
      <vt:lpstr>Main Takeaways II</vt:lpstr>
      <vt:lpstr>Concerns with the Main Takeaways</vt:lpstr>
      <vt:lpstr>Skill Demand Shifts &amp; Wage Stagnation</vt:lpstr>
      <vt:lpstr>PowerPoint Presentation</vt:lpstr>
      <vt:lpstr>PowerPoint Presentation</vt:lpstr>
      <vt:lpstr>PowerPoint Presentation</vt:lpstr>
      <vt:lpstr>PowerPoint Presentation</vt:lpstr>
      <vt:lpstr>Wage Growth, Productivity Growth, LFPR</vt:lpstr>
      <vt:lpstr>LFPR Decline by Wage Quintile &amp; Real Wages</vt:lpstr>
      <vt:lpstr>PowerPoint Presentation</vt:lpstr>
      <vt:lpstr>PowerPoint Presentation</vt:lpstr>
      <vt:lpstr>Other Factors I</vt:lpstr>
      <vt:lpstr>Other Factors II: Criminal Just System</vt:lpstr>
      <vt:lpstr>Other Factors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Economics 2330: History and Human Capital  Education and Earnings: The Mincerian Human Capital Earnings Function &amp; Beyond</dc:title>
  <dc:creator>Daniel  Feenberg</dc:creator>
  <cp:lastModifiedBy>katz</cp:lastModifiedBy>
  <cp:revision>112</cp:revision>
  <dcterms:created xsi:type="dcterms:W3CDTF">2009-03-01T22:24:34Z</dcterms:created>
  <dcterms:modified xsi:type="dcterms:W3CDTF">2017-09-06T22:52:42Z</dcterms:modified>
</cp:coreProperties>
</file>