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47"/>
  </p:notesMasterIdLst>
  <p:handoutMasterIdLst>
    <p:handoutMasterId r:id="rId48"/>
  </p:handoutMasterIdLst>
  <p:sldIdLst>
    <p:sldId id="458" r:id="rId2"/>
    <p:sldId id="762" r:id="rId3"/>
    <p:sldId id="739" r:id="rId4"/>
    <p:sldId id="740" r:id="rId5"/>
    <p:sldId id="769" r:id="rId6"/>
    <p:sldId id="751" r:id="rId7"/>
    <p:sldId id="746" r:id="rId8"/>
    <p:sldId id="748" r:id="rId9"/>
    <p:sldId id="704" r:id="rId10"/>
    <p:sldId id="683" r:id="rId11"/>
    <p:sldId id="774" r:id="rId12"/>
    <p:sldId id="773" r:id="rId13"/>
    <p:sldId id="775" r:id="rId14"/>
    <p:sldId id="772" r:id="rId15"/>
    <p:sldId id="703" r:id="rId16"/>
    <p:sldId id="714" r:id="rId17"/>
    <p:sldId id="724" r:id="rId18"/>
    <p:sldId id="644" r:id="rId19"/>
    <p:sldId id="645" r:id="rId20"/>
    <p:sldId id="737" r:id="rId21"/>
    <p:sldId id="726" r:id="rId22"/>
    <p:sldId id="785" r:id="rId23"/>
    <p:sldId id="780" r:id="rId24"/>
    <p:sldId id="727" r:id="rId25"/>
    <p:sldId id="728" r:id="rId26"/>
    <p:sldId id="706" r:id="rId27"/>
    <p:sldId id="717" r:id="rId28"/>
    <p:sldId id="712" r:id="rId29"/>
    <p:sldId id="730" r:id="rId30"/>
    <p:sldId id="786" r:id="rId31"/>
    <p:sldId id="731" r:id="rId32"/>
    <p:sldId id="793" r:id="rId33"/>
    <p:sldId id="794" r:id="rId34"/>
    <p:sldId id="791" r:id="rId35"/>
    <p:sldId id="792" r:id="rId36"/>
    <p:sldId id="798" r:id="rId37"/>
    <p:sldId id="787" r:id="rId38"/>
    <p:sldId id="788" r:id="rId39"/>
    <p:sldId id="789" r:id="rId40"/>
    <p:sldId id="795" r:id="rId41"/>
    <p:sldId id="698" r:id="rId42"/>
    <p:sldId id="771" r:id="rId43"/>
    <p:sldId id="790" r:id="rId44"/>
    <p:sldId id="797" r:id="rId45"/>
    <p:sldId id="796"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57D3FF"/>
    <a:srgbClr val="79595C"/>
    <a:srgbClr val="4C383A"/>
    <a:srgbClr val="4D3742"/>
    <a:srgbClr val="666633"/>
    <a:srgbClr val="33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1" autoAdjust="0"/>
    <p:restoredTop sz="91701" autoAdjust="0"/>
  </p:normalViewPr>
  <p:slideViewPr>
    <p:cSldViewPr>
      <p:cViewPr varScale="1">
        <p:scale>
          <a:sx n="66" d="100"/>
          <a:sy n="66" d="100"/>
        </p:scale>
        <p:origin x="1410" y="72"/>
      </p:cViewPr>
      <p:guideLst>
        <p:guide orient="horz" pos="2160"/>
        <p:guide pos="2880"/>
      </p:guideLst>
    </p:cSldViewPr>
  </p:slideViewPr>
  <p:notesTextViewPr>
    <p:cViewPr>
      <p:scale>
        <a:sx n="1" d="1"/>
        <a:sy n="1" d="1"/>
      </p:scale>
      <p:origin x="0" y="0"/>
    </p:cViewPr>
  </p:notesTextViewPr>
  <p:sorterViewPr>
    <p:cViewPr>
      <p:scale>
        <a:sx n="100" d="100"/>
        <a:sy n="100" d="100"/>
      </p:scale>
      <p:origin x="0" y="-77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KDKVISITOR\AppData\Local\Packages\Microsoft.MicrosoftEdge_8wekyb3d8bbwe\TempState\Downloads\Conditional_Probabilit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krueger\AppData\Local\Microsoft\Windows\Temporary%20Internet%20Files\Content.Outlook\V0YQ44TD\Prime-Age%20Labor%20Force%20Participation%20Rates%20by%20Gend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rtl="0">
              <a:defRPr lang="en-US" sz="1400" b="0" i="0" u="none" strike="noStrike" kern="1200" spc="0" baseline="0">
                <a:solidFill>
                  <a:sysClr val="windowText" lastClr="000000"/>
                </a:solidFill>
                <a:latin typeface="+mn-lt"/>
                <a:ea typeface="+mn-ea"/>
                <a:cs typeface="+mn-cs"/>
              </a:defRPr>
            </a:pPr>
            <a:r>
              <a:rPr lang="en-US" sz="1400" b="0" i="0" u="none" strike="noStrike" kern="1200" spc="0" baseline="0">
                <a:solidFill>
                  <a:sysClr val="windowText" lastClr="000000"/>
                </a:solidFill>
                <a:latin typeface="+mn-lt"/>
                <a:ea typeface="+mn-ea"/>
                <a:cs typeface="+mn-cs"/>
              </a:rPr>
              <a:t>Probability of Employment Conditional on Pain for Prime Age Men, 1997-2015</a:t>
            </a:r>
          </a:p>
        </c:rich>
      </c:tx>
      <c:overlay val="0"/>
      <c:spPr>
        <a:noFill/>
        <a:ln>
          <a:noFill/>
        </a:ln>
        <a:effectLst/>
      </c:spPr>
      <c:txPr>
        <a:bodyPr rot="0" spcFirstLastPara="1" vertOverflow="ellipsis" vert="horz" wrap="square" anchor="ctr" anchorCtr="1"/>
        <a:lstStyle/>
        <a:p>
          <a:pPr algn="ctr" rtl="0">
            <a:defRPr lang="en-US"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[Conditional_Probability.xlsx]Pain_Prob!$A$3</c:f>
              <c:strCache>
                <c:ptCount val="1"/>
                <c:pt idx="0">
                  <c:v>P(Emp|No Pain)</c:v>
                </c:pt>
              </c:strCache>
            </c:strRef>
          </c:tx>
          <c:spPr>
            <a:ln w="28575" cap="rnd">
              <a:solidFill>
                <a:sysClr val="windowText" lastClr="000000"/>
              </a:solidFill>
              <a:round/>
            </a:ln>
            <a:effectLst/>
          </c:spPr>
          <c:marker>
            <c:symbol val="none"/>
          </c:marker>
          <c:cat>
            <c:numRef>
              <c:f>[Conditional_Probability.xlsx]Pain_Prob!$B$2:$V$2</c:f>
              <c:numCache>
                <c:formatCode>General</c:formatCode>
                <c:ptCount val="21"/>
                <c:pt idx="0">
                  <c:v>1995</c:v>
                </c:pt>
                <c:pt idx="1">
                  <c:v>1996</c:v>
                </c:pt>
                <c:pt idx="2">
                  <c:v>1997</c:v>
                </c:pt>
                <c:pt idx="3">
                  <c:v>1998</c:v>
                </c:pt>
                <c:pt idx="4">
                  <c:v>1999</c:v>
                </c:pt>
                <c:pt idx="5">
                  <c:v>2000</c:v>
                </c:pt>
                <c:pt idx="6">
                  <c:v>2001</c:v>
                </c:pt>
                <c:pt idx="8">
                  <c:v>2003</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[Conditional_Probability.xlsx]Pain_Prob!$B$3:$V$3</c:f>
              <c:numCache>
                <c:formatCode>General</c:formatCode>
                <c:ptCount val="21"/>
                <c:pt idx="2" formatCode="0.0%">
                  <c:v>0.91255023964455217</c:v>
                </c:pt>
                <c:pt idx="3" formatCode="0.0%">
                  <c:v>0.91545128845659329</c:v>
                </c:pt>
                <c:pt idx="4" formatCode="0.0%">
                  <c:v>0.91968690998230984</c:v>
                </c:pt>
                <c:pt idx="5" formatCode="0.0%">
                  <c:v>0.91227212522660528</c:v>
                </c:pt>
                <c:pt idx="6" formatCode="0.0%">
                  <c:v>0.8891842952606791</c:v>
                </c:pt>
                <c:pt idx="8" formatCode="0.0%">
                  <c:v>0.89346933489722846</c:v>
                </c:pt>
                <c:pt idx="10" formatCode="0.0%">
                  <c:v>0.86378387518931854</c:v>
                </c:pt>
                <c:pt idx="11" formatCode="0.0%">
                  <c:v>0.87799460112239802</c:v>
                </c:pt>
                <c:pt idx="12" formatCode="0.0%">
                  <c:v>0.88057217045415759</c:v>
                </c:pt>
                <c:pt idx="13" formatCode="0.0%">
                  <c:v>0.85544541648082051</c:v>
                </c:pt>
                <c:pt idx="14" formatCode="0.0%">
                  <c:v>0.8098720911264583</c:v>
                </c:pt>
                <c:pt idx="15" formatCode="0.0%">
                  <c:v>0.80037352147748508</c:v>
                </c:pt>
                <c:pt idx="16" formatCode="0.0%">
                  <c:v>0.82471976654774359</c:v>
                </c:pt>
                <c:pt idx="17" formatCode="0.0%">
                  <c:v>0.83546055990263068</c:v>
                </c:pt>
                <c:pt idx="18" formatCode="0.0%">
                  <c:v>0.84658223708600633</c:v>
                </c:pt>
                <c:pt idx="19" formatCode="0.0%">
                  <c:v>0.85113529140115518</c:v>
                </c:pt>
                <c:pt idx="20" formatCode="0.0%">
                  <c:v>0.85246437157403865</c:v>
                </c:pt>
              </c:numCache>
            </c:numRef>
          </c:val>
          <c:smooth val="0"/>
          <c:extLst>
            <c:ext xmlns:c16="http://schemas.microsoft.com/office/drawing/2014/chart" uri="{C3380CC4-5D6E-409C-BE32-E72D297353CC}">
              <c16:uniqueId val="{00000000-67AB-44A8-8EF4-82B51A8DD82A}"/>
            </c:ext>
          </c:extLst>
        </c:ser>
        <c:ser>
          <c:idx val="1"/>
          <c:order val="1"/>
          <c:tx>
            <c:strRef>
              <c:f>[Conditional_Probability.xlsx]Pain_Prob!$A$4</c:f>
              <c:strCache>
                <c:ptCount val="1"/>
                <c:pt idx="0">
                  <c:v>P(Emp|Pain)</c:v>
                </c:pt>
              </c:strCache>
            </c:strRef>
          </c:tx>
          <c:spPr>
            <a:ln w="28575" cap="rnd">
              <a:solidFill>
                <a:srgbClr val="C00000"/>
              </a:solidFill>
              <a:round/>
            </a:ln>
            <a:effectLst/>
          </c:spPr>
          <c:marker>
            <c:symbol val="none"/>
          </c:marker>
          <c:cat>
            <c:numRef>
              <c:f>[Conditional_Probability.xlsx]Pain_Prob!$B$2:$V$2</c:f>
              <c:numCache>
                <c:formatCode>General</c:formatCode>
                <c:ptCount val="21"/>
                <c:pt idx="0">
                  <c:v>1995</c:v>
                </c:pt>
                <c:pt idx="1">
                  <c:v>1996</c:v>
                </c:pt>
                <c:pt idx="2">
                  <c:v>1997</c:v>
                </c:pt>
                <c:pt idx="3">
                  <c:v>1998</c:v>
                </c:pt>
                <c:pt idx="4">
                  <c:v>1999</c:v>
                </c:pt>
                <c:pt idx="5">
                  <c:v>2000</c:v>
                </c:pt>
                <c:pt idx="6">
                  <c:v>2001</c:v>
                </c:pt>
                <c:pt idx="8">
                  <c:v>2003</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[Conditional_Probability.xlsx]Pain_Prob!$B$4:$V$4</c:f>
              <c:numCache>
                <c:formatCode>General</c:formatCode>
                <c:ptCount val="21"/>
                <c:pt idx="2" formatCode="0.0%">
                  <c:v>0.85155629515981368</c:v>
                </c:pt>
                <c:pt idx="3" formatCode="0.0%">
                  <c:v>0.85393943322149635</c:v>
                </c:pt>
                <c:pt idx="4" formatCode="0.0%">
                  <c:v>0.84109885036400323</c:v>
                </c:pt>
                <c:pt idx="5" formatCode="0.0%">
                  <c:v>0.84703126504321591</c:v>
                </c:pt>
                <c:pt idx="6" formatCode="0.0%">
                  <c:v>0.8269803277715686</c:v>
                </c:pt>
                <c:pt idx="8" formatCode="0.0%">
                  <c:v>0.81653738051849145</c:v>
                </c:pt>
                <c:pt idx="10" formatCode="0.0%">
                  <c:v>0.77696888003756415</c:v>
                </c:pt>
                <c:pt idx="11" formatCode="0.0%">
                  <c:v>0.79061664625379413</c:v>
                </c:pt>
                <c:pt idx="12" formatCode="0.0%">
                  <c:v>0.79144134431747104</c:v>
                </c:pt>
                <c:pt idx="13" formatCode="0.0%">
                  <c:v>0.77510872130263286</c:v>
                </c:pt>
                <c:pt idx="14" formatCode="0.0%">
                  <c:v>0.72083309452806232</c:v>
                </c:pt>
                <c:pt idx="15" formatCode="0.0%">
                  <c:v>0.71785523005226903</c:v>
                </c:pt>
                <c:pt idx="16" formatCode="0.0%">
                  <c:v>0.72014779509290172</c:v>
                </c:pt>
                <c:pt idx="17" formatCode="0.0%">
                  <c:v>0.7233911861886867</c:v>
                </c:pt>
                <c:pt idx="18" formatCode="0.0%">
                  <c:v>0.73450829356883285</c:v>
                </c:pt>
                <c:pt idx="19" formatCode="0.0%">
                  <c:v>0.73914956909380525</c:v>
                </c:pt>
                <c:pt idx="20" formatCode="0.0%">
                  <c:v>0.75094048844037053</c:v>
                </c:pt>
              </c:numCache>
            </c:numRef>
          </c:val>
          <c:smooth val="0"/>
          <c:extLst>
            <c:ext xmlns:c16="http://schemas.microsoft.com/office/drawing/2014/chart" uri="{C3380CC4-5D6E-409C-BE32-E72D297353CC}">
              <c16:uniqueId val="{00000001-67AB-44A8-8EF4-82B51A8DD82A}"/>
            </c:ext>
          </c:extLst>
        </c:ser>
        <c:dLbls>
          <c:showLegendKey val="0"/>
          <c:showVal val="0"/>
          <c:showCatName val="0"/>
          <c:showSerName val="0"/>
          <c:showPercent val="0"/>
          <c:showBubbleSize val="0"/>
        </c:dLbls>
        <c:smooth val="0"/>
        <c:axId val="747351024"/>
        <c:axId val="747349456"/>
      </c:lineChart>
      <c:catAx>
        <c:axId val="7473510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47349456"/>
        <c:crosses val="autoZero"/>
        <c:auto val="1"/>
        <c:lblAlgn val="ctr"/>
        <c:lblOffset val="100"/>
        <c:tickLblSkip val="5"/>
        <c:tickMarkSkip val="5"/>
        <c:noMultiLvlLbl val="0"/>
      </c:catAx>
      <c:valAx>
        <c:axId val="747349456"/>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47351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span"/>
    <c:showDLblsOverMax val="0"/>
  </c:chart>
  <c:spPr>
    <a:noFill/>
    <a:ln>
      <a:solidFill>
        <a:schemeClr val="tx1">
          <a:lumMod val="50000"/>
          <a:lumOff val="50000"/>
        </a:schemeClr>
      </a:solidFill>
    </a:ln>
    <a:effectLst/>
  </c:spPr>
  <c:txPr>
    <a:bodyPr/>
    <a:lstStyle/>
    <a:p>
      <a:pPr>
        <a:defRPr>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602694749647503E-2"/>
          <c:y val="0.16145013123359581"/>
          <c:w val="0.8762173613105031"/>
          <c:h val="0.6858646835812191"/>
        </c:manualLayout>
      </c:layout>
      <c:barChart>
        <c:barDir val="col"/>
        <c:grouping val="clustered"/>
        <c:varyColors val="0"/>
        <c:ser>
          <c:idx val="4"/>
          <c:order val="0"/>
          <c:tx>
            <c:strRef>
              <c:f>Sheet1!$D$3</c:f>
              <c:strCache>
                <c:ptCount val="1"/>
                <c:pt idx="0">
                  <c:v>99.8</c:v>
                </c:pt>
              </c:strCache>
            </c:strRef>
          </c:tx>
          <c:spPr>
            <a:solidFill>
              <a:schemeClr val="bg1">
                <a:lumMod val="85000"/>
              </a:schemeClr>
            </a:solidFill>
            <a:ln>
              <a:noFill/>
            </a:ln>
          </c:spPr>
          <c:invertIfNegative val="0"/>
          <c:cat>
            <c:numRef>
              <c:f>Sheet1!$B$6:$B$10000</c:f>
              <c:numCache>
                <c:formatCode>m/d/yyyy;@</c:formatCode>
                <c:ptCount val="9995"/>
                <c:pt idx="0">
                  <c:v>17533</c:v>
                </c:pt>
                <c:pt idx="1">
                  <c:v>17564</c:v>
                </c:pt>
                <c:pt idx="2">
                  <c:v>17593</c:v>
                </c:pt>
                <c:pt idx="3">
                  <c:v>17624</c:v>
                </c:pt>
                <c:pt idx="4">
                  <c:v>17654</c:v>
                </c:pt>
                <c:pt idx="5">
                  <c:v>17685</c:v>
                </c:pt>
                <c:pt idx="6">
                  <c:v>17715</c:v>
                </c:pt>
                <c:pt idx="7">
                  <c:v>17746</c:v>
                </c:pt>
                <c:pt idx="8">
                  <c:v>17777</c:v>
                </c:pt>
                <c:pt idx="9">
                  <c:v>17807</c:v>
                </c:pt>
                <c:pt idx="10">
                  <c:v>17838</c:v>
                </c:pt>
                <c:pt idx="11">
                  <c:v>17868</c:v>
                </c:pt>
                <c:pt idx="12">
                  <c:v>17899</c:v>
                </c:pt>
                <c:pt idx="13">
                  <c:v>17930</c:v>
                </c:pt>
                <c:pt idx="14">
                  <c:v>17958</c:v>
                </c:pt>
                <c:pt idx="15">
                  <c:v>17989</c:v>
                </c:pt>
                <c:pt idx="16">
                  <c:v>18019</c:v>
                </c:pt>
                <c:pt idx="17">
                  <c:v>18050</c:v>
                </c:pt>
                <c:pt idx="18">
                  <c:v>18080</c:v>
                </c:pt>
                <c:pt idx="19">
                  <c:v>18111</c:v>
                </c:pt>
                <c:pt idx="20">
                  <c:v>18142</c:v>
                </c:pt>
                <c:pt idx="21">
                  <c:v>18172</c:v>
                </c:pt>
                <c:pt idx="22">
                  <c:v>18203</c:v>
                </c:pt>
                <c:pt idx="23">
                  <c:v>18233</c:v>
                </c:pt>
                <c:pt idx="24">
                  <c:v>18264</c:v>
                </c:pt>
                <c:pt idx="25">
                  <c:v>18295</c:v>
                </c:pt>
                <c:pt idx="26">
                  <c:v>18323</c:v>
                </c:pt>
                <c:pt idx="27">
                  <c:v>18354</c:v>
                </c:pt>
                <c:pt idx="28">
                  <c:v>18384</c:v>
                </c:pt>
                <c:pt idx="29">
                  <c:v>18415</c:v>
                </c:pt>
                <c:pt idx="30">
                  <c:v>18445</c:v>
                </c:pt>
                <c:pt idx="31">
                  <c:v>18476</c:v>
                </c:pt>
                <c:pt idx="32">
                  <c:v>18507</c:v>
                </c:pt>
                <c:pt idx="33">
                  <c:v>18537</c:v>
                </c:pt>
                <c:pt idx="34">
                  <c:v>18568</c:v>
                </c:pt>
                <c:pt idx="35">
                  <c:v>18598</c:v>
                </c:pt>
                <c:pt idx="36">
                  <c:v>18629</c:v>
                </c:pt>
                <c:pt idx="37">
                  <c:v>18660</c:v>
                </c:pt>
                <c:pt idx="38">
                  <c:v>18688</c:v>
                </c:pt>
                <c:pt idx="39">
                  <c:v>18719</c:v>
                </c:pt>
                <c:pt idx="40">
                  <c:v>18749</c:v>
                </c:pt>
                <c:pt idx="41">
                  <c:v>18780</c:v>
                </c:pt>
                <c:pt idx="42">
                  <c:v>18810</c:v>
                </c:pt>
                <c:pt idx="43">
                  <c:v>18841</c:v>
                </c:pt>
                <c:pt idx="44">
                  <c:v>18872</c:v>
                </c:pt>
                <c:pt idx="45">
                  <c:v>18902</c:v>
                </c:pt>
                <c:pt idx="46">
                  <c:v>18933</c:v>
                </c:pt>
                <c:pt idx="47">
                  <c:v>18963</c:v>
                </c:pt>
                <c:pt idx="48">
                  <c:v>18994</c:v>
                </c:pt>
                <c:pt idx="49">
                  <c:v>19025</c:v>
                </c:pt>
                <c:pt idx="50">
                  <c:v>19054</c:v>
                </c:pt>
                <c:pt idx="51">
                  <c:v>19085</c:v>
                </c:pt>
                <c:pt idx="52">
                  <c:v>19115</c:v>
                </c:pt>
                <c:pt idx="53">
                  <c:v>19146</c:v>
                </c:pt>
                <c:pt idx="54">
                  <c:v>19176</c:v>
                </c:pt>
                <c:pt idx="55">
                  <c:v>19207</c:v>
                </c:pt>
                <c:pt idx="56">
                  <c:v>19238</c:v>
                </c:pt>
                <c:pt idx="57">
                  <c:v>19268</c:v>
                </c:pt>
                <c:pt idx="58">
                  <c:v>19299</c:v>
                </c:pt>
                <c:pt idx="59">
                  <c:v>19329</c:v>
                </c:pt>
                <c:pt idx="60">
                  <c:v>19360</c:v>
                </c:pt>
                <c:pt idx="61">
                  <c:v>19391</c:v>
                </c:pt>
                <c:pt idx="62">
                  <c:v>19419</c:v>
                </c:pt>
                <c:pt idx="63">
                  <c:v>19450</c:v>
                </c:pt>
                <c:pt idx="64">
                  <c:v>19480</c:v>
                </c:pt>
                <c:pt idx="65">
                  <c:v>19511</c:v>
                </c:pt>
                <c:pt idx="66">
                  <c:v>19541</c:v>
                </c:pt>
                <c:pt idx="67">
                  <c:v>19572</c:v>
                </c:pt>
                <c:pt idx="68">
                  <c:v>19603</c:v>
                </c:pt>
                <c:pt idx="69">
                  <c:v>19633</c:v>
                </c:pt>
                <c:pt idx="70">
                  <c:v>19664</c:v>
                </c:pt>
                <c:pt idx="71">
                  <c:v>19694</c:v>
                </c:pt>
                <c:pt idx="72">
                  <c:v>19725</c:v>
                </c:pt>
                <c:pt idx="73">
                  <c:v>19756</c:v>
                </c:pt>
                <c:pt idx="74">
                  <c:v>19784</c:v>
                </c:pt>
                <c:pt idx="75">
                  <c:v>19815</c:v>
                </c:pt>
                <c:pt idx="76">
                  <c:v>19845</c:v>
                </c:pt>
                <c:pt idx="77">
                  <c:v>19876</c:v>
                </c:pt>
                <c:pt idx="78">
                  <c:v>19906</c:v>
                </c:pt>
                <c:pt idx="79">
                  <c:v>19937</c:v>
                </c:pt>
                <c:pt idx="80">
                  <c:v>19968</c:v>
                </c:pt>
                <c:pt idx="81">
                  <c:v>19998</c:v>
                </c:pt>
                <c:pt idx="82">
                  <c:v>20029</c:v>
                </c:pt>
                <c:pt idx="83">
                  <c:v>20059</c:v>
                </c:pt>
                <c:pt idx="84">
                  <c:v>20090</c:v>
                </c:pt>
                <c:pt idx="85">
                  <c:v>20121</c:v>
                </c:pt>
                <c:pt idx="86">
                  <c:v>20149</c:v>
                </c:pt>
                <c:pt idx="87">
                  <c:v>20180</c:v>
                </c:pt>
                <c:pt idx="88">
                  <c:v>20210</c:v>
                </c:pt>
                <c:pt idx="89">
                  <c:v>20241</c:v>
                </c:pt>
                <c:pt idx="90">
                  <c:v>20271</c:v>
                </c:pt>
                <c:pt idx="91">
                  <c:v>20302</c:v>
                </c:pt>
                <c:pt idx="92">
                  <c:v>20333</c:v>
                </c:pt>
                <c:pt idx="93">
                  <c:v>20363</c:v>
                </c:pt>
                <c:pt idx="94">
                  <c:v>20394</c:v>
                </c:pt>
                <c:pt idx="95">
                  <c:v>20424</c:v>
                </c:pt>
                <c:pt idx="96">
                  <c:v>20455</c:v>
                </c:pt>
                <c:pt idx="97">
                  <c:v>20486</c:v>
                </c:pt>
                <c:pt idx="98">
                  <c:v>20515</c:v>
                </c:pt>
                <c:pt idx="99">
                  <c:v>20546</c:v>
                </c:pt>
                <c:pt idx="100">
                  <c:v>20576</c:v>
                </c:pt>
                <c:pt idx="101">
                  <c:v>20607</c:v>
                </c:pt>
                <c:pt idx="102">
                  <c:v>20637</c:v>
                </c:pt>
                <c:pt idx="103">
                  <c:v>20668</c:v>
                </c:pt>
                <c:pt idx="104">
                  <c:v>20699</c:v>
                </c:pt>
                <c:pt idx="105">
                  <c:v>20729</c:v>
                </c:pt>
                <c:pt idx="106">
                  <c:v>20760</c:v>
                </c:pt>
                <c:pt idx="107">
                  <c:v>20790</c:v>
                </c:pt>
                <c:pt idx="108">
                  <c:v>20821</c:v>
                </c:pt>
                <c:pt idx="109">
                  <c:v>20852</c:v>
                </c:pt>
                <c:pt idx="110">
                  <c:v>20880</c:v>
                </c:pt>
                <c:pt idx="111">
                  <c:v>20911</c:v>
                </c:pt>
                <c:pt idx="112">
                  <c:v>20941</c:v>
                </c:pt>
                <c:pt idx="113">
                  <c:v>20972</c:v>
                </c:pt>
                <c:pt idx="114">
                  <c:v>21002</c:v>
                </c:pt>
                <c:pt idx="115">
                  <c:v>21033</c:v>
                </c:pt>
                <c:pt idx="116">
                  <c:v>21064</c:v>
                </c:pt>
                <c:pt idx="117">
                  <c:v>21094</c:v>
                </c:pt>
                <c:pt idx="118">
                  <c:v>21125</c:v>
                </c:pt>
                <c:pt idx="119">
                  <c:v>21155</c:v>
                </c:pt>
                <c:pt idx="120">
                  <c:v>21186</c:v>
                </c:pt>
                <c:pt idx="121">
                  <c:v>21217</c:v>
                </c:pt>
                <c:pt idx="122">
                  <c:v>21245</c:v>
                </c:pt>
                <c:pt idx="123">
                  <c:v>21276</c:v>
                </c:pt>
                <c:pt idx="124">
                  <c:v>21306</c:v>
                </c:pt>
                <c:pt idx="125">
                  <c:v>21337</c:v>
                </c:pt>
                <c:pt idx="126">
                  <c:v>21367</c:v>
                </c:pt>
                <c:pt idx="127">
                  <c:v>21398</c:v>
                </c:pt>
                <c:pt idx="128">
                  <c:v>21429</c:v>
                </c:pt>
                <c:pt idx="129">
                  <c:v>21459</c:v>
                </c:pt>
                <c:pt idx="130">
                  <c:v>21490</c:v>
                </c:pt>
                <c:pt idx="131">
                  <c:v>21520</c:v>
                </c:pt>
                <c:pt idx="132">
                  <c:v>21551</c:v>
                </c:pt>
                <c:pt idx="133">
                  <c:v>21582</c:v>
                </c:pt>
                <c:pt idx="134">
                  <c:v>21610</c:v>
                </c:pt>
                <c:pt idx="135">
                  <c:v>21641</c:v>
                </c:pt>
                <c:pt idx="136">
                  <c:v>21671</c:v>
                </c:pt>
                <c:pt idx="137">
                  <c:v>21702</c:v>
                </c:pt>
                <c:pt idx="138">
                  <c:v>21732</c:v>
                </c:pt>
                <c:pt idx="139">
                  <c:v>21763</c:v>
                </c:pt>
                <c:pt idx="140">
                  <c:v>21794</c:v>
                </c:pt>
                <c:pt idx="141">
                  <c:v>21824</c:v>
                </c:pt>
                <c:pt idx="142">
                  <c:v>21855</c:v>
                </c:pt>
                <c:pt idx="143">
                  <c:v>21885</c:v>
                </c:pt>
                <c:pt idx="144">
                  <c:v>21916</c:v>
                </c:pt>
                <c:pt idx="145">
                  <c:v>21947</c:v>
                </c:pt>
                <c:pt idx="146">
                  <c:v>21976</c:v>
                </c:pt>
                <c:pt idx="147">
                  <c:v>22007</c:v>
                </c:pt>
                <c:pt idx="148">
                  <c:v>22037</c:v>
                </c:pt>
                <c:pt idx="149">
                  <c:v>22068</c:v>
                </c:pt>
                <c:pt idx="150">
                  <c:v>22098</c:v>
                </c:pt>
                <c:pt idx="151">
                  <c:v>22129</c:v>
                </c:pt>
                <c:pt idx="152">
                  <c:v>22160</c:v>
                </c:pt>
                <c:pt idx="153">
                  <c:v>22190</c:v>
                </c:pt>
                <c:pt idx="154">
                  <c:v>22221</c:v>
                </c:pt>
                <c:pt idx="155">
                  <c:v>22251</c:v>
                </c:pt>
                <c:pt idx="156">
                  <c:v>22282</c:v>
                </c:pt>
                <c:pt idx="157">
                  <c:v>22313</c:v>
                </c:pt>
                <c:pt idx="158">
                  <c:v>22341</c:v>
                </c:pt>
                <c:pt idx="159">
                  <c:v>22372</c:v>
                </c:pt>
                <c:pt idx="160">
                  <c:v>22402</c:v>
                </c:pt>
                <c:pt idx="161">
                  <c:v>22433</c:v>
                </c:pt>
                <c:pt idx="162">
                  <c:v>22463</c:v>
                </c:pt>
                <c:pt idx="163">
                  <c:v>22494</c:v>
                </c:pt>
                <c:pt idx="164">
                  <c:v>22525</c:v>
                </c:pt>
                <c:pt idx="165">
                  <c:v>22555</c:v>
                </c:pt>
                <c:pt idx="166">
                  <c:v>22586</c:v>
                </c:pt>
                <c:pt idx="167">
                  <c:v>22616</c:v>
                </c:pt>
                <c:pt idx="168">
                  <c:v>22647</c:v>
                </c:pt>
                <c:pt idx="169">
                  <c:v>22678</c:v>
                </c:pt>
                <c:pt idx="170">
                  <c:v>22706</c:v>
                </c:pt>
                <c:pt idx="171">
                  <c:v>22737</c:v>
                </c:pt>
                <c:pt idx="172">
                  <c:v>22767</c:v>
                </c:pt>
                <c:pt idx="173">
                  <c:v>22798</c:v>
                </c:pt>
                <c:pt idx="174">
                  <c:v>22828</c:v>
                </c:pt>
                <c:pt idx="175">
                  <c:v>22859</c:v>
                </c:pt>
                <c:pt idx="176">
                  <c:v>22890</c:v>
                </c:pt>
                <c:pt idx="177">
                  <c:v>22920</c:v>
                </c:pt>
                <c:pt idx="178">
                  <c:v>22951</c:v>
                </c:pt>
                <c:pt idx="179">
                  <c:v>22981</c:v>
                </c:pt>
                <c:pt idx="180">
                  <c:v>23012</c:v>
                </c:pt>
                <c:pt idx="181">
                  <c:v>23043</c:v>
                </c:pt>
                <c:pt idx="182">
                  <c:v>23071</c:v>
                </c:pt>
                <c:pt idx="183">
                  <c:v>23102</c:v>
                </c:pt>
                <c:pt idx="184">
                  <c:v>23132</c:v>
                </c:pt>
                <c:pt idx="185">
                  <c:v>23163</c:v>
                </c:pt>
                <c:pt idx="186">
                  <c:v>23193</c:v>
                </c:pt>
                <c:pt idx="187">
                  <c:v>23224</c:v>
                </c:pt>
                <c:pt idx="188">
                  <c:v>23255</c:v>
                </c:pt>
                <c:pt idx="189">
                  <c:v>23285</c:v>
                </c:pt>
                <c:pt idx="190">
                  <c:v>23316</c:v>
                </c:pt>
                <c:pt idx="191">
                  <c:v>23346</c:v>
                </c:pt>
                <c:pt idx="192">
                  <c:v>23377</c:v>
                </c:pt>
                <c:pt idx="193">
                  <c:v>23408</c:v>
                </c:pt>
                <c:pt idx="194">
                  <c:v>23437</c:v>
                </c:pt>
                <c:pt idx="195">
                  <c:v>23468</c:v>
                </c:pt>
                <c:pt idx="196">
                  <c:v>23498</c:v>
                </c:pt>
                <c:pt idx="197">
                  <c:v>23529</c:v>
                </c:pt>
                <c:pt idx="198">
                  <c:v>23559</c:v>
                </c:pt>
                <c:pt idx="199">
                  <c:v>23590</c:v>
                </c:pt>
                <c:pt idx="200">
                  <c:v>23621</c:v>
                </c:pt>
                <c:pt idx="201">
                  <c:v>23651</c:v>
                </c:pt>
                <c:pt idx="202">
                  <c:v>23682</c:v>
                </c:pt>
                <c:pt idx="203">
                  <c:v>23712</c:v>
                </c:pt>
                <c:pt idx="204">
                  <c:v>23743</c:v>
                </c:pt>
                <c:pt idx="205">
                  <c:v>23774</c:v>
                </c:pt>
                <c:pt idx="206">
                  <c:v>23802</c:v>
                </c:pt>
                <c:pt idx="207">
                  <c:v>23833</c:v>
                </c:pt>
                <c:pt idx="208">
                  <c:v>23863</c:v>
                </c:pt>
                <c:pt idx="209">
                  <c:v>23894</c:v>
                </c:pt>
                <c:pt idx="210">
                  <c:v>23924</c:v>
                </c:pt>
                <c:pt idx="211">
                  <c:v>23955</c:v>
                </c:pt>
                <c:pt idx="212">
                  <c:v>23986</c:v>
                </c:pt>
                <c:pt idx="213">
                  <c:v>24016</c:v>
                </c:pt>
                <c:pt idx="214">
                  <c:v>24047</c:v>
                </c:pt>
                <c:pt idx="215">
                  <c:v>24077</c:v>
                </c:pt>
                <c:pt idx="216">
                  <c:v>24108</c:v>
                </c:pt>
                <c:pt idx="217">
                  <c:v>24139</c:v>
                </c:pt>
                <c:pt idx="218">
                  <c:v>24167</c:v>
                </c:pt>
                <c:pt idx="219">
                  <c:v>24198</c:v>
                </c:pt>
                <c:pt idx="220">
                  <c:v>24228</c:v>
                </c:pt>
                <c:pt idx="221">
                  <c:v>24259</c:v>
                </c:pt>
                <c:pt idx="222">
                  <c:v>24289</c:v>
                </c:pt>
                <c:pt idx="223">
                  <c:v>24320</c:v>
                </c:pt>
                <c:pt idx="224">
                  <c:v>24351</c:v>
                </c:pt>
                <c:pt idx="225">
                  <c:v>24381</c:v>
                </c:pt>
                <c:pt idx="226">
                  <c:v>24412</c:v>
                </c:pt>
                <c:pt idx="227">
                  <c:v>24442</c:v>
                </c:pt>
                <c:pt idx="228">
                  <c:v>24473</c:v>
                </c:pt>
                <c:pt idx="229">
                  <c:v>24504</c:v>
                </c:pt>
                <c:pt idx="230">
                  <c:v>24532</c:v>
                </c:pt>
                <c:pt idx="231">
                  <c:v>24563</c:v>
                </c:pt>
                <c:pt idx="232">
                  <c:v>24593</c:v>
                </c:pt>
                <c:pt idx="233">
                  <c:v>24624</c:v>
                </c:pt>
                <c:pt idx="234">
                  <c:v>24654</c:v>
                </c:pt>
                <c:pt idx="235">
                  <c:v>24685</c:v>
                </c:pt>
                <c:pt idx="236">
                  <c:v>24716</c:v>
                </c:pt>
                <c:pt idx="237">
                  <c:v>24746</c:v>
                </c:pt>
                <c:pt idx="238">
                  <c:v>24777</c:v>
                </c:pt>
                <c:pt idx="239">
                  <c:v>24807</c:v>
                </c:pt>
                <c:pt idx="240">
                  <c:v>24838</c:v>
                </c:pt>
                <c:pt idx="241">
                  <c:v>24869</c:v>
                </c:pt>
                <c:pt idx="242">
                  <c:v>24898</c:v>
                </c:pt>
                <c:pt idx="243">
                  <c:v>24929</c:v>
                </c:pt>
                <c:pt idx="244">
                  <c:v>24959</c:v>
                </c:pt>
                <c:pt idx="245">
                  <c:v>24990</c:v>
                </c:pt>
                <c:pt idx="246">
                  <c:v>25020</c:v>
                </c:pt>
                <c:pt idx="247">
                  <c:v>25051</c:v>
                </c:pt>
                <c:pt idx="248">
                  <c:v>25082</c:v>
                </c:pt>
                <c:pt idx="249">
                  <c:v>25112</c:v>
                </c:pt>
                <c:pt idx="250">
                  <c:v>25143</c:v>
                </c:pt>
                <c:pt idx="251">
                  <c:v>25173</c:v>
                </c:pt>
                <c:pt idx="252">
                  <c:v>25204</c:v>
                </c:pt>
                <c:pt idx="253">
                  <c:v>25235</c:v>
                </c:pt>
                <c:pt idx="254">
                  <c:v>25263</c:v>
                </c:pt>
                <c:pt idx="255">
                  <c:v>25294</c:v>
                </c:pt>
                <c:pt idx="256">
                  <c:v>25324</c:v>
                </c:pt>
                <c:pt idx="257">
                  <c:v>25355</c:v>
                </c:pt>
                <c:pt idx="258">
                  <c:v>25385</c:v>
                </c:pt>
                <c:pt idx="259">
                  <c:v>25416</c:v>
                </c:pt>
                <c:pt idx="260">
                  <c:v>25447</c:v>
                </c:pt>
                <c:pt idx="261">
                  <c:v>25477</c:v>
                </c:pt>
                <c:pt idx="262">
                  <c:v>25508</c:v>
                </c:pt>
                <c:pt idx="263">
                  <c:v>25538</c:v>
                </c:pt>
                <c:pt idx="264">
                  <c:v>25569</c:v>
                </c:pt>
                <c:pt idx="265">
                  <c:v>25600</c:v>
                </c:pt>
                <c:pt idx="266">
                  <c:v>25628</c:v>
                </c:pt>
                <c:pt idx="267">
                  <c:v>25659</c:v>
                </c:pt>
                <c:pt idx="268">
                  <c:v>25689</c:v>
                </c:pt>
                <c:pt idx="269">
                  <c:v>25720</c:v>
                </c:pt>
                <c:pt idx="270">
                  <c:v>25750</c:v>
                </c:pt>
                <c:pt idx="271">
                  <c:v>25781</c:v>
                </c:pt>
                <c:pt idx="272">
                  <c:v>25812</c:v>
                </c:pt>
                <c:pt idx="273">
                  <c:v>25842</c:v>
                </c:pt>
                <c:pt idx="274">
                  <c:v>25873</c:v>
                </c:pt>
                <c:pt idx="275">
                  <c:v>25903</c:v>
                </c:pt>
                <c:pt idx="276">
                  <c:v>25934</c:v>
                </c:pt>
                <c:pt idx="277">
                  <c:v>25965</c:v>
                </c:pt>
                <c:pt idx="278">
                  <c:v>25993</c:v>
                </c:pt>
                <c:pt idx="279">
                  <c:v>26024</c:v>
                </c:pt>
                <c:pt idx="280">
                  <c:v>26054</c:v>
                </c:pt>
                <c:pt idx="281">
                  <c:v>26085</c:v>
                </c:pt>
                <c:pt idx="282">
                  <c:v>26115</c:v>
                </c:pt>
                <c:pt idx="283">
                  <c:v>26146</c:v>
                </c:pt>
                <c:pt idx="284">
                  <c:v>26177</c:v>
                </c:pt>
                <c:pt idx="285">
                  <c:v>26207</c:v>
                </c:pt>
                <c:pt idx="286">
                  <c:v>26238</c:v>
                </c:pt>
                <c:pt idx="287">
                  <c:v>26268</c:v>
                </c:pt>
                <c:pt idx="288">
                  <c:v>26299</c:v>
                </c:pt>
                <c:pt idx="289">
                  <c:v>26330</c:v>
                </c:pt>
                <c:pt idx="290">
                  <c:v>26359</c:v>
                </c:pt>
                <c:pt idx="291">
                  <c:v>26390</c:v>
                </c:pt>
                <c:pt idx="292">
                  <c:v>26420</c:v>
                </c:pt>
                <c:pt idx="293">
                  <c:v>26451</c:v>
                </c:pt>
                <c:pt idx="294">
                  <c:v>26481</c:v>
                </c:pt>
                <c:pt idx="295">
                  <c:v>26512</c:v>
                </c:pt>
                <c:pt idx="296">
                  <c:v>26543</c:v>
                </c:pt>
                <c:pt idx="297">
                  <c:v>26573</c:v>
                </c:pt>
                <c:pt idx="298">
                  <c:v>26604</c:v>
                </c:pt>
                <c:pt idx="299">
                  <c:v>26634</c:v>
                </c:pt>
                <c:pt idx="300">
                  <c:v>26665</c:v>
                </c:pt>
                <c:pt idx="301">
                  <c:v>26696</c:v>
                </c:pt>
                <c:pt idx="302">
                  <c:v>26724</c:v>
                </c:pt>
                <c:pt idx="303">
                  <c:v>26755</c:v>
                </c:pt>
                <c:pt idx="304">
                  <c:v>26785</c:v>
                </c:pt>
                <c:pt idx="305">
                  <c:v>26816</c:v>
                </c:pt>
                <c:pt idx="306">
                  <c:v>26846</c:v>
                </c:pt>
                <c:pt idx="307">
                  <c:v>26877</c:v>
                </c:pt>
                <c:pt idx="308">
                  <c:v>26908</c:v>
                </c:pt>
                <c:pt idx="309">
                  <c:v>26938</c:v>
                </c:pt>
                <c:pt idx="310">
                  <c:v>26969</c:v>
                </c:pt>
                <c:pt idx="311">
                  <c:v>26999</c:v>
                </c:pt>
                <c:pt idx="312">
                  <c:v>27030</c:v>
                </c:pt>
                <c:pt idx="313">
                  <c:v>27061</c:v>
                </c:pt>
                <c:pt idx="314">
                  <c:v>27089</c:v>
                </c:pt>
                <c:pt idx="315">
                  <c:v>27120</c:v>
                </c:pt>
                <c:pt idx="316">
                  <c:v>27150</c:v>
                </c:pt>
                <c:pt idx="317">
                  <c:v>27181</c:v>
                </c:pt>
                <c:pt idx="318">
                  <c:v>27211</c:v>
                </c:pt>
                <c:pt idx="319">
                  <c:v>27242</c:v>
                </c:pt>
                <c:pt idx="320">
                  <c:v>27273</c:v>
                </c:pt>
                <c:pt idx="321">
                  <c:v>27303</c:v>
                </c:pt>
                <c:pt idx="322">
                  <c:v>27334</c:v>
                </c:pt>
                <c:pt idx="323">
                  <c:v>27364</c:v>
                </c:pt>
                <c:pt idx="324">
                  <c:v>27395</c:v>
                </c:pt>
                <c:pt idx="325">
                  <c:v>27426</c:v>
                </c:pt>
                <c:pt idx="326">
                  <c:v>27454</c:v>
                </c:pt>
                <c:pt idx="327">
                  <c:v>27485</c:v>
                </c:pt>
                <c:pt idx="328">
                  <c:v>27515</c:v>
                </c:pt>
                <c:pt idx="329">
                  <c:v>27546</c:v>
                </c:pt>
                <c:pt idx="330">
                  <c:v>27576</c:v>
                </c:pt>
                <c:pt idx="331">
                  <c:v>27607</c:v>
                </c:pt>
                <c:pt idx="332">
                  <c:v>27638</c:v>
                </c:pt>
                <c:pt idx="333">
                  <c:v>27668</c:v>
                </c:pt>
                <c:pt idx="334">
                  <c:v>27699</c:v>
                </c:pt>
                <c:pt idx="335">
                  <c:v>27729</c:v>
                </c:pt>
                <c:pt idx="336">
                  <c:v>27760</c:v>
                </c:pt>
                <c:pt idx="337">
                  <c:v>27791</c:v>
                </c:pt>
                <c:pt idx="338">
                  <c:v>27820</c:v>
                </c:pt>
                <c:pt idx="339">
                  <c:v>27851</c:v>
                </c:pt>
                <c:pt idx="340">
                  <c:v>27881</c:v>
                </c:pt>
                <c:pt idx="341">
                  <c:v>27912</c:v>
                </c:pt>
                <c:pt idx="342">
                  <c:v>27942</c:v>
                </c:pt>
                <c:pt idx="343">
                  <c:v>27973</c:v>
                </c:pt>
                <c:pt idx="344">
                  <c:v>28004</c:v>
                </c:pt>
                <c:pt idx="345">
                  <c:v>28034</c:v>
                </c:pt>
                <c:pt idx="346">
                  <c:v>28065</c:v>
                </c:pt>
                <c:pt idx="347">
                  <c:v>28095</c:v>
                </c:pt>
                <c:pt idx="348">
                  <c:v>28126</c:v>
                </c:pt>
                <c:pt idx="349">
                  <c:v>28157</c:v>
                </c:pt>
                <c:pt idx="350">
                  <c:v>28185</c:v>
                </c:pt>
                <c:pt idx="351">
                  <c:v>28216</c:v>
                </c:pt>
                <c:pt idx="352">
                  <c:v>28246</c:v>
                </c:pt>
                <c:pt idx="353">
                  <c:v>28277</c:v>
                </c:pt>
                <c:pt idx="354">
                  <c:v>28307</c:v>
                </c:pt>
                <c:pt idx="355">
                  <c:v>28338</c:v>
                </c:pt>
                <c:pt idx="356">
                  <c:v>28369</c:v>
                </c:pt>
                <c:pt idx="357">
                  <c:v>28399</c:v>
                </c:pt>
                <c:pt idx="358">
                  <c:v>28430</c:v>
                </c:pt>
                <c:pt idx="359">
                  <c:v>28460</c:v>
                </c:pt>
                <c:pt idx="360">
                  <c:v>28491</c:v>
                </c:pt>
                <c:pt idx="361">
                  <c:v>28522</c:v>
                </c:pt>
                <c:pt idx="362">
                  <c:v>28550</c:v>
                </c:pt>
                <c:pt idx="363">
                  <c:v>28581</c:v>
                </c:pt>
                <c:pt idx="364">
                  <c:v>28611</c:v>
                </c:pt>
                <c:pt idx="365">
                  <c:v>28642</c:v>
                </c:pt>
                <c:pt idx="366">
                  <c:v>28672</c:v>
                </c:pt>
                <c:pt idx="367">
                  <c:v>28703</c:v>
                </c:pt>
                <c:pt idx="368">
                  <c:v>28734</c:v>
                </c:pt>
                <c:pt idx="369">
                  <c:v>28764</c:v>
                </c:pt>
                <c:pt idx="370">
                  <c:v>28795</c:v>
                </c:pt>
                <c:pt idx="371">
                  <c:v>28825</c:v>
                </c:pt>
                <c:pt idx="372">
                  <c:v>28856</c:v>
                </c:pt>
                <c:pt idx="373">
                  <c:v>28887</c:v>
                </c:pt>
                <c:pt idx="374">
                  <c:v>28915</c:v>
                </c:pt>
                <c:pt idx="375">
                  <c:v>28946</c:v>
                </c:pt>
                <c:pt idx="376">
                  <c:v>28976</c:v>
                </c:pt>
                <c:pt idx="377">
                  <c:v>29007</c:v>
                </c:pt>
                <c:pt idx="378">
                  <c:v>29037</c:v>
                </c:pt>
                <c:pt idx="379">
                  <c:v>29068</c:v>
                </c:pt>
                <c:pt idx="380">
                  <c:v>29099</c:v>
                </c:pt>
                <c:pt idx="381">
                  <c:v>29129</c:v>
                </c:pt>
                <c:pt idx="382">
                  <c:v>29160</c:v>
                </c:pt>
                <c:pt idx="383">
                  <c:v>29190</c:v>
                </c:pt>
                <c:pt idx="384">
                  <c:v>29221</c:v>
                </c:pt>
                <c:pt idx="385">
                  <c:v>29252</c:v>
                </c:pt>
                <c:pt idx="386">
                  <c:v>29281</c:v>
                </c:pt>
                <c:pt idx="387">
                  <c:v>29312</c:v>
                </c:pt>
                <c:pt idx="388">
                  <c:v>29342</c:v>
                </c:pt>
                <c:pt idx="389">
                  <c:v>29373</c:v>
                </c:pt>
                <c:pt idx="390">
                  <c:v>29403</c:v>
                </c:pt>
                <c:pt idx="391">
                  <c:v>29434</c:v>
                </c:pt>
                <c:pt idx="392">
                  <c:v>29465</c:v>
                </c:pt>
                <c:pt idx="393">
                  <c:v>29495</c:v>
                </c:pt>
                <c:pt idx="394">
                  <c:v>29526</c:v>
                </c:pt>
                <c:pt idx="395">
                  <c:v>29556</c:v>
                </c:pt>
                <c:pt idx="396">
                  <c:v>29587</c:v>
                </c:pt>
                <c:pt idx="397">
                  <c:v>29618</c:v>
                </c:pt>
                <c:pt idx="398">
                  <c:v>29646</c:v>
                </c:pt>
                <c:pt idx="399">
                  <c:v>29677</c:v>
                </c:pt>
                <c:pt idx="400">
                  <c:v>29707</c:v>
                </c:pt>
                <c:pt idx="401">
                  <c:v>29738</c:v>
                </c:pt>
                <c:pt idx="402">
                  <c:v>29768</c:v>
                </c:pt>
                <c:pt idx="403">
                  <c:v>29799</c:v>
                </c:pt>
                <c:pt idx="404">
                  <c:v>29830</c:v>
                </c:pt>
                <c:pt idx="405">
                  <c:v>29860</c:v>
                </c:pt>
                <c:pt idx="406">
                  <c:v>29891</c:v>
                </c:pt>
                <c:pt idx="407">
                  <c:v>29921</c:v>
                </c:pt>
                <c:pt idx="408">
                  <c:v>29952</c:v>
                </c:pt>
                <c:pt idx="409">
                  <c:v>29983</c:v>
                </c:pt>
                <c:pt idx="410">
                  <c:v>30011</c:v>
                </c:pt>
                <c:pt idx="411">
                  <c:v>30042</c:v>
                </c:pt>
                <c:pt idx="412">
                  <c:v>30072</c:v>
                </c:pt>
                <c:pt idx="413">
                  <c:v>30103</c:v>
                </c:pt>
                <c:pt idx="414">
                  <c:v>30133</c:v>
                </c:pt>
                <c:pt idx="415">
                  <c:v>30164</c:v>
                </c:pt>
                <c:pt idx="416">
                  <c:v>30195</c:v>
                </c:pt>
                <c:pt idx="417">
                  <c:v>30225</c:v>
                </c:pt>
                <c:pt idx="418">
                  <c:v>30256</c:v>
                </c:pt>
                <c:pt idx="419">
                  <c:v>30286</c:v>
                </c:pt>
                <c:pt idx="420">
                  <c:v>30317</c:v>
                </c:pt>
                <c:pt idx="421">
                  <c:v>30348</c:v>
                </c:pt>
                <c:pt idx="422">
                  <c:v>30376</c:v>
                </c:pt>
                <c:pt idx="423">
                  <c:v>30407</c:v>
                </c:pt>
                <c:pt idx="424">
                  <c:v>30437</c:v>
                </c:pt>
                <c:pt idx="425">
                  <c:v>30468</c:v>
                </c:pt>
                <c:pt idx="426">
                  <c:v>30498</c:v>
                </c:pt>
                <c:pt idx="427">
                  <c:v>30529</c:v>
                </c:pt>
                <c:pt idx="428">
                  <c:v>30560</c:v>
                </c:pt>
                <c:pt idx="429">
                  <c:v>30590</c:v>
                </c:pt>
                <c:pt idx="430">
                  <c:v>30621</c:v>
                </c:pt>
                <c:pt idx="431">
                  <c:v>30651</c:v>
                </c:pt>
                <c:pt idx="432">
                  <c:v>30682</c:v>
                </c:pt>
                <c:pt idx="433">
                  <c:v>30713</c:v>
                </c:pt>
                <c:pt idx="434">
                  <c:v>30742</c:v>
                </c:pt>
                <c:pt idx="435">
                  <c:v>30773</c:v>
                </c:pt>
                <c:pt idx="436">
                  <c:v>30803</c:v>
                </c:pt>
                <c:pt idx="437">
                  <c:v>30834</c:v>
                </c:pt>
                <c:pt idx="438">
                  <c:v>30864</c:v>
                </c:pt>
                <c:pt idx="439">
                  <c:v>30895</c:v>
                </c:pt>
                <c:pt idx="440">
                  <c:v>30926</c:v>
                </c:pt>
                <c:pt idx="441">
                  <c:v>30956</c:v>
                </c:pt>
                <c:pt idx="442">
                  <c:v>30987</c:v>
                </c:pt>
                <c:pt idx="443">
                  <c:v>31017</c:v>
                </c:pt>
                <c:pt idx="444">
                  <c:v>31048</c:v>
                </c:pt>
                <c:pt idx="445">
                  <c:v>31079</c:v>
                </c:pt>
                <c:pt idx="446">
                  <c:v>31107</c:v>
                </c:pt>
                <c:pt idx="447">
                  <c:v>31138</c:v>
                </c:pt>
                <c:pt idx="448">
                  <c:v>31168</c:v>
                </c:pt>
                <c:pt idx="449">
                  <c:v>31199</c:v>
                </c:pt>
                <c:pt idx="450">
                  <c:v>31229</c:v>
                </c:pt>
                <c:pt idx="451">
                  <c:v>31260</c:v>
                </c:pt>
                <c:pt idx="452">
                  <c:v>31291</c:v>
                </c:pt>
                <c:pt idx="453">
                  <c:v>31321</c:v>
                </c:pt>
                <c:pt idx="454">
                  <c:v>31352</c:v>
                </c:pt>
                <c:pt idx="455">
                  <c:v>31382</c:v>
                </c:pt>
                <c:pt idx="456">
                  <c:v>31413</c:v>
                </c:pt>
                <c:pt idx="457">
                  <c:v>31444</c:v>
                </c:pt>
                <c:pt idx="458">
                  <c:v>31472</c:v>
                </c:pt>
                <c:pt idx="459">
                  <c:v>31503</c:v>
                </c:pt>
                <c:pt idx="460">
                  <c:v>31533</c:v>
                </c:pt>
                <c:pt idx="461">
                  <c:v>31564</c:v>
                </c:pt>
                <c:pt idx="462">
                  <c:v>31594</c:v>
                </c:pt>
                <c:pt idx="463">
                  <c:v>31625</c:v>
                </c:pt>
                <c:pt idx="464">
                  <c:v>31656</c:v>
                </c:pt>
                <c:pt idx="465">
                  <c:v>31686</c:v>
                </c:pt>
                <c:pt idx="466">
                  <c:v>31717</c:v>
                </c:pt>
                <c:pt idx="467">
                  <c:v>31747</c:v>
                </c:pt>
                <c:pt idx="468">
                  <c:v>31778</c:v>
                </c:pt>
                <c:pt idx="469">
                  <c:v>31809</c:v>
                </c:pt>
                <c:pt idx="470">
                  <c:v>31837</c:v>
                </c:pt>
                <c:pt idx="471">
                  <c:v>31868</c:v>
                </c:pt>
                <c:pt idx="472">
                  <c:v>31898</c:v>
                </c:pt>
                <c:pt idx="473">
                  <c:v>31929</c:v>
                </c:pt>
                <c:pt idx="474">
                  <c:v>31959</c:v>
                </c:pt>
                <c:pt idx="475">
                  <c:v>31990</c:v>
                </c:pt>
                <c:pt idx="476">
                  <c:v>32021</c:v>
                </c:pt>
                <c:pt idx="477">
                  <c:v>32051</c:v>
                </c:pt>
                <c:pt idx="478">
                  <c:v>32082</c:v>
                </c:pt>
                <c:pt idx="479">
                  <c:v>32112</c:v>
                </c:pt>
                <c:pt idx="480">
                  <c:v>32143</c:v>
                </c:pt>
                <c:pt idx="481">
                  <c:v>32174</c:v>
                </c:pt>
                <c:pt idx="482">
                  <c:v>32203</c:v>
                </c:pt>
                <c:pt idx="483">
                  <c:v>32234</c:v>
                </c:pt>
                <c:pt idx="484">
                  <c:v>32264</c:v>
                </c:pt>
                <c:pt idx="485">
                  <c:v>32295</c:v>
                </c:pt>
                <c:pt idx="486">
                  <c:v>32325</c:v>
                </c:pt>
                <c:pt idx="487">
                  <c:v>32356</c:v>
                </c:pt>
                <c:pt idx="488">
                  <c:v>32387</c:v>
                </c:pt>
                <c:pt idx="489">
                  <c:v>32417</c:v>
                </c:pt>
                <c:pt idx="490">
                  <c:v>32448</c:v>
                </c:pt>
                <c:pt idx="491">
                  <c:v>32478</c:v>
                </c:pt>
                <c:pt idx="492">
                  <c:v>32509</c:v>
                </c:pt>
                <c:pt idx="493">
                  <c:v>32540</c:v>
                </c:pt>
                <c:pt idx="494">
                  <c:v>32568</c:v>
                </c:pt>
                <c:pt idx="495">
                  <c:v>32599</c:v>
                </c:pt>
                <c:pt idx="496">
                  <c:v>32629</c:v>
                </c:pt>
                <c:pt idx="497">
                  <c:v>32660</c:v>
                </c:pt>
                <c:pt idx="498">
                  <c:v>32690</c:v>
                </c:pt>
                <c:pt idx="499">
                  <c:v>32721</c:v>
                </c:pt>
                <c:pt idx="500">
                  <c:v>32752</c:v>
                </c:pt>
                <c:pt idx="501">
                  <c:v>32782</c:v>
                </c:pt>
                <c:pt idx="502">
                  <c:v>32813</c:v>
                </c:pt>
                <c:pt idx="503">
                  <c:v>32843</c:v>
                </c:pt>
                <c:pt idx="504">
                  <c:v>32874</c:v>
                </c:pt>
                <c:pt idx="505">
                  <c:v>32905</c:v>
                </c:pt>
                <c:pt idx="506">
                  <c:v>32933</c:v>
                </c:pt>
                <c:pt idx="507">
                  <c:v>32964</c:v>
                </c:pt>
                <c:pt idx="508">
                  <c:v>32994</c:v>
                </c:pt>
                <c:pt idx="509">
                  <c:v>33025</c:v>
                </c:pt>
                <c:pt idx="510">
                  <c:v>33055</c:v>
                </c:pt>
                <c:pt idx="511">
                  <c:v>33086</c:v>
                </c:pt>
                <c:pt idx="512">
                  <c:v>33117</c:v>
                </c:pt>
                <c:pt idx="513">
                  <c:v>33147</c:v>
                </c:pt>
                <c:pt idx="514">
                  <c:v>33178</c:v>
                </c:pt>
                <c:pt idx="515">
                  <c:v>33208</c:v>
                </c:pt>
                <c:pt idx="516">
                  <c:v>33239</c:v>
                </c:pt>
                <c:pt idx="517">
                  <c:v>33270</c:v>
                </c:pt>
                <c:pt idx="518">
                  <c:v>33298</c:v>
                </c:pt>
                <c:pt idx="519">
                  <c:v>33329</c:v>
                </c:pt>
                <c:pt idx="520">
                  <c:v>33359</c:v>
                </c:pt>
                <c:pt idx="521">
                  <c:v>33390</c:v>
                </c:pt>
                <c:pt idx="522">
                  <c:v>33420</c:v>
                </c:pt>
                <c:pt idx="523">
                  <c:v>33451</c:v>
                </c:pt>
                <c:pt idx="524">
                  <c:v>33482</c:v>
                </c:pt>
                <c:pt idx="525">
                  <c:v>33512</c:v>
                </c:pt>
                <c:pt idx="526">
                  <c:v>33543</c:v>
                </c:pt>
                <c:pt idx="527">
                  <c:v>33573</c:v>
                </c:pt>
                <c:pt idx="528">
                  <c:v>33604</c:v>
                </c:pt>
                <c:pt idx="529">
                  <c:v>33635</c:v>
                </c:pt>
                <c:pt idx="530">
                  <c:v>33664</c:v>
                </c:pt>
                <c:pt idx="531">
                  <c:v>33695</c:v>
                </c:pt>
                <c:pt idx="532">
                  <c:v>33725</c:v>
                </c:pt>
                <c:pt idx="533">
                  <c:v>33756</c:v>
                </c:pt>
                <c:pt idx="534">
                  <c:v>33786</c:v>
                </c:pt>
                <c:pt idx="535">
                  <c:v>33817</c:v>
                </c:pt>
                <c:pt idx="536">
                  <c:v>33848</c:v>
                </c:pt>
                <c:pt idx="537">
                  <c:v>33878</c:v>
                </c:pt>
                <c:pt idx="538">
                  <c:v>33909</c:v>
                </c:pt>
                <c:pt idx="539">
                  <c:v>33939</c:v>
                </c:pt>
                <c:pt idx="540">
                  <c:v>33970</c:v>
                </c:pt>
                <c:pt idx="541">
                  <c:v>34001</c:v>
                </c:pt>
                <c:pt idx="542">
                  <c:v>34029</c:v>
                </c:pt>
                <c:pt idx="543">
                  <c:v>34060</c:v>
                </c:pt>
                <c:pt idx="544">
                  <c:v>34090</c:v>
                </c:pt>
                <c:pt idx="545">
                  <c:v>34121</c:v>
                </c:pt>
                <c:pt idx="546">
                  <c:v>34151</c:v>
                </c:pt>
                <c:pt idx="547">
                  <c:v>34182</c:v>
                </c:pt>
                <c:pt idx="548">
                  <c:v>34213</c:v>
                </c:pt>
                <c:pt idx="549">
                  <c:v>34243</c:v>
                </c:pt>
                <c:pt idx="550">
                  <c:v>34274</c:v>
                </c:pt>
                <c:pt idx="551">
                  <c:v>34304</c:v>
                </c:pt>
                <c:pt idx="552">
                  <c:v>34335</c:v>
                </c:pt>
                <c:pt idx="553">
                  <c:v>34366</c:v>
                </c:pt>
                <c:pt idx="554">
                  <c:v>34394</c:v>
                </c:pt>
                <c:pt idx="555">
                  <c:v>34425</c:v>
                </c:pt>
                <c:pt idx="556">
                  <c:v>34455</c:v>
                </c:pt>
                <c:pt idx="557">
                  <c:v>34486</c:v>
                </c:pt>
                <c:pt idx="558">
                  <c:v>34516</c:v>
                </c:pt>
                <c:pt idx="559">
                  <c:v>34547</c:v>
                </c:pt>
                <c:pt idx="560">
                  <c:v>34578</c:v>
                </c:pt>
                <c:pt idx="561">
                  <c:v>34608</c:v>
                </c:pt>
                <c:pt idx="562">
                  <c:v>34639</c:v>
                </c:pt>
                <c:pt idx="563">
                  <c:v>34669</c:v>
                </c:pt>
                <c:pt idx="564">
                  <c:v>34700</c:v>
                </c:pt>
                <c:pt idx="565">
                  <c:v>34731</c:v>
                </c:pt>
                <c:pt idx="566">
                  <c:v>34759</c:v>
                </c:pt>
                <c:pt idx="567">
                  <c:v>34790</c:v>
                </c:pt>
                <c:pt idx="568">
                  <c:v>34820</c:v>
                </c:pt>
                <c:pt idx="569">
                  <c:v>34851</c:v>
                </c:pt>
                <c:pt idx="570">
                  <c:v>34881</c:v>
                </c:pt>
                <c:pt idx="571">
                  <c:v>34912</c:v>
                </c:pt>
                <c:pt idx="572">
                  <c:v>34943</c:v>
                </c:pt>
                <c:pt idx="573">
                  <c:v>34973</c:v>
                </c:pt>
                <c:pt idx="574">
                  <c:v>35004</c:v>
                </c:pt>
                <c:pt idx="575">
                  <c:v>35034</c:v>
                </c:pt>
                <c:pt idx="576">
                  <c:v>35065</c:v>
                </c:pt>
                <c:pt idx="577">
                  <c:v>35096</c:v>
                </c:pt>
                <c:pt idx="578">
                  <c:v>35125</c:v>
                </c:pt>
                <c:pt idx="579">
                  <c:v>35156</c:v>
                </c:pt>
                <c:pt idx="580">
                  <c:v>35186</c:v>
                </c:pt>
                <c:pt idx="581">
                  <c:v>35217</c:v>
                </c:pt>
                <c:pt idx="582">
                  <c:v>35247</c:v>
                </c:pt>
                <c:pt idx="583">
                  <c:v>35278</c:v>
                </c:pt>
                <c:pt idx="584">
                  <c:v>35309</c:v>
                </c:pt>
                <c:pt idx="585">
                  <c:v>35339</c:v>
                </c:pt>
                <c:pt idx="586">
                  <c:v>35370</c:v>
                </c:pt>
                <c:pt idx="587">
                  <c:v>35400</c:v>
                </c:pt>
                <c:pt idx="588">
                  <c:v>35431</c:v>
                </c:pt>
                <c:pt idx="589">
                  <c:v>35462</c:v>
                </c:pt>
                <c:pt idx="590">
                  <c:v>35490</c:v>
                </c:pt>
                <c:pt idx="591">
                  <c:v>35521</c:v>
                </c:pt>
                <c:pt idx="592">
                  <c:v>35551</c:v>
                </c:pt>
                <c:pt idx="593">
                  <c:v>35582</c:v>
                </c:pt>
                <c:pt idx="594">
                  <c:v>35612</c:v>
                </c:pt>
                <c:pt idx="595">
                  <c:v>35643</c:v>
                </c:pt>
                <c:pt idx="596">
                  <c:v>35674</c:v>
                </c:pt>
                <c:pt idx="597">
                  <c:v>35704</c:v>
                </c:pt>
                <c:pt idx="598">
                  <c:v>35735</c:v>
                </c:pt>
                <c:pt idx="599">
                  <c:v>35765</c:v>
                </c:pt>
                <c:pt idx="600">
                  <c:v>35796</c:v>
                </c:pt>
                <c:pt idx="601">
                  <c:v>35827</c:v>
                </c:pt>
                <c:pt idx="602">
                  <c:v>35855</c:v>
                </c:pt>
                <c:pt idx="603">
                  <c:v>35886</c:v>
                </c:pt>
                <c:pt idx="604">
                  <c:v>35916</c:v>
                </c:pt>
                <c:pt idx="605">
                  <c:v>35947</c:v>
                </c:pt>
                <c:pt idx="606">
                  <c:v>35977</c:v>
                </c:pt>
                <c:pt idx="607">
                  <c:v>36008</c:v>
                </c:pt>
                <c:pt idx="608">
                  <c:v>36039</c:v>
                </c:pt>
                <c:pt idx="609">
                  <c:v>36069</c:v>
                </c:pt>
                <c:pt idx="610">
                  <c:v>36100</c:v>
                </c:pt>
                <c:pt idx="611">
                  <c:v>36130</c:v>
                </c:pt>
                <c:pt idx="612">
                  <c:v>36161</c:v>
                </c:pt>
                <c:pt idx="613">
                  <c:v>36192</c:v>
                </c:pt>
                <c:pt idx="614">
                  <c:v>36220</c:v>
                </c:pt>
                <c:pt idx="615">
                  <c:v>36251</c:v>
                </c:pt>
                <c:pt idx="616">
                  <c:v>36281</c:v>
                </c:pt>
                <c:pt idx="617">
                  <c:v>36312</c:v>
                </c:pt>
                <c:pt idx="618">
                  <c:v>36342</c:v>
                </c:pt>
                <c:pt idx="619">
                  <c:v>36373</c:v>
                </c:pt>
                <c:pt idx="620">
                  <c:v>36404</c:v>
                </c:pt>
                <c:pt idx="621">
                  <c:v>36434</c:v>
                </c:pt>
                <c:pt idx="622">
                  <c:v>36465</c:v>
                </c:pt>
                <c:pt idx="623">
                  <c:v>36495</c:v>
                </c:pt>
                <c:pt idx="624">
                  <c:v>36526</c:v>
                </c:pt>
                <c:pt idx="625">
                  <c:v>36557</c:v>
                </c:pt>
                <c:pt idx="626">
                  <c:v>36586</c:v>
                </c:pt>
                <c:pt idx="627">
                  <c:v>36617</c:v>
                </c:pt>
                <c:pt idx="628">
                  <c:v>36647</c:v>
                </c:pt>
                <c:pt idx="629">
                  <c:v>36678</c:v>
                </c:pt>
                <c:pt idx="630">
                  <c:v>36708</c:v>
                </c:pt>
                <c:pt idx="631">
                  <c:v>36739</c:v>
                </c:pt>
                <c:pt idx="632">
                  <c:v>36770</c:v>
                </c:pt>
                <c:pt idx="633">
                  <c:v>36800</c:v>
                </c:pt>
                <c:pt idx="634">
                  <c:v>36831</c:v>
                </c:pt>
                <c:pt idx="635">
                  <c:v>36861</c:v>
                </c:pt>
                <c:pt idx="636">
                  <c:v>36892</c:v>
                </c:pt>
                <c:pt idx="637">
                  <c:v>36923</c:v>
                </c:pt>
                <c:pt idx="638">
                  <c:v>36951</c:v>
                </c:pt>
                <c:pt idx="639">
                  <c:v>36982</c:v>
                </c:pt>
                <c:pt idx="640">
                  <c:v>37012</c:v>
                </c:pt>
                <c:pt idx="641">
                  <c:v>37043</c:v>
                </c:pt>
                <c:pt idx="642">
                  <c:v>37073</c:v>
                </c:pt>
                <c:pt idx="643">
                  <c:v>37104</c:v>
                </c:pt>
                <c:pt idx="644">
                  <c:v>37135</c:v>
                </c:pt>
                <c:pt idx="645">
                  <c:v>37165</c:v>
                </c:pt>
                <c:pt idx="646">
                  <c:v>37196</c:v>
                </c:pt>
                <c:pt idx="647">
                  <c:v>37226</c:v>
                </c:pt>
                <c:pt idx="648">
                  <c:v>37257</c:v>
                </c:pt>
                <c:pt idx="649">
                  <c:v>37288</c:v>
                </c:pt>
                <c:pt idx="650">
                  <c:v>37316</c:v>
                </c:pt>
                <c:pt idx="651">
                  <c:v>37347</c:v>
                </c:pt>
                <c:pt idx="652">
                  <c:v>37377</c:v>
                </c:pt>
                <c:pt idx="653">
                  <c:v>37408</c:v>
                </c:pt>
                <c:pt idx="654">
                  <c:v>37438</c:v>
                </c:pt>
                <c:pt idx="655">
                  <c:v>37469</c:v>
                </c:pt>
                <c:pt idx="656">
                  <c:v>37500</c:v>
                </c:pt>
                <c:pt idx="657">
                  <c:v>37530</c:v>
                </c:pt>
                <c:pt idx="658">
                  <c:v>37561</c:v>
                </c:pt>
                <c:pt idx="659">
                  <c:v>37591</c:v>
                </c:pt>
                <c:pt idx="660">
                  <c:v>37622</c:v>
                </c:pt>
                <c:pt idx="661">
                  <c:v>37653</c:v>
                </c:pt>
                <c:pt idx="662">
                  <c:v>37681</c:v>
                </c:pt>
                <c:pt idx="663">
                  <c:v>37712</c:v>
                </c:pt>
                <c:pt idx="664">
                  <c:v>37742</c:v>
                </c:pt>
                <c:pt idx="665">
                  <c:v>37773</c:v>
                </c:pt>
                <c:pt idx="666">
                  <c:v>37803</c:v>
                </c:pt>
                <c:pt idx="667">
                  <c:v>37834</c:v>
                </c:pt>
                <c:pt idx="668">
                  <c:v>37865</c:v>
                </c:pt>
                <c:pt idx="669">
                  <c:v>37895</c:v>
                </c:pt>
                <c:pt idx="670">
                  <c:v>37926</c:v>
                </c:pt>
                <c:pt idx="671">
                  <c:v>37956</c:v>
                </c:pt>
                <c:pt idx="672">
                  <c:v>37987</c:v>
                </c:pt>
                <c:pt idx="673">
                  <c:v>38018</c:v>
                </c:pt>
                <c:pt idx="674">
                  <c:v>38047</c:v>
                </c:pt>
                <c:pt idx="675">
                  <c:v>38078</c:v>
                </c:pt>
                <c:pt idx="676">
                  <c:v>38108</c:v>
                </c:pt>
                <c:pt idx="677">
                  <c:v>38139</c:v>
                </c:pt>
                <c:pt idx="678">
                  <c:v>38169</c:v>
                </c:pt>
                <c:pt idx="679">
                  <c:v>38200</c:v>
                </c:pt>
                <c:pt idx="680">
                  <c:v>38231</c:v>
                </c:pt>
                <c:pt idx="681">
                  <c:v>38261</c:v>
                </c:pt>
                <c:pt idx="682">
                  <c:v>38292</c:v>
                </c:pt>
                <c:pt idx="683">
                  <c:v>38322</c:v>
                </c:pt>
                <c:pt idx="684">
                  <c:v>38353</c:v>
                </c:pt>
                <c:pt idx="685">
                  <c:v>38384</c:v>
                </c:pt>
                <c:pt idx="686">
                  <c:v>38412</c:v>
                </c:pt>
                <c:pt idx="687">
                  <c:v>38443</c:v>
                </c:pt>
                <c:pt idx="688">
                  <c:v>38473</c:v>
                </c:pt>
                <c:pt idx="689">
                  <c:v>38504</c:v>
                </c:pt>
                <c:pt idx="690">
                  <c:v>38534</c:v>
                </c:pt>
                <c:pt idx="691">
                  <c:v>38565</c:v>
                </c:pt>
                <c:pt idx="692">
                  <c:v>38596</c:v>
                </c:pt>
                <c:pt idx="693">
                  <c:v>38626</c:v>
                </c:pt>
                <c:pt idx="694">
                  <c:v>38657</c:v>
                </c:pt>
                <c:pt idx="695">
                  <c:v>38687</c:v>
                </c:pt>
                <c:pt idx="696">
                  <c:v>38718</c:v>
                </c:pt>
                <c:pt idx="697">
                  <c:v>38749</c:v>
                </c:pt>
                <c:pt idx="698">
                  <c:v>38777</c:v>
                </c:pt>
                <c:pt idx="699">
                  <c:v>38808</c:v>
                </c:pt>
                <c:pt idx="700">
                  <c:v>38838</c:v>
                </c:pt>
                <c:pt idx="701">
                  <c:v>38869</c:v>
                </c:pt>
                <c:pt idx="702">
                  <c:v>38899</c:v>
                </c:pt>
                <c:pt idx="703">
                  <c:v>38930</c:v>
                </c:pt>
                <c:pt idx="704">
                  <c:v>38961</c:v>
                </c:pt>
                <c:pt idx="705">
                  <c:v>38991</c:v>
                </c:pt>
                <c:pt idx="706">
                  <c:v>39022</c:v>
                </c:pt>
                <c:pt idx="707">
                  <c:v>39052</c:v>
                </c:pt>
                <c:pt idx="708">
                  <c:v>39083</c:v>
                </c:pt>
                <c:pt idx="709">
                  <c:v>39114</c:v>
                </c:pt>
                <c:pt idx="710">
                  <c:v>39142</c:v>
                </c:pt>
                <c:pt idx="711">
                  <c:v>39173</c:v>
                </c:pt>
                <c:pt idx="712">
                  <c:v>39203</c:v>
                </c:pt>
                <c:pt idx="713">
                  <c:v>39234</c:v>
                </c:pt>
                <c:pt idx="714">
                  <c:v>39264</c:v>
                </c:pt>
                <c:pt idx="715">
                  <c:v>39295</c:v>
                </c:pt>
                <c:pt idx="716">
                  <c:v>39326</c:v>
                </c:pt>
                <c:pt idx="717">
                  <c:v>39356</c:v>
                </c:pt>
                <c:pt idx="718">
                  <c:v>39387</c:v>
                </c:pt>
                <c:pt idx="719">
                  <c:v>39417</c:v>
                </c:pt>
                <c:pt idx="720">
                  <c:v>39448</c:v>
                </c:pt>
                <c:pt idx="721">
                  <c:v>39479</c:v>
                </c:pt>
                <c:pt idx="722">
                  <c:v>39508</c:v>
                </c:pt>
                <c:pt idx="723">
                  <c:v>39539</c:v>
                </c:pt>
                <c:pt idx="724">
                  <c:v>39569</c:v>
                </c:pt>
                <c:pt idx="725">
                  <c:v>39600</c:v>
                </c:pt>
                <c:pt idx="726">
                  <c:v>39630</c:v>
                </c:pt>
                <c:pt idx="727">
                  <c:v>39661</c:v>
                </c:pt>
                <c:pt idx="728">
                  <c:v>39692</c:v>
                </c:pt>
                <c:pt idx="729">
                  <c:v>39722</c:v>
                </c:pt>
                <c:pt idx="730">
                  <c:v>39753</c:v>
                </c:pt>
                <c:pt idx="731">
                  <c:v>39783</c:v>
                </c:pt>
                <c:pt idx="732">
                  <c:v>39814</c:v>
                </c:pt>
                <c:pt idx="733">
                  <c:v>39845</c:v>
                </c:pt>
                <c:pt idx="734">
                  <c:v>39873</c:v>
                </c:pt>
                <c:pt idx="735">
                  <c:v>39904</c:v>
                </c:pt>
                <c:pt idx="736">
                  <c:v>39934</c:v>
                </c:pt>
                <c:pt idx="737">
                  <c:v>39965</c:v>
                </c:pt>
                <c:pt idx="738">
                  <c:v>39995</c:v>
                </c:pt>
                <c:pt idx="739">
                  <c:v>40026</c:v>
                </c:pt>
                <c:pt idx="740">
                  <c:v>40057</c:v>
                </c:pt>
                <c:pt idx="741">
                  <c:v>40087</c:v>
                </c:pt>
                <c:pt idx="742">
                  <c:v>40118</c:v>
                </c:pt>
                <c:pt idx="743">
                  <c:v>40148</c:v>
                </c:pt>
                <c:pt idx="744">
                  <c:v>40179</c:v>
                </c:pt>
                <c:pt idx="745">
                  <c:v>40210</c:v>
                </c:pt>
                <c:pt idx="746">
                  <c:v>40238</c:v>
                </c:pt>
                <c:pt idx="747">
                  <c:v>40269</c:v>
                </c:pt>
                <c:pt idx="748">
                  <c:v>40299</c:v>
                </c:pt>
                <c:pt idx="749">
                  <c:v>40330</c:v>
                </c:pt>
                <c:pt idx="750">
                  <c:v>40360</c:v>
                </c:pt>
                <c:pt idx="751">
                  <c:v>40391</c:v>
                </c:pt>
                <c:pt idx="752">
                  <c:v>40422</c:v>
                </c:pt>
                <c:pt idx="753">
                  <c:v>40452</c:v>
                </c:pt>
                <c:pt idx="754">
                  <c:v>40483</c:v>
                </c:pt>
                <c:pt idx="755">
                  <c:v>40513</c:v>
                </c:pt>
                <c:pt idx="756">
                  <c:v>40544</c:v>
                </c:pt>
                <c:pt idx="757">
                  <c:v>40575</c:v>
                </c:pt>
                <c:pt idx="758">
                  <c:v>40603</c:v>
                </c:pt>
                <c:pt idx="759">
                  <c:v>40634</c:v>
                </c:pt>
                <c:pt idx="760">
                  <c:v>40664</c:v>
                </c:pt>
                <c:pt idx="761">
                  <c:v>40695</c:v>
                </c:pt>
                <c:pt idx="762">
                  <c:v>40725</c:v>
                </c:pt>
                <c:pt idx="763">
                  <c:v>40756</c:v>
                </c:pt>
                <c:pt idx="764">
                  <c:v>40787</c:v>
                </c:pt>
                <c:pt idx="765">
                  <c:v>40817</c:v>
                </c:pt>
                <c:pt idx="766">
                  <c:v>40848</c:v>
                </c:pt>
                <c:pt idx="767">
                  <c:v>40878</c:v>
                </c:pt>
                <c:pt idx="768">
                  <c:v>40909</c:v>
                </c:pt>
                <c:pt idx="769">
                  <c:v>40940</c:v>
                </c:pt>
                <c:pt idx="770">
                  <c:v>40969</c:v>
                </c:pt>
                <c:pt idx="771">
                  <c:v>41000</c:v>
                </c:pt>
                <c:pt idx="772">
                  <c:v>41030</c:v>
                </c:pt>
                <c:pt idx="773">
                  <c:v>41061</c:v>
                </c:pt>
                <c:pt idx="774">
                  <c:v>41091</c:v>
                </c:pt>
                <c:pt idx="775">
                  <c:v>41122</c:v>
                </c:pt>
                <c:pt idx="776">
                  <c:v>41153</c:v>
                </c:pt>
                <c:pt idx="777">
                  <c:v>41183</c:v>
                </c:pt>
                <c:pt idx="778">
                  <c:v>41214</c:v>
                </c:pt>
                <c:pt idx="779">
                  <c:v>41244</c:v>
                </c:pt>
                <c:pt idx="780">
                  <c:v>41275</c:v>
                </c:pt>
                <c:pt idx="781">
                  <c:v>41306</c:v>
                </c:pt>
                <c:pt idx="782">
                  <c:v>41334</c:v>
                </c:pt>
                <c:pt idx="783">
                  <c:v>41365</c:v>
                </c:pt>
                <c:pt idx="784">
                  <c:v>41395</c:v>
                </c:pt>
                <c:pt idx="785">
                  <c:v>41426</c:v>
                </c:pt>
                <c:pt idx="786">
                  <c:v>41456</c:v>
                </c:pt>
                <c:pt idx="787">
                  <c:v>41487</c:v>
                </c:pt>
                <c:pt idx="788">
                  <c:v>41518</c:v>
                </c:pt>
                <c:pt idx="789">
                  <c:v>41548</c:v>
                </c:pt>
                <c:pt idx="790">
                  <c:v>41579</c:v>
                </c:pt>
                <c:pt idx="791">
                  <c:v>41609</c:v>
                </c:pt>
                <c:pt idx="792">
                  <c:v>41640</c:v>
                </c:pt>
                <c:pt idx="793">
                  <c:v>41671</c:v>
                </c:pt>
                <c:pt idx="794">
                  <c:v>41699</c:v>
                </c:pt>
                <c:pt idx="795">
                  <c:v>41730</c:v>
                </c:pt>
                <c:pt idx="796">
                  <c:v>41760</c:v>
                </c:pt>
                <c:pt idx="797">
                  <c:v>41791</c:v>
                </c:pt>
                <c:pt idx="798">
                  <c:v>41821</c:v>
                </c:pt>
                <c:pt idx="799">
                  <c:v>41852</c:v>
                </c:pt>
                <c:pt idx="800">
                  <c:v>41883</c:v>
                </c:pt>
                <c:pt idx="801">
                  <c:v>41913</c:v>
                </c:pt>
                <c:pt idx="802">
                  <c:v>41944</c:v>
                </c:pt>
                <c:pt idx="803">
                  <c:v>41974</c:v>
                </c:pt>
                <c:pt idx="804">
                  <c:v>42005</c:v>
                </c:pt>
                <c:pt idx="805">
                  <c:v>42036</c:v>
                </c:pt>
                <c:pt idx="806">
                  <c:v>42064</c:v>
                </c:pt>
                <c:pt idx="807">
                  <c:v>42095</c:v>
                </c:pt>
                <c:pt idx="808">
                  <c:v>42125</c:v>
                </c:pt>
                <c:pt idx="809">
                  <c:v>42156</c:v>
                </c:pt>
                <c:pt idx="810">
                  <c:v>42186</c:v>
                </c:pt>
                <c:pt idx="811">
                  <c:v>42217</c:v>
                </c:pt>
                <c:pt idx="812">
                  <c:v>42248</c:v>
                </c:pt>
                <c:pt idx="813">
                  <c:v>42278</c:v>
                </c:pt>
                <c:pt idx="814">
                  <c:v>42309</c:v>
                </c:pt>
                <c:pt idx="815">
                  <c:v>42339</c:v>
                </c:pt>
                <c:pt idx="816">
                  <c:v>42370</c:v>
                </c:pt>
                <c:pt idx="817">
                  <c:v>42401</c:v>
                </c:pt>
                <c:pt idx="818">
                  <c:v>42430</c:v>
                </c:pt>
                <c:pt idx="819">
                  <c:v>42461</c:v>
                </c:pt>
                <c:pt idx="820">
                  <c:v>42491</c:v>
                </c:pt>
                <c:pt idx="821">
                  <c:v>42522</c:v>
                </c:pt>
                <c:pt idx="822">
                  <c:v>42552</c:v>
                </c:pt>
                <c:pt idx="823">
                  <c:v>42583</c:v>
                </c:pt>
                <c:pt idx="824">
                  <c:v>42614</c:v>
                </c:pt>
                <c:pt idx="825">
                  <c:v>42644</c:v>
                </c:pt>
                <c:pt idx="826">
                  <c:v>42675</c:v>
                </c:pt>
                <c:pt idx="827">
                  <c:v>42705</c:v>
                </c:pt>
                <c:pt idx="828">
                  <c:v>42736</c:v>
                </c:pt>
                <c:pt idx="829">
                  <c:v>42767</c:v>
                </c:pt>
                <c:pt idx="830">
                  <c:v>42795</c:v>
                </c:pt>
                <c:pt idx="831">
                  <c:v>42826</c:v>
                </c:pt>
                <c:pt idx="832">
                  <c:v>42856</c:v>
                </c:pt>
                <c:pt idx="833">
                  <c:v>42887</c:v>
                </c:pt>
                <c:pt idx="834">
                  <c:v>42917</c:v>
                </c:pt>
                <c:pt idx="835">
                  <c:v>42948</c:v>
                </c:pt>
                <c:pt idx="836">
                  <c:v>42979</c:v>
                </c:pt>
                <c:pt idx="837">
                  <c:v>43009</c:v>
                </c:pt>
                <c:pt idx="838">
                  <c:v>43040</c:v>
                </c:pt>
                <c:pt idx="839">
                  <c:v>43070</c:v>
                </c:pt>
                <c:pt idx="840">
                  <c:v>43101</c:v>
                </c:pt>
                <c:pt idx="841">
                  <c:v>43132</c:v>
                </c:pt>
                <c:pt idx="842">
                  <c:v>43160</c:v>
                </c:pt>
                <c:pt idx="843">
                  <c:v>43191</c:v>
                </c:pt>
                <c:pt idx="844">
                  <c:v>43221</c:v>
                </c:pt>
                <c:pt idx="845">
                  <c:v>43252</c:v>
                </c:pt>
                <c:pt idx="846">
                  <c:v>43282</c:v>
                </c:pt>
                <c:pt idx="847">
                  <c:v>43313</c:v>
                </c:pt>
                <c:pt idx="848">
                  <c:v>43344</c:v>
                </c:pt>
                <c:pt idx="849">
                  <c:v>43374</c:v>
                </c:pt>
                <c:pt idx="850">
                  <c:v>43405</c:v>
                </c:pt>
                <c:pt idx="851">
                  <c:v>43435</c:v>
                </c:pt>
              </c:numCache>
            </c:numRef>
          </c:cat>
          <c:val>
            <c:numRef>
              <c:f>Sheet1!$D$6:$D$10000</c:f>
              <c:numCache>
                <c:formatCode>General</c:formatCode>
                <c:ptCount val="9995"/>
                <c:pt idx="0">
                  <c:v>#N/A</c:v>
                </c:pt>
                <c:pt idx="1">
                  <c:v>#N/A</c:v>
                </c:pt>
                <c:pt idx="2">
                  <c:v>#N/A</c:v>
                </c:pt>
                <c:pt idx="3">
                  <c:v>#N/A</c:v>
                </c:pt>
                <c:pt idx="4">
                  <c:v>#N/A</c:v>
                </c:pt>
                <c:pt idx="5">
                  <c:v>#N/A</c:v>
                </c:pt>
                <c:pt idx="6">
                  <c:v>#N/A</c:v>
                </c:pt>
                <c:pt idx="7">
                  <c:v>#N/A</c:v>
                </c:pt>
                <c:pt idx="8">
                  <c:v>#N/A</c:v>
                </c:pt>
                <c:pt idx="9">
                  <c:v>#N/A</c:v>
                </c:pt>
                <c:pt idx="10">
                  <c:v>99.8</c:v>
                </c:pt>
                <c:pt idx="11">
                  <c:v>99.8</c:v>
                </c:pt>
                <c:pt idx="12">
                  <c:v>99.8</c:v>
                </c:pt>
                <c:pt idx="13">
                  <c:v>99.8</c:v>
                </c:pt>
                <c:pt idx="14">
                  <c:v>99.8</c:v>
                </c:pt>
                <c:pt idx="15">
                  <c:v>99.8</c:v>
                </c:pt>
                <c:pt idx="16">
                  <c:v>99.8</c:v>
                </c:pt>
                <c:pt idx="17">
                  <c:v>99.8</c:v>
                </c:pt>
                <c:pt idx="18">
                  <c:v>99.8</c:v>
                </c:pt>
                <c:pt idx="19">
                  <c:v>99.8</c:v>
                </c:pt>
                <c:pt idx="20">
                  <c:v>99.8</c:v>
                </c:pt>
                <c:pt idx="21">
                  <c:v>99.8</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99.8</c:v>
                </c:pt>
                <c:pt idx="67">
                  <c:v>99.8</c:v>
                </c:pt>
                <c:pt idx="68">
                  <c:v>99.8</c:v>
                </c:pt>
                <c:pt idx="69">
                  <c:v>99.8</c:v>
                </c:pt>
                <c:pt idx="70">
                  <c:v>99.8</c:v>
                </c:pt>
                <c:pt idx="71">
                  <c:v>99.8</c:v>
                </c:pt>
                <c:pt idx="72">
                  <c:v>99.8</c:v>
                </c:pt>
                <c:pt idx="73">
                  <c:v>99.8</c:v>
                </c:pt>
                <c:pt idx="74">
                  <c:v>99.8</c:v>
                </c:pt>
                <c:pt idx="75">
                  <c:v>99.8</c:v>
                </c:pt>
                <c:pt idx="76">
                  <c:v>99.8</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99.8</c:v>
                </c:pt>
                <c:pt idx="116">
                  <c:v>99.8</c:v>
                </c:pt>
                <c:pt idx="117">
                  <c:v>99.8</c:v>
                </c:pt>
                <c:pt idx="118">
                  <c:v>99.8</c:v>
                </c:pt>
                <c:pt idx="119">
                  <c:v>99.8</c:v>
                </c:pt>
                <c:pt idx="120">
                  <c:v>99.8</c:v>
                </c:pt>
                <c:pt idx="121">
                  <c:v>99.8</c:v>
                </c:pt>
                <c:pt idx="122">
                  <c:v>99.8</c:v>
                </c:pt>
                <c:pt idx="123">
                  <c:v>99.8</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99.8</c:v>
                </c:pt>
                <c:pt idx="148">
                  <c:v>99.8</c:v>
                </c:pt>
                <c:pt idx="149">
                  <c:v>99.8</c:v>
                </c:pt>
                <c:pt idx="150">
                  <c:v>99.8</c:v>
                </c:pt>
                <c:pt idx="151">
                  <c:v>99.8</c:v>
                </c:pt>
                <c:pt idx="152">
                  <c:v>99.8</c:v>
                </c:pt>
                <c:pt idx="153">
                  <c:v>99.8</c:v>
                </c:pt>
                <c:pt idx="154">
                  <c:v>99.8</c:v>
                </c:pt>
                <c:pt idx="155">
                  <c:v>99.8</c:v>
                </c:pt>
                <c:pt idx="156">
                  <c:v>99.8</c:v>
                </c:pt>
                <c:pt idx="157">
                  <c:v>99.8</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99.8</c:v>
                </c:pt>
                <c:pt idx="264">
                  <c:v>99.8</c:v>
                </c:pt>
                <c:pt idx="265">
                  <c:v>99.8</c:v>
                </c:pt>
                <c:pt idx="266">
                  <c:v>99.8</c:v>
                </c:pt>
                <c:pt idx="267">
                  <c:v>99.8</c:v>
                </c:pt>
                <c:pt idx="268">
                  <c:v>99.8</c:v>
                </c:pt>
                <c:pt idx="269">
                  <c:v>99.8</c:v>
                </c:pt>
                <c:pt idx="270">
                  <c:v>99.8</c:v>
                </c:pt>
                <c:pt idx="271">
                  <c:v>99.8</c:v>
                </c:pt>
                <c:pt idx="272">
                  <c:v>99.8</c:v>
                </c:pt>
                <c:pt idx="273">
                  <c:v>99.8</c:v>
                </c:pt>
                <c:pt idx="274">
                  <c:v>99.8</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99.8</c:v>
                </c:pt>
                <c:pt idx="311">
                  <c:v>99.8</c:v>
                </c:pt>
                <c:pt idx="312">
                  <c:v>99.8</c:v>
                </c:pt>
                <c:pt idx="313">
                  <c:v>99.8</c:v>
                </c:pt>
                <c:pt idx="314">
                  <c:v>99.8</c:v>
                </c:pt>
                <c:pt idx="315">
                  <c:v>99.8</c:v>
                </c:pt>
                <c:pt idx="316">
                  <c:v>99.8</c:v>
                </c:pt>
                <c:pt idx="317">
                  <c:v>99.8</c:v>
                </c:pt>
                <c:pt idx="318">
                  <c:v>99.8</c:v>
                </c:pt>
                <c:pt idx="319">
                  <c:v>99.8</c:v>
                </c:pt>
                <c:pt idx="320">
                  <c:v>99.8</c:v>
                </c:pt>
                <c:pt idx="321">
                  <c:v>99.8</c:v>
                </c:pt>
                <c:pt idx="322">
                  <c:v>99.8</c:v>
                </c:pt>
                <c:pt idx="323">
                  <c:v>99.8</c:v>
                </c:pt>
                <c:pt idx="324">
                  <c:v>99.8</c:v>
                </c:pt>
                <c:pt idx="325">
                  <c:v>99.8</c:v>
                </c:pt>
                <c:pt idx="326">
                  <c:v>99.8</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99.8</c:v>
                </c:pt>
                <c:pt idx="385">
                  <c:v>99.8</c:v>
                </c:pt>
                <c:pt idx="386">
                  <c:v>99.8</c:v>
                </c:pt>
                <c:pt idx="387">
                  <c:v>99.8</c:v>
                </c:pt>
                <c:pt idx="388">
                  <c:v>99.8</c:v>
                </c:pt>
                <c:pt idx="389">
                  <c:v>99.8</c:v>
                </c:pt>
                <c:pt idx="390">
                  <c:v>99.8</c:v>
                </c:pt>
                <c:pt idx="391">
                  <c:v>#N/A</c:v>
                </c:pt>
                <c:pt idx="392">
                  <c:v>#N/A</c:v>
                </c:pt>
                <c:pt idx="393">
                  <c:v>#N/A</c:v>
                </c:pt>
                <c:pt idx="394">
                  <c:v>#N/A</c:v>
                </c:pt>
                <c:pt idx="395">
                  <c:v>#N/A</c:v>
                </c:pt>
                <c:pt idx="396">
                  <c:v>#N/A</c:v>
                </c:pt>
                <c:pt idx="397">
                  <c:v>#N/A</c:v>
                </c:pt>
                <c:pt idx="398">
                  <c:v>#N/A</c:v>
                </c:pt>
                <c:pt idx="399">
                  <c:v>#N/A</c:v>
                </c:pt>
                <c:pt idx="400">
                  <c:v>#N/A</c:v>
                </c:pt>
                <c:pt idx="401">
                  <c:v>#N/A</c:v>
                </c:pt>
                <c:pt idx="402">
                  <c:v>99.8</c:v>
                </c:pt>
                <c:pt idx="403">
                  <c:v>99.8</c:v>
                </c:pt>
                <c:pt idx="404">
                  <c:v>99.8</c:v>
                </c:pt>
                <c:pt idx="405">
                  <c:v>99.8</c:v>
                </c:pt>
                <c:pt idx="406">
                  <c:v>99.8</c:v>
                </c:pt>
                <c:pt idx="407">
                  <c:v>99.8</c:v>
                </c:pt>
                <c:pt idx="408">
                  <c:v>99.8</c:v>
                </c:pt>
                <c:pt idx="409">
                  <c:v>99.8</c:v>
                </c:pt>
                <c:pt idx="410">
                  <c:v>99.8</c:v>
                </c:pt>
                <c:pt idx="411">
                  <c:v>99.8</c:v>
                </c:pt>
                <c:pt idx="412">
                  <c:v>99.8</c:v>
                </c:pt>
                <c:pt idx="413">
                  <c:v>99.8</c:v>
                </c:pt>
                <c:pt idx="414">
                  <c:v>99.8</c:v>
                </c:pt>
                <c:pt idx="415">
                  <c:v>99.8</c:v>
                </c:pt>
                <c:pt idx="416">
                  <c:v>99.8</c:v>
                </c:pt>
                <c:pt idx="417">
                  <c:v>99.8</c:v>
                </c:pt>
                <c:pt idx="418">
                  <c:v>99.8</c:v>
                </c:pt>
                <c:pt idx="419">
                  <c:v>#N/A</c:v>
                </c:pt>
                <c:pt idx="420">
                  <c:v>#N/A</c:v>
                </c:pt>
                <c:pt idx="421">
                  <c:v>#N/A</c:v>
                </c:pt>
                <c:pt idx="422">
                  <c:v>#N/A</c:v>
                </c:pt>
                <c:pt idx="423">
                  <c:v>#N/A</c:v>
                </c:pt>
                <c:pt idx="424">
                  <c:v>#N/A</c:v>
                </c:pt>
                <c:pt idx="425">
                  <c:v>#N/A</c:v>
                </c:pt>
                <c:pt idx="426">
                  <c:v>#N/A</c:v>
                </c:pt>
                <c:pt idx="427">
                  <c:v>#N/A</c:v>
                </c:pt>
                <c:pt idx="428">
                  <c:v>#N/A</c:v>
                </c:pt>
                <c:pt idx="429">
                  <c:v>#N/A</c:v>
                </c:pt>
                <c:pt idx="430">
                  <c:v>#N/A</c:v>
                </c:pt>
                <c:pt idx="431">
                  <c:v>#N/A</c:v>
                </c:pt>
                <c:pt idx="432">
                  <c:v>#N/A</c:v>
                </c:pt>
                <c:pt idx="433">
                  <c:v>#N/A</c:v>
                </c:pt>
                <c:pt idx="434">
                  <c:v>#N/A</c:v>
                </c:pt>
                <c:pt idx="435">
                  <c:v>#N/A</c:v>
                </c:pt>
                <c:pt idx="436">
                  <c:v>#N/A</c:v>
                </c:pt>
                <c:pt idx="437">
                  <c:v>#N/A</c:v>
                </c:pt>
                <c:pt idx="438">
                  <c:v>#N/A</c:v>
                </c:pt>
                <c:pt idx="439">
                  <c:v>#N/A</c:v>
                </c:pt>
                <c:pt idx="440">
                  <c:v>#N/A</c:v>
                </c:pt>
                <c:pt idx="441">
                  <c:v>#N/A</c:v>
                </c:pt>
                <c:pt idx="442">
                  <c:v>#N/A</c:v>
                </c:pt>
                <c:pt idx="443">
                  <c:v>#N/A</c:v>
                </c:pt>
                <c:pt idx="444">
                  <c:v>#N/A</c:v>
                </c:pt>
                <c:pt idx="445">
                  <c:v>#N/A</c:v>
                </c:pt>
                <c:pt idx="446">
                  <c:v>#N/A</c:v>
                </c:pt>
                <c:pt idx="447">
                  <c:v>#N/A</c:v>
                </c:pt>
                <c:pt idx="448">
                  <c:v>#N/A</c:v>
                </c:pt>
                <c:pt idx="449">
                  <c:v>#N/A</c:v>
                </c:pt>
                <c:pt idx="450">
                  <c:v>#N/A</c:v>
                </c:pt>
                <c:pt idx="451">
                  <c:v>#N/A</c:v>
                </c:pt>
                <c:pt idx="452">
                  <c:v>#N/A</c:v>
                </c:pt>
                <c:pt idx="453">
                  <c:v>#N/A</c:v>
                </c:pt>
                <c:pt idx="454">
                  <c:v>#N/A</c:v>
                </c:pt>
                <c:pt idx="455">
                  <c:v>#N/A</c:v>
                </c:pt>
                <c:pt idx="456">
                  <c:v>#N/A</c:v>
                </c:pt>
                <c:pt idx="457">
                  <c:v>#N/A</c:v>
                </c:pt>
                <c:pt idx="458">
                  <c:v>#N/A</c:v>
                </c:pt>
                <c:pt idx="459">
                  <c:v>#N/A</c:v>
                </c:pt>
                <c:pt idx="460">
                  <c:v>#N/A</c:v>
                </c:pt>
                <c:pt idx="461">
                  <c:v>#N/A</c:v>
                </c:pt>
                <c:pt idx="462">
                  <c:v>#N/A</c:v>
                </c:pt>
                <c:pt idx="463">
                  <c:v>#N/A</c:v>
                </c:pt>
                <c:pt idx="464">
                  <c:v>#N/A</c:v>
                </c:pt>
                <c:pt idx="465">
                  <c:v>#N/A</c:v>
                </c:pt>
                <c:pt idx="466">
                  <c:v>#N/A</c:v>
                </c:pt>
                <c:pt idx="467">
                  <c:v>#N/A</c:v>
                </c:pt>
                <c:pt idx="468">
                  <c:v>#N/A</c:v>
                </c:pt>
                <c:pt idx="469">
                  <c:v>#N/A</c:v>
                </c:pt>
                <c:pt idx="470">
                  <c:v>#N/A</c:v>
                </c:pt>
                <c:pt idx="471">
                  <c:v>#N/A</c:v>
                </c:pt>
                <c:pt idx="472">
                  <c:v>#N/A</c:v>
                </c:pt>
                <c:pt idx="473">
                  <c:v>#N/A</c:v>
                </c:pt>
                <c:pt idx="474">
                  <c:v>#N/A</c:v>
                </c:pt>
                <c:pt idx="475">
                  <c:v>#N/A</c:v>
                </c:pt>
                <c:pt idx="476">
                  <c:v>#N/A</c:v>
                </c:pt>
                <c:pt idx="477">
                  <c:v>#N/A</c:v>
                </c:pt>
                <c:pt idx="478">
                  <c:v>#N/A</c:v>
                </c:pt>
                <c:pt idx="479">
                  <c:v>#N/A</c:v>
                </c:pt>
                <c:pt idx="480">
                  <c:v>#N/A</c:v>
                </c:pt>
                <c:pt idx="481">
                  <c:v>#N/A</c:v>
                </c:pt>
                <c:pt idx="482">
                  <c:v>#N/A</c:v>
                </c:pt>
                <c:pt idx="483">
                  <c:v>#N/A</c:v>
                </c:pt>
                <c:pt idx="484">
                  <c:v>#N/A</c:v>
                </c:pt>
                <c:pt idx="485">
                  <c:v>#N/A</c:v>
                </c:pt>
                <c:pt idx="486">
                  <c:v>#N/A</c:v>
                </c:pt>
                <c:pt idx="487">
                  <c:v>#N/A</c:v>
                </c:pt>
                <c:pt idx="488">
                  <c:v>#N/A</c:v>
                </c:pt>
                <c:pt idx="489">
                  <c:v>#N/A</c:v>
                </c:pt>
                <c:pt idx="490">
                  <c:v>#N/A</c:v>
                </c:pt>
                <c:pt idx="491">
                  <c:v>#N/A</c:v>
                </c:pt>
                <c:pt idx="492">
                  <c:v>#N/A</c:v>
                </c:pt>
                <c:pt idx="493">
                  <c:v>#N/A</c:v>
                </c:pt>
                <c:pt idx="494">
                  <c:v>#N/A</c:v>
                </c:pt>
                <c:pt idx="495">
                  <c:v>#N/A</c:v>
                </c:pt>
                <c:pt idx="496">
                  <c:v>#N/A</c:v>
                </c:pt>
                <c:pt idx="497">
                  <c:v>#N/A</c:v>
                </c:pt>
                <c:pt idx="498">
                  <c:v>#N/A</c:v>
                </c:pt>
                <c:pt idx="499">
                  <c:v>#N/A</c:v>
                </c:pt>
                <c:pt idx="500">
                  <c:v>#N/A</c:v>
                </c:pt>
                <c:pt idx="501">
                  <c:v>#N/A</c:v>
                </c:pt>
                <c:pt idx="502">
                  <c:v>#N/A</c:v>
                </c:pt>
                <c:pt idx="503">
                  <c:v>#N/A</c:v>
                </c:pt>
                <c:pt idx="504">
                  <c:v>#N/A</c:v>
                </c:pt>
                <c:pt idx="505">
                  <c:v>#N/A</c:v>
                </c:pt>
                <c:pt idx="506">
                  <c:v>#N/A</c:v>
                </c:pt>
                <c:pt idx="507">
                  <c:v>#N/A</c:v>
                </c:pt>
                <c:pt idx="508">
                  <c:v>#N/A</c:v>
                </c:pt>
                <c:pt idx="509">
                  <c:v>#N/A</c:v>
                </c:pt>
                <c:pt idx="510">
                  <c:v>99.8</c:v>
                </c:pt>
                <c:pt idx="511">
                  <c:v>99.8</c:v>
                </c:pt>
                <c:pt idx="512">
                  <c:v>99.8</c:v>
                </c:pt>
                <c:pt idx="513">
                  <c:v>99.8</c:v>
                </c:pt>
                <c:pt idx="514">
                  <c:v>99.8</c:v>
                </c:pt>
                <c:pt idx="515">
                  <c:v>99.8</c:v>
                </c:pt>
                <c:pt idx="516">
                  <c:v>99.8</c:v>
                </c:pt>
                <c:pt idx="517">
                  <c:v>99.8</c:v>
                </c:pt>
                <c:pt idx="518">
                  <c:v>99.8</c:v>
                </c:pt>
                <c:pt idx="519">
                  <c:v>#N/A</c:v>
                </c:pt>
                <c:pt idx="520">
                  <c:v>#N/A</c:v>
                </c:pt>
                <c:pt idx="521">
                  <c:v>#N/A</c:v>
                </c:pt>
                <c:pt idx="522">
                  <c:v>#N/A</c:v>
                </c:pt>
                <c:pt idx="523">
                  <c:v>#N/A</c:v>
                </c:pt>
                <c:pt idx="524">
                  <c:v>#N/A</c:v>
                </c:pt>
                <c:pt idx="525">
                  <c:v>#N/A</c:v>
                </c:pt>
                <c:pt idx="526">
                  <c:v>#N/A</c:v>
                </c:pt>
                <c:pt idx="527">
                  <c:v>#N/A</c:v>
                </c:pt>
                <c:pt idx="528">
                  <c:v>#N/A</c:v>
                </c:pt>
                <c:pt idx="529">
                  <c:v>#N/A</c:v>
                </c:pt>
                <c:pt idx="530">
                  <c:v>#N/A</c:v>
                </c:pt>
                <c:pt idx="531">
                  <c:v>#N/A</c:v>
                </c:pt>
                <c:pt idx="532">
                  <c:v>#N/A</c:v>
                </c:pt>
                <c:pt idx="533">
                  <c:v>#N/A</c:v>
                </c:pt>
                <c:pt idx="534">
                  <c:v>#N/A</c:v>
                </c:pt>
                <c:pt idx="535">
                  <c:v>#N/A</c:v>
                </c:pt>
                <c:pt idx="536">
                  <c:v>#N/A</c:v>
                </c:pt>
                <c:pt idx="537">
                  <c:v>#N/A</c:v>
                </c:pt>
                <c:pt idx="538">
                  <c:v>#N/A</c:v>
                </c:pt>
                <c:pt idx="539">
                  <c:v>#N/A</c:v>
                </c:pt>
                <c:pt idx="540">
                  <c:v>#N/A</c:v>
                </c:pt>
                <c:pt idx="541">
                  <c:v>#N/A</c:v>
                </c:pt>
                <c:pt idx="542">
                  <c:v>#N/A</c:v>
                </c:pt>
                <c:pt idx="543">
                  <c:v>#N/A</c:v>
                </c:pt>
                <c:pt idx="544">
                  <c:v>#N/A</c:v>
                </c:pt>
                <c:pt idx="545">
                  <c:v>#N/A</c:v>
                </c:pt>
                <c:pt idx="546">
                  <c:v>#N/A</c:v>
                </c:pt>
                <c:pt idx="547">
                  <c:v>#N/A</c:v>
                </c:pt>
                <c:pt idx="548">
                  <c:v>#N/A</c:v>
                </c:pt>
                <c:pt idx="549">
                  <c:v>#N/A</c:v>
                </c:pt>
                <c:pt idx="550">
                  <c:v>#N/A</c:v>
                </c:pt>
                <c:pt idx="551">
                  <c:v>#N/A</c:v>
                </c:pt>
                <c:pt idx="552">
                  <c:v>#N/A</c:v>
                </c:pt>
                <c:pt idx="553">
                  <c:v>#N/A</c:v>
                </c:pt>
                <c:pt idx="554">
                  <c:v>#N/A</c:v>
                </c:pt>
                <c:pt idx="555">
                  <c:v>#N/A</c:v>
                </c:pt>
                <c:pt idx="556">
                  <c:v>#N/A</c:v>
                </c:pt>
                <c:pt idx="557">
                  <c:v>#N/A</c:v>
                </c:pt>
                <c:pt idx="558">
                  <c:v>#N/A</c:v>
                </c:pt>
                <c:pt idx="559">
                  <c:v>#N/A</c:v>
                </c:pt>
                <c:pt idx="560">
                  <c:v>#N/A</c:v>
                </c:pt>
                <c:pt idx="561">
                  <c:v>#N/A</c:v>
                </c:pt>
                <c:pt idx="562">
                  <c:v>#N/A</c:v>
                </c:pt>
                <c:pt idx="563">
                  <c:v>#N/A</c:v>
                </c:pt>
                <c:pt idx="564">
                  <c:v>#N/A</c:v>
                </c:pt>
                <c:pt idx="565">
                  <c:v>#N/A</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99.8</c:v>
                </c:pt>
                <c:pt idx="639">
                  <c:v>99.8</c:v>
                </c:pt>
                <c:pt idx="640">
                  <c:v>99.8</c:v>
                </c:pt>
                <c:pt idx="641">
                  <c:v>99.8</c:v>
                </c:pt>
                <c:pt idx="642">
                  <c:v>99.8</c:v>
                </c:pt>
                <c:pt idx="643">
                  <c:v>99.8</c:v>
                </c:pt>
                <c:pt idx="644">
                  <c:v>99.8</c:v>
                </c:pt>
                <c:pt idx="645">
                  <c:v>99.8</c:v>
                </c:pt>
                <c:pt idx="646">
                  <c:v>99.8</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99.8</c:v>
                </c:pt>
                <c:pt idx="720">
                  <c:v>99.8</c:v>
                </c:pt>
                <c:pt idx="721">
                  <c:v>99.8</c:v>
                </c:pt>
                <c:pt idx="722">
                  <c:v>99.8</c:v>
                </c:pt>
                <c:pt idx="723">
                  <c:v>99.8</c:v>
                </c:pt>
                <c:pt idx="724">
                  <c:v>99.8</c:v>
                </c:pt>
                <c:pt idx="725">
                  <c:v>99.8</c:v>
                </c:pt>
                <c:pt idx="726">
                  <c:v>99.8</c:v>
                </c:pt>
                <c:pt idx="727">
                  <c:v>99.8</c:v>
                </c:pt>
                <c:pt idx="728">
                  <c:v>99.8</c:v>
                </c:pt>
                <c:pt idx="729">
                  <c:v>99.8</c:v>
                </c:pt>
                <c:pt idx="730">
                  <c:v>99.8</c:v>
                </c:pt>
                <c:pt idx="731">
                  <c:v>99.8</c:v>
                </c:pt>
                <c:pt idx="732">
                  <c:v>99.8</c:v>
                </c:pt>
                <c:pt idx="733">
                  <c:v>99.8</c:v>
                </c:pt>
                <c:pt idx="734">
                  <c:v>99.8</c:v>
                </c:pt>
                <c:pt idx="735">
                  <c:v>99.8</c:v>
                </c:pt>
                <c:pt idx="736">
                  <c:v>99.8</c:v>
                </c:pt>
                <c:pt idx="737">
                  <c:v>99.8</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numCache>
            </c:numRef>
          </c:val>
          <c:extLst>
            <c:ext xmlns:c16="http://schemas.microsoft.com/office/drawing/2014/chart" uri="{C3380CC4-5D6E-409C-BE32-E72D297353CC}">
              <c16:uniqueId val="{00000000-04A9-452E-8D1C-32529B456BC8}"/>
            </c:ext>
          </c:extLst>
        </c:ser>
        <c:dLbls>
          <c:showLegendKey val="0"/>
          <c:showVal val="0"/>
          <c:showCatName val="0"/>
          <c:showSerName val="0"/>
          <c:showPercent val="0"/>
          <c:showBubbleSize val="0"/>
        </c:dLbls>
        <c:gapWidth val="0"/>
        <c:axId val="375499792"/>
        <c:axId val="375502592"/>
      </c:barChart>
      <c:lineChart>
        <c:grouping val="standard"/>
        <c:varyColors val="0"/>
        <c:ser>
          <c:idx val="1"/>
          <c:order val="1"/>
          <c:tx>
            <c:strRef>
              <c:f>Sheet1!$F$3</c:f>
              <c:strCache>
                <c:ptCount val="1"/>
                <c:pt idx="0">
                  <c:v>Labor Force Participation Rate: 25-54 Years, Men (%, Seasonally Adjusted)</c:v>
                </c:pt>
              </c:strCache>
            </c:strRef>
          </c:tx>
          <c:spPr>
            <a:ln w="28575">
              <a:solidFill>
                <a:schemeClr val="accent1"/>
              </a:solidFill>
            </a:ln>
          </c:spPr>
          <c:marker>
            <c:symbol val="none"/>
          </c:marker>
          <c:cat>
            <c:numRef>
              <c:f>Sheet1!$B$6:$B$10000</c:f>
              <c:numCache>
                <c:formatCode>m/d/yyyy;@</c:formatCode>
                <c:ptCount val="9995"/>
                <c:pt idx="0">
                  <c:v>17533</c:v>
                </c:pt>
                <c:pt idx="1">
                  <c:v>17564</c:v>
                </c:pt>
                <c:pt idx="2">
                  <c:v>17593</c:v>
                </c:pt>
                <c:pt idx="3">
                  <c:v>17624</c:v>
                </c:pt>
                <c:pt idx="4">
                  <c:v>17654</c:v>
                </c:pt>
                <c:pt idx="5">
                  <c:v>17685</c:v>
                </c:pt>
                <c:pt idx="6">
                  <c:v>17715</c:v>
                </c:pt>
                <c:pt idx="7">
                  <c:v>17746</c:v>
                </c:pt>
                <c:pt idx="8">
                  <c:v>17777</c:v>
                </c:pt>
                <c:pt idx="9">
                  <c:v>17807</c:v>
                </c:pt>
                <c:pt idx="10">
                  <c:v>17838</c:v>
                </c:pt>
                <c:pt idx="11">
                  <c:v>17868</c:v>
                </c:pt>
                <c:pt idx="12">
                  <c:v>17899</c:v>
                </c:pt>
                <c:pt idx="13">
                  <c:v>17930</c:v>
                </c:pt>
                <c:pt idx="14">
                  <c:v>17958</c:v>
                </c:pt>
                <c:pt idx="15">
                  <c:v>17989</c:v>
                </c:pt>
                <c:pt idx="16">
                  <c:v>18019</c:v>
                </c:pt>
                <c:pt idx="17">
                  <c:v>18050</c:v>
                </c:pt>
                <c:pt idx="18">
                  <c:v>18080</c:v>
                </c:pt>
                <c:pt idx="19">
                  <c:v>18111</c:v>
                </c:pt>
                <c:pt idx="20">
                  <c:v>18142</c:v>
                </c:pt>
                <c:pt idx="21">
                  <c:v>18172</c:v>
                </c:pt>
                <c:pt idx="22">
                  <c:v>18203</c:v>
                </c:pt>
                <c:pt idx="23">
                  <c:v>18233</c:v>
                </c:pt>
                <c:pt idx="24">
                  <c:v>18264</c:v>
                </c:pt>
                <c:pt idx="25">
                  <c:v>18295</c:v>
                </c:pt>
                <c:pt idx="26">
                  <c:v>18323</c:v>
                </c:pt>
                <c:pt idx="27">
                  <c:v>18354</c:v>
                </c:pt>
                <c:pt idx="28">
                  <c:v>18384</c:v>
                </c:pt>
                <c:pt idx="29">
                  <c:v>18415</c:v>
                </c:pt>
                <c:pt idx="30">
                  <c:v>18445</c:v>
                </c:pt>
                <c:pt idx="31">
                  <c:v>18476</c:v>
                </c:pt>
                <c:pt idx="32">
                  <c:v>18507</c:v>
                </c:pt>
                <c:pt idx="33">
                  <c:v>18537</c:v>
                </c:pt>
                <c:pt idx="34">
                  <c:v>18568</c:v>
                </c:pt>
                <c:pt idx="35">
                  <c:v>18598</c:v>
                </c:pt>
                <c:pt idx="36">
                  <c:v>18629</c:v>
                </c:pt>
                <c:pt idx="37">
                  <c:v>18660</c:v>
                </c:pt>
                <c:pt idx="38">
                  <c:v>18688</c:v>
                </c:pt>
                <c:pt idx="39">
                  <c:v>18719</c:v>
                </c:pt>
                <c:pt idx="40">
                  <c:v>18749</c:v>
                </c:pt>
                <c:pt idx="41">
                  <c:v>18780</c:v>
                </c:pt>
                <c:pt idx="42">
                  <c:v>18810</c:v>
                </c:pt>
                <c:pt idx="43">
                  <c:v>18841</c:v>
                </c:pt>
                <c:pt idx="44">
                  <c:v>18872</c:v>
                </c:pt>
                <c:pt idx="45">
                  <c:v>18902</c:v>
                </c:pt>
                <c:pt idx="46">
                  <c:v>18933</c:v>
                </c:pt>
                <c:pt idx="47">
                  <c:v>18963</c:v>
                </c:pt>
                <c:pt idx="48">
                  <c:v>18994</c:v>
                </c:pt>
                <c:pt idx="49">
                  <c:v>19025</c:v>
                </c:pt>
                <c:pt idx="50">
                  <c:v>19054</c:v>
                </c:pt>
                <c:pt idx="51">
                  <c:v>19085</c:v>
                </c:pt>
                <c:pt idx="52">
                  <c:v>19115</c:v>
                </c:pt>
                <c:pt idx="53">
                  <c:v>19146</c:v>
                </c:pt>
                <c:pt idx="54">
                  <c:v>19176</c:v>
                </c:pt>
                <c:pt idx="55">
                  <c:v>19207</c:v>
                </c:pt>
                <c:pt idx="56">
                  <c:v>19238</c:v>
                </c:pt>
                <c:pt idx="57">
                  <c:v>19268</c:v>
                </c:pt>
                <c:pt idx="58">
                  <c:v>19299</c:v>
                </c:pt>
                <c:pt idx="59">
                  <c:v>19329</c:v>
                </c:pt>
                <c:pt idx="60">
                  <c:v>19360</c:v>
                </c:pt>
                <c:pt idx="61">
                  <c:v>19391</c:v>
                </c:pt>
                <c:pt idx="62">
                  <c:v>19419</c:v>
                </c:pt>
                <c:pt idx="63">
                  <c:v>19450</c:v>
                </c:pt>
                <c:pt idx="64">
                  <c:v>19480</c:v>
                </c:pt>
                <c:pt idx="65">
                  <c:v>19511</c:v>
                </c:pt>
                <c:pt idx="66">
                  <c:v>19541</c:v>
                </c:pt>
                <c:pt idx="67">
                  <c:v>19572</c:v>
                </c:pt>
                <c:pt idx="68">
                  <c:v>19603</c:v>
                </c:pt>
                <c:pt idx="69">
                  <c:v>19633</c:v>
                </c:pt>
                <c:pt idx="70">
                  <c:v>19664</c:v>
                </c:pt>
                <c:pt idx="71">
                  <c:v>19694</c:v>
                </c:pt>
                <c:pt idx="72">
                  <c:v>19725</c:v>
                </c:pt>
                <c:pt idx="73">
                  <c:v>19756</c:v>
                </c:pt>
                <c:pt idx="74">
                  <c:v>19784</c:v>
                </c:pt>
                <c:pt idx="75">
                  <c:v>19815</c:v>
                </c:pt>
                <c:pt idx="76">
                  <c:v>19845</c:v>
                </c:pt>
                <c:pt idx="77">
                  <c:v>19876</c:v>
                </c:pt>
                <c:pt idx="78">
                  <c:v>19906</c:v>
                </c:pt>
                <c:pt idx="79">
                  <c:v>19937</c:v>
                </c:pt>
                <c:pt idx="80">
                  <c:v>19968</c:v>
                </c:pt>
                <c:pt idx="81">
                  <c:v>19998</c:v>
                </c:pt>
                <c:pt idx="82">
                  <c:v>20029</c:v>
                </c:pt>
                <c:pt idx="83">
                  <c:v>20059</c:v>
                </c:pt>
                <c:pt idx="84">
                  <c:v>20090</c:v>
                </c:pt>
                <c:pt idx="85">
                  <c:v>20121</c:v>
                </c:pt>
                <c:pt idx="86">
                  <c:v>20149</c:v>
                </c:pt>
                <c:pt idx="87">
                  <c:v>20180</c:v>
                </c:pt>
                <c:pt idx="88">
                  <c:v>20210</c:v>
                </c:pt>
                <c:pt idx="89">
                  <c:v>20241</c:v>
                </c:pt>
                <c:pt idx="90">
                  <c:v>20271</c:v>
                </c:pt>
                <c:pt idx="91">
                  <c:v>20302</c:v>
                </c:pt>
                <c:pt idx="92">
                  <c:v>20333</c:v>
                </c:pt>
                <c:pt idx="93">
                  <c:v>20363</c:v>
                </c:pt>
                <c:pt idx="94">
                  <c:v>20394</c:v>
                </c:pt>
                <c:pt idx="95">
                  <c:v>20424</c:v>
                </c:pt>
                <c:pt idx="96">
                  <c:v>20455</c:v>
                </c:pt>
                <c:pt idx="97">
                  <c:v>20486</c:v>
                </c:pt>
                <c:pt idx="98">
                  <c:v>20515</c:v>
                </c:pt>
                <c:pt idx="99">
                  <c:v>20546</c:v>
                </c:pt>
                <c:pt idx="100">
                  <c:v>20576</c:v>
                </c:pt>
                <c:pt idx="101">
                  <c:v>20607</c:v>
                </c:pt>
                <c:pt idx="102">
                  <c:v>20637</c:v>
                </c:pt>
                <c:pt idx="103">
                  <c:v>20668</c:v>
                </c:pt>
                <c:pt idx="104">
                  <c:v>20699</c:v>
                </c:pt>
                <c:pt idx="105">
                  <c:v>20729</c:v>
                </c:pt>
                <c:pt idx="106">
                  <c:v>20760</c:v>
                </c:pt>
                <c:pt idx="107">
                  <c:v>20790</c:v>
                </c:pt>
                <c:pt idx="108">
                  <c:v>20821</c:v>
                </c:pt>
                <c:pt idx="109">
                  <c:v>20852</c:v>
                </c:pt>
                <c:pt idx="110">
                  <c:v>20880</c:v>
                </c:pt>
                <c:pt idx="111">
                  <c:v>20911</c:v>
                </c:pt>
                <c:pt idx="112">
                  <c:v>20941</c:v>
                </c:pt>
                <c:pt idx="113">
                  <c:v>20972</c:v>
                </c:pt>
                <c:pt idx="114">
                  <c:v>21002</c:v>
                </c:pt>
                <c:pt idx="115">
                  <c:v>21033</c:v>
                </c:pt>
                <c:pt idx="116">
                  <c:v>21064</c:v>
                </c:pt>
                <c:pt idx="117">
                  <c:v>21094</c:v>
                </c:pt>
                <c:pt idx="118">
                  <c:v>21125</c:v>
                </c:pt>
                <c:pt idx="119">
                  <c:v>21155</c:v>
                </c:pt>
                <c:pt idx="120">
                  <c:v>21186</c:v>
                </c:pt>
                <c:pt idx="121">
                  <c:v>21217</c:v>
                </c:pt>
                <c:pt idx="122">
                  <c:v>21245</c:v>
                </c:pt>
                <c:pt idx="123">
                  <c:v>21276</c:v>
                </c:pt>
                <c:pt idx="124">
                  <c:v>21306</c:v>
                </c:pt>
                <c:pt idx="125">
                  <c:v>21337</c:v>
                </c:pt>
                <c:pt idx="126">
                  <c:v>21367</c:v>
                </c:pt>
                <c:pt idx="127">
                  <c:v>21398</c:v>
                </c:pt>
                <c:pt idx="128">
                  <c:v>21429</c:v>
                </c:pt>
                <c:pt idx="129">
                  <c:v>21459</c:v>
                </c:pt>
                <c:pt idx="130">
                  <c:v>21490</c:v>
                </c:pt>
                <c:pt idx="131">
                  <c:v>21520</c:v>
                </c:pt>
                <c:pt idx="132">
                  <c:v>21551</c:v>
                </c:pt>
                <c:pt idx="133">
                  <c:v>21582</c:v>
                </c:pt>
                <c:pt idx="134">
                  <c:v>21610</c:v>
                </c:pt>
                <c:pt idx="135">
                  <c:v>21641</c:v>
                </c:pt>
                <c:pt idx="136">
                  <c:v>21671</c:v>
                </c:pt>
                <c:pt idx="137">
                  <c:v>21702</c:v>
                </c:pt>
                <c:pt idx="138">
                  <c:v>21732</c:v>
                </c:pt>
                <c:pt idx="139">
                  <c:v>21763</c:v>
                </c:pt>
                <c:pt idx="140">
                  <c:v>21794</c:v>
                </c:pt>
                <c:pt idx="141">
                  <c:v>21824</c:v>
                </c:pt>
                <c:pt idx="142">
                  <c:v>21855</c:v>
                </c:pt>
                <c:pt idx="143">
                  <c:v>21885</c:v>
                </c:pt>
                <c:pt idx="144">
                  <c:v>21916</c:v>
                </c:pt>
                <c:pt idx="145">
                  <c:v>21947</c:v>
                </c:pt>
                <c:pt idx="146">
                  <c:v>21976</c:v>
                </c:pt>
                <c:pt idx="147">
                  <c:v>22007</c:v>
                </c:pt>
                <c:pt idx="148">
                  <c:v>22037</c:v>
                </c:pt>
                <c:pt idx="149">
                  <c:v>22068</c:v>
                </c:pt>
                <c:pt idx="150">
                  <c:v>22098</c:v>
                </c:pt>
                <c:pt idx="151">
                  <c:v>22129</c:v>
                </c:pt>
                <c:pt idx="152">
                  <c:v>22160</c:v>
                </c:pt>
                <c:pt idx="153">
                  <c:v>22190</c:v>
                </c:pt>
                <c:pt idx="154">
                  <c:v>22221</c:v>
                </c:pt>
                <c:pt idx="155">
                  <c:v>22251</c:v>
                </c:pt>
                <c:pt idx="156">
                  <c:v>22282</c:v>
                </c:pt>
                <c:pt idx="157">
                  <c:v>22313</c:v>
                </c:pt>
                <c:pt idx="158">
                  <c:v>22341</c:v>
                </c:pt>
                <c:pt idx="159">
                  <c:v>22372</c:v>
                </c:pt>
                <c:pt idx="160">
                  <c:v>22402</c:v>
                </c:pt>
                <c:pt idx="161">
                  <c:v>22433</c:v>
                </c:pt>
                <c:pt idx="162">
                  <c:v>22463</c:v>
                </c:pt>
                <c:pt idx="163">
                  <c:v>22494</c:v>
                </c:pt>
                <c:pt idx="164">
                  <c:v>22525</c:v>
                </c:pt>
                <c:pt idx="165">
                  <c:v>22555</c:v>
                </c:pt>
                <c:pt idx="166">
                  <c:v>22586</c:v>
                </c:pt>
                <c:pt idx="167">
                  <c:v>22616</c:v>
                </c:pt>
                <c:pt idx="168">
                  <c:v>22647</c:v>
                </c:pt>
                <c:pt idx="169">
                  <c:v>22678</c:v>
                </c:pt>
                <c:pt idx="170">
                  <c:v>22706</c:v>
                </c:pt>
                <c:pt idx="171">
                  <c:v>22737</c:v>
                </c:pt>
                <c:pt idx="172">
                  <c:v>22767</c:v>
                </c:pt>
                <c:pt idx="173">
                  <c:v>22798</c:v>
                </c:pt>
                <c:pt idx="174">
                  <c:v>22828</c:v>
                </c:pt>
                <c:pt idx="175">
                  <c:v>22859</c:v>
                </c:pt>
                <c:pt idx="176">
                  <c:v>22890</c:v>
                </c:pt>
                <c:pt idx="177">
                  <c:v>22920</c:v>
                </c:pt>
                <c:pt idx="178">
                  <c:v>22951</c:v>
                </c:pt>
                <c:pt idx="179">
                  <c:v>22981</c:v>
                </c:pt>
                <c:pt idx="180">
                  <c:v>23012</c:v>
                </c:pt>
                <c:pt idx="181">
                  <c:v>23043</c:v>
                </c:pt>
                <c:pt idx="182">
                  <c:v>23071</c:v>
                </c:pt>
                <c:pt idx="183">
                  <c:v>23102</c:v>
                </c:pt>
                <c:pt idx="184">
                  <c:v>23132</c:v>
                </c:pt>
                <c:pt idx="185">
                  <c:v>23163</c:v>
                </c:pt>
                <c:pt idx="186">
                  <c:v>23193</c:v>
                </c:pt>
                <c:pt idx="187">
                  <c:v>23224</c:v>
                </c:pt>
                <c:pt idx="188">
                  <c:v>23255</c:v>
                </c:pt>
                <c:pt idx="189">
                  <c:v>23285</c:v>
                </c:pt>
                <c:pt idx="190">
                  <c:v>23316</c:v>
                </c:pt>
                <c:pt idx="191">
                  <c:v>23346</c:v>
                </c:pt>
                <c:pt idx="192">
                  <c:v>23377</c:v>
                </c:pt>
                <c:pt idx="193">
                  <c:v>23408</c:v>
                </c:pt>
                <c:pt idx="194">
                  <c:v>23437</c:v>
                </c:pt>
                <c:pt idx="195">
                  <c:v>23468</c:v>
                </c:pt>
                <c:pt idx="196">
                  <c:v>23498</c:v>
                </c:pt>
                <c:pt idx="197">
                  <c:v>23529</c:v>
                </c:pt>
                <c:pt idx="198">
                  <c:v>23559</c:v>
                </c:pt>
                <c:pt idx="199">
                  <c:v>23590</c:v>
                </c:pt>
                <c:pt idx="200">
                  <c:v>23621</c:v>
                </c:pt>
                <c:pt idx="201">
                  <c:v>23651</c:v>
                </c:pt>
                <c:pt idx="202">
                  <c:v>23682</c:v>
                </c:pt>
                <c:pt idx="203">
                  <c:v>23712</c:v>
                </c:pt>
                <c:pt idx="204">
                  <c:v>23743</c:v>
                </c:pt>
                <c:pt idx="205">
                  <c:v>23774</c:v>
                </c:pt>
                <c:pt idx="206">
                  <c:v>23802</c:v>
                </c:pt>
                <c:pt idx="207">
                  <c:v>23833</c:v>
                </c:pt>
                <c:pt idx="208">
                  <c:v>23863</c:v>
                </c:pt>
                <c:pt idx="209">
                  <c:v>23894</c:v>
                </c:pt>
                <c:pt idx="210">
                  <c:v>23924</c:v>
                </c:pt>
                <c:pt idx="211">
                  <c:v>23955</c:v>
                </c:pt>
                <c:pt idx="212">
                  <c:v>23986</c:v>
                </c:pt>
                <c:pt idx="213">
                  <c:v>24016</c:v>
                </c:pt>
                <c:pt idx="214">
                  <c:v>24047</c:v>
                </c:pt>
                <c:pt idx="215">
                  <c:v>24077</c:v>
                </c:pt>
                <c:pt idx="216">
                  <c:v>24108</c:v>
                </c:pt>
                <c:pt idx="217">
                  <c:v>24139</c:v>
                </c:pt>
                <c:pt idx="218">
                  <c:v>24167</c:v>
                </c:pt>
                <c:pt idx="219">
                  <c:v>24198</c:v>
                </c:pt>
                <c:pt idx="220">
                  <c:v>24228</c:v>
                </c:pt>
                <c:pt idx="221">
                  <c:v>24259</c:v>
                </c:pt>
                <c:pt idx="222">
                  <c:v>24289</c:v>
                </c:pt>
                <c:pt idx="223">
                  <c:v>24320</c:v>
                </c:pt>
                <c:pt idx="224">
                  <c:v>24351</c:v>
                </c:pt>
                <c:pt idx="225">
                  <c:v>24381</c:v>
                </c:pt>
                <c:pt idx="226">
                  <c:v>24412</c:v>
                </c:pt>
                <c:pt idx="227">
                  <c:v>24442</c:v>
                </c:pt>
                <c:pt idx="228">
                  <c:v>24473</c:v>
                </c:pt>
                <c:pt idx="229">
                  <c:v>24504</c:v>
                </c:pt>
                <c:pt idx="230">
                  <c:v>24532</c:v>
                </c:pt>
                <c:pt idx="231">
                  <c:v>24563</c:v>
                </c:pt>
                <c:pt idx="232">
                  <c:v>24593</c:v>
                </c:pt>
                <c:pt idx="233">
                  <c:v>24624</c:v>
                </c:pt>
                <c:pt idx="234">
                  <c:v>24654</c:v>
                </c:pt>
                <c:pt idx="235">
                  <c:v>24685</c:v>
                </c:pt>
                <c:pt idx="236">
                  <c:v>24716</c:v>
                </c:pt>
                <c:pt idx="237">
                  <c:v>24746</c:v>
                </c:pt>
                <c:pt idx="238">
                  <c:v>24777</c:v>
                </c:pt>
                <c:pt idx="239">
                  <c:v>24807</c:v>
                </c:pt>
                <c:pt idx="240">
                  <c:v>24838</c:v>
                </c:pt>
                <c:pt idx="241">
                  <c:v>24869</c:v>
                </c:pt>
                <c:pt idx="242">
                  <c:v>24898</c:v>
                </c:pt>
                <c:pt idx="243">
                  <c:v>24929</c:v>
                </c:pt>
                <c:pt idx="244">
                  <c:v>24959</c:v>
                </c:pt>
                <c:pt idx="245">
                  <c:v>24990</c:v>
                </c:pt>
                <c:pt idx="246">
                  <c:v>25020</c:v>
                </c:pt>
                <c:pt idx="247">
                  <c:v>25051</c:v>
                </c:pt>
                <c:pt idx="248">
                  <c:v>25082</c:v>
                </c:pt>
                <c:pt idx="249">
                  <c:v>25112</c:v>
                </c:pt>
                <c:pt idx="250">
                  <c:v>25143</c:v>
                </c:pt>
                <c:pt idx="251">
                  <c:v>25173</c:v>
                </c:pt>
                <c:pt idx="252">
                  <c:v>25204</c:v>
                </c:pt>
                <c:pt idx="253">
                  <c:v>25235</c:v>
                </c:pt>
                <c:pt idx="254">
                  <c:v>25263</c:v>
                </c:pt>
                <c:pt idx="255">
                  <c:v>25294</c:v>
                </c:pt>
                <c:pt idx="256">
                  <c:v>25324</c:v>
                </c:pt>
                <c:pt idx="257">
                  <c:v>25355</c:v>
                </c:pt>
                <c:pt idx="258">
                  <c:v>25385</c:v>
                </c:pt>
                <c:pt idx="259">
                  <c:v>25416</c:v>
                </c:pt>
                <c:pt idx="260">
                  <c:v>25447</c:v>
                </c:pt>
                <c:pt idx="261">
                  <c:v>25477</c:v>
                </c:pt>
                <c:pt idx="262">
                  <c:v>25508</c:v>
                </c:pt>
                <c:pt idx="263">
                  <c:v>25538</c:v>
                </c:pt>
                <c:pt idx="264">
                  <c:v>25569</c:v>
                </c:pt>
                <c:pt idx="265">
                  <c:v>25600</c:v>
                </c:pt>
                <c:pt idx="266">
                  <c:v>25628</c:v>
                </c:pt>
                <c:pt idx="267">
                  <c:v>25659</c:v>
                </c:pt>
                <c:pt idx="268">
                  <c:v>25689</c:v>
                </c:pt>
                <c:pt idx="269">
                  <c:v>25720</c:v>
                </c:pt>
                <c:pt idx="270">
                  <c:v>25750</c:v>
                </c:pt>
                <c:pt idx="271">
                  <c:v>25781</c:v>
                </c:pt>
                <c:pt idx="272">
                  <c:v>25812</c:v>
                </c:pt>
                <c:pt idx="273">
                  <c:v>25842</c:v>
                </c:pt>
                <c:pt idx="274">
                  <c:v>25873</c:v>
                </c:pt>
                <c:pt idx="275">
                  <c:v>25903</c:v>
                </c:pt>
                <c:pt idx="276">
                  <c:v>25934</c:v>
                </c:pt>
                <c:pt idx="277">
                  <c:v>25965</c:v>
                </c:pt>
                <c:pt idx="278">
                  <c:v>25993</c:v>
                </c:pt>
                <c:pt idx="279">
                  <c:v>26024</c:v>
                </c:pt>
                <c:pt idx="280">
                  <c:v>26054</c:v>
                </c:pt>
                <c:pt idx="281">
                  <c:v>26085</c:v>
                </c:pt>
                <c:pt idx="282">
                  <c:v>26115</c:v>
                </c:pt>
                <c:pt idx="283">
                  <c:v>26146</c:v>
                </c:pt>
                <c:pt idx="284">
                  <c:v>26177</c:v>
                </c:pt>
                <c:pt idx="285">
                  <c:v>26207</c:v>
                </c:pt>
                <c:pt idx="286">
                  <c:v>26238</c:v>
                </c:pt>
                <c:pt idx="287">
                  <c:v>26268</c:v>
                </c:pt>
                <c:pt idx="288">
                  <c:v>26299</c:v>
                </c:pt>
                <c:pt idx="289">
                  <c:v>26330</c:v>
                </c:pt>
                <c:pt idx="290">
                  <c:v>26359</c:v>
                </c:pt>
                <c:pt idx="291">
                  <c:v>26390</c:v>
                </c:pt>
                <c:pt idx="292">
                  <c:v>26420</c:v>
                </c:pt>
                <c:pt idx="293">
                  <c:v>26451</c:v>
                </c:pt>
                <c:pt idx="294">
                  <c:v>26481</c:v>
                </c:pt>
                <c:pt idx="295">
                  <c:v>26512</c:v>
                </c:pt>
                <c:pt idx="296">
                  <c:v>26543</c:v>
                </c:pt>
                <c:pt idx="297">
                  <c:v>26573</c:v>
                </c:pt>
                <c:pt idx="298">
                  <c:v>26604</c:v>
                </c:pt>
                <c:pt idx="299">
                  <c:v>26634</c:v>
                </c:pt>
                <c:pt idx="300">
                  <c:v>26665</c:v>
                </c:pt>
                <c:pt idx="301">
                  <c:v>26696</c:v>
                </c:pt>
                <c:pt idx="302">
                  <c:v>26724</c:v>
                </c:pt>
                <c:pt idx="303">
                  <c:v>26755</c:v>
                </c:pt>
                <c:pt idx="304">
                  <c:v>26785</c:v>
                </c:pt>
                <c:pt idx="305">
                  <c:v>26816</c:v>
                </c:pt>
                <c:pt idx="306">
                  <c:v>26846</c:v>
                </c:pt>
                <c:pt idx="307">
                  <c:v>26877</c:v>
                </c:pt>
                <c:pt idx="308">
                  <c:v>26908</c:v>
                </c:pt>
                <c:pt idx="309">
                  <c:v>26938</c:v>
                </c:pt>
                <c:pt idx="310">
                  <c:v>26969</c:v>
                </c:pt>
                <c:pt idx="311">
                  <c:v>26999</c:v>
                </c:pt>
                <c:pt idx="312">
                  <c:v>27030</c:v>
                </c:pt>
                <c:pt idx="313">
                  <c:v>27061</c:v>
                </c:pt>
                <c:pt idx="314">
                  <c:v>27089</c:v>
                </c:pt>
                <c:pt idx="315">
                  <c:v>27120</c:v>
                </c:pt>
                <c:pt idx="316">
                  <c:v>27150</c:v>
                </c:pt>
                <c:pt idx="317">
                  <c:v>27181</c:v>
                </c:pt>
                <c:pt idx="318">
                  <c:v>27211</c:v>
                </c:pt>
                <c:pt idx="319">
                  <c:v>27242</c:v>
                </c:pt>
                <c:pt idx="320">
                  <c:v>27273</c:v>
                </c:pt>
                <c:pt idx="321">
                  <c:v>27303</c:v>
                </c:pt>
                <c:pt idx="322">
                  <c:v>27334</c:v>
                </c:pt>
                <c:pt idx="323">
                  <c:v>27364</c:v>
                </c:pt>
                <c:pt idx="324">
                  <c:v>27395</c:v>
                </c:pt>
                <c:pt idx="325">
                  <c:v>27426</c:v>
                </c:pt>
                <c:pt idx="326">
                  <c:v>27454</c:v>
                </c:pt>
                <c:pt idx="327">
                  <c:v>27485</c:v>
                </c:pt>
                <c:pt idx="328">
                  <c:v>27515</c:v>
                </c:pt>
                <c:pt idx="329">
                  <c:v>27546</c:v>
                </c:pt>
                <c:pt idx="330">
                  <c:v>27576</c:v>
                </c:pt>
                <c:pt idx="331">
                  <c:v>27607</c:v>
                </c:pt>
                <c:pt idx="332">
                  <c:v>27638</c:v>
                </c:pt>
                <c:pt idx="333">
                  <c:v>27668</c:v>
                </c:pt>
                <c:pt idx="334">
                  <c:v>27699</c:v>
                </c:pt>
                <c:pt idx="335">
                  <c:v>27729</c:v>
                </c:pt>
                <c:pt idx="336">
                  <c:v>27760</c:v>
                </c:pt>
                <c:pt idx="337">
                  <c:v>27791</c:v>
                </c:pt>
                <c:pt idx="338">
                  <c:v>27820</c:v>
                </c:pt>
                <c:pt idx="339">
                  <c:v>27851</c:v>
                </c:pt>
                <c:pt idx="340">
                  <c:v>27881</c:v>
                </c:pt>
                <c:pt idx="341">
                  <c:v>27912</c:v>
                </c:pt>
                <c:pt idx="342">
                  <c:v>27942</c:v>
                </c:pt>
                <c:pt idx="343">
                  <c:v>27973</c:v>
                </c:pt>
                <c:pt idx="344">
                  <c:v>28004</c:v>
                </c:pt>
                <c:pt idx="345">
                  <c:v>28034</c:v>
                </c:pt>
                <c:pt idx="346">
                  <c:v>28065</c:v>
                </c:pt>
                <c:pt idx="347">
                  <c:v>28095</c:v>
                </c:pt>
                <c:pt idx="348">
                  <c:v>28126</c:v>
                </c:pt>
                <c:pt idx="349">
                  <c:v>28157</c:v>
                </c:pt>
                <c:pt idx="350">
                  <c:v>28185</c:v>
                </c:pt>
                <c:pt idx="351">
                  <c:v>28216</c:v>
                </c:pt>
                <c:pt idx="352">
                  <c:v>28246</c:v>
                </c:pt>
                <c:pt idx="353">
                  <c:v>28277</c:v>
                </c:pt>
                <c:pt idx="354">
                  <c:v>28307</c:v>
                </c:pt>
                <c:pt idx="355">
                  <c:v>28338</c:v>
                </c:pt>
                <c:pt idx="356">
                  <c:v>28369</c:v>
                </c:pt>
                <c:pt idx="357">
                  <c:v>28399</c:v>
                </c:pt>
                <c:pt idx="358">
                  <c:v>28430</c:v>
                </c:pt>
                <c:pt idx="359">
                  <c:v>28460</c:v>
                </c:pt>
                <c:pt idx="360">
                  <c:v>28491</c:v>
                </c:pt>
                <c:pt idx="361">
                  <c:v>28522</c:v>
                </c:pt>
                <c:pt idx="362">
                  <c:v>28550</c:v>
                </c:pt>
                <c:pt idx="363">
                  <c:v>28581</c:v>
                </c:pt>
                <c:pt idx="364">
                  <c:v>28611</c:v>
                </c:pt>
                <c:pt idx="365">
                  <c:v>28642</c:v>
                </c:pt>
                <c:pt idx="366">
                  <c:v>28672</c:v>
                </c:pt>
                <c:pt idx="367">
                  <c:v>28703</c:v>
                </c:pt>
                <c:pt idx="368">
                  <c:v>28734</c:v>
                </c:pt>
                <c:pt idx="369">
                  <c:v>28764</c:v>
                </c:pt>
                <c:pt idx="370">
                  <c:v>28795</c:v>
                </c:pt>
                <c:pt idx="371">
                  <c:v>28825</c:v>
                </c:pt>
                <c:pt idx="372">
                  <c:v>28856</c:v>
                </c:pt>
                <c:pt idx="373">
                  <c:v>28887</c:v>
                </c:pt>
                <c:pt idx="374">
                  <c:v>28915</c:v>
                </c:pt>
                <c:pt idx="375">
                  <c:v>28946</c:v>
                </c:pt>
                <c:pt idx="376">
                  <c:v>28976</c:v>
                </c:pt>
                <c:pt idx="377">
                  <c:v>29007</c:v>
                </c:pt>
                <c:pt idx="378">
                  <c:v>29037</c:v>
                </c:pt>
                <c:pt idx="379">
                  <c:v>29068</c:v>
                </c:pt>
                <c:pt idx="380">
                  <c:v>29099</c:v>
                </c:pt>
                <c:pt idx="381">
                  <c:v>29129</c:v>
                </c:pt>
                <c:pt idx="382">
                  <c:v>29160</c:v>
                </c:pt>
                <c:pt idx="383">
                  <c:v>29190</c:v>
                </c:pt>
                <c:pt idx="384">
                  <c:v>29221</c:v>
                </c:pt>
                <c:pt idx="385">
                  <c:v>29252</c:v>
                </c:pt>
                <c:pt idx="386">
                  <c:v>29281</c:v>
                </c:pt>
                <c:pt idx="387">
                  <c:v>29312</c:v>
                </c:pt>
                <c:pt idx="388">
                  <c:v>29342</c:v>
                </c:pt>
                <c:pt idx="389">
                  <c:v>29373</c:v>
                </c:pt>
                <c:pt idx="390">
                  <c:v>29403</c:v>
                </c:pt>
                <c:pt idx="391">
                  <c:v>29434</c:v>
                </c:pt>
                <c:pt idx="392">
                  <c:v>29465</c:v>
                </c:pt>
                <c:pt idx="393">
                  <c:v>29495</c:v>
                </c:pt>
                <c:pt idx="394">
                  <c:v>29526</c:v>
                </c:pt>
                <c:pt idx="395">
                  <c:v>29556</c:v>
                </c:pt>
                <c:pt idx="396">
                  <c:v>29587</c:v>
                </c:pt>
                <c:pt idx="397">
                  <c:v>29618</c:v>
                </c:pt>
                <c:pt idx="398">
                  <c:v>29646</c:v>
                </c:pt>
                <c:pt idx="399">
                  <c:v>29677</c:v>
                </c:pt>
                <c:pt idx="400">
                  <c:v>29707</c:v>
                </c:pt>
                <c:pt idx="401">
                  <c:v>29738</c:v>
                </c:pt>
                <c:pt idx="402">
                  <c:v>29768</c:v>
                </c:pt>
                <c:pt idx="403">
                  <c:v>29799</c:v>
                </c:pt>
                <c:pt idx="404">
                  <c:v>29830</c:v>
                </c:pt>
                <c:pt idx="405">
                  <c:v>29860</c:v>
                </c:pt>
                <c:pt idx="406">
                  <c:v>29891</c:v>
                </c:pt>
                <c:pt idx="407">
                  <c:v>29921</c:v>
                </c:pt>
                <c:pt idx="408">
                  <c:v>29952</c:v>
                </c:pt>
                <c:pt idx="409">
                  <c:v>29983</c:v>
                </c:pt>
                <c:pt idx="410">
                  <c:v>30011</c:v>
                </c:pt>
                <c:pt idx="411">
                  <c:v>30042</c:v>
                </c:pt>
                <c:pt idx="412">
                  <c:v>30072</c:v>
                </c:pt>
                <c:pt idx="413">
                  <c:v>30103</c:v>
                </c:pt>
                <c:pt idx="414">
                  <c:v>30133</c:v>
                </c:pt>
                <c:pt idx="415">
                  <c:v>30164</c:v>
                </c:pt>
                <c:pt idx="416">
                  <c:v>30195</c:v>
                </c:pt>
                <c:pt idx="417">
                  <c:v>30225</c:v>
                </c:pt>
                <c:pt idx="418">
                  <c:v>30256</c:v>
                </c:pt>
                <c:pt idx="419">
                  <c:v>30286</c:v>
                </c:pt>
                <c:pt idx="420">
                  <c:v>30317</c:v>
                </c:pt>
                <c:pt idx="421">
                  <c:v>30348</c:v>
                </c:pt>
                <c:pt idx="422">
                  <c:v>30376</c:v>
                </c:pt>
                <c:pt idx="423">
                  <c:v>30407</c:v>
                </c:pt>
                <c:pt idx="424">
                  <c:v>30437</c:v>
                </c:pt>
                <c:pt idx="425">
                  <c:v>30468</c:v>
                </c:pt>
                <c:pt idx="426">
                  <c:v>30498</c:v>
                </c:pt>
                <c:pt idx="427">
                  <c:v>30529</c:v>
                </c:pt>
                <c:pt idx="428">
                  <c:v>30560</c:v>
                </c:pt>
                <c:pt idx="429">
                  <c:v>30590</c:v>
                </c:pt>
                <c:pt idx="430">
                  <c:v>30621</c:v>
                </c:pt>
                <c:pt idx="431">
                  <c:v>30651</c:v>
                </c:pt>
                <c:pt idx="432">
                  <c:v>30682</c:v>
                </c:pt>
                <c:pt idx="433">
                  <c:v>30713</c:v>
                </c:pt>
                <c:pt idx="434">
                  <c:v>30742</c:v>
                </c:pt>
                <c:pt idx="435">
                  <c:v>30773</c:v>
                </c:pt>
                <c:pt idx="436">
                  <c:v>30803</c:v>
                </c:pt>
                <c:pt idx="437">
                  <c:v>30834</c:v>
                </c:pt>
                <c:pt idx="438">
                  <c:v>30864</c:v>
                </c:pt>
                <c:pt idx="439">
                  <c:v>30895</c:v>
                </c:pt>
                <c:pt idx="440">
                  <c:v>30926</c:v>
                </c:pt>
                <c:pt idx="441">
                  <c:v>30956</c:v>
                </c:pt>
                <c:pt idx="442">
                  <c:v>30987</c:v>
                </c:pt>
                <c:pt idx="443">
                  <c:v>31017</c:v>
                </c:pt>
                <c:pt idx="444">
                  <c:v>31048</c:v>
                </c:pt>
                <c:pt idx="445">
                  <c:v>31079</c:v>
                </c:pt>
                <c:pt idx="446">
                  <c:v>31107</c:v>
                </c:pt>
                <c:pt idx="447">
                  <c:v>31138</c:v>
                </c:pt>
                <c:pt idx="448">
                  <c:v>31168</c:v>
                </c:pt>
                <c:pt idx="449">
                  <c:v>31199</c:v>
                </c:pt>
                <c:pt idx="450">
                  <c:v>31229</c:v>
                </c:pt>
                <c:pt idx="451">
                  <c:v>31260</c:v>
                </c:pt>
                <c:pt idx="452">
                  <c:v>31291</c:v>
                </c:pt>
                <c:pt idx="453">
                  <c:v>31321</c:v>
                </c:pt>
                <c:pt idx="454">
                  <c:v>31352</c:v>
                </c:pt>
                <c:pt idx="455">
                  <c:v>31382</c:v>
                </c:pt>
                <c:pt idx="456">
                  <c:v>31413</c:v>
                </c:pt>
                <c:pt idx="457">
                  <c:v>31444</c:v>
                </c:pt>
                <c:pt idx="458">
                  <c:v>31472</c:v>
                </c:pt>
                <c:pt idx="459">
                  <c:v>31503</c:v>
                </c:pt>
                <c:pt idx="460">
                  <c:v>31533</c:v>
                </c:pt>
                <c:pt idx="461">
                  <c:v>31564</c:v>
                </c:pt>
                <c:pt idx="462">
                  <c:v>31594</c:v>
                </c:pt>
                <c:pt idx="463">
                  <c:v>31625</c:v>
                </c:pt>
                <c:pt idx="464">
                  <c:v>31656</c:v>
                </c:pt>
                <c:pt idx="465">
                  <c:v>31686</c:v>
                </c:pt>
                <c:pt idx="466">
                  <c:v>31717</c:v>
                </c:pt>
                <c:pt idx="467">
                  <c:v>31747</c:v>
                </c:pt>
                <c:pt idx="468">
                  <c:v>31778</c:v>
                </c:pt>
                <c:pt idx="469">
                  <c:v>31809</c:v>
                </c:pt>
                <c:pt idx="470">
                  <c:v>31837</c:v>
                </c:pt>
                <c:pt idx="471">
                  <c:v>31868</c:v>
                </c:pt>
                <c:pt idx="472">
                  <c:v>31898</c:v>
                </c:pt>
                <c:pt idx="473">
                  <c:v>31929</c:v>
                </c:pt>
                <c:pt idx="474">
                  <c:v>31959</c:v>
                </c:pt>
                <c:pt idx="475">
                  <c:v>31990</c:v>
                </c:pt>
                <c:pt idx="476">
                  <c:v>32021</c:v>
                </c:pt>
                <c:pt idx="477">
                  <c:v>32051</c:v>
                </c:pt>
                <c:pt idx="478">
                  <c:v>32082</c:v>
                </c:pt>
                <c:pt idx="479">
                  <c:v>32112</c:v>
                </c:pt>
                <c:pt idx="480">
                  <c:v>32143</c:v>
                </c:pt>
                <c:pt idx="481">
                  <c:v>32174</c:v>
                </c:pt>
                <c:pt idx="482">
                  <c:v>32203</c:v>
                </c:pt>
                <c:pt idx="483">
                  <c:v>32234</c:v>
                </c:pt>
                <c:pt idx="484">
                  <c:v>32264</c:v>
                </c:pt>
                <c:pt idx="485">
                  <c:v>32295</c:v>
                </c:pt>
                <c:pt idx="486">
                  <c:v>32325</c:v>
                </c:pt>
                <c:pt idx="487">
                  <c:v>32356</c:v>
                </c:pt>
                <c:pt idx="488">
                  <c:v>32387</c:v>
                </c:pt>
                <c:pt idx="489">
                  <c:v>32417</c:v>
                </c:pt>
                <c:pt idx="490">
                  <c:v>32448</c:v>
                </c:pt>
                <c:pt idx="491">
                  <c:v>32478</c:v>
                </c:pt>
                <c:pt idx="492">
                  <c:v>32509</c:v>
                </c:pt>
                <c:pt idx="493">
                  <c:v>32540</c:v>
                </c:pt>
                <c:pt idx="494">
                  <c:v>32568</c:v>
                </c:pt>
                <c:pt idx="495">
                  <c:v>32599</c:v>
                </c:pt>
                <c:pt idx="496">
                  <c:v>32629</c:v>
                </c:pt>
                <c:pt idx="497">
                  <c:v>32660</c:v>
                </c:pt>
                <c:pt idx="498">
                  <c:v>32690</c:v>
                </c:pt>
                <c:pt idx="499">
                  <c:v>32721</c:v>
                </c:pt>
                <c:pt idx="500">
                  <c:v>32752</c:v>
                </c:pt>
                <c:pt idx="501">
                  <c:v>32782</c:v>
                </c:pt>
                <c:pt idx="502">
                  <c:v>32813</c:v>
                </c:pt>
                <c:pt idx="503">
                  <c:v>32843</c:v>
                </c:pt>
                <c:pt idx="504">
                  <c:v>32874</c:v>
                </c:pt>
                <c:pt idx="505">
                  <c:v>32905</c:v>
                </c:pt>
                <c:pt idx="506">
                  <c:v>32933</c:v>
                </c:pt>
                <c:pt idx="507">
                  <c:v>32964</c:v>
                </c:pt>
                <c:pt idx="508">
                  <c:v>32994</c:v>
                </c:pt>
                <c:pt idx="509">
                  <c:v>33025</c:v>
                </c:pt>
                <c:pt idx="510">
                  <c:v>33055</c:v>
                </c:pt>
                <c:pt idx="511">
                  <c:v>33086</c:v>
                </c:pt>
                <c:pt idx="512">
                  <c:v>33117</c:v>
                </c:pt>
                <c:pt idx="513">
                  <c:v>33147</c:v>
                </c:pt>
                <c:pt idx="514">
                  <c:v>33178</c:v>
                </c:pt>
                <c:pt idx="515">
                  <c:v>33208</c:v>
                </c:pt>
                <c:pt idx="516">
                  <c:v>33239</c:v>
                </c:pt>
                <c:pt idx="517">
                  <c:v>33270</c:v>
                </c:pt>
                <c:pt idx="518">
                  <c:v>33298</c:v>
                </c:pt>
                <c:pt idx="519">
                  <c:v>33329</c:v>
                </c:pt>
                <c:pt idx="520">
                  <c:v>33359</c:v>
                </c:pt>
                <c:pt idx="521">
                  <c:v>33390</c:v>
                </c:pt>
                <c:pt idx="522">
                  <c:v>33420</c:v>
                </c:pt>
                <c:pt idx="523">
                  <c:v>33451</c:v>
                </c:pt>
                <c:pt idx="524">
                  <c:v>33482</c:v>
                </c:pt>
                <c:pt idx="525">
                  <c:v>33512</c:v>
                </c:pt>
                <c:pt idx="526">
                  <c:v>33543</c:v>
                </c:pt>
                <c:pt idx="527">
                  <c:v>33573</c:v>
                </c:pt>
                <c:pt idx="528">
                  <c:v>33604</c:v>
                </c:pt>
                <c:pt idx="529">
                  <c:v>33635</c:v>
                </c:pt>
                <c:pt idx="530">
                  <c:v>33664</c:v>
                </c:pt>
                <c:pt idx="531">
                  <c:v>33695</c:v>
                </c:pt>
                <c:pt idx="532">
                  <c:v>33725</c:v>
                </c:pt>
                <c:pt idx="533">
                  <c:v>33756</c:v>
                </c:pt>
                <c:pt idx="534">
                  <c:v>33786</c:v>
                </c:pt>
                <c:pt idx="535">
                  <c:v>33817</c:v>
                </c:pt>
                <c:pt idx="536">
                  <c:v>33848</c:v>
                </c:pt>
                <c:pt idx="537">
                  <c:v>33878</c:v>
                </c:pt>
                <c:pt idx="538">
                  <c:v>33909</c:v>
                </c:pt>
                <c:pt idx="539">
                  <c:v>33939</c:v>
                </c:pt>
                <c:pt idx="540">
                  <c:v>33970</c:v>
                </c:pt>
                <c:pt idx="541">
                  <c:v>34001</c:v>
                </c:pt>
                <c:pt idx="542">
                  <c:v>34029</c:v>
                </c:pt>
                <c:pt idx="543">
                  <c:v>34060</c:v>
                </c:pt>
                <c:pt idx="544">
                  <c:v>34090</c:v>
                </c:pt>
                <c:pt idx="545">
                  <c:v>34121</c:v>
                </c:pt>
                <c:pt idx="546">
                  <c:v>34151</c:v>
                </c:pt>
                <c:pt idx="547">
                  <c:v>34182</c:v>
                </c:pt>
                <c:pt idx="548">
                  <c:v>34213</c:v>
                </c:pt>
                <c:pt idx="549">
                  <c:v>34243</c:v>
                </c:pt>
                <c:pt idx="550">
                  <c:v>34274</c:v>
                </c:pt>
                <c:pt idx="551">
                  <c:v>34304</c:v>
                </c:pt>
                <c:pt idx="552">
                  <c:v>34335</c:v>
                </c:pt>
                <c:pt idx="553">
                  <c:v>34366</c:v>
                </c:pt>
                <c:pt idx="554">
                  <c:v>34394</c:v>
                </c:pt>
                <c:pt idx="555">
                  <c:v>34425</c:v>
                </c:pt>
                <c:pt idx="556">
                  <c:v>34455</c:v>
                </c:pt>
                <c:pt idx="557">
                  <c:v>34486</c:v>
                </c:pt>
                <c:pt idx="558">
                  <c:v>34516</c:v>
                </c:pt>
                <c:pt idx="559">
                  <c:v>34547</c:v>
                </c:pt>
                <c:pt idx="560">
                  <c:v>34578</c:v>
                </c:pt>
                <c:pt idx="561">
                  <c:v>34608</c:v>
                </c:pt>
                <c:pt idx="562">
                  <c:v>34639</c:v>
                </c:pt>
                <c:pt idx="563">
                  <c:v>34669</c:v>
                </c:pt>
                <c:pt idx="564">
                  <c:v>34700</c:v>
                </c:pt>
                <c:pt idx="565">
                  <c:v>34731</c:v>
                </c:pt>
                <c:pt idx="566">
                  <c:v>34759</c:v>
                </c:pt>
                <c:pt idx="567">
                  <c:v>34790</c:v>
                </c:pt>
                <c:pt idx="568">
                  <c:v>34820</c:v>
                </c:pt>
                <c:pt idx="569">
                  <c:v>34851</c:v>
                </c:pt>
                <c:pt idx="570">
                  <c:v>34881</c:v>
                </c:pt>
                <c:pt idx="571">
                  <c:v>34912</c:v>
                </c:pt>
                <c:pt idx="572">
                  <c:v>34943</c:v>
                </c:pt>
                <c:pt idx="573">
                  <c:v>34973</c:v>
                </c:pt>
                <c:pt idx="574">
                  <c:v>35004</c:v>
                </c:pt>
                <c:pt idx="575">
                  <c:v>35034</c:v>
                </c:pt>
                <c:pt idx="576">
                  <c:v>35065</c:v>
                </c:pt>
                <c:pt idx="577">
                  <c:v>35096</c:v>
                </c:pt>
                <c:pt idx="578">
                  <c:v>35125</c:v>
                </c:pt>
                <c:pt idx="579">
                  <c:v>35156</c:v>
                </c:pt>
                <c:pt idx="580">
                  <c:v>35186</c:v>
                </c:pt>
                <c:pt idx="581">
                  <c:v>35217</c:v>
                </c:pt>
                <c:pt idx="582">
                  <c:v>35247</c:v>
                </c:pt>
                <c:pt idx="583">
                  <c:v>35278</c:v>
                </c:pt>
                <c:pt idx="584">
                  <c:v>35309</c:v>
                </c:pt>
                <c:pt idx="585">
                  <c:v>35339</c:v>
                </c:pt>
                <c:pt idx="586">
                  <c:v>35370</c:v>
                </c:pt>
                <c:pt idx="587">
                  <c:v>35400</c:v>
                </c:pt>
                <c:pt idx="588">
                  <c:v>35431</c:v>
                </c:pt>
                <c:pt idx="589">
                  <c:v>35462</c:v>
                </c:pt>
                <c:pt idx="590">
                  <c:v>35490</c:v>
                </c:pt>
                <c:pt idx="591">
                  <c:v>35521</c:v>
                </c:pt>
                <c:pt idx="592">
                  <c:v>35551</c:v>
                </c:pt>
                <c:pt idx="593">
                  <c:v>35582</c:v>
                </c:pt>
                <c:pt idx="594">
                  <c:v>35612</c:v>
                </c:pt>
                <c:pt idx="595">
                  <c:v>35643</c:v>
                </c:pt>
                <c:pt idx="596">
                  <c:v>35674</c:v>
                </c:pt>
                <c:pt idx="597">
                  <c:v>35704</c:v>
                </c:pt>
                <c:pt idx="598">
                  <c:v>35735</c:v>
                </c:pt>
                <c:pt idx="599">
                  <c:v>35765</c:v>
                </c:pt>
                <c:pt idx="600">
                  <c:v>35796</c:v>
                </c:pt>
                <c:pt idx="601">
                  <c:v>35827</c:v>
                </c:pt>
                <c:pt idx="602">
                  <c:v>35855</c:v>
                </c:pt>
                <c:pt idx="603">
                  <c:v>35886</c:v>
                </c:pt>
                <c:pt idx="604">
                  <c:v>35916</c:v>
                </c:pt>
                <c:pt idx="605">
                  <c:v>35947</c:v>
                </c:pt>
                <c:pt idx="606">
                  <c:v>35977</c:v>
                </c:pt>
                <c:pt idx="607">
                  <c:v>36008</c:v>
                </c:pt>
                <c:pt idx="608">
                  <c:v>36039</c:v>
                </c:pt>
                <c:pt idx="609">
                  <c:v>36069</c:v>
                </c:pt>
                <c:pt idx="610">
                  <c:v>36100</c:v>
                </c:pt>
                <c:pt idx="611">
                  <c:v>36130</c:v>
                </c:pt>
                <c:pt idx="612">
                  <c:v>36161</c:v>
                </c:pt>
                <c:pt idx="613">
                  <c:v>36192</c:v>
                </c:pt>
                <c:pt idx="614">
                  <c:v>36220</c:v>
                </c:pt>
                <c:pt idx="615">
                  <c:v>36251</c:v>
                </c:pt>
                <c:pt idx="616">
                  <c:v>36281</c:v>
                </c:pt>
                <c:pt idx="617">
                  <c:v>36312</c:v>
                </c:pt>
                <c:pt idx="618">
                  <c:v>36342</c:v>
                </c:pt>
                <c:pt idx="619">
                  <c:v>36373</c:v>
                </c:pt>
                <c:pt idx="620">
                  <c:v>36404</c:v>
                </c:pt>
                <c:pt idx="621">
                  <c:v>36434</c:v>
                </c:pt>
                <c:pt idx="622">
                  <c:v>36465</c:v>
                </c:pt>
                <c:pt idx="623">
                  <c:v>36495</c:v>
                </c:pt>
                <c:pt idx="624">
                  <c:v>36526</c:v>
                </c:pt>
                <c:pt idx="625">
                  <c:v>36557</c:v>
                </c:pt>
                <c:pt idx="626">
                  <c:v>36586</c:v>
                </c:pt>
                <c:pt idx="627">
                  <c:v>36617</c:v>
                </c:pt>
                <c:pt idx="628">
                  <c:v>36647</c:v>
                </c:pt>
                <c:pt idx="629">
                  <c:v>36678</c:v>
                </c:pt>
                <c:pt idx="630">
                  <c:v>36708</c:v>
                </c:pt>
                <c:pt idx="631">
                  <c:v>36739</c:v>
                </c:pt>
                <c:pt idx="632">
                  <c:v>36770</c:v>
                </c:pt>
                <c:pt idx="633">
                  <c:v>36800</c:v>
                </c:pt>
                <c:pt idx="634">
                  <c:v>36831</c:v>
                </c:pt>
                <c:pt idx="635">
                  <c:v>36861</c:v>
                </c:pt>
                <c:pt idx="636">
                  <c:v>36892</c:v>
                </c:pt>
                <c:pt idx="637">
                  <c:v>36923</c:v>
                </c:pt>
                <c:pt idx="638">
                  <c:v>36951</c:v>
                </c:pt>
                <c:pt idx="639">
                  <c:v>36982</c:v>
                </c:pt>
                <c:pt idx="640">
                  <c:v>37012</c:v>
                </c:pt>
                <c:pt idx="641">
                  <c:v>37043</c:v>
                </c:pt>
                <c:pt idx="642">
                  <c:v>37073</c:v>
                </c:pt>
                <c:pt idx="643">
                  <c:v>37104</c:v>
                </c:pt>
                <c:pt idx="644">
                  <c:v>37135</c:v>
                </c:pt>
                <c:pt idx="645">
                  <c:v>37165</c:v>
                </c:pt>
                <c:pt idx="646">
                  <c:v>37196</c:v>
                </c:pt>
                <c:pt idx="647">
                  <c:v>37226</c:v>
                </c:pt>
                <c:pt idx="648">
                  <c:v>37257</c:v>
                </c:pt>
                <c:pt idx="649">
                  <c:v>37288</c:v>
                </c:pt>
                <c:pt idx="650">
                  <c:v>37316</c:v>
                </c:pt>
                <c:pt idx="651">
                  <c:v>37347</c:v>
                </c:pt>
                <c:pt idx="652">
                  <c:v>37377</c:v>
                </c:pt>
                <c:pt idx="653">
                  <c:v>37408</c:v>
                </c:pt>
                <c:pt idx="654">
                  <c:v>37438</c:v>
                </c:pt>
                <c:pt idx="655">
                  <c:v>37469</c:v>
                </c:pt>
                <c:pt idx="656">
                  <c:v>37500</c:v>
                </c:pt>
                <c:pt idx="657">
                  <c:v>37530</c:v>
                </c:pt>
                <c:pt idx="658">
                  <c:v>37561</c:v>
                </c:pt>
                <c:pt idx="659">
                  <c:v>37591</c:v>
                </c:pt>
                <c:pt idx="660">
                  <c:v>37622</c:v>
                </c:pt>
                <c:pt idx="661">
                  <c:v>37653</c:v>
                </c:pt>
                <c:pt idx="662">
                  <c:v>37681</c:v>
                </c:pt>
                <c:pt idx="663">
                  <c:v>37712</c:v>
                </c:pt>
                <c:pt idx="664">
                  <c:v>37742</c:v>
                </c:pt>
                <c:pt idx="665">
                  <c:v>37773</c:v>
                </c:pt>
                <c:pt idx="666">
                  <c:v>37803</c:v>
                </c:pt>
                <c:pt idx="667">
                  <c:v>37834</c:v>
                </c:pt>
                <c:pt idx="668">
                  <c:v>37865</c:v>
                </c:pt>
                <c:pt idx="669">
                  <c:v>37895</c:v>
                </c:pt>
                <c:pt idx="670">
                  <c:v>37926</c:v>
                </c:pt>
                <c:pt idx="671">
                  <c:v>37956</c:v>
                </c:pt>
                <c:pt idx="672">
                  <c:v>37987</c:v>
                </c:pt>
                <c:pt idx="673">
                  <c:v>38018</c:v>
                </c:pt>
                <c:pt idx="674">
                  <c:v>38047</c:v>
                </c:pt>
                <c:pt idx="675">
                  <c:v>38078</c:v>
                </c:pt>
                <c:pt idx="676">
                  <c:v>38108</c:v>
                </c:pt>
                <c:pt idx="677">
                  <c:v>38139</c:v>
                </c:pt>
                <c:pt idx="678">
                  <c:v>38169</c:v>
                </c:pt>
                <c:pt idx="679">
                  <c:v>38200</c:v>
                </c:pt>
                <c:pt idx="680">
                  <c:v>38231</c:v>
                </c:pt>
                <c:pt idx="681">
                  <c:v>38261</c:v>
                </c:pt>
                <c:pt idx="682">
                  <c:v>38292</c:v>
                </c:pt>
                <c:pt idx="683">
                  <c:v>38322</c:v>
                </c:pt>
                <c:pt idx="684">
                  <c:v>38353</c:v>
                </c:pt>
                <c:pt idx="685">
                  <c:v>38384</c:v>
                </c:pt>
                <c:pt idx="686">
                  <c:v>38412</c:v>
                </c:pt>
                <c:pt idx="687">
                  <c:v>38443</c:v>
                </c:pt>
                <c:pt idx="688">
                  <c:v>38473</c:v>
                </c:pt>
                <c:pt idx="689">
                  <c:v>38504</c:v>
                </c:pt>
                <c:pt idx="690">
                  <c:v>38534</c:v>
                </c:pt>
                <c:pt idx="691">
                  <c:v>38565</c:v>
                </c:pt>
                <c:pt idx="692">
                  <c:v>38596</c:v>
                </c:pt>
                <c:pt idx="693">
                  <c:v>38626</c:v>
                </c:pt>
                <c:pt idx="694">
                  <c:v>38657</c:v>
                </c:pt>
                <c:pt idx="695">
                  <c:v>38687</c:v>
                </c:pt>
                <c:pt idx="696">
                  <c:v>38718</c:v>
                </c:pt>
                <c:pt idx="697">
                  <c:v>38749</c:v>
                </c:pt>
                <c:pt idx="698">
                  <c:v>38777</c:v>
                </c:pt>
                <c:pt idx="699">
                  <c:v>38808</c:v>
                </c:pt>
                <c:pt idx="700">
                  <c:v>38838</c:v>
                </c:pt>
                <c:pt idx="701">
                  <c:v>38869</c:v>
                </c:pt>
                <c:pt idx="702">
                  <c:v>38899</c:v>
                </c:pt>
                <c:pt idx="703">
                  <c:v>38930</c:v>
                </c:pt>
                <c:pt idx="704">
                  <c:v>38961</c:v>
                </c:pt>
                <c:pt idx="705">
                  <c:v>38991</c:v>
                </c:pt>
                <c:pt idx="706">
                  <c:v>39022</c:v>
                </c:pt>
                <c:pt idx="707">
                  <c:v>39052</c:v>
                </c:pt>
                <c:pt idx="708">
                  <c:v>39083</c:v>
                </c:pt>
                <c:pt idx="709">
                  <c:v>39114</c:v>
                </c:pt>
                <c:pt idx="710">
                  <c:v>39142</c:v>
                </c:pt>
                <c:pt idx="711">
                  <c:v>39173</c:v>
                </c:pt>
                <c:pt idx="712">
                  <c:v>39203</c:v>
                </c:pt>
                <c:pt idx="713">
                  <c:v>39234</c:v>
                </c:pt>
                <c:pt idx="714">
                  <c:v>39264</c:v>
                </c:pt>
                <c:pt idx="715">
                  <c:v>39295</c:v>
                </c:pt>
                <c:pt idx="716">
                  <c:v>39326</c:v>
                </c:pt>
                <c:pt idx="717">
                  <c:v>39356</c:v>
                </c:pt>
                <c:pt idx="718">
                  <c:v>39387</c:v>
                </c:pt>
                <c:pt idx="719">
                  <c:v>39417</c:v>
                </c:pt>
                <c:pt idx="720">
                  <c:v>39448</c:v>
                </c:pt>
                <c:pt idx="721">
                  <c:v>39479</c:v>
                </c:pt>
                <c:pt idx="722">
                  <c:v>39508</c:v>
                </c:pt>
                <c:pt idx="723">
                  <c:v>39539</c:v>
                </c:pt>
                <c:pt idx="724">
                  <c:v>39569</c:v>
                </c:pt>
                <c:pt idx="725">
                  <c:v>39600</c:v>
                </c:pt>
                <c:pt idx="726">
                  <c:v>39630</c:v>
                </c:pt>
                <c:pt idx="727">
                  <c:v>39661</c:v>
                </c:pt>
                <c:pt idx="728">
                  <c:v>39692</c:v>
                </c:pt>
                <c:pt idx="729">
                  <c:v>39722</c:v>
                </c:pt>
                <c:pt idx="730">
                  <c:v>39753</c:v>
                </c:pt>
                <c:pt idx="731">
                  <c:v>39783</c:v>
                </c:pt>
                <c:pt idx="732">
                  <c:v>39814</c:v>
                </c:pt>
                <c:pt idx="733">
                  <c:v>39845</c:v>
                </c:pt>
                <c:pt idx="734">
                  <c:v>39873</c:v>
                </c:pt>
                <c:pt idx="735">
                  <c:v>39904</c:v>
                </c:pt>
                <c:pt idx="736">
                  <c:v>39934</c:v>
                </c:pt>
                <c:pt idx="737">
                  <c:v>39965</c:v>
                </c:pt>
                <c:pt idx="738">
                  <c:v>39995</c:v>
                </c:pt>
                <c:pt idx="739">
                  <c:v>40026</c:v>
                </c:pt>
                <c:pt idx="740">
                  <c:v>40057</c:v>
                </c:pt>
                <c:pt idx="741">
                  <c:v>40087</c:v>
                </c:pt>
                <c:pt idx="742">
                  <c:v>40118</c:v>
                </c:pt>
                <c:pt idx="743">
                  <c:v>40148</c:v>
                </c:pt>
                <c:pt idx="744">
                  <c:v>40179</c:v>
                </c:pt>
                <c:pt idx="745">
                  <c:v>40210</c:v>
                </c:pt>
                <c:pt idx="746">
                  <c:v>40238</c:v>
                </c:pt>
                <c:pt idx="747">
                  <c:v>40269</c:v>
                </c:pt>
                <c:pt idx="748">
                  <c:v>40299</c:v>
                </c:pt>
                <c:pt idx="749">
                  <c:v>40330</c:v>
                </c:pt>
                <c:pt idx="750">
                  <c:v>40360</c:v>
                </c:pt>
                <c:pt idx="751">
                  <c:v>40391</c:v>
                </c:pt>
                <c:pt idx="752">
                  <c:v>40422</c:v>
                </c:pt>
                <c:pt idx="753">
                  <c:v>40452</c:v>
                </c:pt>
                <c:pt idx="754">
                  <c:v>40483</c:v>
                </c:pt>
                <c:pt idx="755">
                  <c:v>40513</c:v>
                </c:pt>
                <c:pt idx="756">
                  <c:v>40544</c:v>
                </c:pt>
                <c:pt idx="757">
                  <c:v>40575</c:v>
                </c:pt>
                <c:pt idx="758">
                  <c:v>40603</c:v>
                </c:pt>
                <c:pt idx="759">
                  <c:v>40634</c:v>
                </c:pt>
                <c:pt idx="760">
                  <c:v>40664</c:v>
                </c:pt>
                <c:pt idx="761">
                  <c:v>40695</c:v>
                </c:pt>
                <c:pt idx="762">
                  <c:v>40725</c:v>
                </c:pt>
                <c:pt idx="763">
                  <c:v>40756</c:v>
                </c:pt>
                <c:pt idx="764">
                  <c:v>40787</c:v>
                </c:pt>
                <c:pt idx="765">
                  <c:v>40817</c:v>
                </c:pt>
                <c:pt idx="766">
                  <c:v>40848</c:v>
                </c:pt>
                <c:pt idx="767">
                  <c:v>40878</c:v>
                </c:pt>
                <c:pt idx="768">
                  <c:v>40909</c:v>
                </c:pt>
                <c:pt idx="769">
                  <c:v>40940</c:v>
                </c:pt>
                <c:pt idx="770">
                  <c:v>40969</c:v>
                </c:pt>
                <c:pt idx="771">
                  <c:v>41000</c:v>
                </c:pt>
                <c:pt idx="772">
                  <c:v>41030</c:v>
                </c:pt>
                <c:pt idx="773">
                  <c:v>41061</c:v>
                </c:pt>
                <c:pt idx="774">
                  <c:v>41091</c:v>
                </c:pt>
                <c:pt idx="775">
                  <c:v>41122</c:v>
                </c:pt>
                <c:pt idx="776">
                  <c:v>41153</c:v>
                </c:pt>
                <c:pt idx="777">
                  <c:v>41183</c:v>
                </c:pt>
                <c:pt idx="778">
                  <c:v>41214</c:v>
                </c:pt>
                <c:pt idx="779">
                  <c:v>41244</c:v>
                </c:pt>
                <c:pt idx="780">
                  <c:v>41275</c:v>
                </c:pt>
                <c:pt idx="781">
                  <c:v>41306</c:v>
                </c:pt>
                <c:pt idx="782">
                  <c:v>41334</c:v>
                </c:pt>
                <c:pt idx="783">
                  <c:v>41365</c:v>
                </c:pt>
                <c:pt idx="784">
                  <c:v>41395</c:v>
                </c:pt>
                <c:pt idx="785">
                  <c:v>41426</c:v>
                </c:pt>
                <c:pt idx="786">
                  <c:v>41456</c:v>
                </c:pt>
                <c:pt idx="787">
                  <c:v>41487</c:v>
                </c:pt>
                <c:pt idx="788">
                  <c:v>41518</c:v>
                </c:pt>
                <c:pt idx="789">
                  <c:v>41548</c:v>
                </c:pt>
                <c:pt idx="790">
                  <c:v>41579</c:v>
                </c:pt>
                <c:pt idx="791">
                  <c:v>41609</c:v>
                </c:pt>
                <c:pt idx="792">
                  <c:v>41640</c:v>
                </c:pt>
                <c:pt idx="793">
                  <c:v>41671</c:v>
                </c:pt>
                <c:pt idx="794">
                  <c:v>41699</c:v>
                </c:pt>
                <c:pt idx="795">
                  <c:v>41730</c:v>
                </c:pt>
                <c:pt idx="796">
                  <c:v>41760</c:v>
                </c:pt>
                <c:pt idx="797">
                  <c:v>41791</c:v>
                </c:pt>
                <c:pt idx="798">
                  <c:v>41821</c:v>
                </c:pt>
                <c:pt idx="799">
                  <c:v>41852</c:v>
                </c:pt>
                <c:pt idx="800">
                  <c:v>41883</c:v>
                </c:pt>
                <c:pt idx="801">
                  <c:v>41913</c:v>
                </c:pt>
                <c:pt idx="802">
                  <c:v>41944</c:v>
                </c:pt>
                <c:pt idx="803">
                  <c:v>41974</c:v>
                </c:pt>
                <c:pt idx="804">
                  <c:v>42005</c:v>
                </c:pt>
                <c:pt idx="805">
                  <c:v>42036</c:v>
                </c:pt>
                <c:pt idx="806">
                  <c:v>42064</c:v>
                </c:pt>
                <c:pt idx="807">
                  <c:v>42095</c:v>
                </c:pt>
                <c:pt idx="808">
                  <c:v>42125</c:v>
                </c:pt>
                <c:pt idx="809">
                  <c:v>42156</c:v>
                </c:pt>
                <c:pt idx="810">
                  <c:v>42186</c:v>
                </c:pt>
                <c:pt idx="811">
                  <c:v>42217</c:v>
                </c:pt>
                <c:pt idx="812">
                  <c:v>42248</c:v>
                </c:pt>
                <c:pt idx="813">
                  <c:v>42278</c:v>
                </c:pt>
                <c:pt idx="814">
                  <c:v>42309</c:v>
                </c:pt>
                <c:pt idx="815">
                  <c:v>42339</c:v>
                </c:pt>
                <c:pt idx="816">
                  <c:v>42370</c:v>
                </c:pt>
                <c:pt idx="817">
                  <c:v>42401</c:v>
                </c:pt>
                <c:pt idx="818">
                  <c:v>42430</c:v>
                </c:pt>
                <c:pt idx="819">
                  <c:v>42461</c:v>
                </c:pt>
                <c:pt idx="820">
                  <c:v>42491</c:v>
                </c:pt>
                <c:pt idx="821">
                  <c:v>42522</c:v>
                </c:pt>
                <c:pt idx="822">
                  <c:v>42552</c:v>
                </c:pt>
                <c:pt idx="823">
                  <c:v>42583</c:v>
                </c:pt>
                <c:pt idx="824">
                  <c:v>42614</c:v>
                </c:pt>
                <c:pt idx="825">
                  <c:v>42644</c:v>
                </c:pt>
                <c:pt idx="826">
                  <c:v>42675</c:v>
                </c:pt>
                <c:pt idx="827">
                  <c:v>42705</c:v>
                </c:pt>
                <c:pt idx="828">
                  <c:v>42736</c:v>
                </c:pt>
                <c:pt idx="829">
                  <c:v>42767</c:v>
                </c:pt>
                <c:pt idx="830">
                  <c:v>42795</c:v>
                </c:pt>
                <c:pt idx="831">
                  <c:v>42826</c:v>
                </c:pt>
                <c:pt idx="832">
                  <c:v>42856</c:v>
                </c:pt>
                <c:pt idx="833">
                  <c:v>42887</c:v>
                </c:pt>
                <c:pt idx="834">
                  <c:v>42917</c:v>
                </c:pt>
                <c:pt idx="835">
                  <c:v>42948</c:v>
                </c:pt>
                <c:pt idx="836">
                  <c:v>42979</c:v>
                </c:pt>
                <c:pt idx="837">
                  <c:v>43009</c:v>
                </c:pt>
                <c:pt idx="838">
                  <c:v>43040</c:v>
                </c:pt>
                <c:pt idx="839">
                  <c:v>43070</c:v>
                </c:pt>
                <c:pt idx="840">
                  <c:v>43101</c:v>
                </c:pt>
                <c:pt idx="841">
                  <c:v>43132</c:v>
                </c:pt>
                <c:pt idx="842">
                  <c:v>43160</c:v>
                </c:pt>
                <c:pt idx="843">
                  <c:v>43191</c:v>
                </c:pt>
                <c:pt idx="844">
                  <c:v>43221</c:v>
                </c:pt>
                <c:pt idx="845">
                  <c:v>43252</c:v>
                </c:pt>
                <c:pt idx="846">
                  <c:v>43282</c:v>
                </c:pt>
                <c:pt idx="847">
                  <c:v>43313</c:v>
                </c:pt>
                <c:pt idx="848">
                  <c:v>43344</c:v>
                </c:pt>
                <c:pt idx="849">
                  <c:v>43374</c:v>
                </c:pt>
                <c:pt idx="850">
                  <c:v>43405</c:v>
                </c:pt>
                <c:pt idx="851">
                  <c:v>43435</c:v>
                </c:pt>
              </c:numCache>
            </c:numRef>
          </c:cat>
          <c:val>
            <c:numRef>
              <c:f>Sheet1!$F$6:$F$10000</c:f>
              <c:numCache>
                <c:formatCode>0.0</c:formatCode>
                <c:ptCount val="9995"/>
                <c:pt idx="0">
                  <c:v>96.7</c:v>
                </c:pt>
                <c:pt idx="1">
                  <c:v>96.7</c:v>
                </c:pt>
                <c:pt idx="2">
                  <c:v>96.6</c:v>
                </c:pt>
                <c:pt idx="3">
                  <c:v>96.6</c:v>
                </c:pt>
                <c:pt idx="4">
                  <c:v>96.4</c:v>
                </c:pt>
                <c:pt idx="5">
                  <c:v>96.4</c:v>
                </c:pt>
                <c:pt idx="6">
                  <c:v>96.9</c:v>
                </c:pt>
                <c:pt idx="7">
                  <c:v>96.4</c:v>
                </c:pt>
                <c:pt idx="8">
                  <c:v>96.7</c:v>
                </c:pt>
                <c:pt idx="9">
                  <c:v>96.6</c:v>
                </c:pt>
                <c:pt idx="10">
                  <c:v>96.5</c:v>
                </c:pt>
                <c:pt idx="11">
                  <c:v>96.4</c:v>
                </c:pt>
                <c:pt idx="12">
                  <c:v>96.4</c:v>
                </c:pt>
                <c:pt idx="13">
                  <c:v>96.5</c:v>
                </c:pt>
                <c:pt idx="14">
                  <c:v>96.6</c:v>
                </c:pt>
                <c:pt idx="15">
                  <c:v>96.3</c:v>
                </c:pt>
                <c:pt idx="16">
                  <c:v>96.5</c:v>
                </c:pt>
                <c:pt idx="17">
                  <c:v>96.8</c:v>
                </c:pt>
                <c:pt idx="18">
                  <c:v>96.3</c:v>
                </c:pt>
                <c:pt idx="19">
                  <c:v>96.5</c:v>
                </c:pt>
                <c:pt idx="20">
                  <c:v>96.9</c:v>
                </c:pt>
                <c:pt idx="21">
                  <c:v>97.6</c:v>
                </c:pt>
                <c:pt idx="22">
                  <c:v>96.7</c:v>
                </c:pt>
                <c:pt idx="23">
                  <c:v>96.4</c:v>
                </c:pt>
                <c:pt idx="24">
                  <c:v>95.8</c:v>
                </c:pt>
                <c:pt idx="25">
                  <c:v>95.8</c:v>
                </c:pt>
                <c:pt idx="26">
                  <c:v>95.9</c:v>
                </c:pt>
                <c:pt idx="27">
                  <c:v>96.3</c:v>
                </c:pt>
                <c:pt idx="28">
                  <c:v>96.6</c:v>
                </c:pt>
                <c:pt idx="29">
                  <c:v>96.6</c:v>
                </c:pt>
                <c:pt idx="30">
                  <c:v>96.4</c:v>
                </c:pt>
                <c:pt idx="31">
                  <c:v>96.4</c:v>
                </c:pt>
                <c:pt idx="32">
                  <c:v>96.9</c:v>
                </c:pt>
                <c:pt idx="33">
                  <c:v>96.7</c:v>
                </c:pt>
                <c:pt idx="34">
                  <c:v>96.7</c:v>
                </c:pt>
                <c:pt idx="35">
                  <c:v>96.4</c:v>
                </c:pt>
                <c:pt idx="36">
                  <c:v>96.8</c:v>
                </c:pt>
                <c:pt idx="37">
                  <c:v>96.9</c:v>
                </c:pt>
                <c:pt idx="38">
                  <c:v>97.2</c:v>
                </c:pt>
                <c:pt idx="39">
                  <c:v>96.8</c:v>
                </c:pt>
                <c:pt idx="40">
                  <c:v>96.7</c:v>
                </c:pt>
                <c:pt idx="41">
                  <c:v>96.5</c:v>
                </c:pt>
                <c:pt idx="42">
                  <c:v>96.6</c:v>
                </c:pt>
                <c:pt idx="43">
                  <c:v>96.7</c:v>
                </c:pt>
                <c:pt idx="44">
                  <c:v>96.8</c:v>
                </c:pt>
                <c:pt idx="45">
                  <c:v>97</c:v>
                </c:pt>
                <c:pt idx="46">
                  <c:v>97</c:v>
                </c:pt>
                <c:pt idx="47">
                  <c:v>97.1</c:v>
                </c:pt>
                <c:pt idx="48">
                  <c:v>97.3</c:v>
                </c:pt>
                <c:pt idx="49">
                  <c:v>97.5</c:v>
                </c:pt>
                <c:pt idx="50">
                  <c:v>97.6</c:v>
                </c:pt>
                <c:pt idx="51">
                  <c:v>97.3</c:v>
                </c:pt>
                <c:pt idx="52">
                  <c:v>97.1</c:v>
                </c:pt>
                <c:pt idx="53">
                  <c:v>97.2</c:v>
                </c:pt>
                <c:pt idx="54">
                  <c:v>97.3</c:v>
                </c:pt>
                <c:pt idx="55">
                  <c:v>97</c:v>
                </c:pt>
                <c:pt idx="56">
                  <c:v>97.1</c:v>
                </c:pt>
                <c:pt idx="57">
                  <c:v>96.9</c:v>
                </c:pt>
                <c:pt idx="58">
                  <c:v>97</c:v>
                </c:pt>
                <c:pt idx="59">
                  <c:v>97.3</c:v>
                </c:pt>
                <c:pt idx="60">
                  <c:v>97.8</c:v>
                </c:pt>
                <c:pt idx="61">
                  <c:v>97.7</c:v>
                </c:pt>
                <c:pt idx="62">
                  <c:v>97.6</c:v>
                </c:pt>
                <c:pt idx="63">
                  <c:v>97.3</c:v>
                </c:pt>
                <c:pt idx="64">
                  <c:v>97.3</c:v>
                </c:pt>
                <c:pt idx="65">
                  <c:v>97.4</c:v>
                </c:pt>
                <c:pt idx="66">
                  <c:v>97.6</c:v>
                </c:pt>
                <c:pt idx="67">
                  <c:v>97.6</c:v>
                </c:pt>
                <c:pt idx="68">
                  <c:v>97.3</c:v>
                </c:pt>
                <c:pt idx="69">
                  <c:v>97.2</c:v>
                </c:pt>
                <c:pt idx="70">
                  <c:v>97.5</c:v>
                </c:pt>
                <c:pt idx="71">
                  <c:v>97.3</c:v>
                </c:pt>
                <c:pt idx="72">
                  <c:v>97.1</c:v>
                </c:pt>
                <c:pt idx="73">
                  <c:v>97.4</c:v>
                </c:pt>
                <c:pt idx="74">
                  <c:v>96.9</c:v>
                </c:pt>
                <c:pt idx="75">
                  <c:v>97.5</c:v>
                </c:pt>
                <c:pt idx="76">
                  <c:v>97.5</c:v>
                </c:pt>
                <c:pt idx="77">
                  <c:v>97.6</c:v>
                </c:pt>
                <c:pt idx="78">
                  <c:v>97.3</c:v>
                </c:pt>
                <c:pt idx="79">
                  <c:v>97.5</c:v>
                </c:pt>
                <c:pt idx="80">
                  <c:v>97.9</c:v>
                </c:pt>
                <c:pt idx="81">
                  <c:v>97.7</c:v>
                </c:pt>
                <c:pt idx="82">
                  <c:v>97.4</c:v>
                </c:pt>
                <c:pt idx="83">
                  <c:v>97.2</c:v>
                </c:pt>
                <c:pt idx="84">
                  <c:v>97.5</c:v>
                </c:pt>
                <c:pt idx="85">
                  <c:v>97.2</c:v>
                </c:pt>
                <c:pt idx="86">
                  <c:v>97.4</c:v>
                </c:pt>
                <c:pt idx="87">
                  <c:v>97.5</c:v>
                </c:pt>
                <c:pt idx="88">
                  <c:v>97.4</c:v>
                </c:pt>
                <c:pt idx="89">
                  <c:v>97.2</c:v>
                </c:pt>
                <c:pt idx="90">
                  <c:v>97.3</c:v>
                </c:pt>
                <c:pt idx="91">
                  <c:v>97.2</c:v>
                </c:pt>
                <c:pt idx="92">
                  <c:v>97.2</c:v>
                </c:pt>
                <c:pt idx="93">
                  <c:v>97.3</c:v>
                </c:pt>
                <c:pt idx="94">
                  <c:v>97.4</c:v>
                </c:pt>
                <c:pt idx="95">
                  <c:v>97.6</c:v>
                </c:pt>
                <c:pt idx="96">
                  <c:v>97.7</c:v>
                </c:pt>
                <c:pt idx="97">
                  <c:v>97.6</c:v>
                </c:pt>
                <c:pt idx="98">
                  <c:v>97.7</c:v>
                </c:pt>
                <c:pt idx="99">
                  <c:v>97.6</c:v>
                </c:pt>
                <c:pt idx="100">
                  <c:v>97.1</c:v>
                </c:pt>
                <c:pt idx="101">
                  <c:v>97.2</c:v>
                </c:pt>
                <c:pt idx="102">
                  <c:v>97.1</c:v>
                </c:pt>
                <c:pt idx="103">
                  <c:v>97.2</c:v>
                </c:pt>
                <c:pt idx="104">
                  <c:v>97</c:v>
                </c:pt>
                <c:pt idx="105">
                  <c:v>96.9</c:v>
                </c:pt>
                <c:pt idx="106">
                  <c:v>97.1</c:v>
                </c:pt>
                <c:pt idx="107">
                  <c:v>97.1</c:v>
                </c:pt>
                <c:pt idx="108">
                  <c:v>97.2</c:v>
                </c:pt>
                <c:pt idx="109">
                  <c:v>97.3</c:v>
                </c:pt>
                <c:pt idx="110">
                  <c:v>97.6</c:v>
                </c:pt>
                <c:pt idx="111">
                  <c:v>97.4</c:v>
                </c:pt>
                <c:pt idx="112">
                  <c:v>97.2</c:v>
                </c:pt>
                <c:pt idx="113">
                  <c:v>97.3</c:v>
                </c:pt>
                <c:pt idx="114">
                  <c:v>97.3</c:v>
                </c:pt>
                <c:pt idx="115">
                  <c:v>97</c:v>
                </c:pt>
                <c:pt idx="116">
                  <c:v>97.1</c:v>
                </c:pt>
                <c:pt idx="117">
                  <c:v>97</c:v>
                </c:pt>
                <c:pt idx="118">
                  <c:v>96.9</c:v>
                </c:pt>
                <c:pt idx="119">
                  <c:v>96.8</c:v>
                </c:pt>
                <c:pt idx="120">
                  <c:v>96.8</c:v>
                </c:pt>
                <c:pt idx="121">
                  <c:v>96.5</c:v>
                </c:pt>
                <c:pt idx="122">
                  <c:v>96.6</c:v>
                </c:pt>
                <c:pt idx="123">
                  <c:v>97</c:v>
                </c:pt>
                <c:pt idx="124">
                  <c:v>97.2</c:v>
                </c:pt>
                <c:pt idx="125">
                  <c:v>97.4</c:v>
                </c:pt>
                <c:pt idx="126">
                  <c:v>97.5</c:v>
                </c:pt>
                <c:pt idx="127">
                  <c:v>97.8</c:v>
                </c:pt>
                <c:pt idx="128">
                  <c:v>97.6</c:v>
                </c:pt>
                <c:pt idx="129">
                  <c:v>97.7</c:v>
                </c:pt>
                <c:pt idx="130">
                  <c:v>97.1</c:v>
                </c:pt>
                <c:pt idx="131">
                  <c:v>97.2</c:v>
                </c:pt>
                <c:pt idx="132">
                  <c:v>96.9</c:v>
                </c:pt>
                <c:pt idx="133">
                  <c:v>96.7</c:v>
                </c:pt>
                <c:pt idx="134">
                  <c:v>97.2</c:v>
                </c:pt>
                <c:pt idx="135">
                  <c:v>97.2</c:v>
                </c:pt>
                <c:pt idx="136">
                  <c:v>97</c:v>
                </c:pt>
                <c:pt idx="137">
                  <c:v>97</c:v>
                </c:pt>
                <c:pt idx="138">
                  <c:v>97.1</c:v>
                </c:pt>
                <c:pt idx="139">
                  <c:v>97</c:v>
                </c:pt>
                <c:pt idx="140">
                  <c:v>97.1</c:v>
                </c:pt>
                <c:pt idx="141">
                  <c:v>97.1</c:v>
                </c:pt>
                <c:pt idx="142">
                  <c:v>97</c:v>
                </c:pt>
                <c:pt idx="143">
                  <c:v>97.2</c:v>
                </c:pt>
                <c:pt idx="144">
                  <c:v>97.1</c:v>
                </c:pt>
                <c:pt idx="145">
                  <c:v>97</c:v>
                </c:pt>
                <c:pt idx="146">
                  <c:v>96.6</c:v>
                </c:pt>
                <c:pt idx="147">
                  <c:v>97</c:v>
                </c:pt>
                <c:pt idx="148">
                  <c:v>97.1</c:v>
                </c:pt>
                <c:pt idx="149">
                  <c:v>97</c:v>
                </c:pt>
                <c:pt idx="150">
                  <c:v>96.8</c:v>
                </c:pt>
                <c:pt idx="151">
                  <c:v>97.1</c:v>
                </c:pt>
                <c:pt idx="152">
                  <c:v>97.3</c:v>
                </c:pt>
                <c:pt idx="153">
                  <c:v>97.2</c:v>
                </c:pt>
                <c:pt idx="154">
                  <c:v>97.3</c:v>
                </c:pt>
                <c:pt idx="155">
                  <c:v>97.1</c:v>
                </c:pt>
                <c:pt idx="156">
                  <c:v>96.8</c:v>
                </c:pt>
                <c:pt idx="157">
                  <c:v>96.5</c:v>
                </c:pt>
                <c:pt idx="158">
                  <c:v>96.7</c:v>
                </c:pt>
                <c:pt idx="159">
                  <c:v>97</c:v>
                </c:pt>
                <c:pt idx="160">
                  <c:v>97.1</c:v>
                </c:pt>
                <c:pt idx="161">
                  <c:v>97.1</c:v>
                </c:pt>
                <c:pt idx="162">
                  <c:v>97</c:v>
                </c:pt>
                <c:pt idx="163">
                  <c:v>96.8</c:v>
                </c:pt>
                <c:pt idx="164">
                  <c:v>97</c:v>
                </c:pt>
                <c:pt idx="165">
                  <c:v>97.1</c:v>
                </c:pt>
                <c:pt idx="166">
                  <c:v>96.9</c:v>
                </c:pt>
                <c:pt idx="167">
                  <c:v>96.6</c:v>
                </c:pt>
                <c:pt idx="168">
                  <c:v>96.4</c:v>
                </c:pt>
                <c:pt idx="169">
                  <c:v>96.6</c:v>
                </c:pt>
                <c:pt idx="170">
                  <c:v>96.7</c:v>
                </c:pt>
                <c:pt idx="171">
                  <c:v>96.8</c:v>
                </c:pt>
                <c:pt idx="172">
                  <c:v>97</c:v>
                </c:pt>
                <c:pt idx="173">
                  <c:v>96.9</c:v>
                </c:pt>
                <c:pt idx="174">
                  <c:v>96.8</c:v>
                </c:pt>
                <c:pt idx="175">
                  <c:v>97.1</c:v>
                </c:pt>
                <c:pt idx="176">
                  <c:v>96.9</c:v>
                </c:pt>
                <c:pt idx="177">
                  <c:v>96.9</c:v>
                </c:pt>
                <c:pt idx="178">
                  <c:v>96.9</c:v>
                </c:pt>
                <c:pt idx="179">
                  <c:v>96.8</c:v>
                </c:pt>
                <c:pt idx="180">
                  <c:v>96.8</c:v>
                </c:pt>
                <c:pt idx="181">
                  <c:v>96.6</c:v>
                </c:pt>
                <c:pt idx="182">
                  <c:v>96.8</c:v>
                </c:pt>
                <c:pt idx="183">
                  <c:v>96.7</c:v>
                </c:pt>
                <c:pt idx="184">
                  <c:v>96.7</c:v>
                </c:pt>
                <c:pt idx="185">
                  <c:v>96.7</c:v>
                </c:pt>
                <c:pt idx="186">
                  <c:v>96.9</c:v>
                </c:pt>
                <c:pt idx="187">
                  <c:v>96.7</c:v>
                </c:pt>
                <c:pt idx="188">
                  <c:v>96.7</c:v>
                </c:pt>
                <c:pt idx="189">
                  <c:v>96.7</c:v>
                </c:pt>
                <c:pt idx="190">
                  <c:v>97</c:v>
                </c:pt>
                <c:pt idx="191">
                  <c:v>96.9</c:v>
                </c:pt>
                <c:pt idx="192">
                  <c:v>96.8</c:v>
                </c:pt>
                <c:pt idx="193">
                  <c:v>96.8</c:v>
                </c:pt>
                <c:pt idx="194">
                  <c:v>96.9</c:v>
                </c:pt>
                <c:pt idx="195">
                  <c:v>97</c:v>
                </c:pt>
                <c:pt idx="196">
                  <c:v>97</c:v>
                </c:pt>
                <c:pt idx="197">
                  <c:v>96.7</c:v>
                </c:pt>
                <c:pt idx="198">
                  <c:v>96.8</c:v>
                </c:pt>
                <c:pt idx="199">
                  <c:v>96.5</c:v>
                </c:pt>
                <c:pt idx="200">
                  <c:v>96.6</c:v>
                </c:pt>
                <c:pt idx="201">
                  <c:v>96.6</c:v>
                </c:pt>
                <c:pt idx="202">
                  <c:v>96.7</c:v>
                </c:pt>
                <c:pt idx="203">
                  <c:v>96.6</c:v>
                </c:pt>
                <c:pt idx="204">
                  <c:v>96.7</c:v>
                </c:pt>
                <c:pt idx="205">
                  <c:v>96.6</c:v>
                </c:pt>
                <c:pt idx="206">
                  <c:v>96.7</c:v>
                </c:pt>
                <c:pt idx="207">
                  <c:v>96.8</c:v>
                </c:pt>
                <c:pt idx="208">
                  <c:v>97</c:v>
                </c:pt>
                <c:pt idx="209">
                  <c:v>96.7</c:v>
                </c:pt>
                <c:pt idx="210">
                  <c:v>96.7</c:v>
                </c:pt>
                <c:pt idx="211">
                  <c:v>96.7</c:v>
                </c:pt>
                <c:pt idx="212">
                  <c:v>96.6</c:v>
                </c:pt>
                <c:pt idx="213">
                  <c:v>96.5</c:v>
                </c:pt>
                <c:pt idx="214">
                  <c:v>96.7</c:v>
                </c:pt>
                <c:pt idx="215">
                  <c:v>96.6</c:v>
                </c:pt>
                <c:pt idx="216">
                  <c:v>96.7</c:v>
                </c:pt>
                <c:pt idx="217">
                  <c:v>96.6</c:v>
                </c:pt>
                <c:pt idx="218">
                  <c:v>96.7</c:v>
                </c:pt>
                <c:pt idx="219">
                  <c:v>96.7</c:v>
                </c:pt>
                <c:pt idx="220">
                  <c:v>96.6</c:v>
                </c:pt>
                <c:pt idx="221">
                  <c:v>96.5</c:v>
                </c:pt>
                <c:pt idx="222">
                  <c:v>96.4</c:v>
                </c:pt>
                <c:pt idx="223">
                  <c:v>96.5</c:v>
                </c:pt>
                <c:pt idx="224">
                  <c:v>96.5</c:v>
                </c:pt>
                <c:pt idx="225">
                  <c:v>96.6</c:v>
                </c:pt>
                <c:pt idx="226">
                  <c:v>96.7</c:v>
                </c:pt>
                <c:pt idx="227">
                  <c:v>96.7</c:v>
                </c:pt>
                <c:pt idx="228">
                  <c:v>96.8</c:v>
                </c:pt>
                <c:pt idx="229">
                  <c:v>96.6</c:v>
                </c:pt>
                <c:pt idx="230">
                  <c:v>96.6</c:v>
                </c:pt>
                <c:pt idx="231">
                  <c:v>96.8</c:v>
                </c:pt>
                <c:pt idx="232">
                  <c:v>96.6</c:v>
                </c:pt>
                <c:pt idx="233">
                  <c:v>96.6</c:v>
                </c:pt>
                <c:pt idx="234">
                  <c:v>96.7</c:v>
                </c:pt>
                <c:pt idx="235">
                  <c:v>96.5</c:v>
                </c:pt>
                <c:pt idx="236">
                  <c:v>96.4</c:v>
                </c:pt>
                <c:pt idx="237">
                  <c:v>96.5</c:v>
                </c:pt>
                <c:pt idx="238">
                  <c:v>96.4</c:v>
                </c:pt>
                <c:pt idx="239">
                  <c:v>96.5</c:v>
                </c:pt>
                <c:pt idx="240">
                  <c:v>96.3</c:v>
                </c:pt>
                <c:pt idx="241">
                  <c:v>96.4</c:v>
                </c:pt>
                <c:pt idx="242">
                  <c:v>96.4</c:v>
                </c:pt>
                <c:pt idx="243">
                  <c:v>96.4</c:v>
                </c:pt>
                <c:pt idx="244">
                  <c:v>96.3</c:v>
                </c:pt>
                <c:pt idx="245">
                  <c:v>96.4</c:v>
                </c:pt>
                <c:pt idx="246">
                  <c:v>96.4</c:v>
                </c:pt>
                <c:pt idx="247">
                  <c:v>96.4</c:v>
                </c:pt>
                <c:pt idx="248">
                  <c:v>96.2</c:v>
                </c:pt>
                <c:pt idx="249">
                  <c:v>96.2</c:v>
                </c:pt>
                <c:pt idx="250">
                  <c:v>96.1</c:v>
                </c:pt>
                <c:pt idx="251">
                  <c:v>96.3</c:v>
                </c:pt>
                <c:pt idx="252">
                  <c:v>96.4</c:v>
                </c:pt>
                <c:pt idx="253">
                  <c:v>96.4</c:v>
                </c:pt>
                <c:pt idx="254">
                  <c:v>96.2</c:v>
                </c:pt>
                <c:pt idx="255">
                  <c:v>96</c:v>
                </c:pt>
                <c:pt idx="256">
                  <c:v>96</c:v>
                </c:pt>
                <c:pt idx="257">
                  <c:v>96</c:v>
                </c:pt>
                <c:pt idx="258">
                  <c:v>96</c:v>
                </c:pt>
                <c:pt idx="259">
                  <c:v>96.1</c:v>
                </c:pt>
                <c:pt idx="260">
                  <c:v>96</c:v>
                </c:pt>
                <c:pt idx="261">
                  <c:v>96</c:v>
                </c:pt>
                <c:pt idx="262">
                  <c:v>95.8</c:v>
                </c:pt>
                <c:pt idx="263">
                  <c:v>95.8</c:v>
                </c:pt>
                <c:pt idx="264">
                  <c:v>96</c:v>
                </c:pt>
                <c:pt idx="265">
                  <c:v>95.9</c:v>
                </c:pt>
                <c:pt idx="266">
                  <c:v>96.1</c:v>
                </c:pt>
                <c:pt idx="267">
                  <c:v>96</c:v>
                </c:pt>
                <c:pt idx="268">
                  <c:v>95.9</c:v>
                </c:pt>
                <c:pt idx="269">
                  <c:v>96</c:v>
                </c:pt>
                <c:pt idx="270">
                  <c:v>95.8</c:v>
                </c:pt>
                <c:pt idx="271">
                  <c:v>95.7</c:v>
                </c:pt>
                <c:pt idx="272">
                  <c:v>95.7</c:v>
                </c:pt>
                <c:pt idx="273">
                  <c:v>95.8</c:v>
                </c:pt>
                <c:pt idx="274">
                  <c:v>95.9</c:v>
                </c:pt>
                <c:pt idx="275">
                  <c:v>95.7</c:v>
                </c:pt>
                <c:pt idx="276">
                  <c:v>95.5</c:v>
                </c:pt>
                <c:pt idx="277">
                  <c:v>95.5</c:v>
                </c:pt>
                <c:pt idx="278">
                  <c:v>95.4</c:v>
                </c:pt>
                <c:pt idx="279">
                  <c:v>95.5</c:v>
                </c:pt>
                <c:pt idx="280">
                  <c:v>95.5</c:v>
                </c:pt>
                <c:pt idx="281">
                  <c:v>95.6</c:v>
                </c:pt>
                <c:pt idx="282">
                  <c:v>95.7</c:v>
                </c:pt>
                <c:pt idx="283">
                  <c:v>95.5</c:v>
                </c:pt>
                <c:pt idx="284">
                  <c:v>95.5</c:v>
                </c:pt>
                <c:pt idx="285">
                  <c:v>95.3</c:v>
                </c:pt>
                <c:pt idx="286">
                  <c:v>95.3</c:v>
                </c:pt>
                <c:pt idx="287">
                  <c:v>95.1</c:v>
                </c:pt>
                <c:pt idx="288">
                  <c:v>95</c:v>
                </c:pt>
                <c:pt idx="289">
                  <c:v>95.1</c:v>
                </c:pt>
                <c:pt idx="290">
                  <c:v>95.2</c:v>
                </c:pt>
                <c:pt idx="291">
                  <c:v>95.1</c:v>
                </c:pt>
                <c:pt idx="292">
                  <c:v>95.2</c:v>
                </c:pt>
                <c:pt idx="293">
                  <c:v>95.3</c:v>
                </c:pt>
                <c:pt idx="294">
                  <c:v>95.3</c:v>
                </c:pt>
                <c:pt idx="295">
                  <c:v>95.1</c:v>
                </c:pt>
                <c:pt idx="296">
                  <c:v>95</c:v>
                </c:pt>
                <c:pt idx="297">
                  <c:v>94.9</c:v>
                </c:pt>
                <c:pt idx="298">
                  <c:v>94.9</c:v>
                </c:pt>
                <c:pt idx="299">
                  <c:v>94.9</c:v>
                </c:pt>
                <c:pt idx="300">
                  <c:v>94.9</c:v>
                </c:pt>
                <c:pt idx="301">
                  <c:v>95</c:v>
                </c:pt>
                <c:pt idx="302">
                  <c:v>95.1</c:v>
                </c:pt>
                <c:pt idx="303">
                  <c:v>95</c:v>
                </c:pt>
                <c:pt idx="304">
                  <c:v>94.9</c:v>
                </c:pt>
                <c:pt idx="305">
                  <c:v>94.9</c:v>
                </c:pt>
                <c:pt idx="306">
                  <c:v>95.1</c:v>
                </c:pt>
                <c:pt idx="307">
                  <c:v>94.9</c:v>
                </c:pt>
                <c:pt idx="308">
                  <c:v>94.8</c:v>
                </c:pt>
                <c:pt idx="309">
                  <c:v>95</c:v>
                </c:pt>
                <c:pt idx="310">
                  <c:v>94.9</c:v>
                </c:pt>
                <c:pt idx="311">
                  <c:v>95</c:v>
                </c:pt>
                <c:pt idx="312">
                  <c:v>95.4</c:v>
                </c:pt>
                <c:pt idx="313">
                  <c:v>95.1</c:v>
                </c:pt>
                <c:pt idx="314">
                  <c:v>95</c:v>
                </c:pt>
                <c:pt idx="315">
                  <c:v>94.5</c:v>
                </c:pt>
                <c:pt idx="316">
                  <c:v>94.8</c:v>
                </c:pt>
                <c:pt idx="317">
                  <c:v>94.7</c:v>
                </c:pt>
                <c:pt idx="318">
                  <c:v>94.5</c:v>
                </c:pt>
                <c:pt idx="319">
                  <c:v>94.6</c:v>
                </c:pt>
                <c:pt idx="320">
                  <c:v>94.5</c:v>
                </c:pt>
                <c:pt idx="321">
                  <c:v>94.7</c:v>
                </c:pt>
                <c:pt idx="322">
                  <c:v>94.7</c:v>
                </c:pt>
                <c:pt idx="323">
                  <c:v>94.6</c:v>
                </c:pt>
                <c:pt idx="324">
                  <c:v>94.3</c:v>
                </c:pt>
                <c:pt idx="325">
                  <c:v>93.9</c:v>
                </c:pt>
                <c:pt idx="326">
                  <c:v>94.2</c:v>
                </c:pt>
                <c:pt idx="327">
                  <c:v>94.3</c:v>
                </c:pt>
                <c:pt idx="328">
                  <c:v>94.6</c:v>
                </c:pt>
                <c:pt idx="329">
                  <c:v>94.6</c:v>
                </c:pt>
                <c:pt idx="330">
                  <c:v>94.6</c:v>
                </c:pt>
                <c:pt idx="331">
                  <c:v>94.7</c:v>
                </c:pt>
                <c:pt idx="332">
                  <c:v>94.6</c:v>
                </c:pt>
                <c:pt idx="333">
                  <c:v>94.7</c:v>
                </c:pt>
                <c:pt idx="334">
                  <c:v>94.4</c:v>
                </c:pt>
                <c:pt idx="335">
                  <c:v>94.1</c:v>
                </c:pt>
                <c:pt idx="336">
                  <c:v>93.9</c:v>
                </c:pt>
                <c:pt idx="337">
                  <c:v>93.9</c:v>
                </c:pt>
                <c:pt idx="338">
                  <c:v>94</c:v>
                </c:pt>
                <c:pt idx="339">
                  <c:v>94.2</c:v>
                </c:pt>
                <c:pt idx="340">
                  <c:v>94.1</c:v>
                </c:pt>
                <c:pt idx="341">
                  <c:v>94.1</c:v>
                </c:pt>
                <c:pt idx="342">
                  <c:v>94.4</c:v>
                </c:pt>
                <c:pt idx="343">
                  <c:v>94.3</c:v>
                </c:pt>
                <c:pt idx="344">
                  <c:v>94.4</c:v>
                </c:pt>
                <c:pt idx="345">
                  <c:v>94.3</c:v>
                </c:pt>
                <c:pt idx="346">
                  <c:v>94.3</c:v>
                </c:pt>
                <c:pt idx="347">
                  <c:v>94.1</c:v>
                </c:pt>
                <c:pt idx="348">
                  <c:v>93.9</c:v>
                </c:pt>
                <c:pt idx="349">
                  <c:v>94.1</c:v>
                </c:pt>
                <c:pt idx="350">
                  <c:v>94.1</c:v>
                </c:pt>
                <c:pt idx="351">
                  <c:v>94.2</c:v>
                </c:pt>
                <c:pt idx="352">
                  <c:v>94.1</c:v>
                </c:pt>
                <c:pt idx="353">
                  <c:v>94.3</c:v>
                </c:pt>
                <c:pt idx="354">
                  <c:v>94.1</c:v>
                </c:pt>
                <c:pt idx="355">
                  <c:v>94.1</c:v>
                </c:pt>
                <c:pt idx="356">
                  <c:v>94</c:v>
                </c:pt>
                <c:pt idx="357">
                  <c:v>94.3</c:v>
                </c:pt>
                <c:pt idx="358">
                  <c:v>94.4</c:v>
                </c:pt>
                <c:pt idx="359">
                  <c:v>94.5</c:v>
                </c:pt>
                <c:pt idx="360">
                  <c:v>94.6</c:v>
                </c:pt>
                <c:pt idx="361">
                  <c:v>94.4</c:v>
                </c:pt>
                <c:pt idx="362">
                  <c:v>94.4</c:v>
                </c:pt>
                <c:pt idx="363">
                  <c:v>94.3</c:v>
                </c:pt>
                <c:pt idx="364">
                  <c:v>94.4</c:v>
                </c:pt>
                <c:pt idx="365">
                  <c:v>94.1</c:v>
                </c:pt>
                <c:pt idx="366">
                  <c:v>94.1</c:v>
                </c:pt>
                <c:pt idx="367">
                  <c:v>94</c:v>
                </c:pt>
                <c:pt idx="368">
                  <c:v>94.2</c:v>
                </c:pt>
                <c:pt idx="369">
                  <c:v>94</c:v>
                </c:pt>
                <c:pt idx="370">
                  <c:v>94.3</c:v>
                </c:pt>
                <c:pt idx="371">
                  <c:v>94.5</c:v>
                </c:pt>
                <c:pt idx="372">
                  <c:v>94.6</c:v>
                </c:pt>
                <c:pt idx="373">
                  <c:v>94.7</c:v>
                </c:pt>
                <c:pt idx="374">
                  <c:v>94.7</c:v>
                </c:pt>
                <c:pt idx="375">
                  <c:v>94.3</c:v>
                </c:pt>
                <c:pt idx="376">
                  <c:v>94.2</c:v>
                </c:pt>
                <c:pt idx="377">
                  <c:v>94.3</c:v>
                </c:pt>
                <c:pt idx="378">
                  <c:v>94.5</c:v>
                </c:pt>
                <c:pt idx="379">
                  <c:v>94.3</c:v>
                </c:pt>
                <c:pt idx="380">
                  <c:v>94.3</c:v>
                </c:pt>
                <c:pt idx="381">
                  <c:v>94.2</c:v>
                </c:pt>
                <c:pt idx="382">
                  <c:v>94.1</c:v>
                </c:pt>
                <c:pt idx="383">
                  <c:v>94.3</c:v>
                </c:pt>
                <c:pt idx="384">
                  <c:v>94.5</c:v>
                </c:pt>
                <c:pt idx="385">
                  <c:v>94.4</c:v>
                </c:pt>
                <c:pt idx="386">
                  <c:v>94.2</c:v>
                </c:pt>
                <c:pt idx="387">
                  <c:v>94.2</c:v>
                </c:pt>
                <c:pt idx="388">
                  <c:v>94.3</c:v>
                </c:pt>
                <c:pt idx="389">
                  <c:v>94.2</c:v>
                </c:pt>
                <c:pt idx="390">
                  <c:v>94.4</c:v>
                </c:pt>
                <c:pt idx="391">
                  <c:v>94.2</c:v>
                </c:pt>
                <c:pt idx="392">
                  <c:v>94.4</c:v>
                </c:pt>
                <c:pt idx="393">
                  <c:v>94.2</c:v>
                </c:pt>
                <c:pt idx="394">
                  <c:v>94.2</c:v>
                </c:pt>
                <c:pt idx="395">
                  <c:v>94</c:v>
                </c:pt>
                <c:pt idx="396">
                  <c:v>94.2</c:v>
                </c:pt>
                <c:pt idx="397">
                  <c:v>94</c:v>
                </c:pt>
                <c:pt idx="398">
                  <c:v>94.3</c:v>
                </c:pt>
                <c:pt idx="399">
                  <c:v>94.4</c:v>
                </c:pt>
                <c:pt idx="400">
                  <c:v>94.5</c:v>
                </c:pt>
                <c:pt idx="401">
                  <c:v>94.1</c:v>
                </c:pt>
                <c:pt idx="402">
                  <c:v>93.9</c:v>
                </c:pt>
                <c:pt idx="403">
                  <c:v>94.1</c:v>
                </c:pt>
                <c:pt idx="404">
                  <c:v>94</c:v>
                </c:pt>
                <c:pt idx="405">
                  <c:v>94</c:v>
                </c:pt>
                <c:pt idx="406">
                  <c:v>94.1</c:v>
                </c:pt>
                <c:pt idx="407">
                  <c:v>93.9</c:v>
                </c:pt>
                <c:pt idx="408">
                  <c:v>93.8</c:v>
                </c:pt>
                <c:pt idx="409">
                  <c:v>93.9</c:v>
                </c:pt>
                <c:pt idx="410">
                  <c:v>93.9</c:v>
                </c:pt>
                <c:pt idx="411">
                  <c:v>94</c:v>
                </c:pt>
                <c:pt idx="412">
                  <c:v>94.3</c:v>
                </c:pt>
                <c:pt idx="413">
                  <c:v>94.2</c:v>
                </c:pt>
                <c:pt idx="414">
                  <c:v>94.1</c:v>
                </c:pt>
                <c:pt idx="415">
                  <c:v>94.1</c:v>
                </c:pt>
                <c:pt idx="416">
                  <c:v>94.3</c:v>
                </c:pt>
                <c:pt idx="417">
                  <c:v>94.2</c:v>
                </c:pt>
                <c:pt idx="418">
                  <c:v>94</c:v>
                </c:pt>
                <c:pt idx="419">
                  <c:v>93.9</c:v>
                </c:pt>
                <c:pt idx="420">
                  <c:v>93.3</c:v>
                </c:pt>
                <c:pt idx="421">
                  <c:v>93.3</c:v>
                </c:pt>
                <c:pt idx="422">
                  <c:v>93.6</c:v>
                </c:pt>
                <c:pt idx="423">
                  <c:v>93.8</c:v>
                </c:pt>
                <c:pt idx="424">
                  <c:v>93.9</c:v>
                </c:pt>
                <c:pt idx="425">
                  <c:v>94</c:v>
                </c:pt>
                <c:pt idx="426">
                  <c:v>94</c:v>
                </c:pt>
                <c:pt idx="427">
                  <c:v>94</c:v>
                </c:pt>
                <c:pt idx="428">
                  <c:v>94.1</c:v>
                </c:pt>
                <c:pt idx="429">
                  <c:v>93.8</c:v>
                </c:pt>
                <c:pt idx="430">
                  <c:v>93.7</c:v>
                </c:pt>
                <c:pt idx="431">
                  <c:v>93.8</c:v>
                </c:pt>
                <c:pt idx="432">
                  <c:v>93.7</c:v>
                </c:pt>
                <c:pt idx="433">
                  <c:v>93.8</c:v>
                </c:pt>
                <c:pt idx="434">
                  <c:v>93.8</c:v>
                </c:pt>
                <c:pt idx="435">
                  <c:v>93.8</c:v>
                </c:pt>
                <c:pt idx="436">
                  <c:v>93.7</c:v>
                </c:pt>
                <c:pt idx="437">
                  <c:v>93.9</c:v>
                </c:pt>
                <c:pt idx="438">
                  <c:v>94.1</c:v>
                </c:pt>
                <c:pt idx="439">
                  <c:v>94.1</c:v>
                </c:pt>
                <c:pt idx="440">
                  <c:v>93.9</c:v>
                </c:pt>
                <c:pt idx="441">
                  <c:v>94</c:v>
                </c:pt>
                <c:pt idx="442">
                  <c:v>93.9</c:v>
                </c:pt>
                <c:pt idx="443">
                  <c:v>94</c:v>
                </c:pt>
                <c:pt idx="444">
                  <c:v>94</c:v>
                </c:pt>
                <c:pt idx="445">
                  <c:v>93.9</c:v>
                </c:pt>
                <c:pt idx="446">
                  <c:v>93.9</c:v>
                </c:pt>
                <c:pt idx="447">
                  <c:v>94.1</c:v>
                </c:pt>
                <c:pt idx="448">
                  <c:v>93.8</c:v>
                </c:pt>
                <c:pt idx="449">
                  <c:v>93.8</c:v>
                </c:pt>
                <c:pt idx="450">
                  <c:v>93.9</c:v>
                </c:pt>
                <c:pt idx="451">
                  <c:v>93.9</c:v>
                </c:pt>
                <c:pt idx="452">
                  <c:v>94.1</c:v>
                </c:pt>
                <c:pt idx="453">
                  <c:v>94</c:v>
                </c:pt>
                <c:pt idx="454">
                  <c:v>93.9</c:v>
                </c:pt>
                <c:pt idx="455">
                  <c:v>93.8</c:v>
                </c:pt>
                <c:pt idx="456">
                  <c:v>94</c:v>
                </c:pt>
                <c:pt idx="457">
                  <c:v>93.8</c:v>
                </c:pt>
                <c:pt idx="458">
                  <c:v>93.8</c:v>
                </c:pt>
                <c:pt idx="459">
                  <c:v>93.7</c:v>
                </c:pt>
                <c:pt idx="460">
                  <c:v>93.7</c:v>
                </c:pt>
                <c:pt idx="461">
                  <c:v>93.9</c:v>
                </c:pt>
                <c:pt idx="462">
                  <c:v>93.8</c:v>
                </c:pt>
                <c:pt idx="463">
                  <c:v>93.8</c:v>
                </c:pt>
                <c:pt idx="464">
                  <c:v>93.9</c:v>
                </c:pt>
                <c:pt idx="465">
                  <c:v>93.7</c:v>
                </c:pt>
                <c:pt idx="466">
                  <c:v>93.9</c:v>
                </c:pt>
                <c:pt idx="467">
                  <c:v>93.9</c:v>
                </c:pt>
                <c:pt idx="468">
                  <c:v>94</c:v>
                </c:pt>
                <c:pt idx="469">
                  <c:v>93.8</c:v>
                </c:pt>
                <c:pt idx="470">
                  <c:v>93.8</c:v>
                </c:pt>
                <c:pt idx="471">
                  <c:v>93.7</c:v>
                </c:pt>
                <c:pt idx="472">
                  <c:v>93.8</c:v>
                </c:pt>
                <c:pt idx="473">
                  <c:v>93.6</c:v>
                </c:pt>
                <c:pt idx="474">
                  <c:v>93.7</c:v>
                </c:pt>
                <c:pt idx="475">
                  <c:v>93.6</c:v>
                </c:pt>
                <c:pt idx="476">
                  <c:v>93.6</c:v>
                </c:pt>
                <c:pt idx="477">
                  <c:v>93.7</c:v>
                </c:pt>
                <c:pt idx="478">
                  <c:v>93.6</c:v>
                </c:pt>
                <c:pt idx="479">
                  <c:v>93.5</c:v>
                </c:pt>
                <c:pt idx="480">
                  <c:v>93.6</c:v>
                </c:pt>
                <c:pt idx="481">
                  <c:v>93.7</c:v>
                </c:pt>
                <c:pt idx="482">
                  <c:v>93.6</c:v>
                </c:pt>
                <c:pt idx="483">
                  <c:v>93.8</c:v>
                </c:pt>
                <c:pt idx="484">
                  <c:v>93.6</c:v>
                </c:pt>
                <c:pt idx="485">
                  <c:v>93.3</c:v>
                </c:pt>
                <c:pt idx="486">
                  <c:v>93.6</c:v>
                </c:pt>
                <c:pt idx="487">
                  <c:v>93.6</c:v>
                </c:pt>
                <c:pt idx="488">
                  <c:v>93.5</c:v>
                </c:pt>
                <c:pt idx="489">
                  <c:v>93.4</c:v>
                </c:pt>
                <c:pt idx="490">
                  <c:v>93.7</c:v>
                </c:pt>
                <c:pt idx="491">
                  <c:v>93.4</c:v>
                </c:pt>
                <c:pt idx="492">
                  <c:v>93.8</c:v>
                </c:pt>
                <c:pt idx="493">
                  <c:v>93.7</c:v>
                </c:pt>
                <c:pt idx="494">
                  <c:v>93.7</c:v>
                </c:pt>
                <c:pt idx="495">
                  <c:v>93.7</c:v>
                </c:pt>
                <c:pt idx="496">
                  <c:v>93.5</c:v>
                </c:pt>
                <c:pt idx="497">
                  <c:v>93.5</c:v>
                </c:pt>
                <c:pt idx="498">
                  <c:v>93.6</c:v>
                </c:pt>
                <c:pt idx="499">
                  <c:v>93.5</c:v>
                </c:pt>
                <c:pt idx="500">
                  <c:v>93.6</c:v>
                </c:pt>
                <c:pt idx="501">
                  <c:v>93.7</c:v>
                </c:pt>
                <c:pt idx="502">
                  <c:v>93.9</c:v>
                </c:pt>
                <c:pt idx="503">
                  <c:v>93.8</c:v>
                </c:pt>
                <c:pt idx="504">
                  <c:v>93.9</c:v>
                </c:pt>
                <c:pt idx="505">
                  <c:v>94</c:v>
                </c:pt>
                <c:pt idx="506">
                  <c:v>93.6</c:v>
                </c:pt>
                <c:pt idx="507">
                  <c:v>93.5</c:v>
                </c:pt>
                <c:pt idx="508">
                  <c:v>93.3</c:v>
                </c:pt>
                <c:pt idx="509">
                  <c:v>93.3</c:v>
                </c:pt>
                <c:pt idx="510">
                  <c:v>93.2</c:v>
                </c:pt>
                <c:pt idx="511">
                  <c:v>93.3</c:v>
                </c:pt>
                <c:pt idx="512">
                  <c:v>93.1</c:v>
                </c:pt>
                <c:pt idx="513">
                  <c:v>93.2</c:v>
                </c:pt>
                <c:pt idx="514">
                  <c:v>93.4</c:v>
                </c:pt>
                <c:pt idx="515">
                  <c:v>93.1</c:v>
                </c:pt>
                <c:pt idx="516">
                  <c:v>93.2</c:v>
                </c:pt>
                <c:pt idx="517">
                  <c:v>93.4</c:v>
                </c:pt>
                <c:pt idx="518">
                  <c:v>93.3</c:v>
                </c:pt>
                <c:pt idx="519">
                  <c:v>93.4</c:v>
                </c:pt>
                <c:pt idx="520">
                  <c:v>93</c:v>
                </c:pt>
                <c:pt idx="521">
                  <c:v>93.1</c:v>
                </c:pt>
                <c:pt idx="522">
                  <c:v>93</c:v>
                </c:pt>
                <c:pt idx="523">
                  <c:v>92.9</c:v>
                </c:pt>
                <c:pt idx="524">
                  <c:v>93.1</c:v>
                </c:pt>
                <c:pt idx="525">
                  <c:v>92.9</c:v>
                </c:pt>
                <c:pt idx="526">
                  <c:v>92.9</c:v>
                </c:pt>
                <c:pt idx="527">
                  <c:v>92.7</c:v>
                </c:pt>
                <c:pt idx="528">
                  <c:v>93</c:v>
                </c:pt>
                <c:pt idx="529">
                  <c:v>92.8</c:v>
                </c:pt>
                <c:pt idx="530">
                  <c:v>92.9</c:v>
                </c:pt>
                <c:pt idx="531">
                  <c:v>93</c:v>
                </c:pt>
                <c:pt idx="532">
                  <c:v>93.2</c:v>
                </c:pt>
                <c:pt idx="533">
                  <c:v>93.3</c:v>
                </c:pt>
                <c:pt idx="534">
                  <c:v>93.1</c:v>
                </c:pt>
                <c:pt idx="535">
                  <c:v>93.2</c:v>
                </c:pt>
                <c:pt idx="536">
                  <c:v>93.1</c:v>
                </c:pt>
                <c:pt idx="537">
                  <c:v>93</c:v>
                </c:pt>
                <c:pt idx="538">
                  <c:v>92.7</c:v>
                </c:pt>
                <c:pt idx="539">
                  <c:v>92.6</c:v>
                </c:pt>
                <c:pt idx="540">
                  <c:v>92.6</c:v>
                </c:pt>
                <c:pt idx="541">
                  <c:v>92.4</c:v>
                </c:pt>
                <c:pt idx="542">
                  <c:v>92.4</c:v>
                </c:pt>
                <c:pt idx="543">
                  <c:v>92.5</c:v>
                </c:pt>
                <c:pt idx="544">
                  <c:v>92.6</c:v>
                </c:pt>
                <c:pt idx="545">
                  <c:v>92.8</c:v>
                </c:pt>
                <c:pt idx="546">
                  <c:v>92.7</c:v>
                </c:pt>
                <c:pt idx="547">
                  <c:v>92.7</c:v>
                </c:pt>
                <c:pt idx="548">
                  <c:v>92.5</c:v>
                </c:pt>
                <c:pt idx="549">
                  <c:v>92.5</c:v>
                </c:pt>
                <c:pt idx="550">
                  <c:v>92.6</c:v>
                </c:pt>
                <c:pt idx="551">
                  <c:v>92.4</c:v>
                </c:pt>
                <c:pt idx="552">
                  <c:v>92.1</c:v>
                </c:pt>
                <c:pt idx="553">
                  <c:v>91.9</c:v>
                </c:pt>
                <c:pt idx="554">
                  <c:v>91.7</c:v>
                </c:pt>
                <c:pt idx="555">
                  <c:v>91.7</c:v>
                </c:pt>
                <c:pt idx="556">
                  <c:v>91.6</c:v>
                </c:pt>
                <c:pt idx="557">
                  <c:v>91.4</c:v>
                </c:pt>
                <c:pt idx="558">
                  <c:v>91.5</c:v>
                </c:pt>
                <c:pt idx="559">
                  <c:v>91.4</c:v>
                </c:pt>
                <c:pt idx="560">
                  <c:v>91.6</c:v>
                </c:pt>
                <c:pt idx="561">
                  <c:v>91.8</c:v>
                </c:pt>
                <c:pt idx="562">
                  <c:v>91.9</c:v>
                </c:pt>
                <c:pt idx="563">
                  <c:v>92</c:v>
                </c:pt>
                <c:pt idx="564">
                  <c:v>92</c:v>
                </c:pt>
                <c:pt idx="565">
                  <c:v>92</c:v>
                </c:pt>
                <c:pt idx="566">
                  <c:v>91.8</c:v>
                </c:pt>
                <c:pt idx="567">
                  <c:v>91.8</c:v>
                </c:pt>
                <c:pt idx="568">
                  <c:v>91.8</c:v>
                </c:pt>
                <c:pt idx="569">
                  <c:v>91.6</c:v>
                </c:pt>
                <c:pt idx="570">
                  <c:v>91.4</c:v>
                </c:pt>
                <c:pt idx="571">
                  <c:v>91.4</c:v>
                </c:pt>
                <c:pt idx="572">
                  <c:v>91.5</c:v>
                </c:pt>
                <c:pt idx="573">
                  <c:v>91.3</c:v>
                </c:pt>
                <c:pt idx="574">
                  <c:v>91.3</c:v>
                </c:pt>
                <c:pt idx="575">
                  <c:v>91.3</c:v>
                </c:pt>
                <c:pt idx="576">
                  <c:v>91.5</c:v>
                </c:pt>
                <c:pt idx="577">
                  <c:v>91.7</c:v>
                </c:pt>
                <c:pt idx="578">
                  <c:v>91.5</c:v>
                </c:pt>
                <c:pt idx="579">
                  <c:v>91.6</c:v>
                </c:pt>
                <c:pt idx="580">
                  <c:v>91.6</c:v>
                </c:pt>
                <c:pt idx="581">
                  <c:v>91.6</c:v>
                </c:pt>
                <c:pt idx="582">
                  <c:v>91.8</c:v>
                </c:pt>
                <c:pt idx="583">
                  <c:v>92</c:v>
                </c:pt>
                <c:pt idx="584">
                  <c:v>91.9</c:v>
                </c:pt>
                <c:pt idx="585">
                  <c:v>92</c:v>
                </c:pt>
                <c:pt idx="586">
                  <c:v>92</c:v>
                </c:pt>
                <c:pt idx="587">
                  <c:v>91.9</c:v>
                </c:pt>
                <c:pt idx="588">
                  <c:v>91.9</c:v>
                </c:pt>
                <c:pt idx="589">
                  <c:v>91.9</c:v>
                </c:pt>
                <c:pt idx="590">
                  <c:v>91.8</c:v>
                </c:pt>
                <c:pt idx="591">
                  <c:v>91.7</c:v>
                </c:pt>
                <c:pt idx="592">
                  <c:v>91.5</c:v>
                </c:pt>
                <c:pt idx="593">
                  <c:v>91.8</c:v>
                </c:pt>
                <c:pt idx="594">
                  <c:v>91.9</c:v>
                </c:pt>
                <c:pt idx="595">
                  <c:v>92</c:v>
                </c:pt>
                <c:pt idx="596">
                  <c:v>91.9</c:v>
                </c:pt>
                <c:pt idx="597">
                  <c:v>91.8</c:v>
                </c:pt>
                <c:pt idx="598">
                  <c:v>91.8</c:v>
                </c:pt>
                <c:pt idx="599">
                  <c:v>91.8</c:v>
                </c:pt>
                <c:pt idx="600">
                  <c:v>91.9</c:v>
                </c:pt>
                <c:pt idx="601">
                  <c:v>91.8</c:v>
                </c:pt>
                <c:pt idx="602">
                  <c:v>92</c:v>
                </c:pt>
                <c:pt idx="603">
                  <c:v>91.8</c:v>
                </c:pt>
                <c:pt idx="604">
                  <c:v>91.7</c:v>
                </c:pt>
                <c:pt idx="605">
                  <c:v>91.7</c:v>
                </c:pt>
                <c:pt idx="606">
                  <c:v>91.9</c:v>
                </c:pt>
                <c:pt idx="607">
                  <c:v>91.7</c:v>
                </c:pt>
                <c:pt idx="608">
                  <c:v>91.7</c:v>
                </c:pt>
                <c:pt idx="609">
                  <c:v>91.8</c:v>
                </c:pt>
                <c:pt idx="610">
                  <c:v>91.9</c:v>
                </c:pt>
                <c:pt idx="611">
                  <c:v>91.8</c:v>
                </c:pt>
                <c:pt idx="612">
                  <c:v>92.5</c:v>
                </c:pt>
                <c:pt idx="613">
                  <c:v>92.2</c:v>
                </c:pt>
                <c:pt idx="614">
                  <c:v>91.8</c:v>
                </c:pt>
                <c:pt idx="615">
                  <c:v>91.9</c:v>
                </c:pt>
                <c:pt idx="616">
                  <c:v>91.8</c:v>
                </c:pt>
                <c:pt idx="617">
                  <c:v>91.6</c:v>
                </c:pt>
                <c:pt idx="618">
                  <c:v>91.6</c:v>
                </c:pt>
                <c:pt idx="619">
                  <c:v>91.5</c:v>
                </c:pt>
                <c:pt idx="620">
                  <c:v>91.4</c:v>
                </c:pt>
                <c:pt idx="621">
                  <c:v>91.4</c:v>
                </c:pt>
                <c:pt idx="622">
                  <c:v>91.6</c:v>
                </c:pt>
                <c:pt idx="623">
                  <c:v>91.6</c:v>
                </c:pt>
                <c:pt idx="624">
                  <c:v>92.1</c:v>
                </c:pt>
                <c:pt idx="625">
                  <c:v>92.2</c:v>
                </c:pt>
                <c:pt idx="626">
                  <c:v>91.9</c:v>
                </c:pt>
                <c:pt idx="627">
                  <c:v>91.7</c:v>
                </c:pt>
                <c:pt idx="628">
                  <c:v>91.5</c:v>
                </c:pt>
                <c:pt idx="629">
                  <c:v>91.7</c:v>
                </c:pt>
                <c:pt idx="630">
                  <c:v>91.5</c:v>
                </c:pt>
                <c:pt idx="631">
                  <c:v>91.5</c:v>
                </c:pt>
                <c:pt idx="632">
                  <c:v>91.3</c:v>
                </c:pt>
                <c:pt idx="633">
                  <c:v>91.2</c:v>
                </c:pt>
                <c:pt idx="634">
                  <c:v>91.4</c:v>
                </c:pt>
                <c:pt idx="635">
                  <c:v>91.6</c:v>
                </c:pt>
                <c:pt idx="636">
                  <c:v>91.7</c:v>
                </c:pt>
                <c:pt idx="637">
                  <c:v>91.6</c:v>
                </c:pt>
                <c:pt idx="638">
                  <c:v>91.5</c:v>
                </c:pt>
                <c:pt idx="639">
                  <c:v>91.4</c:v>
                </c:pt>
                <c:pt idx="640">
                  <c:v>91.4</c:v>
                </c:pt>
                <c:pt idx="641">
                  <c:v>91.3</c:v>
                </c:pt>
                <c:pt idx="642">
                  <c:v>91.2</c:v>
                </c:pt>
                <c:pt idx="643">
                  <c:v>91.1</c:v>
                </c:pt>
                <c:pt idx="644">
                  <c:v>91.1</c:v>
                </c:pt>
                <c:pt idx="645">
                  <c:v>91.3</c:v>
                </c:pt>
                <c:pt idx="646">
                  <c:v>91</c:v>
                </c:pt>
                <c:pt idx="647">
                  <c:v>91.2</c:v>
                </c:pt>
                <c:pt idx="648">
                  <c:v>91.1</c:v>
                </c:pt>
                <c:pt idx="649">
                  <c:v>91.3</c:v>
                </c:pt>
                <c:pt idx="650">
                  <c:v>91.3</c:v>
                </c:pt>
                <c:pt idx="651">
                  <c:v>91.2</c:v>
                </c:pt>
                <c:pt idx="652">
                  <c:v>91.3</c:v>
                </c:pt>
                <c:pt idx="653">
                  <c:v>91</c:v>
                </c:pt>
                <c:pt idx="654">
                  <c:v>90.9</c:v>
                </c:pt>
                <c:pt idx="655">
                  <c:v>91.1</c:v>
                </c:pt>
                <c:pt idx="656">
                  <c:v>91.1</c:v>
                </c:pt>
                <c:pt idx="657">
                  <c:v>91</c:v>
                </c:pt>
                <c:pt idx="658">
                  <c:v>90.6</c:v>
                </c:pt>
                <c:pt idx="659">
                  <c:v>90.6</c:v>
                </c:pt>
                <c:pt idx="660">
                  <c:v>90.2</c:v>
                </c:pt>
                <c:pt idx="661">
                  <c:v>90.5</c:v>
                </c:pt>
                <c:pt idx="662">
                  <c:v>90.4</c:v>
                </c:pt>
                <c:pt idx="663">
                  <c:v>90.7</c:v>
                </c:pt>
                <c:pt idx="664">
                  <c:v>90.6</c:v>
                </c:pt>
                <c:pt idx="665">
                  <c:v>90.7</c:v>
                </c:pt>
                <c:pt idx="666">
                  <c:v>90.6</c:v>
                </c:pt>
                <c:pt idx="667">
                  <c:v>90.7</c:v>
                </c:pt>
                <c:pt idx="668">
                  <c:v>90.7</c:v>
                </c:pt>
                <c:pt idx="669">
                  <c:v>90.7</c:v>
                </c:pt>
                <c:pt idx="670">
                  <c:v>90.7</c:v>
                </c:pt>
                <c:pt idx="671">
                  <c:v>90.7</c:v>
                </c:pt>
                <c:pt idx="672">
                  <c:v>90.7</c:v>
                </c:pt>
                <c:pt idx="673">
                  <c:v>90.4</c:v>
                </c:pt>
                <c:pt idx="674">
                  <c:v>90.2</c:v>
                </c:pt>
                <c:pt idx="675">
                  <c:v>90.3</c:v>
                </c:pt>
                <c:pt idx="676">
                  <c:v>90.5</c:v>
                </c:pt>
                <c:pt idx="677">
                  <c:v>90.5</c:v>
                </c:pt>
                <c:pt idx="678">
                  <c:v>90.7</c:v>
                </c:pt>
                <c:pt idx="679">
                  <c:v>90.5</c:v>
                </c:pt>
                <c:pt idx="680">
                  <c:v>90.4</c:v>
                </c:pt>
                <c:pt idx="681">
                  <c:v>90.2</c:v>
                </c:pt>
                <c:pt idx="682">
                  <c:v>90.4</c:v>
                </c:pt>
                <c:pt idx="683">
                  <c:v>90.3</c:v>
                </c:pt>
                <c:pt idx="684">
                  <c:v>90.3</c:v>
                </c:pt>
                <c:pt idx="685">
                  <c:v>90.5</c:v>
                </c:pt>
                <c:pt idx="686">
                  <c:v>90.5</c:v>
                </c:pt>
                <c:pt idx="687">
                  <c:v>90.5</c:v>
                </c:pt>
                <c:pt idx="688">
                  <c:v>90.7</c:v>
                </c:pt>
                <c:pt idx="689">
                  <c:v>90.4</c:v>
                </c:pt>
                <c:pt idx="690">
                  <c:v>90.5</c:v>
                </c:pt>
                <c:pt idx="691">
                  <c:v>90.9</c:v>
                </c:pt>
                <c:pt idx="692">
                  <c:v>90.6</c:v>
                </c:pt>
                <c:pt idx="693">
                  <c:v>90.4</c:v>
                </c:pt>
                <c:pt idx="694">
                  <c:v>90.3</c:v>
                </c:pt>
                <c:pt idx="695">
                  <c:v>90.2</c:v>
                </c:pt>
                <c:pt idx="696">
                  <c:v>90.4</c:v>
                </c:pt>
                <c:pt idx="697">
                  <c:v>90.6</c:v>
                </c:pt>
                <c:pt idx="698">
                  <c:v>90.9</c:v>
                </c:pt>
                <c:pt idx="699">
                  <c:v>90.6</c:v>
                </c:pt>
                <c:pt idx="700">
                  <c:v>90.6</c:v>
                </c:pt>
                <c:pt idx="701">
                  <c:v>90.5</c:v>
                </c:pt>
                <c:pt idx="702">
                  <c:v>90.4</c:v>
                </c:pt>
                <c:pt idx="703">
                  <c:v>90.5</c:v>
                </c:pt>
                <c:pt idx="704">
                  <c:v>90.4</c:v>
                </c:pt>
                <c:pt idx="705">
                  <c:v>90.4</c:v>
                </c:pt>
                <c:pt idx="706">
                  <c:v>90.7</c:v>
                </c:pt>
                <c:pt idx="707">
                  <c:v>90.9</c:v>
                </c:pt>
                <c:pt idx="708">
                  <c:v>91.5</c:v>
                </c:pt>
                <c:pt idx="709">
                  <c:v>91.4</c:v>
                </c:pt>
                <c:pt idx="710">
                  <c:v>91.2</c:v>
                </c:pt>
                <c:pt idx="711">
                  <c:v>91.1</c:v>
                </c:pt>
                <c:pt idx="712">
                  <c:v>90.9</c:v>
                </c:pt>
                <c:pt idx="713">
                  <c:v>90.7</c:v>
                </c:pt>
                <c:pt idx="714">
                  <c:v>90.6</c:v>
                </c:pt>
                <c:pt idx="715">
                  <c:v>90.5</c:v>
                </c:pt>
                <c:pt idx="716">
                  <c:v>90.4</c:v>
                </c:pt>
                <c:pt idx="717">
                  <c:v>90.3</c:v>
                </c:pt>
                <c:pt idx="718">
                  <c:v>90.6</c:v>
                </c:pt>
                <c:pt idx="719">
                  <c:v>90.9</c:v>
                </c:pt>
                <c:pt idx="720">
                  <c:v>91.1</c:v>
                </c:pt>
                <c:pt idx="721">
                  <c:v>91</c:v>
                </c:pt>
                <c:pt idx="722">
                  <c:v>90.9</c:v>
                </c:pt>
                <c:pt idx="723">
                  <c:v>90.6</c:v>
                </c:pt>
                <c:pt idx="724">
                  <c:v>90.5</c:v>
                </c:pt>
                <c:pt idx="725">
                  <c:v>90.5</c:v>
                </c:pt>
                <c:pt idx="726">
                  <c:v>90.7</c:v>
                </c:pt>
                <c:pt idx="727">
                  <c:v>90.5</c:v>
                </c:pt>
                <c:pt idx="728">
                  <c:v>90.5</c:v>
                </c:pt>
                <c:pt idx="729">
                  <c:v>90.4</c:v>
                </c:pt>
                <c:pt idx="730">
                  <c:v>90.3</c:v>
                </c:pt>
                <c:pt idx="731">
                  <c:v>89.9</c:v>
                </c:pt>
                <c:pt idx="732">
                  <c:v>90</c:v>
                </c:pt>
                <c:pt idx="733">
                  <c:v>89.8</c:v>
                </c:pt>
                <c:pt idx="734">
                  <c:v>89.7</c:v>
                </c:pt>
                <c:pt idx="735">
                  <c:v>89.9</c:v>
                </c:pt>
                <c:pt idx="736">
                  <c:v>90.1</c:v>
                </c:pt>
                <c:pt idx="737">
                  <c:v>90</c:v>
                </c:pt>
                <c:pt idx="738">
                  <c:v>89.8</c:v>
                </c:pt>
                <c:pt idx="739">
                  <c:v>90.1</c:v>
                </c:pt>
                <c:pt idx="740">
                  <c:v>89.8</c:v>
                </c:pt>
                <c:pt idx="741">
                  <c:v>89.8</c:v>
                </c:pt>
                <c:pt idx="742">
                  <c:v>89.6</c:v>
                </c:pt>
                <c:pt idx="743">
                  <c:v>88.9</c:v>
                </c:pt>
                <c:pt idx="744">
                  <c:v>89.2</c:v>
                </c:pt>
                <c:pt idx="745">
                  <c:v>89.2</c:v>
                </c:pt>
                <c:pt idx="746">
                  <c:v>89.5</c:v>
                </c:pt>
                <c:pt idx="747">
                  <c:v>89.7</c:v>
                </c:pt>
                <c:pt idx="748">
                  <c:v>89.5</c:v>
                </c:pt>
                <c:pt idx="749">
                  <c:v>89.5</c:v>
                </c:pt>
                <c:pt idx="750">
                  <c:v>89.2</c:v>
                </c:pt>
                <c:pt idx="751">
                  <c:v>89.3</c:v>
                </c:pt>
                <c:pt idx="752">
                  <c:v>89.3</c:v>
                </c:pt>
                <c:pt idx="753">
                  <c:v>88.9</c:v>
                </c:pt>
                <c:pt idx="754">
                  <c:v>88.9</c:v>
                </c:pt>
                <c:pt idx="755">
                  <c:v>88.6</c:v>
                </c:pt>
                <c:pt idx="756">
                  <c:v>88.6</c:v>
                </c:pt>
                <c:pt idx="757">
                  <c:v>88.7</c:v>
                </c:pt>
                <c:pt idx="758">
                  <c:v>88.8</c:v>
                </c:pt>
                <c:pt idx="759">
                  <c:v>88.7</c:v>
                </c:pt>
                <c:pt idx="760">
                  <c:v>89</c:v>
                </c:pt>
                <c:pt idx="761">
                  <c:v>88.9</c:v>
                </c:pt>
                <c:pt idx="762">
                  <c:v>88.6</c:v>
                </c:pt>
                <c:pt idx="763">
                  <c:v>88.7</c:v>
                </c:pt>
                <c:pt idx="764">
                  <c:v>88.6</c:v>
                </c:pt>
                <c:pt idx="765">
                  <c:v>88.4</c:v>
                </c:pt>
                <c:pt idx="766">
                  <c:v>88.7</c:v>
                </c:pt>
                <c:pt idx="767">
                  <c:v>88.7</c:v>
                </c:pt>
                <c:pt idx="768">
                  <c:v>88.8</c:v>
                </c:pt>
                <c:pt idx="769">
                  <c:v>88.7</c:v>
                </c:pt>
                <c:pt idx="770">
                  <c:v>88.9</c:v>
                </c:pt>
                <c:pt idx="771">
                  <c:v>88.7</c:v>
                </c:pt>
                <c:pt idx="772">
                  <c:v>88.6</c:v>
                </c:pt>
                <c:pt idx="773">
                  <c:v>88.9</c:v>
                </c:pt>
                <c:pt idx="774">
                  <c:v>88.6</c:v>
                </c:pt>
                <c:pt idx="775">
                  <c:v>88.6</c:v>
                </c:pt>
                <c:pt idx="776">
                  <c:v>88.6</c:v>
                </c:pt>
                <c:pt idx="777">
                  <c:v>88.8</c:v>
                </c:pt>
                <c:pt idx="778">
                  <c:v>88.4</c:v>
                </c:pt>
                <c:pt idx="779">
                  <c:v>88.6</c:v>
                </c:pt>
                <c:pt idx="780">
                  <c:v>88.5</c:v>
                </c:pt>
                <c:pt idx="781">
                  <c:v>88.5</c:v>
                </c:pt>
                <c:pt idx="782">
                  <c:v>88.4</c:v>
                </c:pt>
                <c:pt idx="783">
                  <c:v>88.6</c:v>
                </c:pt>
                <c:pt idx="784">
                  <c:v>88.6</c:v>
                </c:pt>
                <c:pt idx="785">
                  <c:v>88.6</c:v>
                </c:pt>
                <c:pt idx="786">
                  <c:v>88.5</c:v>
                </c:pt>
                <c:pt idx="787">
                  <c:v>88.4</c:v>
                </c:pt>
                <c:pt idx="788">
                  <c:v>88.3</c:v>
                </c:pt>
                <c:pt idx="789">
                  <c:v>88</c:v>
                </c:pt>
                <c:pt idx="790">
                  <c:v>88.6</c:v>
                </c:pt>
                <c:pt idx="791">
                  <c:v>88.2</c:v>
                </c:pt>
                <c:pt idx="792">
                  <c:v>88.2</c:v>
                </c:pt>
                <c:pt idx="793">
                  <c:v>88.1</c:v>
                </c:pt>
                <c:pt idx="794">
                  <c:v>88.4</c:v>
                </c:pt>
                <c:pt idx="795">
                  <c:v>87.9</c:v>
                </c:pt>
                <c:pt idx="796">
                  <c:v>88</c:v>
                </c:pt>
                <c:pt idx="797">
                  <c:v>88.2</c:v>
                </c:pt>
                <c:pt idx="798">
                  <c:v>88.3</c:v>
                </c:pt>
                <c:pt idx="799">
                  <c:v>88.5</c:v>
                </c:pt>
                <c:pt idx="800">
                  <c:v>88.1</c:v>
                </c:pt>
                <c:pt idx="801">
                  <c:v>88</c:v>
                </c:pt>
                <c:pt idx="802">
                  <c:v>88.1</c:v>
                </c:pt>
                <c:pt idx="803">
                  <c:v>88.3</c:v>
                </c:pt>
                <c:pt idx="804">
                  <c:v>88.5</c:v>
                </c:pt>
                <c:pt idx="805">
                  <c:v>88.5</c:v>
                </c:pt>
                <c:pt idx="806">
                  <c:v>88.6</c:v>
                </c:pt>
                <c:pt idx="807">
                  <c:v>88.5</c:v>
                </c:pt>
                <c:pt idx="808">
                  <c:v>88.2</c:v>
                </c:pt>
                <c:pt idx="809">
                  <c:v>88.1</c:v>
                </c:pt>
                <c:pt idx="810">
                  <c:v>88.1</c:v>
                </c:pt>
                <c:pt idx="811">
                  <c:v>88.2</c:v>
                </c:pt>
                <c:pt idx="812">
                  <c:v>88.1</c:v>
                </c:pt>
                <c:pt idx="813">
                  <c:v>88.1</c:v>
                </c:pt>
                <c:pt idx="814">
                  <c:v>88.1</c:v>
                </c:pt>
                <c:pt idx="815">
                  <c:v>88.3</c:v>
                </c:pt>
                <c:pt idx="816">
                  <c:v>88.5</c:v>
                </c:pt>
                <c:pt idx="817">
                  <c:v>88.6</c:v>
                </c:pt>
                <c:pt idx="818">
                  <c:v>88.9</c:v>
                </c:pt>
                <c:pt idx="819">
                  <c:v>88.5</c:v>
                </c:pt>
                <c:pt idx="820">
                  <c:v>88.4</c:v>
                </c:pt>
                <c:pt idx="821">
                  <c:v>88.5</c:v>
                </c:pt>
                <c:pt idx="822">
                  <c:v>88.4</c:v>
                </c:pt>
                <c:pt idx="823">
                  <c:v>88.4</c:v>
                </c:pt>
                <c:pt idx="824">
                  <c:v>88.6</c:v>
                </c:pt>
                <c:pt idx="825">
                  <c:v>88.6</c:v>
                </c:pt>
                <c:pt idx="826">
                  <c:v>88.5</c:v>
                </c:pt>
                <c:pt idx="827">
                  <c:v>88.6</c:v>
                </c:pt>
                <c:pt idx="828">
                  <c:v>88.9</c:v>
                </c:pt>
                <c:pt idx="829">
                  <c:v>88.8</c:v>
                </c:pt>
                <c:pt idx="830">
                  <c:v>88.7</c:v>
                </c:pt>
                <c:pt idx="831">
                  <c:v>88.6</c:v>
                </c:pt>
                <c:pt idx="832">
                  <c:v>88.4</c:v>
                </c:pt>
                <c:pt idx="833">
                  <c:v>88.4</c:v>
                </c:pt>
                <c:pt idx="834">
                  <c:v>88.5</c:v>
                </c:pt>
              </c:numCache>
            </c:numRef>
          </c:val>
          <c:smooth val="0"/>
          <c:extLst>
            <c:ext xmlns:c16="http://schemas.microsoft.com/office/drawing/2014/chart" uri="{C3380CC4-5D6E-409C-BE32-E72D297353CC}">
              <c16:uniqueId val="{00000001-04A9-452E-8D1C-32529B456BC8}"/>
            </c:ext>
          </c:extLst>
        </c:ser>
        <c:ser>
          <c:idx val="0"/>
          <c:order val="2"/>
          <c:tx>
            <c:strRef>
              <c:f>Sheet1!$G$3</c:f>
              <c:strCache>
                <c:ptCount val="1"/>
                <c:pt idx="0">
                  <c:v>Labor Force Participation Rate: 25-54 Years, Women (%, Seasonally Adjusted)</c:v>
                </c:pt>
              </c:strCache>
            </c:strRef>
          </c:tx>
          <c:spPr>
            <a:ln w="38100">
              <a:solidFill>
                <a:schemeClr val="accent2"/>
              </a:solidFill>
              <a:prstDash val="solid"/>
            </a:ln>
          </c:spPr>
          <c:marker>
            <c:symbol val="none"/>
          </c:marker>
          <c:cat>
            <c:numRef>
              <c:f>Sheet1!$B$6:$B$10000</c:f>
              <c:numCache>
                <c:formatCode>m/d/yyyy;@</c:formatCode>
                <c:ptCount val="9995"/>
                <c:pt idx="0">
                  <c:v>17533</c:v>
                </c:pt>
                <c:pt idx="1">
                  <c:v>17564</c:v>
                </c:pt>
                <c:pt idx="2">
                  <c:v>17593</c:v>
                </c:pt>
                <c:pt idx="3">
                  <c:v>17624</c:v>
                </c:pt>
                <c:pt idx="4">
                  <c:v>17654</c:v>
                </c:pt>
                <c:pt idx="5">
                  <c:v>17685</c:v>
                </c:pt>
                <c:pt idx="6">
                  <c:v>17715</c:v>
                </c:pt>
                <c:pt idx="7">
                  <c:v>17746</c:v>
                </c:pt>
                <c:pt idx="8">
                  <c:v>17777</c:v>
                </c:pt>
                <c:pt idx="9">
                  <c:v>17807</c:v>
                </c:pt>
                <c:pt idx="10">
                  <c:v>17838</c:v>
                </c:pt>
                <c:pt idx="11">
                  <c:v>17868</c:v>
                </c:pt>
                <c:pt idx="12">
                  <c:v>17899</c:v>
                </c:pt>
                <c:pt idx="13">
                  <c:v>17930</c:v>
                </c:pt>
                <c:pt idx="14">
                  <c:v>17958</c:v>
                </c:pt>
                <c:pt idx="15">
                  <c:v>17989</c:v>
                </c:pt>
                <c:pt idx="16">
                  <c:v>18019</c:v>
                </c:pt>
                <c:pt idx="17">
                  <c:v>18050</c:v>
                </c:pt>
                <c:pt idx="18">
                  <c:v>18080</c:v>
                </c:pt>
                <c:pt idx="19">
                  <c:v>18111</c:v>
                </c:pt>
                <c:pt idx="20">
                  <c:v>18142</c:v>
                </c:pt>
                <c:pt idx="21">
                  <c:v>18172</c:v>
                </c:pt>
                <c:pt idx="22">
                  <c:v>18203</c:v>
                </c:pt>
                <c:pt idx="23">
                  <c:v>18233</c:v>
                </c:pt>
                <c:pt idx="24">
                  <c:v>18264</c:v>
                </c:pt>
                <c:pt idx="25">
                  <c:v>18295</c:v>
                </c:pt>
                <c:pt idx="26">
                  <c:v>18323</c:v>
                </c:pt>
                <c:pt idx="27">
                  <c:v>18354</c:v>
                </c:pt>
                <c:pt idx="28">
                  <c:v>18384</c:v>
                </c:pt>
                <c:pt idx="29">
                  <c:v>18415</c:v>
                </c:pt>
                <c:pt idx="30">
                  <c:v>18445</c:v>
                </c:pt>
                <c:pt idx="31">
                  <c:v>18476</c:v>
                </c:pt>
                <c:pt idx="32">
                  <c:v>18507</c:v>
                </c:pt>
                <c:pt idx="33">
                  <c:v>18537</c:v>
                </c:pt>
                <c:pt idx="34">
                  <c:v>18568</c:v>
                </c:pt>
                <c:pt idx="35">
                  <c:v>18598</c:v>
                </c:pt>
                <c:pt idx="36">
                  <c:v>18629</c:v>
                </c:pt>
                <c:pt idx="37">
                  <c:v>18660</c:v>
                </c:pt>
                <c:pt idx="38">
                  <c:v>18688</c:v>
                </c:pt>
                <c:pt idx="39">
                  <c:v>18719</c:v>
                </c:pt>
                <c:pt idx="40">
                  <c:v>18749</c:v>
                </c:pt>
                <c:pt idx="41">
                  <c:v>18780</c:v>
                </c:pt>
                <c:pt idx="42">
                  <c:v>18810</c:v>
                </c:pt>
                <c:pt idx="43">
                  <c:v>18841</c:v>
                </c:pt>
                <c:pt idx="44">
                  <c:v>18872</c:v>
                </c:pt>
                <c:pt idx="45">
                  <c:v>18902</c:v>
                </c:pt>
                <c:pt idx="46">
                  <c:v>18933</c:v>
                </c:pt>
                <c:pt idx="47">
                  <c:v>18963</c:v>
                </c:pt>
                <c:pt idx="48">
                  <c:v>18994</c:v>
                </c:pt>
                <c:pt idx="49">
                  <c:v>19025</c:v>
                </c:pt>
                <c:pt idx="50">
                  <c:v>19054</c:v>
                </c:pt>
                <c:pt idx="51">
                  <c:v>19085</c:v>
                </c:pt>
                <c:pt idx="52">
                  <c:v>19115</c:v>
                </c:pt>
                <c:pt idx="53">
                  <c:v>19146</c:v>
                </c:pt>
                <c:pt idx="54">
                  <c:v>19176</c:v>
                </c:pt>
                <c:pt idx="55">
                  <c:v>19207</c:v>
                </c:pt>
                <c:pt idx="56">
                  <c:v>19238</c:v>
                </c:pt>
                <c:pt idx="57">
                  <c:v>19268</c:v>
                </c:pt>
                <c:pt idx="58">
                  <c:v>19299</c:v>
                </c:pt>
                <c:pt idx="59">
                  <c:v>19329</c:v>
                </c:pt>
                <c:pt idx="60">
                  <c:v>19360</c:v>
                </c:pt>
                <c:pt idx="61">
                  <c:v>19391</c:v>
                </c:pt>
                <c:pt idx="62">
                  <c:v>19419</c:v>
                </c:pt>
                <c:pt idx="63">
                  <c:v>19450</c:v>
                </c:pt>
                <c:pt idx="64">
                  <c:v>19480</c:v>
                </c:pt>
                <c:pt idx="65">
                  <c:v>19511</c:v>
                </c:pt>
                <c:pt idx="66">
                  <c:v>19541</c:v>
                </c:pt>
                <c:pt idx="67">
                  <c:v>19572</c:v>
                </c:pt>
                <c:pt idx="68">
                  <c:v>19603</c:v>
                </c:pt>
                <c:pt idx="69">
                  <c:v>19633</c:v>
                </c:pt>
                <c:pt idx="70">
                  <c:v>19664</c:v>
                </c:pt>
                <c:pt idx="71">
                  <c:v>19694</c:v>
                </c:pt>
                <c:pt idx="72">
                  <c:v>19725</c:v>
                </c:pt>
                <c:pt idx="73">
                  <c:v>19756</c:v>
                </c:pt>
                <c:pt idx="74">
                  <c:v>19784</c:v>
                </c:pt>
                <c:pt idx="75">
                  <c:v>19815</c:v>
                </c:pt>
                <c:pt idx="76">
                  <c:v>19845</c:v>
                </c:pt>
                <c:pt idx="77">
                  <c:v>19876</c:v>
                </c:pt>
                <c:pt idx="78">
                  <c:v>19906</c:v>
                </c:pt>
                <c:pt idx="79">
                  <c:v>19937</c:v>
                </c:pt>
                <c:pt idx="80">
                  <c:v>19968</c:v>
                </c:pt>
                <c:pt idx="81">
                  <c:v>19998</c:v>
                </c:pt>
                <c:pt idx="82">
                  <c:v>20029</c:v>
                </c:pt>
                <c:pt idx="83">
                  <c:v>20059</c:v>
                </c:pt>
                <c:pt idx="84">
                  <c:v>20090</c:v>
                </c:pt>
                <c:pt idx="85">
                  <c:v>20121</c:v>
                </c:pt>
                <c:pt idx="86">
                  <c:v>20149</c:v>
                </c:pt>
                <c:pt idx="87">
                  <c:v>20180</c:v>
                </c:pt>
                <c:pt idx="88">
                  <c:v>20210</c:v>
                </c:pt>
                <c:pt idx="89">
                  <c:v>20241</c:v>
                </c:pt>
                <c:pt idx="90">
                  <c:v>20271</c:v>
                </c:pt>
                <c:pt idx="91">
                  <c:v>20302</c:v>
                </c:pt>
                <c:pt idx="92">
                  <c:v>20333</c:v>
                </c:pt>
                <c:pt idx="93">
                  <c:v>20363</c:v>
                </c:pt>
                <c:pt idx="94">
                  <c:v>20394</c:v>
                </c:pt>
                <c:pt idx="95">
                  <c:v>20424</c:v>
                </c:pt>
                <c:pt idx="96">
                  <c:v>20455</c:v>
                </c:pt>
                <c:pt idx="97">
                  <c:v>20486</c:v>
                </c:pt>
                <c:pt idx="98">
                  <c:v>20515</c:v>
                </c:pt>
                <c:pt idx="99">
                  <c:v>20546</c:v>
                </c:pt>
                <c:pt idx="100">
                  <c:v>20576</c:v>
                </c:pt>
                <c:pt idx="101">
                  <c:v>20607</c:v>
                </c:pt>
                <c:pt idx="102">
                  <c:v>20637</c:v>
                </c:pt>
                <c:pt idx="103">
                  <c:v>20668</c:v>
                </c:pt>
                <c:pt idx="104">
                  <c:v>20699</c:v>
                </c:pt>
                <c:pt idx="105">
                  <c:v>20729</c:v>
                </c:pt>
                <c:pt idx="106">
                  <c:v>20760</c:v>
                </c:pt>
                <c:pt idx="107">
                  <c:v>20790</c:v>
                </c:pt>
                <c:pt idx="108">
                  <c:v>20821</c:v>
                </c:pt>
                <c:pt idx="109">
                  <c:v>20852</c:v>
                </c:pt>
                <c:pt idx="110">
                  <c:v>20880</c:v>
                </c:pt>
                <c:pt idx="111">
                  <c:v>20911</c:v>
                </c:pt>
                <c:pt idx="112">
                  <c:v>20941</c:v>
                </c:pt>
                <c:pt idx="113">
                  <c:v>20972</c:v>
                </c:pt>
                <c:pt idx="114">
                  <c:v>21002</c:v>
                </c:pt>
                <c:pt idx="115">
                  <c:v>21033</c:v>
                </c:pt>
                <c:pt idx="116">
                  <c:v>21064</c:v>
                </c:pt>
                <c:pt idx="117">
                  <c:v>21094</c:v>
                </c:pt>
                <c:pt idx="118">
                  <c:v>21125</c:v>
                </c:pt>
                <c:pt idx="119">
                  <c:v>21155</c:v>
                </c:pt>
                <c:pt idx="120">
                  <c:v>21186</c:v>
                </c:pt>
                <c:pt idx="121">
                  <c:v>21217</c:v>
                </c:pt>
                <c:pt idx="122">
                  <c:v>21245</c:v>
                </c:pt>
                <c:pt idx="123">
                  <c:v>21276</c:v>
                </c:pt>
                <c:pt idx="124">
                  <c:v>21306</c:v>
                </c:pt>
                <c:pt idx="125">
                  <c:v>21337</c:v>
                </c:pt>
                <c:pt idx="126">
                  <c:v>21367</c:v>
                </c:pt>
                <c:pt idx="127">
                  <c:v>21398</c:v>
                </c:pt>
                <c:pt idx="128">
                  <c:v>21429</c:v>
                </c:pt>
                <c:pt idx="129">
                  <c:v>21459</c:v>
                </c:pt>
                <c:pt idx="130">
                  <c:v>21490</c:v>
                </c:pt>
                <c:pt idx="131">
                  <c:v>21520</c:v>
                </c:pt>
                <c:pt idx="132">
                  <c:v>21551</c:v>
                </c:pt>
                <c:pt idx="133">
                  <c:v>21582</c:v>
                </c:pt>
                <c:pt idx="134">
                  <c:v>21610</c:v>
                </c:pt>
                <c:pt idx="135">
                  <c:v>21641</c:v>
                </c:pt>
                <c:pt idx="136">
                  <c:v>21671</c:v>
                </c:pt>
                <c:pt idx="137">
                  <c:v>21702</c:v>
                </c:pt>
                <c:pt idx="138">
                  <c:v>21732</c:v>
                </c:pt>
                <c:pt idx="139">
                  <c:v>21763</c:v>
                </c:pt>
                <c:pt idx="140">
                  <c:v>21794</c:v>
                </c:pt>
                <c:pt idx="141">
                  <c:v>21824</c:v>
                </c:pt>
                <c:pt idx="142">
                  <c:v>21855</c:v>
                </c:pt>
                <c:pt idx="143">
                  <c:v>21885</c:v>
                </c:pt>
                <c:pt idx="144">
                  <c:v>21916</c:v>
                </c:pt>
                <c:pt idx="145">
                  <c:v>21947</c:v>
                </c:pt>
                <c:pt idx="146">
                  <c:v>21976</c:v>
                </c:pt>
                <c:pt idx="147">
                  <c:v>22007</c:v>
                </c:pt>
                <c:pt idx="148">
                  <c:v>22037</c:v>
                </c:pt>
                <c:pt idx="149">
                  <c:v>22068</c:v>
                </c:pt>
                <c:pt idx="150">
                  <c:v>22098</c:v>
                </c:pt>
                <c:pt idx="151">
                  <c:v>22129</c:v>
                </c:pt>
                <c:pt idx="152">
                  <c:v>22160</c:v>
                </c:pt>
                <c:pt idx="153">
                  <c:v>22190</c:v>
                </c:pt>
                <c:pt idx="154">
                  <c:v>22221</c:v>
                </c:pt>
                <c:pt idx="155">
                  <c:v>22251</c:v>
                </c:pt>
                <c:pt idx="156">
                  <c:v>22282</c:v>
                </c:pt>
                <c:pt idx="157">
                  <c:v>22313</c:v>
                </c:pt>
                <c:pt idx="158">
                  <c:v>22341</c:v>
                </c:pt>
                <c:pt idx="159">
                  <c:v>22372</c:v>
                </c:pt>
                <c:pt idx="160">
                  <c:v>22402</c:v>
                </c:pt>
                <c:pt idx="161">
                  <c:v>22433</c:v>
                </c:pt>
                <c:pt idx="162">
                  <c:v>22463</c:v>
                </c:pt>
                <c:pt idx="163">
                  <c:v>22494</c:v>
                </c:pt>
                <c:pt idx="164">
                  <c:v>22525</c:v>
                </c:pt>
                <c:pt idx="165">
                  <c:v>22555</c:v>
                </c:pt>
                <c:pt idx="166">
                  <c:v>22586</c:v>
                </c:pt>
                <c:pt idx="167">
                  <c:v>22616</c:v>
                </c:pt>
                <c:pt idx="168">
                  <c:v>22647</c:v>
                </c:pt>
                <c:pt idx="169">
                  <c:v>22678</c:v>
                </c:pt>
                <c:pt idx="170">
                  <c:v>22706</c:v>
                </c:pt>
                <c:pt idx="171">
                  <c:v>22737</c:v>
                </c:pt>
                <c:pt idx="172">
                  <c:v>22767</c:v>
                </c:pt>
                <c:pt idx="173">
                  <c:v>22798</c:v>
                </c:pt>
                <c:pt idx="174">
                  <c:v>22828</c:v>
                </c:pt>
                <c:pt idx="175">
                  <c:v>22859</c:v>
                </c:pt>
                <c:pt idx="176">
                  <c:v>22890</c:v>
                </c:pt>
                <c:pt idx="177">
                  <c:v>22920</c:v>
                </c:pt>
                <c:pt idx="178">
                  <c:v>22951</c:v>
                </c:pt>
                <c:pt idx="179">
                  <c:v>22981</c:v>
                </c:pt>
                <c:pt idx="180">
                  <c:v>23012</c:v>
                </c:pt>
                <c:pt idx="181">
                  <c:v>23043</c:v>
                </c:pt>
                <c:pt idx="182">
                  <c:v>23071</c:v>
                </c:pt>
                <c:pt idx="183">
                  <c:v>23102</c:v>
                </c:pt>
                <c:pt idx="184">
                  <c:v>23132</c:v>
                </c:pt>
                <c:pt idx="185">
                  <c:v>23163</c:v>
                </c:pt>
                <c:pt idx="186">
                  <c:v>23193</c:v>
                </c:pt>
                <c:pt idx="187">
                  <c:v>23224</c:v>
                </c:pt>
                <c:pt idx="188">
                  <c:v>23255</c:v>
                </c:pt>
                <c:pt idx="189">
                  <c:v>23285</c:v>
                </c:pt>
                <c:pt idx="190">
                  <c:v>23316</c:v>
                </c:pt>
                <c:pt idx="191">
                  <c:v>23346</c:v>
                </c:pt>
                <c:pt idx="192">
                  <c:v>23377</c:v>
                </c:pt>
                <c:pt idx="193">
                  <c:v>23408</c:v>
                </c:pt>
                <c:pt idx="194">
                  <c:v>23437</c:v>
                </c:pt>
                <c:pt idx="195">
                  <c:v>23468</c:v>
                </c:pt>
                <c:pt idx="196">
                  <c:v>23498</c:v>
                </c:pt>
                <c:pt idx="197">
                  <c:v>23529</c:v>
                </c:pt>
                <c:pt idx="198">
                  <c:v>23559</c:v>
                </c:pt>
                <c:pt idx="199">
                  <c:v>23590</c:v>
                </c:pt>
                <c:pt idx="200">
                  <c:v>23621</c:v>
                </c:pt>
                <c:pt idx="201">
                  <c:v>23651</c:v>
                </c:pt>
                <c:pt idx="202">
                  <c:v>23682</c:v>
                </c:pt>
                <c:pt idx="203">
                  <c:v>23712</c:v>
                </c:pt>
                <c:pt idx="204">
                  <c:v>23743</c:v>
                </c:pt>
                <c:pt idx="205">
                  <c:v>23774</c:v>
                </c:pt>
                <c:pt idx="206">
                  <c:v>23802</c:v>
                </c:pt>
                <c:pt idx="207">
                  <c:v>23833</c:v>
                </c:pt>
                <c:pt idx="208">
                  <c:v>23863</c:v>
                </c:pt>
                <c:pt idx="209">
                  <c:v>23894</c:v>
                </c:pt>
                <c:pt idx="210">
                  <c:v>23924</c:v>
                </c:pt>
                <c:pt idx="211">
                  <c:v>23955</c:v>
                </c:pt>
                <c:pt idx="212">
                  <c:v>23986</c:v>
                </c:pt>
                <c:pt idx="213">
                  <c:v>24016</c:v>
                </c:pt>
                <c:pt idx="214">
                  <c:v>24047</c:v>
                </c:pt>
                <c:pt idx="215">
                  <c:v>24077</c:v>
                </c:pt>
                <c:pt idx="216">
                  <c:v>24108</c:v>
                </c:pt>
                <c:pt idx="217">
                  <c:v>24139</c:v>
                </c:pt>
                <c:pt idx="218">
                  <c:v>24167</c:v>
                </c:pt>
                <c:pt idx="219">
                  <c:v>24198</c:v>
                </c:pt>
                <c:pt idx="220">
                  <c:v>24228</c:v>
                </c:pt>
                <c:pt idx="221">
                  <c:v>24259</c:v>
                </c:pt>
                <c:pt idx="222">
                  <c:v>24289</c:v>
                </c:pt>
                <c:pt idx="223">
                  <c:v>24320</c:v>
                </c:pt>
                <c:pt idx="224">
                  <c:v>24351</c:v>
                </c:pt>
                <c:pt idx="225">
                  <c:v>24381</c:v>
                </c:pt>
                <c:pt idx="226">
                  <c:v>24412</c:v>
                </c:pt>
                <c:pt idx="227">
                  <c:v>24442</c:v>
                </c:pt>
                <c:pt idx="228">
                  <c:v>24473</c:v>
                </c:pt>
                <c:pt idx="229">
                  <c:v>24504</c:v>
                </c:pt>
                <c:pt idx="230">
                  <c:v>24532</c:v>
                </c:pt>
                <c:pt idx="231">
                  <c:v>24563</c:v>
                </c:pt>
                <c:pt idx="232">
                  <c:v>24593</c:v>
                </c:pt>
                <c:pt idx="233">
                  <c:v>24624</c:v>
                </c:pt>
                <c:pt idx="234">
                  <c:v>24654</c:v>
                </c:pt>
                <c:pt idx="235">
                  <c:v>24685</c:v>
                </c:pt>
                <c:pt idx="236">
                  <c:v>24716</c:v>
                </c:pt>
                <c:pt idx="237">
                  <c:v>24746</c:v>
                </c:pt>
                <c:pt idx="238">
                  <c:v>24777</c:v>
                </c:pt>
                <c:pt idx="239">
                  <c:v>24807</c:v>
                </c:pt>
                <c:pt idx="240">
                  <c:v>24838</c:v>
                </c:pt>
                <c:pt idx="241">
                  <c:v>24869</c:v>
                </c:pt>
                <c:pt idx="242">
                  <c:v>24898</c:v>
                </c:pt>
                <c:pt idx="243">
                  <c:v>24929</c:v>
                </c:pt>
                <c:pt idx="244">
                  <c:v>24959</c:v>
                </c:pt>
                <c:pt idx="245">
                  <c:v>24990</c:v>
                </c:pt>
                <c:pt idx="246">
                  <c:v>25020</c:v>
                </c:pt>
                <c:pt idx="247">
                  <c:v>25051</c:v>
                </c:pt>
                <c:pt idx="248">
                  <c:v>25082</c:v>
                </c:pt>
                <c:pt idx="249">
                  <c:v>25112</c:v>
                </c:pt>
                <c:pt idx="250">
                  <c:v>25143</c:v>
                </c:pt>
                <c:pt idx="251">
                  <c:v>25173</c:v>
                </c:pt>
                <c:pt idx="252">
                  <c:v>25204</c:v>
                </c:pt>
                <c:pt idx="253">
                  <c:v>25235</c:v>
                </c:pt>
                <c:pt idx="254">
                  <c:v>25263</c:v>
                </c:pt>
                <c:pt idx="255">
                  <c:v>25294</c:v>
                </c:pt>
                <c:pt idx="256">
                  <c:v>25324</c:v>
                </c:pt>
                <c:pt idx="257">
                  <c:v>25355</c:v>
                </c:pt>
                <c:pt idx="258">
                  <c:v>25385</c:v>
                </c:pt>
                <c:pt idx="259">
                  <c:v>25416</c:v>
                </c:pt>
                <c:pt idx="260">
                  <c:v>25447</c:v>
                </c:pt>
                <c:pt idx="261">
                  <c:v>25477</c:v>
                </c:pt>
                <c:pt idx="262">
                  <c:v>25508</c:v>
                </c:pt>
                <c:pt idx="263">
                  <c:v>25538</c:v>
                </c:pt>
                <c:pt idx="264">
                  <c:v>25569</c:v>
                </c:pt>
                <c:pt idx="265">
                  <c:v>25600</c:v>
                </c:pt>
                <c:pt idx="266">
                  <c:v>25628</c:v>
                </c:pt>
                <c:pt idx="267">
                  <c:v>25659</c:v>
                </c:pt>
                <c:pt idx="268">
                  <c:v>25689</c:v>
                </c:pt>
                <c:pt idx="269">
                  <c:v>25720</c:v>
                </c:pt>
                <c:pt idx="270">
                  <c:v>25750</c:v>
                </c:pt>
                <c:pt idx="271">
                  <c:v>25781</c:v>
                </c:pt>
                <c:pt idx="272">
                  <c:v>25812</c:v>
                </c:pt>
                <c:pt idx="273">
                  <c:v>25842</c:v>
                </c:pt>
                <c:pt idx="274">
                  <c:v>25873</c:v>
                </c:pt>
                <c:pt idx="275">
                  <c:v>25903</c:v>
                </c:pt>
                <c:pt idx="276">
                  <c:v>25934</c:v>
                </c:pt>
                <c:pt idx="277">
                  <c:v>25965</c:v>
                </c:pt>
                <c:pt idx="278">
                  <c:v>25993</c:v>
                </c:pt>
                <c:pt idx="279">
                  <c:v>26024</c:v>
                </c:pt>
                <c:pt idx="280">
                  <c:v>26054</c:v>
                </c:pt>
                <c:pt idx="281">
                  <c:v>26085</c:v>
                </c:pt>
                <c:pt idx="282">
                  <c:v>26115</c:v>
                </c:pt>
                <c:pt idx="283">
                  <c:v>26146</c:v>
                </c:pt>
                <c:pt idx="284">
                  <c:v>26177</c:v>
                </c:pt>
                <c:pt idx="285">
                  <c:v>26207</c:v>
                </c:pt>
                <c:pt idx="286">
                  <c:v>26238</c:v>
                </c:pt>
                <c:pt idx="287">
                  <c:v>26268</c:v>
                </c:pt>
                <c:pt idx="288">
                  <c:v>26299</c:v>
                </c:pt>
                <c:pt idx="289">
                  <c:v>26330</c:v>
                </c:pt>
                <c:pt idx="290">
                  <c:v>26359</c:v>
                </c:pt>
                <c:pt idx="291">
                  <c:v>26390</c:v>
                </c:pt>
                <c:pt idx="292">
                  <c:v>26420</c:v>
                </c:pt>
                <c:pt idx="293">
                  <c:v>26451</c:v>
                </c:pt>
                <c:pt idx="294">
                  <c:v>26481</c:v>
                </c:pt>
                <c:pt idx="295">
                  <c:v>26512</c:v>
                </c:pt>
                <c:pt idx="296">
                  <c:v>26543</c:v>
                </c:pt>
                <c:pt idx="297">
                  <c:v>26573</c:v>
                </c:pt>
                <c:pt idx="298">
                  <c:v>26604</c:v>
                </c:pt>
                <c:pt idx="299">
                  <c:v>26634</c:v>
                </c:pt>
                <c:pt idx="300">
                  <c:v>26665</c:v>
                </c:pt>
                <c:pt idx="301">
                  <c:v>26696</c:v>
                </c:pt>
                <c:pt idx="302">
                  <c:v>26724</c:v>
                </c:pt>
                <c:pt idx="303">
                  <c:v>26755</c:v>
                </c:pt>
                <c:pt idx="304">
                  <c:v>26785</c:v>
                </c:pt>
                <c:pt idx="305">
                  <c:v>26816</c:v>
                </c:pt>
                <c:pt idx="306">
                  <c:v>26846</c:v>
                </c:pt>
                <c:pt idx="307">
                  <c:v>26877</c:v>
                </c:pt>
                <c:pt idx="308">
                  <c:v>26908</c:v>
                </c:pt>
                <c:pt idx="309">
                  <c:v>26938</c:v>
                </c:pt>
                <c:pt idx="310">
                  <c:v>26969</c:v>
                </c:pt>
                <c:pt idx="311">
                  <c:v>26999</c:v>
                </c:pt>
                <c:pt idx="312">
                  <c:v>27030</c:v>
                </c:pt>
                <c:pt idx="313">
                  <c:v>27061</c:v>
                </c:pt>
                <c:pt idx="314">
                  <c:v>27089</c:v>
                </c:pt>
                <c:pt idx="315">
                  <c:v>27120</c:v>
                </c:pt>
                <c:pt idx="316">
                  <c:v>27150</c:v>
                </c:pt>
                <c:pt idx="317">
                  <c:v>27181</c:v>
                </c:pt>
                <c:pt idx="318">
                  <c:v>27211</c:v>
                </c:pt>
                <c:pt idx="319">
                  <c:v>27242</c:v>
                </c:pt>
                <c:pt idx="320">
                  <c:v>27273</c:v>
                </c:pt>
                <c:pt idx="321">
                  <c:v>27303</c:v>
                </c:pt>
                <c:pt idx="322">
                  <c:v>27334</c:v>
                </c:pt>
                <c:pt idx="323">
                  <c:v>27364</c:v>
                </c:pt>
                <c:pt idx="324">
                  <c:v>27395</c:v>
                </c:pt>
                <c:pt idx="325">
                  <c:v>27426</c:v>
                </c:pt>
                <c:pt idx="326">
                  <c:v>27454</c:v>
                </c:pt>
                <c:pt idx="327">
                  <c:v>27485</c:v>
                </c:pt>
                <c:pt idx="328">
                  <c:v>27515</c:v>
                </c:pt>
                <c:pt idx="329">
                  <c:v>27546</c:v>
                </c:pt>
                <c:pt idx="330">
                  <c:v>27576</c:v>
                </c:pt>
                <c:pt idx="331">
                  <c:v>27607</c:v>
                </c:pt>
                <c:pt idx="332">
                  <c:v>27638</c:v>
                </c:pt>
                <c:pt idx="333">
                  <c:v>27668</c:v>
                </c:pt>
                <c:pt idx="334">
                  <c:v>27699</c:v>
                </c:pt>
                <c:pt idx="335">
                  <c:v>27729</c:v>
                </c:pt>
                <c:pt idx="336">
                  <c:v>27760</c:v>
                </c:pt>
                <c:pt idx="337">
                  <c:v>27791</c:v>
                </c:pt>
                <c:pt idx="338">
                  <c:v>27820</c:v>
                </c:pt>
                <c:pt idx="339">
                  <c:v>27851</c:v>
                </c:pt>
                <c:pt idx="340">
                  <c:v>27881</c:v>
                </c:pt>
                <c:pt idx="341">
                  <c:v>27912</c:v>
                </c:pt>
                <c:pt idx="342">
                  <c:v>27942</c:v>
                </c:pt>
                <c:pt idx="343">
                  <c:v>27973</c:v>
                </c:pt>
                <c:pt idx="344">
                  <c:v>28004</c:v>
                </c:pt>
                <c:pt idx="345">
                  <c:v>28034</c:v>
                </c:pt>
                <c:pt idx="346">
                  <c:v>28065</c:v>
                </c:pt>
                <c:pt idx="347">
                  <c:v>28095</c:v>
                </c:pt>
                <c:pt idx="348">
                  <c:v>28126</c:v>
                </c:pt>
                <c:pt idx="349">
                  <c:v>28157</c:v>
                </c:pt>
                <c:pt idx="350">
                  <c:v>28185</c:v>
                </c:pt>
                <c:pt idx="351">
                  <c:v>28216</c:v>
                </c:pt>
                <c:pt idx="352">
                  <c:v>28246</c:v>
                </c:pt>
                <c:pt idx="353">
                  <c:v>28277</c:v>
                </c:pt>
                <c:pt idx="354">
                  <c:v>28307</c:v>
                </c:pt>
                <c:pt idx="355">
                  <c:v>28338</c:v>
                </c:pt>
                <c:pt idx="356">
                  <c:v>28369</c:v>
                </c:pt>
                <c:pt idx="357">
                  <c:v>28399</c:v>
                </c:pt>
                <c:pt idx="358">
                  <c:v>28430</c:v>
                </c:pt>
                <c:pt idx="359">
                  <c:v>28460</c:v>
                </c:pt>
                <c:pt idx="360">
                  <c:v>28491</c:v>
                </c:pt>
                <c:pt idx="361">
                  <c:v>28522</c:v>
                </c:pt>
                <c:pt idx="362">
                  <c:v>28550</c:v>
                </c:pt>
                <c:pt idx="363">
                  <c:v>28581</c:v>
                </c:pt>
                <c:pt idx="364">
                  <c:v>28611</c:v>
                </c:pt>
                <c:pt idx="365">
                  <c:v>28642</c:v>
                </c:pt>
                <c:pt idx="366">
                  <c:v>28672</c:v>
                </c:pt>
                <c:pt idx="367">
                  <c:v>28703</c:v>
                </c:pt>
                <c:pt idx="368">
                  <c:v>28734</c:v>
                </c:pt>
                <c:pt idx="369">
                  <c:v>28764</c:v>
                </c:pt>
                <c:pt idx="370">
                  <c:v>28795</c:v>
                </c:pt>
                <c:pt idx="371">
                  <c:v>28825</c:v>
                </c:pt>
                <c:pt idx="372">
                  <c:v>28856</c:v>
                </c:pt>
                <c:pt idx="373">
                  <c:v>28887</c:v>
                </c:pt>
                <c:pt idx="374">
                  <c:v>28915</c:v>
                </c:pt>
                <c:pt idx="375">
                  <c:v>28946</c:v>
                </c:pt>
                <c:pt idx="376">
                  <c:v>28976</c:v>
                </c:pt>
                <c:pt idx="377">
                  <c:v>29007</c:v>
                </c:pt>
                <c:pt idx="378">
                  <c:v>29037</c:v>
                </c:pt>
                <c:pt idx="379">
                  <c:v>29068</c:v>
                </c:pt>
                <c:pt idx="380">
                  <c:v>29099</c:v>
                </c:pt>
                <c:pt idx="381">
                  <c:v>29129</c:v>
                </c:pt>
                <c:pt idx="382">
                  <c:v>29160</c:v>
                </c:pt>
                <c:pt idx="383">
                  <c:v>29190</c:v>
                </c:pt>
                <c:pt idx="384">
                  <c:v>29221</c:v>
                </c:pt>
                <c:pt idx="385">
                  <c:v>29252</c:v>
                </c:pt>
                <c:pt idx="386">
                  <c:v>29281</c:v>
                </c:pt>
                <c:pt idx="387">
                  <c:v>29312</c:v>
                </c:pt>
                <c:pt idx="388">
                  <c:v>29342</c:v>
                </c:pt>
                <c:pt idx="389">
                  <c:v>29373</c:v>
                </c:pt>
                <c:pt idx="390">
                  <c:v>29403</c:v>
                </c:pt>
                <c:pt idx="391">
                  <c:v>29434</c:v>
                </c:pt>
                <c:pt idx="392">
                  <c:v>29465</c:v>
                </c:pt>
                <c:pt idx="393">
                  <c:v>29495</c:v>
                </c:pt>
                <c:pt idx="394">
                  <c:v>29526</c:v>
                </c:pt>
                <c:pt idx="395">
                  <c:v>29556</c:v>
                </c:pt>
                <c:pt idx="396">
                  <c:v>29587</c:v>
                </c:pt>
                <c:pt idx="397">
                  <c:v>29618</c:v>
                </c:pt>
                <c:pt idx="398">
                  <c:v>29646</c:v>
                </c:pt>
                <c:pt idx="399">
                  <c:v>29677</c:v>
                </c:pt>
                <c:pt idx="400">
                  <c:v>29707</c:v>
                </c:pt>
                <c:pt idx="401">
                  <c:v>29738</c:v>
                </c:pt>
                <c:pt idx="402">
                  <c:v>29768</c:v>
                </c:pt>
                <c:pt idx="403">
                  <c:v>29799</c:v>
                </c:pt>
                <c:pt idx="404">
                  <c:v>29830</c:v>
                </c:pt>
                <c:pt idx="405">
                  <c:v>29860</c:v>
                </c:pt>
                <c:pt idx="406">
                  <c:v>29891</c:v>
                </c:pt>
                <c:pt idx="407">
                  <c:v>29921</c:v>
                </c:pt>
                <c:pt idx="408">
                  <c:v>29952</c:v>
                </c:pt>
                <c:pt idx="409">
                  <c:v>29983</c:v>
                </c:pt>
                <c:pt idx="410">
                  <c:v>30011</c:v>
                </c:pt>
                <c:pt idx="411">
                  <c:v>30042</c:v>
                </c:pt>
                <c:pt idx="412">
                  <c:v>30072</c:v>
                </c:pt>
                <c:pt idx="413">
                  <c:v>30103</c:v>
                </c:pt>
                <c:pt idx="414">
                  <c:v>30133</c:v>
                </c:pt>
                <c:pt idx="415">
                  <c:v>30164</c:v>
                </c:pt>
                <c:pt idx="416">
                  <c:v>30195</c:v>
                </c:pt>
                <c:pt idx="417">
                  <c:v>30225</c:v>
                </c:pt>
                <c:pt idx="418">
                  <c:v>30256</c:v>
                </c:pt>
                <c:pt idx="419">
                  <c:v>30286</c:v>
                </c:pt>
                <c:pt idx="420">
                  <c:v>30317</c:v>
                </c:pt>
                <c:pt idx="421">
                  <c:v>30348</c:v>
                </c:pt>
                <c:pt idx="422">
                  <c:v>30376</c:v>
                </c:pt>
                <c:pt idx="423">
                  <c:v>30407</c:v>
                </c:pt>
                <c:pt idx="424">
                  <c:v>30437</c:v>
                </c:pt>
                <c:pt idx="425">
                  <c:v>30468</c:v>
                </c:pt>
                <c:pt idx="426">
                  <c:v>30498</c:v>
                </c:pt>
                <c:pt idx="427">
                  <c:v>30529</c:v>
                </c:pt>
                <c:pt idx="428">
                  <c:v>30560</c:v>
                </c:pt>
                <c:pt idx="429">
                  <c:v>30590</c:v>
                </c:pt>
                <c:pt idx="430">
                  <c:v>30621</c:v>
                </c:pt>
                <c:pt idx="431">
                  <c:v>30651</c:v>
                </c:pt>
                <c:pt idx="432">
                  <c:v>30682</c:v>
                </c:pt>
                <c:pt idx="433">
                  <c:v>30713</c:v>
                </c:pt>
                <c:pt idx="434">
                  <c:v>30742</c:v>
                </c:pt>
                <c:pt idx="435">
                  <c:v>30773</c:v>
                </c:pt>
                <c:pt idx="436">
                  <c:v>30803</c:v>
                </c:pt>
                <c:pt idx="437">
                  <c:v>30834</c:v>
                </c:pt>
                <c:pt idx="438">
                  <c:v>30864</c:v>
                </c:pt>
                <c:pt idx="439">
                  <c:v>30895</c:v>
                </c:pt>
                <c:pt idx="440">
                  <c:v>30926</c:v>
                </c:pt>
                <c:pt idx="441">
                  <c:v>30956</c:v>
                </c:pt>
                <c:pt idx="442">
                  <c:v>30987</c:v>
                </c:pt>
                <c:pt idx="443">
                  <c:v>31017</c:v>
                </c:pt>
                <c:pt idx="444">
                  <c:v>31048</c:v>
                </c:pt>
                <c:pt idx="445">
                  <c:v>31079</c:v>
                </c:pt>
                <c:pt idx="446">
                  <c:v>31107</c:v>
                </c:pt>
                <c:pt idx="447">
                  <c:v>31138</c:v>
                </c:pt>
                <c:pt idx="448">
                  <c:v>31168</c:v>
                </c:pt>
                <c:pt idx="449">
                  <c:v>31199</c:v>
                </c:pt>
                <c:pt idx="450">
                  <c:v>31229</c:v>
                </c:pt>
                <c:pt idx="451">
                  <c:v>31260</c:v>
                </c:pt>
                <c:pt idx="452">
                  <c:v>31291</c:v>
                </c:pt>
                <c:pt idx="453">
                  <c:v>31321</c:v>
                </c:pt>
                <c:pt idx="454">
                  <c:v>31352</c:v>
                </c:pt>
                <c:pt idx="455">
                  <c:v>31382</c:v>
                </c:pt>
                <c:pt idx="456">
                  <c:v>31413</c:v>
                </c:pt>
                <c:pt idx="457">
                  <c:v>31444</c:v>
                </c:pt>
                <c:pt idx="458">
                  <c:v>31472</c:v>
                </c:pt>
                <c:pt idx="459">
                  <c:v>31503</c:v>
                </c:pt>
                <c:pt idx="460">
                  <c:v>31533</c:v>
                </c:pt>
                <c:pt idx="461">
                  <c:v>31564</c:v>
                </c:pt>
                <c:pt idx="462">
                  <c:v>31594</c:v>
                </c:pt>
                <c:pt idx="463">
                  <c:v>31625</c:v>
                </c:pt>
                <c:pt idx="464">
                  <c:v>31656</c:v>
                </c:pt>
                <c:pt idx="465">
                  <c:v>31686</c:v>
                </c:pt>
                <c:pt idx="466">
                  <c:v>31717</c:v>
                </c:pt>
                <c:pt idx="467">
                  <c:v>31747</c:v>
                </c:pt>
                <c:pt idx="468">
                  <c:v>31778</c:v>
                </c:pt>
                <c:pt idx="469">
                  <c:v>31809</c:v>
                </c:pt>
                <c:pt idx="470">
                  <c:v>31837</c:v>
                </c:pt>
                <c:pt idx="471">
                  <c:v>31868</c:v>
                </c:pt>
                <c:pt idx="472">
                  <c:v>31898</c:v>
                </c:pt>
                <c:pt idx="473">
                  <c:v>31929</c:v>
                </c:pt>
                <c:pt idx="474">
                  <c:v>31959</c:v>
                </c:pt>
                <c:pt idx="475">
                  <c:v>31990</c:v>
                </c:pt>
                <c:pt idx="476">
                  <c:v>32021</c:v>
                </c:pt>
                <c:pt idx="477">
                  <c:v>32051</c:v>
                </c:pt>
                <c:pt idx="478">
                  <c:v>32082</c:v>
                </c:pt>
                <c:pt idx="479">
                  <c:v>32112</c:v>
                </c:pt>
                <c:pt idx="480">
                  <c:v>32143</c:v>
                </c:pt>
                <c:pt idx="481">
                  <c:v>32174</c:v>
                </c:pt>
                <c:pt idx="482">
                  <c:v>32203</c:v>
                </c:pt>
                <c:pt idx="483">
                  <c:v>32234</c:v>
                </c:pt>
                <c:pt idx="484">
                  <c:v>32264</c:v>
                </c:pt>
                <c:pt idx="485">
                  <c:v>32295</c:v>
                </c:pt>
                <c:pt idx="486">
                  <c:v>32325</c:v>
                </c:pt>
                <c:pt idx="487">
                  <c:v>32356</c:v>
                </c:pt>
                <c:pt idx="488">
                  <c:v>32387</c:v>
                </c:pt>
                <c:pt idx="489">
                  <c:v>32417</c:v>
                </c:pt>
                <c:pt idx="490">
                  <c:v>32448</c:v>
                </c:pt>
                <c:pt idx="491">
                  <c:v>32478</c:v>
                </c:pt>
                <c:pt idx="492">
                  <c:v>32509</c:v>
                </c:pt>
                <c:pt idx="493">
                  <c:v>32540</c:v>
                </c:pt>
                <c:pt idx="494">
                  <c:v>32568</c:v>
                </c:pt>
                <c:pt idx="495">
                  <c:v>32599</c:v>
                </c:pt>
                <c:pt idx="496">
                  <c:v>32629</c:v>
                </c:pt>
                <c:pt idx="497">
                  <c:v>32660</c:v>
                </c:pt>
                <c:pt idx="498">
                  <c:v>32690</c:v>
                </c:pt>
                <c:pt idx="499">
                  <c:v>32721</c:v>
                </c:pt>
                <c:pt idx="500">
                  <c:v>32752</c:v>
                </c:pt>
                <c:pt idx="501">
                  <c:v>32782</c:v>
                </c:pt>
                <c:pt idx="502">
                  <c:v>32813</c:v>
                </c:pt>
                <c:pt idx="503">
                  <c:v>32843</c:v>
                </c:pt>
                <c:pt idx="504">
                  <c:v>32874</c:v>
                </c:pt>
                <c:pt idx="505">
                  <c:v>32905</c:v>
                </c:pt>
                <c:pt idx="506">
                  <c:v>32933</c:v>
                </c:pt>
                <c:pt idx="507">
                  <c:v>32964</c:v>
                </c:pt>
                <c:pt idx="508">
                  <c:v>32994</c:v>
                </c:pt>
                <c:pt idx="509">
                  <c:v>33025</c:v>
                </c:pt>
                <c:pt idx="510">
                  <c:v>33055</c:v>
                </c:pt>
                <c:pt idx="511">
                  <c:v>33086</c:v>
                </c:pt>
                <c:pt idx="512">
                  <c:v>33117</c:v>
                </c:pt>
                <c:pt idx="513">
                  <c:v>33147</c:v>
                </c:pt>
                <c:pt idx="514">
                  <c:v>33178</c:v>
                </c:pt>
                <c:pt idx="515">
                  <c:v>33208</c:v>
                </c:pt>
                <c:pt idx="516">
                  <c:v>33239</c:v>
                </c:pt>
                <c:pt idx="517">
                  <c:v>33270</c:v>
                </c:pt>
                <c:pt idx="518">
                  <c:v>33298</c:v>
                </c:pt>
                <c:pt idx="519">
                  <c:v>33329</c:v>
                </c:pt>
                <c:pt idx="520">
                  <c:v>33359</c:v>
                </c:pt>
                <c:pt idx="521">
                  <c:v>33390</c:v>
                </c:pt>
                <c:pt idx="522">
                  <c:v>33420</c:v>
                </c:pt>
                <c:pt idx="523">
                  <c:v>33451</c:v>
                </c:pt>
                <c:pt idx="524">
                  <c:v>33482</c:v>
                </c:pt>
                <c:pt idx="525">
                  <c:v>33512</c:v>
                </c:pt>
                <c:pt idx="526">
                  <c:v>33543</c:v>
                </c:pt>
                <c:pt idx="527">
                  <c:v>33573</c:v>
                </c:pt>
                <c:pt idx="528">
                  <c:v>33604</c:v>
                </c:pt>
                <c:pt idx="529">
                  <c:v>33635</c:v>
                </c:pt>
                <c:pt idx="530">
                  <c:v>33664</c:v>
                </c:pt>
                <c:pt idx="531">
                  <c:v>33695</c:v>
                </c:pt>
                <c:pt idx="532">
                  <c:v>33725</c:v>
                </c:pt>
                <c:pt idx="533">
                  <c:v>33756</c:v>
                </c:pt>
                <c:pt idx="534">
                  <c:v>33786</c:v>
                </c:pt>
                <c:pt idx="535">
                  <c:v>33817</c:v>
                </c:pt>
                <c:pt idx="536">
                  <c:v>33848</c:v>
                </c:pt>
                <c:pt idx="537">
                  <c:v>33878</c:v>
                </c:pt>
                <c:pt idx="538">
                  <c:v>33909</c:v>
                </c:pt>
                <c:pt idx="539">
                  <c:v>33939</c:v>
                </c:pt>
                <c:pt idx="540">
                  <c:v>33970</c:v>
                </c:pt>
                <c:pt idx="541">
                  <c:v>34001</c:v>
                </c:pt>
                <c:pt idx="542">
                  <c:v>34029</c:v>
                </c:pt>
                <c:pt idx="543">
                  <c:v>34060</c:v>
                </c:pt>
                <c:pt idx="544">
                  <c:v>34090</c:v>
                </c:pt>
                <c:pt idx="545">
                  <c:v>34121</c:v>
                </c:pt>
                <c:pt idx="546">
                  <c:v>34151</c:v>
                </c:pt>
                <c:pt idx="547">
                  <c:v>34182</c:v>
                </c:pt>
                <c:pt idx="548">
                  <c:v>34213</c:v>
                </c:pt>
                <c:pt idx="549">
                  <c:v>34243</c:v>
                </c:pt>
                <c:pt idx="550">
                  <c:v>34274</c:v>
                </c:pt>
                <c:pt idx="551">
                  <c:v>34304</c:v>
                </c:pt>
                <c:pt idx="552">
                  <c:v>34335</c:v>
                </c:pt>
                <c:pt idx="553">
                  <c:v>34366</c:v>
                </c:pt>
                <c:pt idx="554">
                  <c:v>34394</c:v>
                </c:pt>
                <c:pt idx="555">
                  <c:v>34425</c:v>
                </c:pt>
                <c:pt idx="556">
                  <c:v>34455</c:v>
                </c:pt>
                <c:pt idx="557">
                  <c:v>34486</c:v>
                </c:pt>
                <c:pt idx="558">
                  <c:v>34516</c:v>
                </c:pt>
                <c:pt idx="559">
                  <c:v>34547</c:v>
                </c:pt>
                <c:pt idx="560">
                  <c:v>34578</c:v>
                </c:pt>
                <c:pt idx="561">
                  <c:v>34608</c:v>
                </c:pt>
                <c:pt idx="562">
                  <c:v>34639</c:v>
                </c:pt>
                <c:pt idx="563">
                  <c:v>34669</c:v>
                </c:pt>
                <c:pt idx="564">
                  <c:v>34700</c:v>
                </c:pt>
                <c:pt idx="565">
                  <c:v>34731</c:v>
                </c:pt>
                <c:pt idx="566">
                  <c:v>34759</c:v>
                </c:pt>
                <c:pt idx="567">
                  <c:v>34790</c:v>
                </c:pt>
                <c:pt idx="568">
                  <c:v>34820</c:v>
                </c:pt>
                <c:pt idx="569">
                  <c:v>34851</c:v>
                </c:pt>
                <c:pt idx="570">
                  <c:v>34881</c:v>
                </c:pt>
                <c:pt idx="571">
                  <c:v>34912</c:v>
                </c:pt>
                <c:pt idx="572">
                  <c:v>34943</c:v>
                </c:pt>
                <c:pt idx="573">
                  <c:v>34973</c:v>
                </c:pt>
                <c:pt idx="574">
                  <c:v>35004</c:v>
                </c:pt>
                <c:pt idx="575">
                  <c:v>35034</c:v>
                </c:pt>
                <c:pt idx="576">
                  <c:v>35065</c:v>
                </c:pt>
                <c:pt idx="577">
                  <c:v>35096</c:v>
                </c:pt>
                <c:pt idx="578">
                  <c:v>35125</c:v>
                </c:pt>
                <c:pt idx="579">
                  <c:v>35156</c:v>
                </c:pt>
                <c:pt idx="580">
                  <c:v>35186</c:v>
                </c:pt>
                <c:pt idx="581">
                  <c:v>35217</c:v>
                </c:pt>
                <c:pt idx="582">
                  <c:v>35247</c:v>
                </c:pt>
                <c:pt idx="583">
                  <c:v>35278</c:v>
                </c:pt>
                <c:pt idx="584">
                  <c:v>35309</c:v>
                </c:pt>
                <c:pt idx="585">
                  <c:v>35339</c:v>
                </c:pt>
                <c:pt idx="586">
                  <c:v>35370</c:v>
                </c:pt>
                <c:pt idx="587">
                  <c:v>35400</c:v>
                </c:pt>
                <c:pt idx="588">
                  <c:v>35431</c:v>
                </c:pt>
                <c:pt idx="589">
                  <c:v>35462</c:v>
                </c:pt>
                <c:pt idx="590">
                  <c:v>35490</c:v>
                </c:pt>
                <c:pt idx="591">
                  <c:v>35521</c:v>
                </c:pt>
                <c:pt idx="592">
                  <c:v>35551</c:v>
                </c:pt>
                <c:pt idx="593">
                  <c:v>35582</c:v>
                </c:pt>
                <c:pt idx="594">
                  <c:v>35612</c:v>
                </c:pt>
                <c:pt idx="595">
                  <c:v>35643</c:v>
                </c:pt>
                <c:pt idx="596">
                  <c:v>35674</c:v>
                </c:pt>
                <c:pt idx="597">
                  <c:v>35704</c:v>
                </c:pt>
                <c:pt idx="598">
                  <c:v>35735</c:v>
                </c:pt>
                <c:pt idx="599">
                  <c:v>35765</c:v>
                </c:pt>
                <c:pt idx="600">
                  <c:v>35796</c:v>
                </c:pt>
                <c:pt idx="601">
                  <c:v>35827</c:v>
                </c:pt>
                <c:pt idx="602">
                  <c:v>35855</c:v>
                </c:pt>
                <c:pt idx="603">
                  <c:v>35886</c:v>
                </c:pt>
                <c:pt idx="604">
                  <c:v>35916</c:v>
                </c:pt>
                <c:pt idx="605">
                  <c:v>35947</c:v>
                </c:pt>
                <c:pt idx="606">
                  <c:v>35977</c:v>
                </c:pt>
                <c:pt idx="607">
                  <c:v>36008</c:v>
                </c:pt>
                <c:pt idx="608">
                  <c:v>36039</c:v>
                </c:pt>
                <c:pt idx="609">
                  <c:v>36069</c:v>
                </c:pt>
                <c:pt idx="610">
                  <c:v>36100</c:v>
                </c:pt>
                <c:pt idx="611">
                  <c:v>36130</c:v>
                </c:pt>
                <c:pt idx="612">
                  <c:v>36161</c:v>
                </c:pt>
                <c:pt idx="613">
                  <c:v>36192</c:v>
                </c:pt>
                <c:pt idx="614">
                  <c:v>36220</c:v>
                </c:pt>
                <c:pt idx="615">
                  <c:v>36251</c:v>
                </c:pt>
                <c:pt idx="616">
                  <c:v>36281</c:v>
                </c:pt>
                <c:pt idx="617">
                  <c:v>36312</c:v>
                </c:pt>
                <c:pt idx="618">
                  <c:v>36342</c:v>
                </c:pt>
                <c:pt idx="619">
                  <c:v>36373</c:v>
                </c:pt>
                <c:pt idx="620">
                  <c:v>36404</c:v>
                </c:pt>
                <c:pt idx="621">
                  <c:v>36434</c:v>
                </c:pt>
                <c:pt idx="622">
                  <c:v>36465</c:v>
                </c:pt>
                <c:pt idx="623">
                  <c:v>36495</c:v>
                </c:pt>
                <c:pt idx="624">
                  <c:v>36526</c:v>
                </c:pt>
                <c:pt idx="625">
                  <c:v>36557</c:v>
                </c:pt>
                <c:pt idx="626">
                  <c:v>36586</c:v>
                </c:pt>
                <c:pt idx="627">
                  <c:v>36617</c:v>
                </c:pt>
                <c:pt idx="628">
                  <c:v>36647</c:v>
                </c:pt>
                <c:pt idx="629">
                  <c:v>36678</c:v>
                </c:pt>
                <c:pt idx="630">
                  <c:v>36708</c:v>
                </c:pt>
                <c:pt idx="631">
                  <c:v>36739</c:v>
                </c:pt>
                <c:pt idx="632">
                  <c:v>36770</c:v>
                </c:pt>
                <c:pt idx="633">
                  <c:v>36800</c:v>
                </c:pt>
                <c:pt idx="634">
                  <c:v>36831</c:v>
                </c:pt>
                <c:pt idx="635">
                  <c:v>36861</c:v>
                </c:pt>
                <c:pt idx="636">
                  <c:v>36892</c:v>
                </c:pt>
                <c:pt idx="637">
                  <c:v>36923</c:v>
                </c:pt>
                <c:pt idx="638">
                  <c:v>36951</c:v>
                </c:pt>
                <c:pt idx="639">
                  <c:v>36982</c:v>
                </c:pt>
                <c:pt idx="640">
                  <c:v>37012</c:v>
                </c:pt>
                <c:pt idx="641">
                  <c:v>37043</c:v>
                </c:pt>
                <c:pt idx="642">
                  <c:v>37073</c:v>
                </c:pt>
                <c:pt idx="643">
                  <c:v>37104</c:v>
                </c:pt>
                <c:pt idx="644">
                  <c:v>37135</c:v>
                </c:pt>
                <c:pt idx="645">
                  <c:v>37165</c:v>
                </c:pt>
                <c:pt idx="646">
                  <c:v>37196</c:v>
                </c:pt>
                <c:pt idx="647">
                  <c:v>37226</c:v>
                </c:pt>
                <c:pt idx="648">
                  <c:v>37257</c:v>
                </c:pt>
                <c:pt idx="649">
                  <c:v>37288</c:v>
                </c:pt>
                <c:pt idx="650">
                  <c:v>37316</c:v>
                </c:pt>
                <c:pt idx="651">
                  <c:v>37347</c:v>
                </c:pt>
                <c:pt idx="652">
                  <c:v>37377</c:v>
                </c:pt>
                <c:pt idx="653">
                  <c:v>37408</c:v>
                </c:pt>
                <c:pt idx="654">
                  <c:v>37438</c:v>
                </c:pt>
                <c:pt idx="655">
                  <c:v>37469</c:v>
                </c:pt>
                <c:pt idx="656">
                  <c:v>37500</c:v>
                </c:pt>
                <c:pt idx="657">
                  <c:v>37530</c:v>
                </c:pt>
                <c:pt idx="658">
                  <c:v>37561</c:v>
                </c:pt>
                <c:pt idx="659">
                  <c:v>37591</c:v>
                </c:pt>
                <c:pt idx="660">
                  <c:v>37622</c:v>
                </c:pt>
                <c:pt idx="661">
                  <c:v>37653</c:v>
                </c:pt>
                <c:pt idx="662">
                  <c:v>37681</c:v>
                </c:pt>
                <c:pt idx="663">
                  <c:v>37712</c:v>
                </c:pt>
                <c:pt idx="664">
                  <c:v>37742</c:v>
                </c:pt>
                <c:pt idx="665">
                  <c:v>37773</c:v>
                </c:pt>
                <c:pt idx="666">
                  <c:v>37803</c:v>
                </c:pt>
                <c:pt idx="667">
                  <c:v>37834</c:v>
                </c:pt>
                <c:pt idx="668">
                  <c:v>37865</c:v>
                </c:pt>
                <c:pt idx="669">
                  <c:v>37895</c:v>
                </c:pt>
                <c:pt idx="670">
                  <c:v>37926</c:v>
                </c:pt>
                <c:pt idx="671">
                  <c:v>37956</c:v>
                </c:pt>
                <c:pt idx="672">
                  <c:v>37987</c:v>
                </c:pt>
                <c:pt idx="673">
                  <c:v>38018</c:v>
                </c:pt>
                <c:pt idx="674">
                  <c:v>38047</c:v>
                </c:pt>
                <c:pt idx="675">
                  <c:v>38078</c:v>
                </c:pt>
                <c:pt idx="676">
                  <c:v>38108</c:v>
                </c:pt>
                <c:pt idx="677">
                  <c:v>38139</c:v>
                </c:pt>
                <c:pt idx="678">
                  <c:v>38169</c:v>
                </c:pt>
                <c:pt idx="679">
                  <c:v>38200</c:v>
                </c:pt>
                <c:pt idx="680">
                  <c:v>38231</c:v>
                </c:pt>
                <c:pt idx="681">
                  <c:v>38261</c:v>
                </c:pt>
                <c:pt idx="682">
                  <c:v>38292</c:v>
                </c:pt>
                <c:pt idx="683">
                  <c:v>38322</c:v>
                </c:pt>
                <c:pt idx="684">
                  <c:v>38353</c:v>
                </c:pt>
                <c:pt idx="685">
                  <c:v>38384</c:v>
                </c:pt>
                <c:pt idx="686">
                  <c:v>38412</c:v>
                </c:pt>
                <c:pt idx="687">
                  <c:v>38443</c:v>
                </c:pt>
                <c:pt idx="688">
                  <c:v>38473</c:v>
                </c:pt>
                <c:pt idx="689">
                  <c:v>38504</c:v>
                </c:pt>
                <c:pt idx="690">
                  <c:v>38534</c:v>
                </c:pt>
                <c:pt idx="691">
                  <c:v>38565</c:v>
                </c:pt>
                <c:pt idx="692">
                  <c:v>38596</c:v>
                </c:pt>
                <c:pt idx="693">
                  <c:v>38626</c:v>
                </c:pt>
                <c:pt idx="694">
                  <c:v>38657</c:v>
                </c:pt>
                <c:pt idx="695">
                  <c:v>38687</c:v>
                </c:pt>
                <c:pt idx="696">
                  <c:v>38718</c:v>
                </c:pt>
                <c:pt idx="697">
                  <c:v>38749</c:v>
                </c:pt>
                <c:pt idx="698">
                  <c:v>38777</c:v>
                </c:pt>
                <c:pt idx="699">
                  <c:v>38808</c:v>
                </c:pt>
                <c:pt idx="700">
                  <c:v>38838</c:v>
                </c:pt>
                <c:pt idx="701">
                  <c:v>38869</c:v>
                </c:pt>
                <c:pt idx="702">
                  <c:v>38899</c:v>
                </c:pt>
                <c:pt idx="703">
                  <c:v>38930</c:v>
                </c:pt>
                <c:pt idx="704">
                  <c:v>38961</c:v>
                </c:pt>
                <c:pt idx="705">
                  <c:v>38991</c:v>
                </c:pt>
                <c:pt idx="706">
                  <c:v>39022</c:v>
                </c:pt>
                <c:pt idx="707">
                  <c:v>39052</c:v>
                </c:pt>
                <c:pt idx="708">
                  <c:v>39083</c:v>
                </c:pt>
                <c:pt idx="709">
                  <c:v>39114</c:v>
                </c:pt>
                <c:pt idx="710">
                  <c:v>39142</c:v>
                </c:pt>
                <c:pt idx="711">
                  <c:v>39173</c:v>
                </c:pt>
                <c:pt idx="712">
                  <c:v>39203</c:v>
                </c:pt>
                <c:pt idx="713">
                  <c:v>39234</c:v>
                </c:pt>
                <c:pt idx="714">
                  <c:v>39264</c:v>
                </c:pt>
                <c:pt idx="715">
                  <c:v>39295</c:v>
                </c:pt>
                <c:pt idx="716">
                  <c:v>39326</c:v>
                </c:pt>
                <c:pt idx="717">
                  <c:v>39356</c:v>
                </c:pt>
                <c:pt idx="718">
                  <c:v>39387</c:v>
                </c:pt>
                <c:pt idx="719">
                  <c:v>39417</c:v>
                </c:pt>
                <c:pt idx="720">
                  <c:v>39448</c:v>
                </c:pt>
                <c:pt idx="721">
                  <c:v>39479</c:v>
                </c:pt>
                <c:pt idx="722">
                  <c:v>39508</c:v>
                </c:pt>
                <c:pt idx="723">
                  <c:v>39539</c:v>
                </c:pt>
                <c:pt idx="724">
                  <c:v>39569</c:v>
                </c:pt>
                <c:pt idx="725">
                  <c:v>39600</c:v>
                </c:pt>
                <c:pt idx="726">
                  <c:v>39630</c:v>
                </c:pt>
                <c:pt idx="727">
                  <c:v>39661</c:v>
                </c:pt>
                <c:pt idx="728">
                  <c:v>39692</c:v>
                </c:pt>
                <c:pt idx="729">
                  <c:v>39722</c:v>
                </c:pt>
                <c:pt idx="730">
                  <c:v>39753</c:v>
                </c:pt>
                <c:pt idx="731">
                  <c:v>39783</c:v>
                </c:pt>
                <c:pt idx="732">
                  <c:v>39814</c:v>
                </c:pt>
                <c:pt idx="733">
                  <c:v>39845</c:v>
                </c:pt>
                <c:pt idx="734">
                  <c:v>39873</c:v>
                </c:pt>
                <c:pt idx="735">
                  <c:v>39904</c:v>
                </c:pt>
                <c:pt idx="736">
                  <c:v>39934</c:v>
                </c:pt>
                <c:pt idx="737">
                  <c:v>39965</c:v>
                </c:pt>
                <c:pt idx="738">
                  <c:v>39995</c:v>
                </c:pt>
                <c:pt idx="739">
                  <c:v>40026</c:v>
                </c:pt>
                <c:pt idx="740">
                  <c:v>40057</c:v>
                </c:pt>
                <c:pt idx="741">
                  <c:v>40087</c:v>
                </c:pt>
                <c:pt idx="742">
                  <c:v>40118</c:v>
                </c:pt>
                <c:pt idx="743">
                  <c:v>40148</c:v>
                </c:pt>
                <c:pt idx="744">
                  <c:v>40179</c:v>
                </c:pt>
                <c:pt idx="745">
                  <c:v>40210</c:v>
                </c:pt>
                <c:pt idx="746">
                  <c:v>40238</c:v>
                </c:pt>
                <c:pt idx="747">
                  <c:v>40269</c:v>
                </c:pt>
                <c:pt idx="748">
                  <c:v>40299</c:v>
                </c:pt>
                <c:pt idx="749">
                  <c:v>40330</c:v>
                </c:pt>
                <c:pt idx="750">
                  <c:v>40360</c:v>
                </c:pt>
                <c:pt idx="751">
                  <c:v>40391</c:v>
                </c:pt>
                <c:pt idx="752">
                  <c:v>40422</c:v>
                </c:pt>
                <c:pt idx="753">
                  <c:v>40452</c:v>
                </c:pt>
                <c:pt idx="754">
                  <c:v>40483</c:v>
                </c:pt>
                <c:pt idx="755">
                  <c:v>40513</c:v>
                </c:pt>
                <c:pt idx="756">
                  <c:v>40544</c:v>
                </c:pt>
                <c:pt idx="757">
                  <c:v>40575</c:v>
                </c:pt>
                <c:pt idx="758">
                  <c:v>40603</c:v>
                </c:pt>
                <c:pt idx="759">
                  <c:v>40634</c:v>
                </c:pt>
                <c:pt idx="760">
                  <c:v>40664</c:v>
                </c:pt>
                <c:pt idx="761">
                  <c:v>40695</c:v>
                </c:pt>
                <c:pt idx="762">
                  <c:v>40725</c:v>
                </c:pt>
                <c:pt idx="763">
                  <c:v>40756</c:v>
                </c:pt>
                <c:pt idx="764">
                  <c:v>40787</c:v>
                </c:pt>
                <c:pt idx="765">
                  <c:v>40817</c:v>
                </c:pt>
                <c:pt idx="766">
                  <c:v>40848</c:v>
                </c:pt>
                <c:pt idx="767">
                  <c:v>40878</c:v>
                </c:pt>
                <c:pt idx="768">
                  <c:v>40909</c:v>
                </c:pt>
                <c:pt idx="769">
                  <c:v>40940</c:v>
                </c:pt>
                <c:pt idx="770">
                  <c:v>40969</c:v>
                </c:pt>
                <c:pt idx="771">
                  <c:v>41000</c:v>
                </c:pt>
                <c:pt idx="772">
                  <c:v>41030</c:v>
                </c:pt>
                <c:pt idx="773">
                  <c:v>41061</c:v>
                </c:pt>
                <c:pt idx="774">
                  <c:v>41091</c:v>
                </c:pt>
                <c:pt idx="775">
                  <c:v>41122</c:v>
                </c:pt>
                <c:pt idx="776">
                  <c:v>41153</c:v>
                </c:pt>
                <c:pt idx="777">
                  <c:v>41183</c:v>
                </c:pt>
                <c:pt idx="778">
                  <c:v>41214</c:v>
                </c:pt>
                <c:pt idx="779">
                  <c:v>41244</c:v>
                </c:pt>
                <c:pt idx="780">
                  <c:v>41275</c:v>
                </c:pt>
                <c:pt idx="781">
                  <c:v>41306</c:v>
                </c:pt>
                <c:pt idx="782">
                  <c:v>41334</c:v>
                </c:pt>
                <c:pt idx="783">
                  <c:v>41365</c:v>
                </c:pt>
                <c:pt idx="784">
                  <c:v>41395</c:v>
                </c:pt>
                <c:pt idx="785">
                  <c:v>41426</c:v>
                </c:pt>
                <c:pt idx="786">
                  <c:v>41456</c:v>
                </c:pt>
                <c:pt idx="787">
                  <c:v>41487</c:v>
                </c:pt>
                <c:pt idx="788">
                  <c:v>41518</c:v>
                </c:pt>
                <c:pt idx="789">
                  <c:v>41548</c:v>
                </c:pt>
                <c:pt idx="790">
                  <c:v>41579</c:v>
                </c:pt>
                <c:pt idx="791">
                  <c:v>41609</c:v>
                </c:pt>
                <c:pt idx="792">
                  <c:v>41640</c:v>
                </c:pt>
                <c:pt idx="793">
                  <c:v>41671</c:v>
                </c:pt>
                <c:pt idx="794">
                  <c:v>41699</c:v>
                </c:pt>
                <c:pt idx="795">
                  <c:v>41730</c:v>
                </c:pt>
                <c:pt idx="796">
                  <c:v>41760</c:v>
                </c:pt>
                <c:pt idx="797">
                  <c:v>41791</c:v>
                </c:pt>
                <c:pt idx="798">
                  <c:v>41821</c:v>
                </c:pt>
                <c:pt idx="799">
                  <c:v>41852</c:v>
                </c:pt>
                <c:pt idx="800">
                  <c:v>41883</c:v>
                </c:pt>
                <c:pt idx="801">
                  <c:v>41913</c:v>
                </c:pt>
                <c:pt idx="802">
                  <c:v>41944</c:v>
                </c:pt>
                <c:pt idx="803">
                  <c:v>41974</c:v>
                </c:pt>
                <c:pt idx="804">
                  <c:v>42005</c:v>
                </c:pt>
                <c:pt idx="805">
                  <c:v>42036</c:v>
                </c:pt>
                <c:pt idx="806">
                  <c:v>42064</c:v>
                </c:pt>
                <c:pt idx="807">
                  <c:v>42095</c:v>
                </c:pt>
                <c:pt idx="808">
                  <c:v>42125</c:v>
                </c:pt>
                <c:pt idx="809">
                  <c:v>42156</c:v>
                </c:pt>
                <c:pt idx="810">
                  <c:v>42186</c:v>
                </c:pt>
                <c:pt idx="811">
                  <c:v>42217</c:v>
                </c:pt>
                <c:pt idx="812">
                  <c:v>42248</c:v>
                </c:pt>
                <c:pt idx="813">
                  <c:v>42278</c:v>
                </c:pt>
                <c:pt idx="814">
                  <c:v>42309</c:v>
                </c:pt>
                <c:pt idx="815">
                  <c:v>42339</c:v>
                </c:pt>
                <c:pt idx="816">
                  <c:v>42370</c:v>
                </c:pt>
                <c:pt idx="817">
                  <c:v>42401</c:v>
                </c:pt>
                <c:pt idx="818">
                  <c:v>42430</c:v>
                </c:pt>
                <c:pt idx="819">
                  <c:v>42461</c:v>
                </c:pt>
                <c:pt idx="820">
                  <c:v>42491</c:v>
                </c:pt>
                <c:pt idx="821">
                  <c:v>42522</c:v>
                </c:pt>
                <c:pt idx="822">
                  <c:v>42552</c:v>
                </c:pt>
                <c:pt idx="823">
                  <c:v>42583</c:v>
                </c:pt>
                <c:pt idx="824">
                  <c:v>42614</c:v>
                </c:pt>
                <c:pt idx="825">
                  <c:v>42644</c:v>
                </c:pt>
                <c:pt idx="826">
                  <c:v>42675</c:v>
                </c:pt>
                <c:pt idx="827">
                  <c:v>42705</c:v>
                </c:pt>
                <c:pt idx="828">
                  <c:v>42736</c:v>
                </c:pt>
                <c:pt idx="829">
                  <c:v>42767</c:v>
                </c:pt>
                <c:pt idx="830">
                  <c:v>42795</c:v>
                </c:pt>
                <c:pt idx="831">
                  <c:v>42826</c:v>
                </c:pt>
                <c:pt idx="832">
                  <c:v>42856</c:v>
                </c:pt>
                <c:pt idx="833">
                  <c:v>42887</c:v>
                </c:pt>
                <c:pt idx="834">
                  <c:v>42917</c:v>
                </c:pt>
                <c:pt idx="835">
                  <c:v>42948</c:v>
                </c:pt>
                <c:pt idx="836">
                  <c:v>42979</c:v>
                </c:pt>
                <c:pt idx="837">
                  <c:v>43009</c:v>
                </c:pt>
                <c:pt idx="838">
                  <c:v>43040</c:v>
                </c:pt>
                <c:pt idx="839">
                  <c:v>43070</c:v>
                </c:pt>
                <c:pt idx="840">
                  <c:v>43101</c:v>
                </c:pt>
                <c:pt idx="841">
                  <c:v>43132</c:v>
                </c:pt>
                <c:pt idx="842">
                  <c:v>43160</c:v>
                </c:pt>
                <c:pt idx="843">
                  <c:v>43191</c:v>
                </c:pt>
                <c:pt idx="844">
                  <c:v>43221</c:v>
                </c:pt>
                <c:pt idx="845">
                  <c:v>43252</c:v>
                </c:pt>
                <c:pt idx="846">
                  <c:v>43282</c:v>
                </c:pt>
                <c:pt idx="847">
                  <c:v>43313</c:v>
                </c:pt>
                <c:pt idx="848">
                  <c:v>43344</c:v>
                </c:pt>
                <c:pt idx="849">
                  <c:v>43374</c:v>
                </c:pt>
                <c:pt idx="850">
                  <c:v>43405</c:v>
                </c:pt>
                <c:pt idx="851">
                  <c:v>43435</c:v>
                </c:pt>
              </c:numCache>
            </c:numRef>
          </c:cat>
          <c:val>
            <c:numRef>
              <c:f>Sheet1!$G$6:$G$10000</c:f>
              <c:numCache>
                <c:formatCode>0.0</c:formatCode>
                <c:ptCount val="9995"/>
                <c:pt idx="0">
                  <c:v>33.5</c:v>
                </c:pt>
                <c:pt idx="1">
                  <c:v>34.200000000000003</c:v>
                </c:pt>
                <c:pt idx="2">
                  <c:v>33.9</c:v>
                </c:pt>
                <c:pt idx="3">
                  <c:v>34.799999999999997</c:v>
                </c:pt>
                <c:pt idx="4">
                  <c:v>34</c:v>
                </c:pt>
                <c:pt idx="5">
                  <c:v>35.4</c:v>
                </c:pt>
                <c:pt idx="6">
                  <c:v>35.700000000000003</c:v>
                </c:pt>
                <c:pt idx="7">
                  <c:v>35.4</c:v>
                </c:pt>
                <c:pt idx="8">
                  <c:v>36.1</c:v>
                </c:pt>
                <c:pt idx="9">
                  <c:v>35.299999999999997</c:v>
                </c:pt>
                <c:pt idx="10">
                  <c:v>35.200000000000003</c:v>
                </c:pt>
                <c:pt idx="11">
                  <c:v>35.6</c:v>
                </c:pt>
                <c:pt idx="12">
                  <c:v>35.200000000000003</c:v>
                </c:pt>
                <c:pt idx="13">
                  <c:v>35.299999999999997</c:v>
                </c:pt>
                <c:pt idx="14">
                  <c:v>35.200000000000003</c:v>
                </c:pt>
                <c:pt idx="15">
                  <c:v>35.4</c:v>
                </c:pt>
                <c:pt idx="16">
                  <c:v>36</c:v>
                </c:pt>
                <c:pt idx="17">
                  <c:v>35.700000000000003</c:v>
                </c:pt>
                <c:pt idx="18">
                  <c:v>36.200000000000003</c:v>
                </c:pt>
                <c:pt idx="19">
                  <c:v>36.200000000000003</c:v>
                </c:pt>
                <c:pt idx="20">
                  <c:v>35.700000000000003</c:v>
                </c:pt>
                <c:pt idx="21">
                  <c:v>35.700000000000003</c:v>
                </c:pt>
                <c:pt idx="22">
                  <c:v>36.1</c:v>
                </c:pt>
                <c:pt idx="23">
                  <c:v>35.9</c:v>
                </c:pt>
                <c:pt idx="24">
                  <c:v>35.9</c:v>
                </c:pt>
                <c:pt idx="25">
                  <c:v>35.9</c:v>
                </c:pt>
                <c:pt idx="26">
                  <c:v>36.1</c:v>
                </c:pt>
                <c:pt idx="27">
                  <c:v>36.6</c:v>
                </c:pt>
                <c:pt idx="28">
                  <c:v>36.5</c:v>
                </c:pt>
                <c:pt idx="29">
                  <c:v>37.6</c:v>
                </c:pt>
                <c:pt idx="30">
                  <c:v>37</c:v>
                </c:pt>
                <c:pt idx="31">
                  <c:v>37.6</c:v>
                </c:pt>
                <c:pt idx="32">
                  <c:v>36.6</c:v>
                </c:pt>
                <c:pt idx="33">
                  <c:v>37.1</c:v>
                </c:pt>
                <c:pt idx="34">
                  <c:v>37.4</c:v>
                </c:pt>
                <c:pt idx="35">
                  <c:v>37.1</c:v>
                </c:pt>
                <c:pt idx="36">
                  <c:v>37.5</c:v>
                </c:pt>
                <c:pt idx="37">
                  <c:v>37.200000000000003</c:v>
                </c:pt>
                <c:pt idx="38">
                  <c:v>37.6</c:v>
                </c:pt>
                <c:pt idx="39">
                  <c:v>37.5</c:v>
                </c:pt>
                <c:pt idx="40">
                  <c:v>38.200000000000003</c:v>
                </c:pt>
                <c:pt idx="41">
                  <c:v>37.1</c:v>
                </c:pt>
                <c:pt idx="42">
                  <c:v>38.700000000000003</c:v>
                </c:pt>
                <c:pt idx="43">
                  <c:v>38.4</c:v>
                </c:pt>
                <c:pt idx="44">
                  <c:v>38.299999999999997</c:v>
                </c:pt>
                <c:pt idx="45">
                  <c:v>38.799999999999997</c:v>
                </c:pt>
                <c:pt idx="46">
                  <c:v>38.5</c:v>
                </c:pt>
                <c:pt idx="47">
                  <c:v>39</c:v>
                </c:pt>
                <c:pt idx="48">
                  <c:v>38.700000000000003</c:v>
                </c:pt>
                <c:pt idx="49">
                  <c:v>38.9</c:v>
                </c:pt>
                <c:pt idx="50">
                  <c:v>38.4</c:v>
                </c:pt>
                <c:pt idx="51">
                  <c:v>38.200000000000003</c:v>
                </c:pt>
                <c:pt idx="52">
                  <c:v>38.5</c:v>
                </c:pt>
                <c:pt idx="53">
                  <c:v>38.4</c:v>
                </c:pt>
                <c:pt idx="54">
                  <c:v>38</c:v>
                </c:pt>
                <c:pt idx="55">
                  <c:v>38</c:v>
                </c:pt>
                <c:pt idx="56">
                  <c:v>39</c:v>
                </c:pt>
                <c:pt idx="57">
                  <c:v>38</c:v>
                </c:pt>
                <c:pt idx="58">
                  <c:v>38.700000000000003</c:v>
                </c:pt>
                <c:pt idx="59">
                  <c:v>38.6</c:v>
                </c:pt>
                <c:pt idx="60">
                  <c:v>38.9</c:v>
                </c:pt>
                <c:pt idx="61">
                  <c:v>38.6</c:v>
                </c:pt>
                <c:pt idx="62">
                  <c:v>39.1</c:v>
                </c:pt>
                <c:pt idx="63">
                  <c:v>38.5</c:v>
                </c:pt>
                <c:pt idx="64">
                  <c:v>37.4</c:v>
                </c:pt>
                <c:pt idx="65">
                  <c:v>38</c:v>
                </c:pt>
                <c:pt idx="66">
                  <c:v>38</c:v>
                </c:pt>
                <c:pt idx="67">
                  <c:v>37.4</c:v>
                </c:pt>
                <c:pt idx="68">
                  <c:v>37.9</c:v>
                </c:pt>
                <c:pt idx="69">
                  <c:v>38.5</c:v>
                </c:pt>
                <c:pt idx="70">
                  <c:v>38.9</c:v>
                </c:pt>
                <c:pt idx="71">
                  <c:v>38.5</c:v>
                </c:pt>
                <c:pt idx="72">
                  <c:v>38.4</c:v>
                </c:pt>
                <c:pt idx="73">
                  <c:v>39.5</c:v>
                </c:pt>
                <c:pt idx="74">
                  <c:v>39.4</c:v>
                </c:pt>
                <c:pt idx="75">
                  <c:v>39.1</c:v>
                </c:pt>
                <c:pt idx="76">
                  <c:v>38.799999999999997</c:v>
                </c:pt>
                <c:pt idx="77">
                  <c:v>38.5</c:v>
                </c:pt>
                <c:pt idx="78">
                  <c:v>38.200000000000003</c:v>
                </c:pt>
                <c:pt idx="79">
                  <c:v>38.200000000000003</c:v>
                </c:pt>
                <c:pt idx="80">
                  <c:v>38.700000000000003</c:v>
                </c:pt>
                <c:pt idx="81">
                  <c:v>38.4</c:v>
                </c:pt>
                <c:pt idx="82">
                  <c:v>38.700000000000003</c:v>
                </c:pt>
                <c:pt idx="83">
                  <c:v>38.4</c:v>
                </c:pt>
                <c:pt idx="84">
                  <c:v>38.9</c:v>
                </c:pt>
                <c:pt idx="85">
                  <c:v>38.799999999999997</c:v>
                </c:pt>
                <c:pt idx="86">
                  <c:v>38.6</c:v>
                </c:pt>
                <c:pt idx="87">
                  <c:v>39.5</c:v>
                </c:pt>
                <c:pt idx="88">
                  <c:v>39.1</c:v>
                </c:pt>
                <c:pt idx="89">
                  <c:v>39.6</c:v>
                </c:pt>
                <c:pt idx="90">
                  <c:v>40.299999999999997</c:v>
                </c:pt>
                <c:pt idx="91">
                  <c:v>40.700000000000003</c:v>
                </c:pt>
                <c:pt idx="92">
                  <c:v>40.4</c:v>
                </c:pt>
                <c:pt idx="93">
                  <c:v>40.5</c:v>
                </c:pt>
                <c:pt idx="94">
                  <c:v>40.299999999999997</c:v>
                </c:pt>
                <c:pt idx="95">
                  <c:v>40.700000000000003</c:v>
                </c:pt>
                <c:pt idx="96">
                  <c:v>40.9</c:v>
                </c:pt>
                <c:pt idx="97">
                  <c:v>40.299999999999997</c:v>
                </c:pt>
                <c:pt idx="98">
                  <c:v>40.299999999999997</c:v>
                </c:pt>
                <c:pt idx="99">
                  <c:v>40.4</c:v>
                </c:pt>
                <c:pt idx="100">
                  <c:v>41.2</c:v>
                </c:pt>
                <c:pt idx="101">
                  <c:v>41.2</c:v>
                </c:pt>
                <c:pt idx="102">
                  <c:v>41.3</c:v>
                </c:pt>
                <c:pt idx="103">
                  <c:v>41.2</c:v>
                </c:pt>
                <c:pt idx="104">
                  <c:v>41.4</c:v>
                </c:pt>
                <c:pt idx="105">
                  <c:v>41.2</c:v>
                </c:pt>
                <c:pt idx="106">
                  <c:v>41.2</c:v>
                </c:pt>
                <c:pt idx="107">
                  <c:v>41.1</c:v>
                </c:pt>
                <c:pt idx="108">
                  <c:v>40.700000000000003</c:v>
                </c:pt>
                <c:pt idx="109">
                  <c:v>41.2</c:v>
                </c:pt>
                <c:pt idx="110">
                  <c:v>41.2</c:v>
                </c:pt>
                <c:pt idx="111">
                  <c:v>41.1</c:v>
                </c:pt>
                <c:pt idx="112">
                  <c:v>41.2</c:v>
                </c:pt>
                <c:pt idx="113">
                  <c:v>41.5</c:v>
                </c:pt>
                <c:pt idx="114">
                  <c:v>41.9</c:v>
                </c:pt>
                <c:pt idx="115">
                  <c:v>41.3</c:v>
                </c:pt>
                <c:pt idx="116">
                  <c:v>41.7</c:v>
                </c:pt>
                <c:pt idx="117">
                  <c:v>42</c:v>
                </c:pt>
                <c:pt idx="118">
                  <c:v>42</c:v>
                </c:pt>
                <c:pt idx="119">
                  <c:v>42.1</c:v>
                </c:pt>
                <c:pt idx="120">
                  <c:v>41.8</c:v>
                </c:pt>
                <c:pt idx="121">
                  <c:v>41.9</c:v>
                </c:pt>
                <c:pt idx="122">
                  <c:v>41.9</c:v>
                </c:pt>
                <c:pt idx="123">
                  <c:v>42.2</c:v>
                </c:pt>
                <c:pt idx="124">
                  <c:v>42.1</c:v>
                </c:pt>
                <c:pt idx="125">
                  <c:v>42</c:v>
                </c:pt>
                <c:pt idx="126">
                  <c:v>42.1</c:v>
                </c:pt>
                <c:pt idx="127">
                  <c:v>42.5</c:v>
                </c:pt>
                <c:pt idx="128">
                  <c:v>42</c:v>
                </c:pt>
                <c:pt idx="129">
                  <c:v>42</c:v>
                </c:pt>
                <c:pt idx="130">
                  <c:v>41.8</c:v>
                </c:pt>
                <c:pt idx="131">
                  <c:v>42.1</c:v>
                </c:pt>
                <c:pt idx="132">
                  <c:v>42.4</c:v>
                </c:pt>
                <c:pt idx="133">
                  <c:v>42.2</c:v>
                </c:pt>
                <c:pt idx="134">
                  <c:v>42.4</c:v>
                </c:pt>
                <c:pt idx="135">
                  <c:v>42.4</c:v>
                </c:pt>
                <c:pt idx="136">
                  <c:v>42.4</c:v>
                </c:pt>
                <c:pt idx="137">
                  <c:v>42.6</c:v>
                </c:pt>
                <c:pt idx="138">
                  <c:v>42.4</c:v>
                </c:pt>
                <c:pt idx="139">
                  <c:v>42.1</c:v>
                </c:pt>
                <c:pt idx="140">
                  <c:v>41.9</c:v>
                </c:pt>
                <c:pt idx="141">
                  <c:v>42.5</c:v>
                </c:pt>
                <c:pt idx="142">
                  <c:v>42.3</c:v>
                </c:pt>
                <c:pt idx="143">
                  <c:v>42.5</c:v>
                </c:pt>
                <c:pt idx="144">
                  <c:v>42.1</c:v>
                </c:pt>
                <c:pt idx="145">
                  <c:v>42.4</c:v>
                </c:pt>
                <c:pt idx="146">
                  <c:v>41.9</c:v>
                </c:pt>
                <c:pt idx="147">
                  <c:v>42.9</c:v>
                </c:pt>
                <c:pt idx="148">
                  <c:v>42.9</c:v>
                </c:pt>
                <c:pt idx="149">
                  <c:v>43.3</c:v>
                </c:pt>
                <c:pt idx="150">
                  <c:v>43.5</c:v>
                </c:pt>
                <c:pt idx="151">
                  <c:v>43.4</c:v>
                </c:pt>
                <c:pt idx="152">
                  <c:v>43.6</c:v>
                </c:pt>
                <c:pt idx="153">
                  <c:v>42.8</c:v>
                </c:pt>
                <c:pt idx="154">
                  <c:v>43.4</c:v>
                </c:pt>
                <c:pt idx="155">
                  <c:v>43.1</c:v>
                </c:pt>
                <c:pt idx="156">
                  <c:v>43.2</c:v>
                </c:pt>
                <c:pt idx="157">
                  <c:v>43.3</c:v>
                </c:pt>
                <c:pt idx="158">
                  <c:v>43.8</c:v>
                </c:pt>
                <c:pt idx="159">
                  <c:v>43.3</c:v>
                </c:pt>
                <c:pt idx="160">
                  <c:v>43.7</c:v>
                </c:pt>
                <c:pt idx="161">
                  <c:v>44.2</c:v>
                </c:pt>
                <c:pt idx="162">
                  <c:v>43.4</c:v>
                </c:pt>
                <c:pt idx="163">
                  <c:v>43.1</c:v>
                </c:pt>
                <c:pt idx="164">
                  <c:v>42.8</c:v>
                </c:pt>
                <c:pt idx="165">
                  <c:v>43.4</c:v>
                </c:pt>
                <c:pt idx="166">
                  <c:v>43</c:v>
                </c:pt>
                <c:pt idx="167">
                  <c:v>42.9</c:v>
                </c:pt>
                <c:pt idx="168">
                  <c:v>43.5</c:v>
                </c:pt>
                <c:pt idx="169">
                  <c:v>43.6</c:v>
                </c:pt>
                <c:pt idx="170">
                  <c:v>43.4</c:v>
                </c:pt>
                <c:pt idx="171">
                  <c:v>43.2</c:v>
                </c:pt>
                <c:pt idx="172">
                  <c:v>43.2</c:v>
                </c:pt>
                <c:pt idx="173">
                  <c:v>43.2</c:v>
                </c:pt>
                <c:pt idx="174">
                  <c:v>43.1</c:v>
                </c:pt>
                <c:pt idx="175">
                  <c:v>43.8</c:v>
                </c:pt>
                <c:pt idx="176">
                  <c:v>44</c:v>
                </c:pt>
                <c:pt idx="177">
                  <c:v>43.3</c:v>
                </c:pt>
                <c:pt idx="178">
                  <c:v>43.3</c:v>
                </c:pt>
                <c:pt idx="179">
                  <c:v>43.3</c:v>
                </c:pt>
                <c:pt idx="180">
                  <c:v>43.7</c:v>
                </c:pt>
                <c:pt idx="181">
                  <c:v>43.9</c:v>
                </c:pt>
                <c:pt idx="182">
                  <c:v>44.1</c:v>
                </c:pt>
                <c:pt idx="183">
                  <c:v>44.4</c:v>
                </c:pt>
                <c:pt idx="184">
                  <c:v>44.4</c:v>
                </c:pt>
                <c:pt idx="185">
                  <c:v>44.1</c:v>
                </c:pt>
                <c:pt idx="186">
                  <c:v>44</c:v>
                </c:pt>
                <c:pt idx="187">
                  <c:v>44</c:v>
                </c:pt>
                <c:pt idx="188">
                  <c:v>44.1</c:v>
                </c:pt>
                <c:pt idx="189">
                  <c:v>44.4</c:v>
                </c:pt>
                <c:pt idx="190">
                  <c:v>44.7</c:v>
                </c:pt>
                <c:pt idx="191">
                  <c:v>44.3</c:v>
                </c:pt>
                <c:pt idx="192">
                  <c:v>44.3</c:v>
                </c:pt>
                <c:pt idx="193">
                  <c:v>44.4</c:v>
                </c:pt>
                <c:pt idx="194">
                  <c:v>44.4</c:v>
                </c:pt>
                <c:pt idx="195">
                  <c:v>44.9</c:v>
                </c:pt>
                <c:pt idx="196">
                  <c:v>45</c:v>
                </c:pt>
                <c:pt idx="197">
                  <c:v>44.9</c:v>
                </c:pt>
                <c:pt idx="198">
                  <c:v>44.4</c:v>
                </c:pt>
                <c:pt idx="199">
                  <c:v>44.7</c:v>
                </c:pt>
                <c:pt idx="200">
                  <c:v>44.2</c:v>
                </c:pt>
                <c:pt idx="201">
                  <c:v>44.3</c:v>
                </c:pt>
                <c:pt idx="202">
                  <c:v>44.3</c:v>
                </c:pt>
                <c:pt idx="203">
                  <c:v>44.7</c:v>
                </c:pt>
                <c:pt idx="204">
                  <c:v>44.9</c:v>
                </c:pt>
                <c:pt idx="205">
                  <c:v>44.9</c:v>
                </c:pt>
                <c:pt idx="206">
                  <c:v>44.9</c:v>
                </c:pt>
                <c:pt idx="207">
                  <c:v>44.8</c:v>
                </c:pt>
                <c:pt idx="208">
                  <c:v>44.9</c:v>
                </c:pt>
                <c:pt idx="209">
                  <c:v>45.7</c:v>
                </c:pt>
                <c:pt idx="210">
                  <c:v>45.5</c:v>
                </c:pt>
                <c:pt idx="211">
                  <c:v>45.6</c:v>
                </c:pt>
                <c:pt idx="212">
                  <c:v>45.1</c:v>
                </c:pt>
                <c:pt idx="213">
                  <c:v>45.3</c:v>
                </c:pt>
                <c:pt idx="214">
                  <c:v>45.3</c:v>
                </c:pt>
                <c:pt idx="215">
                  <c:v>45.5</c:v>
                </c:pt>
                <c:pt idx="216">
                  <c:v>45.5</c:v>
                </c:pt>
                <c:pt idx="217">
                  <c:v>45.4</c:v>
                </c:pt>
                <c:pt idx="218">
                  <c:v>45.5</c:v>
                </c:pt>
                <c:pt idx="219">
                  <c:v>45.5</c:v>
                </c:pt>
                <c:pt idx="220">
                  <c:v>45.9</c:v>
                </c:pt>
                <c:pt idx="221">
                  <c:v>46</c:v>
                </c:pt>
                <c:pt idx="222">
                  <c:v>46.1</c:v>
                </c:pt>
                <c:pt idx="223">
                  <c:v>46.3</c:v>
                </c:pt>
                <c:pt idx="224">
                  <c:v>46.8</c:v>
                </c:pt>
                <c:pt idx="225">
                  <c:v>46.8</c:v>
                </c:pt>
                <c:pt idx="226">
                  <c:v>47.1</c:v>
                </c:pt>
                <c:pt idx="227">
                  <c:v>46.9</c:v>
                </c:pt>
                <c:pt idx="228">
                  <c:v>46.6</c:v>
                </c:pt>
                <c:pt idx="229">
                  <c:v>46.7</c:v>
                </c:pt>
                <c:pt idx="230">
                  <c:v>46.6</c:v>
                </c:pt>
                <c:pt idx="231">
                  <c:v>46.8</c:v>
                </c:pt>
                <c:pt idx="232">
                  <c:v>46.8</c:v>
                </c:pt>
                <c:pt idx="233">
                  <c:v>47.2</c:v>
                </c:pt>
                <c:pt idx="234">
                  <c:v>47.3</c:v>
                </c:pt>
                <c:pt idx="235">
                  <c:v>47.6</c:v>
                </c:pt>
                <c:pt idx="236">
                  <c:v>47.8</c:v>
                </c:pt>
                <c:pt idx="237">
                  <c:v>48.1</c:v>
                </c:pt>
                <c:pt idx="238">
                  <c:v>47.9</c:v>
                </c:pt>
                <c:pt idx="239">
                  <c:v>48.1</c:v>
                </c:pt>
                <c:pt idx="240">
                  <c:v>47.1</c:v>
                </c:pt>
                <c:pt idx="241">
                  <c:v>47.7</c:v>
                </c:pt>
                <c:pt idx="242">
                  <c:v>47.8</c:v>
                </c:pt>
                <c:pt idx="243">
                  <c:v>47.7</c:v>
                </c:pt>
                <c:pt idx="244">
                  <c:v>48.3</c:v>
                </c:pt>
                <c:pt idx="245">
                  <c:v>48.3</c:v>
                </c:pt>
                <c:pt idx="246">
                  <c:v>48</c:v>
                </c:pt>
                <c:pt idx="247">
                  <c:v>47.7</c:v>
                </c:pt>
                <c:pt idx="248">
                  <c:v>48</c:v>
                </c:pt>
                <c:pt idx="249">
                  <c:v>47.9</c:v>
                </c:pt>
                <c:pt idx="250">
                  <c:v>48.2</c:v>
                </c:pt>
                <c:pt idx="251">
                  <c:v>48.2</c:v>
                </c:pt>
                <c:pt idx="252">
                  <c:v>48.3</c:v>
                </c:pt>
                <c:pt idx="253">
                  <c:v>48.7</c:v>
                </c:pt>
                <c:pt idx="254">
                  <c:v>48.5</c:v>
                </c:pt>
                <c:pt idx="255">
                  <c:v>48.6</c:v>
                </c:pt>
                <c:pt idx="256">
                  <c:v>48.8</c:v>
                </c:pt>
                <c:pt idx="257">
                  <c:v>49.1</c:v>
                </c:pt>
                <c:pt idx="258">
                  <c:v>49</c:v>
                </c:pt>
                <c:pt idx="259">
                  <c:v>49.3</c:v>
                </c:pt>
                <c:pt idx="260">
                  <c:v>49.6</c:v>
                </c:pt>
                <c:pt idx="261">
                  <c:v>49.6</c:v>
                </c:pt>
                <c:pt idx="262">
                  <c:v>49.5</c:v>
                </c:pt>
                <c:pt idx="263">
                  <c:v>49.8</c:v>
                </c:pt>
                <c:pt idx="264">
                  <c:v>49.9</c:v>
                </c:pt>
                <c:pt idx="265">
                  <c:v>49.8</c:v>
                </c:pt>
                <c:pt idx="266">
                  <c:v>50.1</c:v>
                </c:pt>
                <c:pt idx="267">
                  <c:v>50.3</c:v>
                </c:pt>
                <c:pt idx="268">
                  <c:v>49.7</c:v>
                </c:pt>
                <c:pt idx="269">
                  <c:v>50</c:v>
                </c:pt>
                <c:pt idx="270">
                  <c:v>50.4</c:v>
                </c:pt>
                <c:pt idx="271">
                  <c:v>50.2</c:v>
                </c:pt>
                <c:pt idx="272">
                  <c:v>49.6</c:v>
                </c:pt>
                <c:pt idx="273">
                  <c:v>50.1</c:v>
                </c:pt>
                <c:pt idx="274">
                  <c:v>50.3</c:v>
                </c:pt>
                <c:pt idx="275">
                  <c:v>50.4</c:v>
                </c:pt>
                <c:pt idx="276">
                  <c:v>50.5</c:v>
                </c:pt>
                <c:pt idx="277">
                  <c:v>50.4</c:v>
                </c:pt>
                <c:pt idx="278">
                  <c:v>50.2</c:v>
                </c:pt>
                <c:pt idx="279">
                  <c:v>50</c:v>
                </c:pt>
                <c:pt idx="280">
                  <c:v>50.2</c:v>
                </c:pt>
                <c:pt idx="281">
                  <c:v>50.1</c:v>
                </c:pt>
                <c:pt idx="282">
                  <c:v>49.9</c:v>
                </c:pt>
                <c:pt idx="283">
                  <c:v>50.3</c:v>
                </c:pt>
                <c:pt idx="284">
                  <c:v>50.4</c:v>
                </c:pt>
                <c:pt idx="285">
                  <c:v>50.5</c:v>
                </c:pt>
                <c:pt idx="286">
                  <c:v>50.7</c:v>
                </c:pt>
                <c:pt idx="287">
                  <c:v>50.8</c:v>
                </c:pt>
                <c:pt idx="288">
                  <c:v>51</c:v>
                </c:pt>
                <c:pt idx="289">
                  <c:v>50.9</c:v>
                </c:pt>
                <c:pt idx="290">
                  <c:v>51.3</c:v>
                </c:pt>
                <c:pt idx="291">
                  <c:v>51</c:v>
                </c:pt>
                <c:pt idx="292">
                  <c:v>51</c:v>
                </c:pt>
                <c:pt idx="293">
                  <c:v>51</c:v>
                </c:pt>
                <c:pt idx="294">
                  <c:v>51</c:v>
                </c:pt>
                <c:pt idx="295">
                  <c:v>51.1</c:v>
                </c:pt>
                <c:pt idx="296">
                  <c:v>51.1</c:v>
                </c:pt>
                <c:pt idx="297">
                  <c:v>51.1</c:v>
                </c:pt>
                <c:pt idx="298">
                  <c:v>50.9</c:v>
                </c:pt>
                <c:pt idx="299">
                  <c:v>51.3</c:v>
                </c:pt>
                <c:pt idx="300">
                  <c:v>51.2</c:v>
                </c:pt>
                <c:pt idx="301">
                  <c:v>51.7</c:v>
                </c:pt>
                <c:pt idx="302">
                  <c:v>51.7</c:v>
                </c:pt>
                <c:pt idx="303">
                  <c:v>52.1</c:v>
                </c:pt>
                <c:pt idx="304">
                  <c:v>52.1</c:v>
                </c:pt>
                <c:pt idx="305">
                  <c:v>52.5</c:v>
                </c:pt>
                <c:pt idx="306">
                  <c:v>52.4</c:v>
                </c:pt>
                <c:pt idx="307">
                  <c:v>52.4</c:v>
                </c:pt>
                <c:pt idx="308">
                  <c:v>52.6</c:v>
                </c:pt>
                <c:pt idx="309">
                  <c:v>52.8</c:v>
                </c:pt>
                <c:pt idx="310">
                  <c:v>53.2</c:v>
                </c:pt>
                <c:pt idx="311">
                  <c:v>53.2</c:v>
                </c:pt>
                <c:pt idx="312">
                  <c:v>53.1</c:v>
                </c:pt>
                <c:pt idx="313">
                  <c:v>53.4</c:v>
                </c:pt>
                <c:pt idx="314">
                  <c:v>53.3</c:v>
                </c:pt>
                <c:pt idx="315">
                  <c:v>53.5</c:v>
                </c:pt>
                <c:pt idx="316">
                  <c:v>53.6</c:v>
                </c:pt>
                <c:pt idx="317">
                  <c:v>53.9</c:v>
                </c:pt>
                <c:pt idx="318">
                  <c:v>54.5</c:v>
                </c:pt>
                <c:pt idx="319">
                  <c:v>54.1</c:v>
                </c:pt>
                <c:pt idx="320">
                  <c:v>54.2</c:v>
                </c:pt>
                <c:pt idx="321">
                  <c:v>54.2</c:v>
                </c:pt>
                <c:pt idx="322">
                  <c:v>54.3</c:v>
                </c:pt>
                <c:pt idx="323">
                  <c:v>54.4</c:v>
                </c:pt>
                <c:pt idx="324">
                  <c:v>54.8</c:v>
                </c:pt>
                <c:pt idx="325">
                  <c:v>54.4</c:v>
                </c:pt>
                <c:pt idx="326">
                  <c:v>54.7</c:v>
                </c:pt>
                <c:pt idx="327">
                  <c:v>54.9</c:v>
                </c:pt>
                <c:pt idx="328">
                  <c:v>54.8</c:v>
                </c:pt>
                <c:pt idx="329">
                  <c:v>55.1</c:v>
                </c:pt>
                <c:pt idx="330">
                  <c:v>55</c:v>
                </c:pt>
                <c:pt idx="331">
                  <c:v>55.3</c:v>
                </c:pt>
                <c:pt idx="332">
                  <c:v>55.3</c:v>
                </c:pt>
                <c:pt idx="333">
                  <c:v>55.7</c:v>
                </c:pt>
                <c:pt idx="334">
                  <c:v>55.4</c:v>
                </c:pt>
                <c:pt idx="335">
                  <c:v>55.5</c:v>
                </c:pt>
                <c:pt idx="336">
                  <c:v>56</c:v>
                </c:pt>
                <c:pt idx="337">
                  <c:v>56.1</c:v>
                </c:pt>
                <c:pt idx="338">
                  <c:v>56.2</c:v>
                </c:pt>
                <c:pt idx="339">
                  <c:v>56.4</c:v>
                </c:pt>
                <c:pt idx="340">
                  <c:v>56.4</c:v>
                </c:pt>
                <c:pt idx="341">
                  <c:v>56.8</c:v>
                </c:pt>
                <c:pt idx="342">
                  <c:v>57</c:v>
                </c:pt>
                <c:pt idx="343">
                  <c:v>57.2</c:v>
                </c:pt>
                <c:pt idx="344">
                  <c:v>57.1</c:v>
                </c:pt>
                <c:pt idx="345">
                  <c:v>57.1</c:v>
                </c:pt>
                <c:pt idx="346">
                  <c:v>57.3</c:v>
                </c:pt>
                <c:pt idx="347">
                  <c:v>57.6</c:v>
                </c:pt>
                <c:pt idx="348">
                  <c:v>57.5</c:v>
                </c:pt>
                <c:pt idx="349">
                  <c:v>57.7</c:v>
                </c:pt>
                <c:pt idx="350">
                  <c:v>58.1</c:v>
                </c:pt>
                <c:pt idx="351">
                  <c:v>58.2</c:v>
                </c:pt>
                <c:pt idx="352">
                  <c:v>58.4</c:v>
                </c:pt>
                <c:pt idx="353">
                  <c:v>58.5</c:v>
                </c:pt>
                <c:pt idx="354">
                  <c:v>58.6</c:v>
                </c:pt>
                <c:pt idx="355">
                  <c:v>58.6</c:v>
                </c:pt>
                <c:pt idx="356">
                  <c:v>58.9</c:v>
                </c:pt>
                <c:pt idx="357">
                  <c:v>58.8</c:v>
                </c:pt>
                <c:pt idx="358">
                  <c:v>59.3</c:v>
                </c:pt>
                <c:pt idx="359">
                  <c:v>59.3</c:v>
                </c:pt>
                <c:pt idx="360">
                  <c:v>59.5</c:v>
                </c:pt>
                <c:pt idx="361">
                  <c:v>59.7</c:v>
                </c:pt>
                <c:pt idx="362">
                  <c:v>60</c:v>
                </c:pt>
                <c:pt idx="363">
                  <c:v>60.2</c:v>
                </c:pt>
                <c:pt idx="364">
                  <c:v>60.3</c:v>
                </c:pt>
                <c:pt idx="365">
                  <c:v>60.5</c:v>
                </c:pt>
                <c:pt idx="366">
                  <c:v>60.7</c:v>
                </c:pt>
                <c:pt idx="367">
                  <c:v>60.5</c:v>
                </c:pt>
                <c:pt idx="368">
                  <c:v>61.1</c:v>
                </c:pt>
                <c:pt idx="369">
                  <c:v>61.6</c:v>
                </c:pt>
                <c:pt idx="370">
                  <c:v>61.4</c:v>
                </c:pt>
                <c:pt idx="371">
                  <c:v>61.6</c:v>
                </c:pt>
                <c:pt idx="372">
                  <c:v>61.4</c:v>
                </c:pt>
                <c:pt idx="373">
                  <c:v>61.6</c:v>
                </c:pt>
                <c:pt idx="374">
                  <c:v>61.7</c:v>
                </c:pt>
                <c:pt idx="375">
                  <c:v>61.6</c:v>
                </c:pt>
                <c:pt idx="376">
                  <c:v>61.6</c:v>
                </c:pt>
                <c:pt idx="377">
                  <c:v>61.8</c:v>
                </c:pt>
                <c:pt idx="378">
                  <c:v>62.4</c:v>
                </c:pt>
                <c:pt idx="379">
                  <c:v>62.8</c:v>
                </c:pt>
                <c:pt idx="380">
                  <c:v>62.9</c:v>
                </c:pt>
                <c:pt idx="381">
                  <c:v>63.1</c:v>
                </c:pt>
                <c:pt idx="382">
                  <c:v>63</c:v>
                </c:pt>
                <c:pt idx="383">
                  <c:v>63.6</c:v>
                </c:pt>
                <c:pt idx="384">
                  <c:v>63.8</c:v>
                </c:pt>
                <c:pt idx="385">
                  <c:v>63.8</c:v>
                </c:pt>
                <c:pt idx="386">
                  <c:v>63.9</c:v>
                </c:pt>
                <c:pt idx="387">
                  <c:v>64.099999999999994</c:v>
                </c:pt>
                <c:pt idx="388">
                  <c:v>63.8</c:v>
                </c:pt>
                <c:pt idx="389">
                  <c:v>63.8</c:v>
                </c:pt>
                <c:pt idx="390">
                  <c:v>63.7</c:v>
                </c:pt>
                <c:pt idx="391">
                  <c:v>64</c:v>
                </c:pt>
                <c:pt idx="392">
                  <c:v>63.9</c:v>
                </c:pt>
                <c:pt idx="393">
                  <c:v>64.099999999999994</c:v>
                </c:pt>
                <c:pt idx="394">
                  <c:v>64.2</c:v>
                </c:pt>
                <c:pt idx="395">
                  <c:v>64.400000000000006</c:v>
                </c:pt>
                <c:pt idx="396">
                  <c:v>64.7</c:v>
                </c:pt>
                <c:pt idx="397">
                  <c:v>64.900000000000006</c:v>
                </c:pt>
                <c:pt idx="398">
                  <c:v>65.099999999999994</c:v>
                </c:pt>
                <c:pt idx="399">
                  <c:v>65.3</c:v>
                </c:pt>
                <c:pt idx="400">
                  <c:v>65.5</c:v>
                </c:pt>
                <c:pt idx="401">
                  <c:v>65.2</c:v>
                </c:pt>
                <c:pt idx="402">
                  <c:v>65.3</c:v>
                </c:pt>
                <c:pt idx="403">
                  <c:v>65.2</c:v>
                </c:pt>
                <c:pt idx="404">
                  <c:v>64.900000000000006</c:v>
                </c:pt>
                <c:pt idx="405">
                  <c:v>65.599999999999994</c:v>
                </c:pt>
                <c:pt idx="406">
                  <c:v>65.900000000000006</c:v>
                </c:pt>
                <c:pt idx="407">
                  <c:v>65.7</c:v>
                </c:pt>
                <c:pt idx="408">
                  <c:v>65.7</c:v>
                </c:pt>
                <c:pt idx="409">
                  <c:v>66</c:v>
                </c:pt>
                <c:pt idx="410">
                  <c:v>66</c:v>
                </c:pt>
                <c:pt idx="411">
                  <c:v>66</c:v>
                </c:pt>
                <c:pt idx="412">
                  <c:v>66.3</c:v>
                </c:pt>
                <c:pt idx="413">
                  <c:v>66.3</c:v>
                </c:pt>
                <c:pt idx="414">
                  <c:v>66.7</c:v>
                </c:pt>
                <c:pt idx="415">
                  <c:v>66.599999999999994</c:v>
                </c:pt>
                <c:pt idx="416">
                  <c:v>66.5</c:v>
                </c:pt>
                <c:pt idx="417">
                  <c:v>66.599999999999994</c:v>
                </c:pt>
                <c:pt idx="418">
                  <c:v>66.599999999999994</c:v>
                </c:pt>
                <c:pt idx="419">
                  <c:v>67</c:v>
                </c:pt>
                <c:pt idx="420">
                  <c:v>66.900000000000006</c:v>
                </c:pt>
                <c:pt idx="421">
                  <c:v>66.599999999999994</c:v>
                </c:pt>
                <c:pt idx="422">
                  <c:v>66.599999999999994</c:v>
                </c:pt>
                <c:pt idx="423">
                  <c:v>66.8</c:v>
                </c:pt>
                <c:pt idx="424">
                  <c:v>66.8</c:v>
                </c:pt>
                <c:pt idx="425">
                  <c:v>67.2</c:v>
                </c:pt>
                <c:pt idx="426">
                  <c:v>67.099999999999994</c:v>
                </c:pt>
                <c:pt idx="427">
                  <c:v>67.5</c:v>
                </c:pt>
                <c:pt idx="428">
                  <c:v>67.7</c:v>
                </c:pt>
                <c:pt idx="429">
                  <c:v>67.400000000000006</c:v>
                </c:pt>
                <c:pt idx="430">
                  <c:v>67.400000000000006</c:v>
                </c:pt>
                <c:pt idx="431">
                  <c:v>67.599999999999994</c:v>
                </c:pt>
                <c:pt idx="432">
                  <c:v>67.2</c:v>
                </c:pt>
                <c:pt idx="433">
                  <c:v>67.5</c:v>
                </c:pt>
                <c:pt idx="434">
                  <c:v>67.8</c:v>
                </c:pt>
                <c:pt idx="435">
                  <c:v>68.099999999999994</c:v>
                </c:pt>
                <c:pt idx="436">
                  <c:v>68.599999999999994</c:v>
                </c:pt>
                <c:pt idx="437">
                  <c:v>68.3</c:v>
                </c:pt>
                <c:pt idx="438">
                  <c:v>68.599999999999994</c:v>
                </c:pt>
                <c:pt idx="439">
                  <c:v>68.7</c:v>
                </c:pt>
                <c:pt idx="440">
                  <c:v>68.2</c:v>
                </c:pt>
                <c:pt idx="441">
                  <c:v>68.5</c:v>
                </c:pt>
                <c:pt idx="442">
                  <c:v>68.3</c:v>
                </c:pt>
                <c:pt idx="443">
                  <c:v>68.7</c:v>
                </c:pt>
                <c:pt idx="444">
                  <c:v>69.2</c:v>
                </c:pt>
                <c:pt idx="445">
                  <c:v>69.2</c:v>
                </c:pt>
                <c:pt idx="446">
                  <c:v>69.599999999999994</c:v>
                </c:pt>
                <c:pt idx="447">
                  <c:v>69.599999999999994</c:v>
                </c:pt>
                <c:pt idx="448">
                  <c:v>69.3</c:v>
                </c:pt>
                <c:pt idx="449">
                  <c:v>69.5</c:v>
                </c:pt>
                <c:pt idx="450">
                  <c:v>69.400000000000006</c:v>
                </c:pt>
                <c:pt idx="451">
                  <c:v>69.5</c:v>
                </c:pt>
                <c:pt idx="452">
                  <c:v>70.099999999999994</c:v>
                </c:pt>
                <c:pt idx="453">
                  <c:v>69.8</c:v>
                </c:pt>
                <c:pt idx="454">
                  <c:v>70</c:v>
                </c:pt>
                <c:pt idx="455">
                  <c:v>70.2</c:v>
                </c:pt>
                <c:pt idx="456">
                  <c:v>70.099999999999994</c:v>
                </c:pt>
                <c:pt idx="457">
                  <c:v>70</c:v>
                </c:pt>
                <c:pt idx="458">
                  <c:v>70.400000000000006</c:v>
                </c:pt>
                <c:pt idx="459">
                  <c:v>70.5</c:v>
                </c:pt>
                <c:pt idx="460">
                  <c:v>70.5</c:v>
                </c:pt>
                <c:pt idx="461">
                  <c:v>70.900000000000006</c:v>
                </c:pt>
                <c:pt idx="462">
                  <c:v>70.900000000000006</c:v>
                </c:pt>
                <c:pt idx="463">
                  <c:v>71</c:v>
                </c:pt>
                <c:pt idx="464">
                  <c:v>71.2</c:v>
                </c:pt>
                <c:pt idx="465">
                  <c:v>71.5</c:v>
                </c:pt>
                <c:pt idx="466">
                  <c:v>71.2</c:v>
                </c:pt>
                <c:pt idx="467">
                  <c:v>71.2</c:v>
                </c:pt>
                <c:pt idx="468">
                  <c:v>71</c:v>
                </c:pt>
                <c:pt idx="469">
                  <c:v>71.400000000000006</c:v>
                </c:pt>
                <c:pt idx="470">
                  <c:v>71.599999999999994</c:v>
                </c:pt>
                <c:pt idx="471">
                  <c:v>71.7</c:v>
                </c:pt>
                <c:pt idx="472">
                  <c:v>72</c:v>
                </c:pt>
                <c:pt idx="473">
                  <c:v>71.8</c:v>
                </c:pt>
                <c:pt idx="474">
                  <c:v>72</c:v>
                </c:pt>
                <c:pt idx="475">
                  <c:v>72</c:v>
                </c:pt>
                <c:pt idx="476">
                  <c:v>72.099999999999994</c:v>
                </c:pt>
                <c:pt idx="477">
                  <c:v>72.2</c:v>
                </c:pt>
                <c:pt idx="478">
                  <c:v>72.2</c:v>
                </c:pt>
                <c:pt idx="479">
                  <c:v>72.3</c:v>
                </c:pt>
                <c:pt idx="480">
                  <c:v>72.2</c:v>
                </c:pt>
                <c:pt idx="481">
                  <c:v>72.2</c:v>
                </c:pt>
                <c:pt idx="482">
                  <c:v>72.5</c:v>
                </c:pt>
                <c:pt idx="483">
                  <c:v>72.3</c:v>
                </c:pt>
                <c:pt idx="484">
                  <c:v>72.400000000000006</c:v>
                </c:pt>
                <c:pt idx="485">
                  <c:v>72.400000000000006</c:v>
                </c:pt>
                <c:pt idx="486">
                  <c:v>72.599999999999994</c:v>
                </c:pt>
                <c:pt idx="487">
                  <c:v>72.8</c:v>
                </c:pt>
                <c:pt idx="488">
                  <c:v>72.8</c:v>
                </c:pt>
                <c:pt idx="489">
                  <c:v>73</c:v>
                </c:pt>
                <c:pt idx="490">
                  <c:v>73.400000000000006</c:v>
                </c:pt>
                <c:pt idx="491">
                  <c:v>73.400000000000006</c:v>
                </c:pt>
                <c:pt idx="492">
                  <c:v>73.599999999999994</c:v>
                </c:pt>
                <c:pt idx="493">
                  <c:v>73.5</c:v>
                </c:pt>
                <c:pt idx="494">
                  <c:v>73.400000000000006</c:v>
                </c:pt>
                <c:pt idx="495">
                  <c:v>73.5</c:v>
                </c:pt>
                <c:pt idx="496">
                  <c:v>73.400000000000006</c:v>
                </c:pt>
                <c:pt idx="497">
                  <c:v>73.3</c:v>
                </c:pt>
                <c:pt idx="498">
                  <c:v>73.400000000000006</c:v>
                </c:pt>
                <c:pt idx="499">
                  <c:v>73.5</c:v>
                </c:pt>
                <c:pt idx="500">
                  <c:v>74</c:v>
                </c:pt>
                <c:pt idx="501">
                  <c:v>73.8</c:v>
                </c:pt>
                <c:pt idx="502">
                  <c:v>74.099999999999994</c:v>
                </c:pt>
                <c:pt idx="503">
                  <c:v>74.099999999999994</c:v>
                </c:pt>
                <c:pt idx="504">
                  <c:v>74.099999999999994</c:v>
                </c:pt>
                <c:pt idx="505">
                  <c:v>74</c:v>
                </c:pt>
                <c:pt idx="506">
                  <c:v>74</c:v>
                </c:pt>
                <c:pt idx="507">
                  <c:v>73.900000000000006</c:v>
                </c:pt>
                <c:pt idx="508">
                  <c:v>74.099999999999994</c:v>
                </c:pt>
                <c:pt idx="509">
                  <c:v>73.900000000000006</c:v>
                </c:pt>
                <c:pt idx="510">
                  <c:v>74</c:v>
                </c:pt>
                <c:pt idx="511">
                  <c:v>74</c:v>
                </c:pt>
                <c:pt idx="512">
                  <c:v>74</c:v>
                </c:pt>
                <c:pt idx="513">
                  <c:v>73.900000000000006</c:v>
                </c:pt>
                <c:pt idx="514">
                  <c:v>73.900000000000006</c:v>
                </c:pt>
                <c:pt idx="515">
                  <c:v>73.900000000000006</c:v>
                </c:pt>
                <c:pt idx="516">
                  <c:v>73.7</c:v>
                </c:pt>
                <c:pt idx="517">
                  <c:v>73.900000000000006</c:v>
                </c:pt>
                <c:pt idx="518">
                  <c:v>74</c:v>
                </c:pt>
                <c:pt idx="519">
                  <c:v>74.3</c:v>
                </c:pt>
                <c:pt idx="520">
                  <c:v>74.099999999999994</c:v>
                </c:pt>
                <c:pt idx="521">
                  <c:v>74.2</c:v>
                </c:pt>
                <c:pt idx="522">
                  <c:v>73.900000000000006</c:v>
                </c:pt>
                <c:pt idx="523">
                  <c:v>74.099999999999994</c:v>
                </c:pt>
                <c:pt idx="524">
                  <c:v>74.099999999999994</c:v>
                </c:pt>
                <c:pt idx="525">
                  <c:v>74.2</c:v>
                </c:pt>
                <c:pt idx="526">
                  <c:v>74.099999999999994</c:v>
                </c:pt>
                <c:pt idx="527">
                  <c:v>74.099999999999994</c:v>
                </c:pt>
                <c:pt idx="528">
                  <c:v>74.400000000000006</c:v>
                </c:pt>
                <c:pt idx="529">
                  <c:v>74.400000000000006</c:v>
                </c:pt>
                <c:pt idx="530">
                  <c:v>74.5</c:v>
                </c:pt>
                <c:pt idx="531">
                  <c:v>74.7</c:v>
                </c:pt>
                <c:pt idx="532">
                  <c:v>74.8</c:v>
                </c:pt>
                <c:pt idx="533">
                  <c:v>74.900000000000006</c:v>
                </c:pt>
                <c:pt idx="534">
                  <c:v>74.8</c:v>
                </c:pt>
                <c:pt idx="535">
                  <c:v>74.8</c:v>
                </c:pt>
                <c:pt idx="536">
                  <c:v>74.5</c:v>
                </c:pt>
                <c:pt idx="537">
                  <c:v>74.400000000000006</c:v>
                </c:pt>
                <c:pt idx="538">
                  <c:v>74.599999999999994</c:v>
                </c:pt>
                <c:pt idx="539">
                  <c:v>74.599999999999994</c:v>
                </c:pt>
                <c:pt idx="540">
                  <c:v>74.3</c:v>
                </c:pt>
                <c:pt idx="541">
                  <c:v>74.2</c:v>
                </c:pt>
                <c:pt idx="542">
                  <c:v>74.400000000000006</c:v>
                </c:pt>
                <c:pt idx="543">
                  <c:v>74.099999999999994</c:v>
                </c:pt>
                <c:pt idx="544">
                  <c:v>74.5</c:v>
                </c:pt>
                <c:pt idx="545">
                  <c:v>74.599999999999994</c:v>
                </c:pt>
                <c:pt idx="546">
                  <c:v>74.599999999999994</c:v>
                </c:pt>
                <c:pt idx="547">
                  <c:v>74.8</c:v>
                </c:pt>
                <c:pt idx="548">
                  <c:v>74.7</c:v>
                </c:pt>
                <c:pt idx="549">
                  <c:v>74.8</c:v>
                </c:pt>
                <c:pt idx="550">
                  <c:v>74.900000000000006</c:v>
                </c:pt>
                <c:pt idx="551">
                  <c:v>75.2</c:v>
                </c:pt>
                <c:pt idx="552">
                  <c:v>75</c:v>
                </c:pt>
                <c:pt idx="553">
                  <c:v>75.3</c:v>
                </c:pt>
                <c:pt idx="554">
                  <c:v>75.2</c:v>
                </c:pt>
                <c:pt idx="555">
                  <c:v>75.099999999999994</c:v>
                </c:pt>
                <c:pt idx="556">
                  <c:v>75.2</c:v>
                </c:pt>
                <c:pt idx="557">
                  <c:v>74.7</c:v>
                </c:pt>
                <c:pt idx="558">
                  <c:v>75.099999999999994</c:v>
                </c:pt>
                <c:pt idx="559">
                  <c:v>75.400000000000006</c:v>
                </c:pt>
                <c:pt idx="560">
                  <c:v>76</c:v>
                </c:pt>
                <c:pt idx="561">
                  <c:v>75.5</c:v>
                </c:pt>
                <c:pt idx="562">
                  <c:v>75.599999999999994</c:v>
                </c:pt>
                <c:pt idx="563">
                  <c:v>75.2</c:v>
                </c:pt>
                <c:pt idx="564">
                  <c:v>75.3</c:v>
                </c:pt>
                <c:pt idx="565">
                  <c:v>75.5</c:v>
                </c:pt>
                <c:pt idx="566">
                  <c:v>75.5</c:v>
                </c:pt>
                <c:pt idx="567">
                  <c:v>75.900000000000006</c:v>
                </c:pt>
                <c:pt idx="568">
                  <c:v>75.5</c:v>
                </c:pt>
                <c:pt idx="569">
                  <c:v>75.2</c:v>
                </c:pt>
                <c:pt idx="570">
                  <c:v>75.7</c:v>
                </c:pt>
                <c:pt idx="571">
                  <c:v>75.599999999999994</c:v>
                </c:pt>
                <c:pt idx="572">
                  <c:v>75.7</c:v>
                </c:pt>
                <c:pt idx="573">
                  <c:v>75.8</c:v>
                </c:pt>
                <c:pt idx="574">
                  <c:v>76</c:v>
                </c:pt>
                <c:pt idx="575">
                  <c:v>75.7</c:v>
                </c:pt>
                <c:pt idx="576">
                  <c:v>75.8</c:v>
                </c:pt>
                <c:pt idx="577">
                  <c:v>75.7</c:v>
                </c:pt>
                <c:pt idx="578">
                  <c:v>75.8</c:v>
                </c:pt>
                <c:pt idx="579">
                  <c:v>75.900000000000006</c:v>
                </c:pt>
                <c:pt idx="580">
                  <c:v>76</c:v>
                </c:pt>
                <c:pt idx="581">
                  <c:v>76</c:v>
                </c:pt>
                <c:pt idx="582">
                  <c:v>76.3</c:v>
                </c:pt>
                <c:pt idx="583">
                  <c:v>76.3</c:v>
                </c:pt>
                <c:pt idx="584">
                  <c:v>76.2</c:v>
                </c:pt>
                <c:pt idx="585">
                  <c:v>76.400000000000006</c:v>
                </c:pt>
                <c:pt idx="586">
                  <c:v>76.5</c:v>
                </c:pt>
                <c:pt idx="587">
                  <c:v>76.599999999999994</c:v>
                </c:pt>
                <c:pt idx="588">
                  <c:v>76.5</c:v>
                </c:pt>
                <c:pt idx="589">
                  <c:v>76.3</c:v>
                </c:pt>
                <c:pt idx="590">
                  <c:v>76.599999999999994</c:v>
                </c:pt>
                <c:pt idx="591">
                  <c:v>76.5</c:v>
                </c:pt>
                <c:pt idx="592">
                  <c:v>76.400000000000006</c:v>
                </c:pt>
                <c:pt idx="593">
                  <c:v>76.7</c:v>
                </c:pt>
                <c:pt idx="594">
                  <c:v>77</c:v>
                </c:pt>
                <c:pt idx="595">
                  <c:v>77.2</c:v>
                </c:pt>
                <c:pt idx="596">
                  <c:v>77</c:v>
                </c:pt>
                <c:pt idx="597">
                  <c:v>76.8</c:v>
                </c:pt>
                <c:pt idx="598">
                  <c:v>76.5</c:v>
                </c:pt>
                <c:pt idx="599">
                  <c:v>76.599999999999994</c:v>
                </c:pt>
                <c:pt idx="600">
                  <c:v>76.400000000000006</c:v>
                </c:pt>
                <c:pt idx="601">
                  <c:v>76.5</c:v>
                </c:pt>
                <c:pt idx="602">
                  <c:v>76.7</c:v>
                </c:pt>
                <c:pt idx="603">
                  <c:v>76.3</c:v>
                </c:pt>
                <c:pt idx="604">
                  <c:v>76.3</c:v>
                </c:pt>
                <c:pt idx="605">
                  <c:v>76.400000000000006</c:v>
                </c:pt>
                <c:pt idx="606">
                  <c:v>76.5</c:v>
                </c:pt>
                <c:pt idx="607">
                  <c:v>76.599999999999994</c:v>
                </c:pt>
                <c:pt idx="608">
                  <c:v>76.8</c:v>
                </c:pt>
                <c:pt idx="609">
                  <c:v>76.7</c:v>
                </c:pt>
                <c:pt idx="610">
                  <c:v>76.599999999999994</c:v>
                </c:pt>
                <c:pt idx="611">
                  <c:v>76.8</c:v>
                </c:pt>
                <c:pt idx="612">
                  <c:v>77</c:v>
                </c:pt>
                <c:pt idx="613">
                  <c:v>76.8</c:v>
                </c:pt>
                <c:pt idx="614">
                  <c:v>76.5</c:v>
                </c:pt>
                <c:pt idx="615">
                  <c:v>76.599999999999994</c:v>
                </c:pt>
                <c:pt idx="616">
                  <c:v>76.7</c:v>
                </c:pt>
                <c:pt idx="617">
                  <c:v>76.900000000000006</c:v>
                </c:pt>
                <c:pt idx="618">
                  <c:v>76.599999999999994</c:v>
                </c:pt>
                <c:pt idx="619">
                  <c:v>76.7</c:v>
                </c:pt>
                <c:pt idx="620">
                  <c:v>76.900000000000006</c:v>
                </c:pt>
                <c:pt idx="621">
                  <c:v>77</c:v>
                </c:pt>
                <c:pt idx="622">
                  <c:v>77.099999999999994</c:v>
                </c:pt>
                <c:pt idx="623">
                  <c:v>76.7</c:v>
                </c:pt>
                <c:pt idx="624">
                  <c:v>77</c:v>
                </c:pt>
                <c:pt idx="625">
                  <c:v>76.900000000000006</c:v>
                </c:pt>
                <c:pt idx="626">
                  <c:v>77.099999999999994</c:v>
                </c:pt>
                <c:pt idx="627">
                  <c:v>77.3</c:v>
                </c:pt>
                <c:pt idx="628">
                  <c:v>77</c:v>
                </c:pt>
                <c:pt idx="629">
                  <c:v>76.8</c:v>
                </c:pt>
                <c:pt idx="630">
                  <c:v>76.599999999999994</c:v>
                </c:pt>
                <c:pt idx="631">
                  <c:v>76.3</c:v>
                </c:pt>
                <c:pt idx="632">
                  <c:v>76.400000000000006</c:v>
                </c:pt>
                <c:pt idx="633">
                  <c:v>76.3</c:v>
                </c:pt>
                <c:pt idx="634">
                  <c:v>76.5</c:v>
                </c:pt>
                <c:pt idx="635">
                  <c:v>76.5</c:v>
                </c:pt>
                <c:pt idx="636">
                  <c:v>76.900000000000006</c:v>
                </c:pt>
                <c:pt idx="637">
                  <c:v>76.8</c:v>
                </c:pt>
                <c:pt idx="638">
                  <c:v>76.900000000000006</c:v>
                </c:pt>
                <c:pt idx="639">
                  <c:v>76.3</c:v>
                </c:pt>
                <c:pt idx="640">
                  <c:v>76.400000000000006</c:v>
                </c:pt>
                <c:pt idx="641">
                  <c:v>76.2</c:v>
                </c:pt>
                <c:pt idx="642">
                  <c:v>76.2</c:v>
                </c:pt>
                <c:pt idx="643">
                  <c:v>76.2</c:v>
                </c:pt>
                <c:pt idx="644">
                  <c:v>76.2</c:v>
                </c:pt>
                <c:pt idx="645">
                  <c:v>76.099999999999994</c:v>
                </c:pt>
                <c:pt idx="646">
                  <c:v>76.2</c:v>
                </c:pt>
                <c:pt idx="647">
                  <c:v>76.3</c:v>
                </c:pt>
                <c:pt idx="648">
                  <c:v>76.099999999999994</c:v>
                </c:pt>
                <c:pt idx="649">
                  <c:v>76.400000000000006</c:v>
                </c:pt>
                <c:pt idx="650">
                  <c:v>76.099999999999994</c:v>
                </c:pt>
                <c:pt idx="651">
                  <c:v>76.2</c:v>
                </c:pt>
                <c:pt idx="652">
                  <c:v>76.099999999999994</c:v>
                </c:pt>
                <c:pt idx="653">
                  <c:v>75.7</c:v>
                </c:pt>
                <c:pt idx="654">
                  <c:v>75.5</c:v>
                </c:pt>
                <c:pt idx="655">
                  <c:v>75.7</c:v>
                </c:pt>
                <c:pt idx="656">
                  <c:v>75.8</c:v>
                </c:pt>
                <c:pt idx="657">
                  <c:v>75.7</c:v>
                </c:pt>
                <c:pt idx="658">
                  <c:v>75.400000000000006</c:v>
                </c:pt>
                <c:pt idx="659">
                  <c:v>75.8</c:v>
                </c:pt>
                <c:pt idx="660">
                  <c:v>75.8</c:v>
                </c:pt>
                <c:pt idx="661">
                  <c:v>75.8</c:v>
                </c:pt>
                <c:pt idx="662">
                  <c:v>76.099999999999994</c:v>
                </c:pt>
                <c:pt idx="663">
                  <c:v>76</c:v>
                </c:pt>
                <c:pt idx="664">
                  <c:v>75.900000000000006</c:v>
                </c:pt>
                <c:pt idx="665">
                  <c:v>76.099999999999994</c:v>
                </c:pt>
                <c:pt idx="666">
                  <c:v>75.599999999999994</c:v>
                </c:pt>
                <c:pt idx="667">
                  <c:v>75.599999999999994</c:v>
                </c:pt>
                <c:pt idx="668">
                  <c:v>75.3</c:v>
                </c:pt>
                <c:pt idx="669">
                  <c:v>75.3</c:v>
                </c:pt>
                <c:pt idx="670">
                  <c:v>75.2</c:v>
                </c:pt>
                <c:pt idx="671">
                  <c:v>75.099999999999994</c:v>
                </c:pt>
                <c:pt idx="672">
                  <c:v>75.2</c:v>
                </c:pt>
                <c:pt idx="673">
                  <c:v>75.2</c:v>
                </c:pt>
                <c:pt idx="674">
                  <c:v>75.5</c:v>
                </c:pt>
                <c:pt idx="675">
                  <c:v>75.400000000000006</c:v>
                </c:pt>
                <c:pt idx="676">
                  <c:v>75.3</c:v>
                </c:pt>
                <c:pt idx="677">
                  <c:v>75.5</c:v>
                </c:pt>
                <c:pt idx="678">
                  <c:v>75.400000000000006</c:v>
                </c:pt>
                <c:pt idx="679">
                  <c:v>75.099999999999994</c:v>
                </c:pt>
                <c:pt idx="680">
                  <c:v>75.2</c:v>
                </c:pt>
                <c:pt idx="681">
                  <c:v>75.099999999999994</c:v>
                </c:pt>
                <c:pt idx="682">
                  <c:v>75.2</c:v>
                </c:pt>
                <c:pt idx="683">
                  <c:v>75.099999999999994</c:v>
                </c:pt>
                <c:pt idx="684">
                  <c:v>75.3</c:v>
                </c:pt>
                <c:pt idx="685">
                  <c:v>75.3</c:v>
                </c:pt>
                <c:pt idx="686">
                  <c:v>75</c:v>
                </c:pt>
                <c:pt idx="687">
                  <c:v>75.2</c:v>
                </c:pt>
                <c:pt idx="688">
                  <c:v>75.3</c:v>
                </c:pt>
                <c:pt idx="689">
                  <c:v>75</c:v>
                </c:pt>
                <c:pt idx="690">
                  <c:v>75.3</c:v>
                </c:pt>
                <c:pt idx="691">
                  <c:v>75.2</c:v>
                </c:pt>
                <c:pt idx="692">
                  <c:v>75.400000000000006</c:v>
                </c:pt>
                <c:pt idx="693">
                  <c:v>75.2</c:v>
                </c:pt>
                <c:pt idx="694">
                  <c:v>75.3</c:v>
                </c:pt>
                <c:pt idx="695">
                  <c:v>75.400000000000006</c:v>
                </c:pt>
                <c:pt idx="696">
                  <c:v>75.3</c:v>
                </c:pt>
                <c:pt idx="697">
                  <c:v>75.5</c:v>
                </c:pt>
                <c:pt idx="698">
                  <c:v>75.400000000000006</c:v>
                </c:pt>
                <c:pt idx="699">
                  <c:v>75.3</c:v>
                </c:pt>
                <c:pt idx="700">
                  <c:v>75.3</c:v>
                </c:pt>
                <c:pt idx="701">
                  <c:v>75.400000000000006</c:v>
                </c:pt>
                <c:pt idx="702">
                  <c:v>75.7</c:v>
                </c:pt>
                <c:pt idx="703">
                  <c:v>75.599999999999994</c:v>
                </c:pt>
                <c:pt idx="704">
                  <c:v>75.5</c:v>
                </c:pt>
                <c:pt idx="705">
                  <c:v>75.599999999999994</c:v>
                </c:pt>
                <c:pt idx="706">
                  <c:v>75.5</c:v>
                </c:pt>
                <c:pt idx="707">
                  <c:v>75.5</c:v>
                </c:pt>
                <c:pt idx="708">
                  <c:v>75.599999999999994</c:v>
                </c:pt>
                <c:pt idx="709">
                  <c:v>75.3</c:v>
                </c:pt>
                <c:pt idx="710">
                  <c:v>75.3</c:v>
                </c:pt>
                <c:pt idx="711">
                  <c:v>75</c:v>
                </c:pt>
                <c:pt idx="712">
                  <c:v>75.3</c:v>
                </c:pt>
                <c:pt idx="713">
                  <c:v>75.3</c:v>
                </c:pt>
                <c:pt idx="714">
                  <c:v>75.400000000000006</c:v>
                </c:pt>
                <c:pt idx="715">
                  <c:v>75.5</c:v>
                </c:pt>
                <c:pt idx="716">
                  <c:v>75.400000000000006</c:v>
                </c:pt>
                <c:pt idx="717">
                  <c:v>75.3</c:v>
                </c:pt>
                <c:pt idx="718">
                  <c:v>75.5</c:v>
                </c:pt>
                <c:pt idx="719">
                  <c:v>75.5</c:v>
                </c:pt>
                <c:pt idx="720">
                  <c:v>75.7</c:v>
                </c:pt>
                <c:pt idx="721">
                  <c:v>75.5</c:v>
                </c:pt>
                <c:pt idx="722">
                  <c:v>75.8</c:v>
                </c:pt>
                <c:pt idx="723">
                  <c:v>75.8</c:v>
                </c:pt>
                <c:pt idx="724">
                  <c:v>75.900000000000006</c:v>
                </c:pt>
                <c:pt idx="725">
                  <c:v>76</c:v>
                </c:pt>
                <c:pt idx="726">
                  <c:v>75.7</c:v>
                </c:pt>
                <c:pt idx="727">
                  <c:v>76</c:v>
                </c:pt>
                <c:pt idx="728">
                  <c:v>75.8</c:v>
                </c:pt>
                <c:pt idx="729">
                  <c:v>75.8</c:v>
                </c:pt>
                <c:pt idx="730">
                  <c:v>75.900000000000006</c:v>
                </c:pt>
                <c:pt idx="731">
                  <c:v>75.900000000000006</c:v>
                </c:pt>
                <c:pt idx="732">
                  <c:v>75.8</c:v>
                </c:pt>
                <c:pt idx="733">
                  <c:v>76</c:v>
                </c:pt>
                <c:pt idx="734">
                  <c:v>75.7</c:v>
                </c:pt>
                <c:pt idx="735">
                  <c:v>75.900000000000006</c:v>
                </c:pt>
                <c:pt idx="736">
                  <c:v>75.8</c:v>
                </c:pt>
                <c:pt idx="737">
                  <c:v>75.900000000000006</c:v>
                </c:pt>
                <c:pt idx="738">
                  <c:v>75.8</c:v>
                </c:pt>
                <c:pt idx="739">
                  <c:v>75.599999999999994</c:v>
                </c:pt>
                <c:pt idx="740">
                  <c:v>75.3</c:v>
                </c:pt>
                <c:pt idx="741">
                  <c:v>75.3</c:v>
                </c:pt>
                <c:pt idx="742">
                  <c:v>75.400000000000006</c:v>
                </c:pt>
                <c:pt idx="743">
                  <c:v>75.2</c:v>
                </c:pt>
                <c:pt idx="744">
                  <c:v>75.599999999999994</c:v>
                </c:pt>
                <c:pt idx="745">
                  <c:v>75.5</c:v>
                </c:pt>
                <c:pt idx="746">
                  <c:v>75.5</c:v>
                </c:pt>
                <c:pt idx="747">
                  <c:v>75.599999999999994</c:v>
                </c:pt>
                <c:pt idx="748">
                  <c:v>75.2</c:v>
                </c:pt>
                <c:pt idx="749">
                  <c:v>75.099999999999994</c:v>
                </c:pt>
                <c:pt idx="750">
                  <c:v>74.8</c:v>
                </c:pt>
                <c:pt idx="751">
                  <c:v>74.900000000000006</c:v>
                </c:pt>
                <c:pt idx="752">
                  <c:v>74.900000000000006</c:v>
                </c:pt>
                <c:pt idx="753">
                  <c:v>74.900000000000006</c:v>
                </c:pt>
                <c:pt idx="754">
                  <c:v>75.3</c:v>
                </c:pt>
                <c:pt idx="755">
                  <c:v>75.2</c:v>
                </c:pt>
                <c:pt idx="756">
                  <c:v>74.900000000000006</c:v>
                </c:pt>
                <c:pt idx="757">
                  <c:v>74.7</c:v>
                </c:pt>
                <c:pt idx="758">
                  <c:v>74.900000000000006</c:v>
                </c:pt>
                <c:pt idx="759">
                  <c:v>74.900000000000006</c:v>
                </c:pt>
                <c:pt idx="760">
                  <c:v>74.599999999999994</c:v>
                </c:pt>
                <c:pt idx="761">
                  <c:v>74.599999999999994</c:v>
                </c:pt>
                <c:pt idx="762">
                  <c:v>74.5</c:v>
                </c:pt>
                <c:pt idx="763">
                  <c:v>74.7</c:v>
                </c:pt>
                <c:pt idx="764">
                  <c:v>74.599999999999994</c:v>
                </c:pt>
                <c:pt idx="765">
                  <c:v>74.400000000000006</c:v>
                </c:pt>
                <c:pt idx="766">
                  <c:v>74.400000000000006</c:v>
                </c:pt>
                <c:pt idx="767">
                  <c:v>74.599999999999994</c:v>
                </c:pt>
                <c:pt idx="768">
                  <c:v>74.5</c:v>
                </c:pt>
                <c:pt idx="769">
                  <c:v>74.5</c:v>
                </c:pt>
                <c:pt idx="770">
                  <c:v>74.5</c:v>
                </c:pt>
                <c:pt idx="771">
                  <c:v>74.400000000000006</c:v>
                </c:pt>
                <c:pt idx="772">
                  <c:v>74.5</c:v>
                </c:pt>
                <c:pt idx="773">
                  <c:v>74.400000000000006</c:v>
                </c:pt>
                <c:pt idx="774">
                  <c:v>74.5</c:v>
                </c:pt>
                <c:pt idx="775">
                  <c:v>74.5</c:v>
                </c:pt>
                <c:pt idx="776">
                  <c:v>74.599999999999994</c:v>
                </c:pt>
                <c:pt idx="777">
                  <c:v>74.7</c:v>
                </c:pt>
                <c:pt idx="778">
                  <c:v>74.3</c:v>
                </c:pt>
                <c:pt idx="779">
                  <c:v>74.599999999999994</c:v>
                </c:pt>
                <c:pt idx="780">
                  <c:v>74</c:v>
                </c:pt>
                <c:pt idx="781">
                  <c:v>73.900000000000006</c:v>
                </c:pt>
                <c:pt idx="782">
                  <c:v>73.900000000000006</c:v>
                </c:pt>
                <c:pt idx="783">
                  <c:v>73.7</c:v>
                </c:pt>
                <c:pt idx="784">
                  <c:v>74</c:v>
                </c:pt>
                <c:pt idx="785">
                  <c:v>73.900000000000006</c:v>
                </c:pt>
                <c:pt idx="786">
                  <c:v>74.099999999999994</c:v>
                </c:pt>
                <c:pt idx="787">
                  <c:v>73.900000000000006</c:v>
                </c:pt>
                <c:pt idx="788">
                  <c:v>73.900000000000006</c:v>
                </c:pt>
                <c:pt idx="789">
                  <c:v>73.599999999999994</c:v>
                </c:pt>
                <c:pt idx="790">
                  <c:v>73.8</c:v>
                </c:pt>
                <c:pt idx="791">
                  <c:v>73.8</c:v>
                </c:pt>
                <c:pt idx="792">
                  <c:v>73.900000000000006</c:v>
                </c:pt>
                <c:pt idx="793">
                  <c:v>74.3</c:v>
                </c:pt>
                <c:pt idx="794">
                  <c:v>74.2</c:v>
                </c:pt>
                <c:pt idx="795">
                  <c:v>73.900000000000006</c:v>
                </c:pt>
                <c:pt idx="796">
                  <c:v>73.8</c:v>
                </c:pt>
                <c:pt idx="797">
                  <c:v>73.900000000000006</c:v>
                </c:pt>
                <c:pt idx="798">
                  <c:v>73.7</c:v>
                </c:pt>
                <c:pt idx="799">
                  <c:v>74</c:v>
                </c:pt>
                <c:pt idx="800">
                  <c:v>73.8</c:v>
                </c:pt>
                <c:pt idx="801">
                  <c:v>74</c:v>
                </c:pt>
                <c:pt idx="802">
                  <c:v>73.900000000000006</c:v>
                </c:pt>
                <c:pt idx="803">
                  <c:v>73.8</c:v>
                </c:pt>
                <c:pt idx="804">
                  <c:v>73.8</c:v>
                </c:pt>
                <c:pt idx="805">
                  <c:v>73.599999999999994</c:v>
                </c:pt>
                <c:pt idx="806">
                  <c:v>73.3</c:v>
                </c:pt>
                <c:pt idx="807">
                  <c:v>73.7</c:v>
                </c:pt>
                <c:pt idx="808">
                  <c:v>74</c:v>
                </c:pt>
                <c:pt idx="809">
                  <c:v>73.599999999999994</c:v>
                </c:pt>
                <c:pt idx="810">
                  <c:v>73.599999999999994</c:v>
                </c:pt>
                <c:pt idx="811">
                  <c:v>73.599999999999994</c:v>
                </c:pt>
                <c:pt idx="812">
                  <c:v>73.400000000000006</c:v>
                </c:pt>
                <c:pt idx="813">
                  <c:v>73.7</c:v>
                </c:pt>
                <c:pt idx="814">
                  <c:v>74</c:v>
                </c:pt>
                <c:pt idx="815">
                  <c:v>73.900000000000006</c:v>
                </c:pt>
                <c:pt idx="816">
                  <c:v>74</c:v>
                </c:pt>
                <c:pt idx="817">
                  <c:v>74</c:v>
                </c:pt>
                <c:pt idx="818">
                  <c:v>74.2</c:v>
                </c:pt>
                <c:pt idx="819">
                  <c:v>74.099999999999994</c:v>
                </c:pt>
                <c:pt idx="820">
                  <c:v>74</c:v>
                </c:pt>
                <c:pt idx="821">
                  <c:v>74.099999999999994</c:v>
                </c:pt>
                <c:pt idx="822">
                  <c:v>74.400000000000006</c:v>
                </c:pt>
                <c:pt idx="823">
                  <c:v>74.5</c:v>
                </c:pt>
                <c:pt idx="824">
                  <c:v>74.7</c:v>
                </c:pt>
                <c:pt idx="825">
                  <c:v>74.8</c:v>
                </c:pt>
                <c:pt idx="826">
                  <c:v>74.5</c:v>
                </c:pt>
                <c:pt idx="827">
                  <c:v>74.5</c:v>
                </c:pt>
                <c:pt idx="828">
                  <c:v>74.400000000000006</c:v>
                </c:pt>
                <c:pt idx="829">
                  <c:v>74.7</c:v>
                </c:pt>
                <c:pt idx="830">
                  <c:v>74.900000000000006</c:v>
                </c:pt>
                <c:pt idx="831">
                  <c:v>75</c:v>
                </c:pt>
                <c:pt idx="832">
                  <c:v>74.900000000000006</c:v>
                </c:pt>
                <c:pt idx="833">
                  <c:v>75</c:v>
                </c:pt>
                <c:pt idx="834">
                  <c:v>75.3</c:v>
                </c:pt>
              </c:numCache>
            </c:numRef>
          </c:val>
          <c:smooth val="0"/>
          <c:extLst>
            <c:ext xmlns:c16="http://schemas.microsoft.com/office/drawing/2014/chart" uri="{C3380CC4-5D6E-409C-BE32-E72D297353CC}">
              <c16:uniqueId val="{00000002-04A9-452E-8D1C-32529B456BC8}"/>
            </c:ext>
          </c:extLst>
        </c:ser>
        <c:dLbls>
          <c:showLegendKey val="0"/>
          <c:showVal val="0"/>
          <c:showCatName val="0"/>
          <c:showSerName val="0"/>
          <c:showPercent val="0"/>
          <c:showBubbleSize val="0"/>
        </c:dLbls>
        <c:marker val="1"/>
        <c:smooth val="0"/>
        <c:axId val="375499792"/>
        <c:axId val="375502592"/>
      </c:lineChart>
      <c:dateAx>
        <c:axId val="375499792"/>
        <c:scaling>
          <c:orientation val="minMax"/>
        </c:scaling>
        <c:delete val="0"/>
        <c:axPos val="b"/>
        <c:numFmt formatCode="yyyy" sourceLinked="0"/>
        <c:majorTickMark val="in"/>
        <c:minorTickMark val="in"/>
        <c:tickLblPos val="nextTo"/>
        <c:spPr>
          <a:ln>
            <a:solidFill>
              <a:schemeClr val="tx1"/>
            </a:solidFill>
          </a:ln>
        </c:spPr>
        <c:txPr>
          <a:bodyPr/>
          <a:lstStyle/>
          <a:p>
            <a:pPr>
              <a:defRPr sz="900">
                <a:latin typeface="Arial" panose="020B0604020202020204" pitchFamily="34" charset="0"/>
                <a:cs typeface="Arial" panose="020B0604020202020204" pitchFamily="34" charset="0"/>
              </a:defRPr>
            </a:pPr>
            <a:endParaRPr lang="en-US"/>
          </a:p>
        </c:txPr>
        <c:crossAx val="375502592"/>
        <c:crossesAt val="0"/>
        <c:auto val="1"/>
        <c:lblOffset val="100"/>
        <c:baseTimeUnit val="months"/>
        <c:majorUnit val="10"/>
        <c:majorTimeUnit val="years"/>
        <c:minorUnit val="5"/>
        <c:minorTimeUnit val="years"/>
      </c:dateAx>
      <c:valAx>
        <c:axId val="375502592"/>
        <c:scaling>
          <c:orientation val="minMax"/>
          <c:max val="100"/>
          <c:min val="30"/>
        </c:scaling>
        <c:delete val="0"/>
        <c:axPos val="l"/>
        <c:majorGridlines>
          <c:spPr>
            <a:ln w="3175">
              <a:solidFill>
                <a:schemeClr val="bg1">
                  <a:lumMod val="85000"/>
                </a:schemeClr>
              </a:solidFill>
            </a:ln>
          </c:spPr>
        </c:majorGridlines>
        <c:numFmt formatCode="General" sourceLinked="0"/>
        <c:majorTickMark val="in"/>
        <c:minorTickMark val="none"/>
        <c:tickLblPos val="nextTo"/>
        <c:spPr>
          <a:ln>
            <a:solidFill>
              <a:schemeClr val="tx1"/>
            </a:solidFill>
          </a:ln>
        </c:spPr>
        <c:txPr>
          <a:bodyPr/>
          <a:lstStyle/>
          <a:p>
            <a:pPr>
              <a:defRPr sz="900">
                <a:latin typeface="Arial" panose="020B0604020202020204" pitchFamily="34" charset="0"/>
                <a:cs typeface="Arial" panose="020B0604020202020204" pitchFamily="34" charset="0"/>
              </a:defRPr>
            </a:pPr>
            <a:endParaRPr lang="en-US"/>
          </a:p>
        </c:txPr>
        <c:crossAx val="375499792"/>
        <c:crosses val="autoZero"/>
        <c:crossBetween val="midCat"/>
        <c:majorUnit val="5"/>
      </c:valAx>
      <c:spPr>
        <a:ln>
          <a:solidFill>
            <a:schemeClr val="tx1"/>
          </a:solidFill>
        </a:ln>
      </c:spPr>
    </c:plotArea>
    <c:plotVisOnly val="1"/>
    <c:dispBlanksAs val="gap"/>
    <c:showDLblsOverMax val="0"/>
  </c:chart>
  <c:spPr>
    <a:noFill/>
    <a:ln>
      <a:noFill/>
    </a:ln>
  </c:spPr>
  <c:externalData r:id="rId1">
    <c:autoUpdate val="0"/>
  </c:externalData>
  <c:userShapes r:id="rId2"/>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cdr:x>
      <cdr:y>0.06837</cdr:y>
    </cdr:from>
    <cdr:to>
      <cdr:x>1</cdr:x>
      <cdr:y>0.14762</cdr:y>
    </cdr:to>
    <cdr:sp macro="" textlink="">
      <cdr:nvSpPr>
        <cdr:cNvPr id="2" name="TextBox 1"/>
        <cdr:cNvSpPr txBox="1"/>
      </cdr:nvSpPr>
      <cdr:spPr>
        <a:xfrm xmlns:a="http://schemas.openxmlformats.org/drawingml/2006/main">
          <a:off x="0" y="187556"/>
          <a:ext cx="3657600" cy="2173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900" b="0">
              <a:latin typeface="Arial" panose="020B0604020202020204" pitchFamily="34" charset="0"/>
              <a:cs typeface="Arial" panose="020B0604020202020204" pitchFamily="34" charset="0"/>
            </a:rPr>
            <a:t>Percent</a:t>
          </a:r>
          <a:r>
            <a:rPr lang="en-US" sz="900" b="0" baseline="0">
              <a:latin typeface="Arial" panose="020B0604020202020204" pitchFamily="34" charset="0"/>
              <a:cs typeface="Arial" panose="020B0604020202020204" pitchFamily="34" charset="0"/>
            </a:rPr>
            <a:t> (Seasonally Adjusted)</a:t>
          </a:r>
          <a:endParaRPr lang="en-US" sz="900" b="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7.29076E-7</cdr:y>
    </cdr:from>
    <cdr:to>
      <cdr:x>1</cdr:x>
      <cdr:y>0.10388</cdr:y>
    </cdr:to>
    <cdr:sp macro="" textlink="">
      <cdr:nvSpPr>
        <cdr:cNvPr id="3" name="TextBox 1"/>
        <cdr:cNvSpPr txBox="1"/>
      </cdr:nvSpPr>
      <cdr:spPr>
        <a:xfrm xmlns:a="http://schemas.openxmlformats.org/drawingml/2006/main">
          <a:off x="0" y="2"/>
          <a:ext cx="3669506" cy="284974"/>
        </a:xfrm>
        <a:prstGeom xmlns:a="http://schemas.openxmlformats.org/drawingml/2006/main" prst="rect">
          <a:avLst/>
        </a:prstGeom>
      </cdr:spPr>
      <cdr:txBody>
        <a:bodyPr xmlns:a="http://schemas.openxmlformats.org/drawingml/2006/main" wrap="square" lIns="91440" r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1" baseline="0">
              <a:latin typeface="Arial" panose="020B0604020202020204" pitchFamily="34" charset="0"/>
              <a:cs typeface="Arial" panose="020B0604020202020204" pitchFamily="34" charset="0"/>
            </a:rPr>
            <a:t>Labor Force Participation Rate: 25-54 Years</a:t>
          </a:r>
          <a:endParaRPr lang="en-US" sz="1100" b="1">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0.84058</cdr:x>
      <cdr:y>0.26842</cdr:y>
    </cdr:from>
    <cdr:to>
      <cdr:x>0.97884</cdr:x>
      <cdr:y>0.34633</cdr:y>
    </cdr:to>
    <cdr:sp macro="" textlink="">
      <cdr:nvSpPr>
        <cdr:cNvPr id="5" name="TextBox 4"/>
        <cdr:cNvSpPr txBox="1"/>
      </cdr:nvSpPr>
      <cdr:spPr>
        <a:xfrm xmlns:a="http://schemas.openxmlformats.org/drawingml/2006/main">
          <a:off x="3097371" y="736328"/>
          <a:ext cx="509463" cy="2137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600">
              <a:solidFill>
                <a:sysClr val="windowText" lastClr="000000"/>
              </a:solidFill>
              <a:latin typeface="Arial" panose="020B0604020202020204" pitchFamily="34" charset="0"/>
              <a:cs typeface="Arial" panose="020B0604020202020204" pitchFamily="34" charset="0"/>
            </a:rPr>
            <a:t>Jul-17</a:t>
          </a:r>
        </a:p>
      </cdr:txBody>
    </cdr:sp>
  </cdr:relSizeAnchor>
  <cdr:relSizeAnchor xmlns:cdr="http://schemas.openxmlformats.org/drawingml/2006/chartDrawing">
    <cdr:from>
      <cdr:x>0.49479</cdr:x>
      <cdr:y>0.45387</cdr:y>
    </cdr:from>
    <cdr:to>
      <cdr:x>0.67084</cdr:x>
      <cdr:y>0.53168</cdr:y>
    </cdr:to>
    <cdr:sp macro="" textlink="">
      <cdr:nvSpPr>
        <cdr:cNvPr id="6" name="TextBox 1"/>
        <cdr:cNvSpPr txBox="1"/>
      </cdr:nvSpPr>
      <cdr:spPr>
        <a:xfrm xmlns:a="http://schemas.openxmlformats.org/drawingml/2006/main">
          <a:off x="1823218" y="1245062"/>
          <a:ext cx="648712" cy="2134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accent2"/>
              </a:solidFill>
              <a:latin typeface="Arial" panose="020B0604020202020204" pitchFamily="34" charset="0"/>
              <a:cs typeface="Arial" panose="020B0604020202020204" pitchFamily="34" charset="0"/>
            </a:rPr>
            <a:t>Women</a:t>
          </a:r>
        </a:p>
      </cdr:txBody>
    </cdr:sp>
  </cdr:relSizeAnchor>
  <cdr:relSizeAnchor xmlns:cdr="http://schemas.openxmlformats.org/drawingml/2006/chartDrawing">
    <cdr:from>
      <cdr:x>0.45975</cdr:x>
      <cdr:y>0.22493</cdr:y>
    </cdr:from>
    <cdr:to>
      <cdr:x>0.62595</cdr:x>
      <cdr:y>0.30196</cdr:y>
    </cdr:to>
    <cdr:sp macro="" textlink="">
      <cdr:nvSpPr>
        <cdr:cNvPr id="7" name="TextBox 1"/>
        <cdr:cNvSpPr txBox="1"/>
      </cdr:nvSpPr>
      <cdr:spPr>
        <a:xfrm xmlns:a="http://schemas.openxmlformats.org/drawingml/2006/main">
          <a:off x="3012834" y="1199803"/>
          <a:ext cx="1089142" cy="4108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accent1"/>
              </a:solidFill>
              <a:latin typeface="Arial" panose="020B0604020202020204" pitchFamily="34" charset="0"/>
              <a:cs typeface="Arial" panose="020B0604020202020204" pitchFamily="34" charset="0"/>
            </a:rPr>
            <a:t>Men</a:t>
          </a:r>
        </a:p>
      </cdr:txBody>
    </cdr:sp>
  </cdr:relSizeAnchor>
  <cdr:relSizeAnchor xmlns:cdr="http://schemas.openxmlformats.org/drawingml/2006/chartDrawing">
    <cdr:from>
      <cdr:x>0</cdr:x>
      <cdr:y>0.90526</cdr:y>
    </cdr:from>
    <cdr:to>
      <cdr:x>1</cdr:x>
      <cdr:y>1</cdr:y>
    </cdr:to>
    <cdr:sp macro="" textlink="">
      <cdr:nvSpPr>
        <cdr:cNvPr id="8" name="TextBox 1"/>
        <cdr:cNvSpPr txBox="1"/>
      </cdr:nvSpPr>
      <cdr:spPr>
        <a:xfrm xmlns:a="http://schemas.openxmlformats.org/drawingml/2006/main">
          <a:off x="0" y="2483303"/>
          <a:ext cx="3684814" cy="259897"/>
        </a:xfrm>
        <a:prstGeom xmlns:a="http://schemas.openxmlformats.org/drawingml/2006/main" prst="rect">
          <a:avLst/>
        </a:prstGeom>
      </cdr:spPr>
      <cdr:txBody>
        <a:bodyPr xmlns:a="http://schemas.openxmlformats.org/drawingml/2006/main" wrap="square" lIns="0" rIns="0" rtlCol="0" anchor="b"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600" b="0">
              <a:latin typeface="Arial" panose="020B0604020202020204" pitchFamily="34" charset="0"/>
              <a:cs typeface="Arial" panose="020B0604020202020204" pitchFamily="34" charset="0"/>
            </a:rPr>
            <a:t>Note: Shading denotes recession.</a:t>
          </a:r>
        </a:p>
        <a:p xmlns:a="http://schemas.openxmlformats.org/drawingml/2006/main">
          <a:pPr algn="l"/>
          <a:r>
            <a:rPr lang="en-US" sz="600" b="0">
              <a:latin typeface="Arial" panose="020B0604020202020204" pitchFamily="34" charset="0"/>
              <a:cs typeface="Arial" panose="020B0604020202020204" pitchFamily="34" charset="0"/>
            </a:rPr>
            <a:t>Source:</a:t>
          </a:r>
          <a:r>
            <a:rPr lang="en-US" sz="600" b="0" baseline="0">
              <a:latin typeface="Arial" panose="020B0604020202020204" pitchFamily="34" charset="0"/>
              <a:cs typeface="Arial" panose="020B0604020202020204" pitchFamily="34" charset="0"/>
            </a:rPr>
            <a:t> Bureau of Labor Statistics; National Bureau of Economic Research.</a:t>
          </a:r>
          <a:endParaRPr lang="en-US" sz="600" b="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4820"/>
          </a:xfrm>
          <a:prstGeom prst="rect">
            <a:avLst/>
          </a:prstGeom>
        </p:spPr>
        <p:txBody>
          <a:bodyPr vert="horz" lIns="93153" tIns="46577" rIns="93153" bIns="46577" rtlCol="0"/>
          <a:lstStyle>
            <a:lvl1pPr algn="l">
              <a:defRPr sz="1200"/>
            </a:lvl1pPr>
          </a:lstStyle>
          <a:p>
            <a:endParaRPr lang="en-US" dirty="0"/>
          </a:p>
        </p:txBody>
      </p:sp>
      <p:sp>
        <p:nvSpPr>
          <p:cNvPr id="3" name="Date Placeholder 2"/>
          <p:cNvSpPr>
            <a:spLocks noGrp="1"/>
          </p:cNvSpPr>
          <p:nvPr>
            <p:ph type="dt" sz="quarter" idx="1"/>
          </p:nvPr>
        </p:nvSpPr>
        <p:spPr>
          <a:xfrm>
            <a:off x="3970940" y="2"/>
            <a:ext cx="3037840" cy="464820"/>
          </a:xfrm>
          <a:prstGeom prst="rect">
            <a:avLst/>
          </a:prstGeom>
        </p:spPr>
        <p:txBody>
          <a:bodyPr vert="horz" lIns="93153" tIns="46577" rIns="93153" bIns="46577" rtlCol="0"/>
          <a:lstStyle>
            <a:lvl1pPr algn="r">
              <a:defRPr sz="1200"/>
            </a:lvl1pPr>
          </a:lstStyle>
          <a:p>
            <a:fld id="{AED5F8D9-0651-40D0-A9E2-C8923FB98099}" type="datetimeFigureOut">
              <a:rPr lang="en-US" smtClean="0"/>
              <a:pPr/>
              <a:t>9/7/2017</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53" tIns="46577" rIns="93153" bIns="4657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153" tIns="46577" rIns="93153" bIns="46577" rtlCol="0" anchor="b"/>
          <a:lstStyle>
            <a:lvl1pPr algn="r">
              <a:defRPr sz="1200"/>
            </a:lvl1pPr>
          </a:lstStyle>
          <a:p>
            <a:fld id="{46697118-9027-4848-B240-274373EE45AA}" type="slidenum">
              <a:rPr lang="en-US" smtClean="0"/>
              <a:pPr/>
              <a:t>‹#›</a:t>
            </a:fld>
            <a:endParaRPr lang="en-US" dirty="0"/>
          </a:p>
        </p:txBody>
      </p:sp>
    </p:spTree>
    <p:extLst>
      <p:ext uri="{BB962C8B-B14F-4D97-AF65-F5344CB8AC3E}">
        <p14:creationId xmlns:p14="http://schemas.microsoft.com/office/powerpoint/2010/main" val="38081739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4820"/>
          </a:xfrm>
          <a:prstGeom prst="rect">
            <a:avLst/>
          </a:prstGeom>
        </p:spPr>
        <p:txBody>
          <a:bodyPr vert="horz" lIns="93153" tIns="46577" rIns="93153" bIns="46577" rtlCol="0"/>
          <a:lstStyle>
            <a:lvl1pPr algn="l">
              <a:defRPr sz="1200"/>
            </a:lvl1pPr>
          </a:lstStyle>
          <a:p>
            <a:endParaRPr lang="en-US" dirty="0"/>
          </a:p>
        </p:txBody>
      </p:sp>
      <p:sp>
        <p:nvSpPr>
          <p:cNvPr id="3" name="Date Placeholder 2"/>
          <p:cNvSpPr>
            <a:spLocks noGrp="1"/>
          </p:cNvSpPr>
          <p:nvPr>
            <p:ph type="dt" idx="1"/>
          </p:nvPr>
        </p:nvSpPr>
        <p:spPr>
          <a:xfrm>
            <a:off x="3970940" y="2"/>
            <a:ext cx="3037840" cy="464820"/>
          </a:xfrm>
          <a:prstGeom prst="rect">
            <a:avLst/>
          </a:prstGeom>
        </p:spPr>
        <p:txBody>
          <a:bodyPr vert="horz" lIns="93153" tIns="46577" rIns="93153" bIns="46577" rtlCol="0"/>
          <a:lstStyle>
            <a:lvl1pPr algn="r">
              <a:defRPr sz="1200"/>
            </a:lvl1pPr>
          </a:lstStyle>
          <a:p>
            <a:fld id="{3A2B0C9D-36F4-4C7B-8994-248BA3061848}" type="datetimeFigureOut">
              <a:rPr lang="en-US" smtClean="0"/>
              <a:pPr/>
              <a:t>9/7/2017</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3" tIns="46577" rIns="93153" bIns="46577"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53" tIns="46577" rIns="93153" bIns="465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53" tIns="46577" rIns="93153" bIns="465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53" tIns="46577" rIns="93153" bIns="46577" rtlCol="0" anchor="b"/>
          <a:lstStyle>
            <a:lvl1pPr algn="r">
              <a:defRPr sz="1200"/>
            </a:lvl1pPr>
          </a:lstStyle>
          <a:p>
            <a:fld id="{924A56EA-9CD9-4EA0-8BE0-9D9B53B7D068}" type="slidenum">
              <a:rPr lang="en-US" smtClean="0"/>
              <a:pPr/>
              <a:t>‹#›</a:t>
            </a:fld>
            <a:endParaRPr lang="en-US" dirty="0"/>
          </a:p>
        </p:txBody>
      </p:sp>
    </p:spTree>
    <p:extLst>
      <p:ext uri="{BB962C8B-B14F-4D97-AF65-F5344CB8AC3E}">
        <p14:creationId xmlns:p14="http://schemas.microsoft.com/office/powerpoint/2010/main" val="9423765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42D0DD-7686-42DD-8A87-9A3A067AFC32}" type="slidenum">
              <a:rPr lang="en-US" smtClean="0"/>
              <a:pPr/>
              <a:t>0</a:t>
            </a:fld>
            <a:endParaRPr lang="en-US" dirty="0"/>
          </a:p>
        </p:txBody>
      </p:sp>
    </p:spTree>
    <p:extLst>
      <p:ext uri="{BB962C8B-B14F-4D97-AF65-F5344CB8AC3E}">
        <p14:creationId xmlns:p14="http://schemas.microsoft.com/office/powerpoint/2010/main" val="1316303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4A56EA-9CD9-4EA0-8BE0-9D9B53B7D068}" type="slidenum">
              <a:rPr lang="en-US" smtClean="0"/>
              <a:pPr/>
              <a:t>1</a:t>
            </a:fld>
            <a:endParaRPr lang="en-US" dirty="0"/>
          </a:p>
        </p:txBody>
      </p:sp>
    </p:spTree>
    <p:extLst>
      <p:ext uri="{BB962C8B-B14F-4D97-AF65-F5344CB8AC3E}">
        <p14:creationId xmlns:p14="http://schemas.microsoft.com/office/powerpoint/2010/main" val="55714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Gap is the cycle. </a:t>
            </a:r>
          </a:p>
        </p:txBody>
      </p:sp>
      <p:sp>
        <p:nvSpPr>
          <p:cNvPr id="4" name="Slide Number Placeholder 3"/>
          <p:cNvSpPr>
            <a:spLocks noGrp="1"/>
          </p:cNvSpPr>
          <p:nvPr>
            <p:ph type="sldNum" sz="quarter" idx="10"/>
          </p:nvPr>
        </p:nvSpPr>
        <p:spPr/>
        <p:txBody>
          <a:bodyPr/>
          <a:lstStyle/>
          <a:p>
            <a:fld id="{924A56EA-9CD9-4EA0-8BE0-9D9B53B7D068}" type="slidenum">
              <a:rPr lang="en-US" smtClean="0"/>
              <a:pPr/>
              <a:t>7</a:t>
            </a:fld>
            <a:endParaRPr lang="en-US" dirty="0"/>
          </a:p>
        </p:txBody>
      </p:sp>
    </p:spTree>
    <p:extLst>
      <p:ext uri="{BB962C8B-B14F-4D97-AF65-F5344CB8AC3E}">
        <p14:creationId xmlns:p14="http://schemas.microsoft.com/office/powerpoint/2010/main" val="68476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YoY  1.6% core in march ;  0.8% pce – core cpi up 2.1% over last 12 months. </a:t>
            </a:r>
          </a:p>
        </p:txBody>
      </p:sp>
      <p:sp>
        <p:nvSpPr>
          <p:cNvPr id="4" name="Slide Number Placeholder 3"/>
          <p:cNvSpPr>
            <a:spLocks noGrp="1"/>
          </p:cNvSpPr>
          <p:nvPr>
            <p:ph type="sldNum" sz="quarter" idx="10"/>
          </p:nvPr>
        </p:nvSpPr>
        <p:spPr/>
        <p:txBody>
          <a:bodyPr/>
          <a:lstStyle/>
          <a:p>
            <a:fld id="{924A56EA-9CD9-4EA0-8BE0-9D9B53B7D068}" type="slidenum">
              <a:rPr lang="en-US" smtClean="0"/>
              <a:pPr/>
              <a:t>15</a:t>
            </a:fld>
            <a:endParaRPr lang="en-US" dirty="0"/>
          </a:p>
        </p:txBody>
      </p:sp>
    </p:spTree>
    <p:extLst>
      <p:ext uri="{BB962C8B-B14F-4D97-AF65-F5344CB8AC3E}">
        <p14:creationId xmlns:p14="http://schemas.microsoft.com/office/powerpoint/2010/main" val="1499035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2015, more than 33,000 Americans died from opioid overdose, more than double the number murdered in homicides</a:t>
            </a:r>
            <a:endParaRPr lang="en-US" dirty="0"/>
          </a:p>
        </p:txBody>
      </p:sp>
      <p:sp>
        <p:nvSpPr>
          <p:cNvPr id="4" name="Slide Number Placeholder 3"/>
          <p:cNvSpPr>
            <a:spLocks noGrp="1"/>
          </p:cNvSpPr>
          <p:nvPr>
            <p:ph type="sldNum" sz="quarter" idx="10"/>
          </p:nvPr>
        </p:nvSpPr>
        <p:spPr/>
        <p:txBody>
          <a:bodyPr/>
          <a:lstStyle/>
          <a:p>
            <a:fld id="{924A56EA-9CD9-4EA0-8BE0-9D9B53B7D068}" type="slidenum">
              <a:rPr lang="en-US" smtClean="0"/>
              <a:pPr/>
              <a:t>33</a:t>
            </a:fld>
            <a:endParaRPr lang="en-US" dirty="0"/>
          </a:p>
        </p:txBody>
      </p:sp>
    </p:spTree>
    <p:extLst>
      <p:ext uri="{BB962C8B-B14F-4D97-AF65-F5344CB8AC3E}">
        <p14:creationId xmlns:p14="http://schemas.microsoft.com/office/powerpoint/2010/main" val="2526232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http://www.businessinsider.com/lost-decade-us-manufacturing-employment-2012-12</a:t>
            </a:r>
          </a:p>
        </p:txBody>
      </p:sp>
      <p:sp>
        <p:nvSpPr>
          <p:cNvPr id="4" name="Slide Number Placeholder 3"/>
          <p:cNvSpPr>
            <a:spLocks noGrp="1"/>
          </p:cNvSpPr>
          <p:nvPr>
            <p:ph type="sldNum" sz="quarter" idx="10"/>
          </p:nvPr>
        </p:nvSpPr>
        <p:spPr/>
        <p:txBody>
          <a:bodyPr/>
          <a:lstStyle/>
          <a:p>
            <a:fld id="{924A56EA-9CD9-4EA0-8BE0-9D9B53B7D068}" type="slidenum">
              <a:rPr lang="en-US" smtClean="0"/>
              <a:pPr/>
              <a:t>36</a:t>
            </a:fld>
            <a:endParaRPr lang="en-US" dirty="0"/>
          </a:p>
        </p:txBody>
      </p:sp>
    </p:spTree>
    <p:extLst>
      <p:ext uri="{BB962C8B-B14F-4D97-AF65-F5344CB8AC3E}">
        <p14:creationId xmlns:p14="http://schemas.microsoft.com/office/powerpoint/2010/main" val="1635468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a:lstStyle>
            <a:lvl1pPr>
              <a:defRPr sz="3600" b="1">
                <a:solidFill>
                  <a:schemeClr val="tx1"/>
                </a:solidFill>
              </a:defRPr>
            </a:lvl1pPr>
          </a:lstStyle>
          <a:p>
            <a:r>
              <a:rPr lang="en-US"/>
              <a:t>Click to edit Master title style</a:t>
            </a:r>
          </a:p>
        </p:txBody>
      </p:sp>
      <p:sp>
        <p:nvSpPr>
          <p:cNvPr id="3" name="Subtitle 2"/>
          <p:cNvSpPr>
            <a:spLocks noGrp="1"/>
          </p:cNvSpPr>
          <p:nvPr>
            <p:ph type="subTitle" idx="1"/>
          </p:nvPr>
        </p:nvSpPr>
        <p:spPr>
          <a:xfrm>
            <a:off x="685800" y="3886200"/>
            <a:ext cx="7772400" cy="1752600"/>
          </a:xfrm>
        </p:spPr>
        <p:txBody>
          <a:bodyPr>
            <a:normAutofit/>
          </a:bodyPr>
          <a:lstStyle>
            <a:lvl1pPr marL="0" indent="0" algn="ctr">
              <a:spcBef>
                <a:spcPts val="0"/>
              </a:spcBef>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5626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2"/>
          </p:nvPr>
        </p:nvSpPr>
        <p:spPr>
          <a:xfrm>
            <a:off x="-1" y="6482117"/>
            <a:ext cx="3341511" cy="375883"/>
          </a:xfrm>
          <a:prstGeom prst="rect">
            <a:avLst/>
          </a:prstGeom>
          <a:noFill/>
        </p:spPr>
        <p:txBody>
          <a:bodyPr vert="horz" lIns="91440" tIns="45720" rIns="91440" bIns="45720" rtlCol="0" anchor="ctr"/>
          <a:lstStyle>
            <a:lvl1pPr algn="l">
              <a:defRPr sz="1200">
                <a:solidFill>
                  <a:schemeClr val="bg1"/>
                </a:solidFill>
                <a:latin typeface="Georgia" panose="02040502050405020303" pitchFamily="18" charset="0"/>
              </a:defRPr>
            </a:lvl1pPr>
          </a:lstStyle>
          <a:p>
            <a:r>
              <a:rPr lang="en-US" dirty="0">
                <a:solidFill>
                  <a:prstClr val="white"/>
                </a:solidFill>
              </a:rPr>
              <a:t>June 2, 2017</a:t>
            </a:r>
          </a:p>
        </p:txBody>
      </p:sp>
      <p:sp>
        <p:nvSpPr>
          <p:cNvPr id="13" name="Slide Number Placeholder 5"/>
          <p:cNvSpPr>
            <a:spLocks noGrp="1"/>
          </p:cNvSpPr>
          <p:nvPr>
            <p:ph type="sldNum" sz="quarter" idx="4"/>
          </p:nvPr>
        </p:nvSpPr>
        <p:spPr>
          <a:xfrm>
            <a:off x="6553200" y="6486864"/>
            <a:ext cx="2580042" cy="365125"/>
          </a:xfrm>
          <a:prstGeom prst="rect">
            <a:avLst/>
          </a:prstGeom>
          <a:noFill/>
        </p:spPr>
        <p:txBody>
          <a:bodyPr vert="horz" lIns="91440" tIns="45720" rIns="91440" bIns="45720" rtlCol="0" anchor="ctr"/>
          <a:lstStyle>
            <a:lvl1pPr algn="r">
              <a:defRPr sz="1200">
                <a:solidFill>
                  <a:schemeClr val="bg1"/>
                </a:solidFill>
                <a:latin typeface="Georgia" panose="02040502050405020303" pitchFamily="18" charset="0"/>
              </a:defRPr>
            </a:lvl1pPr>
          </a:lstStyle>
          <a:p>
            <a:fld id="{6FB43660-FFB9-438F-8DC4-BC79AD108D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8192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2"/>
          </p:nvPr>
        </p:nvSpPr>
        <p:spPr>
          <a:xfrm>
            <a:off x="-1" y="6482117"/>
            <a:ext cx="3341511" cy="375883"/>
          </a:xfrm>
          <a:prstGeom prst="rect">
            <a:avLst/>
          </a:prstGeom>
          <a:noFill/>
        </p:spPr>
        <p:txBody>
          <a:bodyPr vert="horz" lIns="91440" tIns="45720" rIns="91440" bIns="45720" rtlCol="0" anchor="ctr"/>
          <a:lstStyle>
            <a:lvl1pPr algn="l">
              <a:defRPr sz="1200">
                <a:solidFill>
                  <a:schemeClr val="bg1"/>
                </a:solidFill>
                <a:latin typeface="Georgia" panose="02040502050405020303" pitchFamily="18" charset="0"/>
              </a:defRPr>
            </a:lvl1pPr>
          </a:lstStyle>
          <a:p>
            <a:r>
              <a:rPr lang="en-US" dirty="0">
                <a:solidFill>
                  <a:prstClr val="white"/>
                </a:solidFill>
              </a:rPr>
              <a:t>June 2, 2017</a:t>
            </a:r>
          </a:p>
        </p:txBody>
      </p:sp>
      <p:sp>
        <p:nvSpPr>
          <p:cNvPr id="6" name="Slide Number Placeholder 5"/>
          <p:cNvSpPr>
            <a:spLocks noGrp="1"/>
          </p:cNvSpPr>
          <p:nvPr>
            <p:ph type="sldNum" sz="quarter" idx="4"/>
          </p:nvPr>
        </p:nvSpPr>
        <p:spPr>
          <a:xfrm>
            <a:off x="6553200" y="6486864"/>
            <a:ext cx="2580042" cy="365125"/>
          </a:xfrm>
          <a:prstGeom prst="rect">
            <a:avLst/>
          </a:prstGeom>
          <a:noFill/>
        </p:spPr>
        <p:txBody>
          <a:bodyPr vert="horz" lIns="91440" tIns="45720" rIns="91440" bIns="45720" rtlCol="0" anchor="ctr"/>
          <a:lstStyle>
            <a:lvl1pPr algn="r">
              <a:defRPr sz="1200">
                <a:solidFill>
                  <a:schemeClr val="bg1"/>
                </a:solidFill>
                <a:latin typeface="Georgia" panose="02040502050405020303" pitchFamily="18" charset="0"/>
              </a:defRPr>
            </a:lvl1pPr>
          </a:lstStyle>
          <a:p>
            <a:fld id="{6FB43660-FFB9-438F-8DC4-BC79AD108D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77848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dirty="0">
                <a:solidFill>
                  <a:prstClr val="white"/>
                </a:solidFill>
              </a:rPr>
              <a:t>June 2, 2017</a:t>
            </a:r>
          </a:p>
        </p:txBody>
      </p:sp>
      <p:sp>
        <p:nvSpPr>
          <p:cNvPr id="7" name="Slide Number Placeholder 6"/>
          <p:cNvSpPr>
            <a:spLocks noGrp="1"/>
          </p:cNvSpPr>
          <p:nvPr>
            <p:ph type="sldNum" sz="quarter" idx="12"/>
          </p:nvPr>
        </p:nvSpPr>
        <p:spPr/>
        <p:txBody>
          <a:bodyPr/>
          <a:lstStyle/>
          <a:p>
            <a:fld id="{86D0B537-723D-4283-A96E-7B52D843140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265705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477587"/>
            <a:ext cx="9144000" cy="381000"/>
          </a:xfrm>
          <a:prstGeom prst="rect">
            <a:avLst/>
          </a:prstGeom>
          <a:solidFill>
            <a:srgbClr val="E87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0" y="0"/>
            <a:ext cx="9144000" cy="990600"/>
          </a:xfrm>
          <a:prstGeom prst="rect">
            <a:avLst/>
          </a:prstGeom>
          <a:solidFill>
            <a:schemeClr val="tx1"/>
          </a:solidFill>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 y="6482117"/>
            <a:ext cx="3341511" cy="375883"/>
          </a:xfrm>
          <a:prstGeom prst="rect">
            <a:avLst/>
          </a:prstGeom>
          <a:noFill/>
        </p:spPr>
        <p:txBody>
          <a:bodyPr vert="horz" lIns="91440" tIns="45720" rIns="91440" bIns="45720" rtlCol="0" anchor="ctr"/>
          <a:lstStyle>
            <a:lvl1pPr algn="l">
              <a:defRPr sz="1200">
                <a:solidFill>
                  <a:schemeClr val="bg1"/>
                </a:solidFill>
                <a:latin typeface="Georgia" panose="02040502050405020303" pitchFamily="18" charset="0"/>
              </a:defRPr>
            </a:lvl1pPr>
          </a:lstStyle>
          <a:p>
            <a:r>
              <a:rPr lang="en-US" dirty="0">
                <a:solidFill>
                  <a:prstClr val="white"/>
                </a:solidFill>
              </a:rPr>
              <a:t>June 2, 2017</a:t>
            </a:r>
          </a:p>
        </p:txBody>
      </p:sp>
      <p:sp>
        <p:nvSpPr>
          <p:cNvPr id="6" name="Slide Number Placeholder 5"/>
          <p:cNvSpPr>
            <a:spLocks noGrp="1"/>
          </p:cNvSpPr>
          <p:nvPr>
            <p:ph type="sldNum" sz="quarter" idx="4"/>
          </p:nvPr>
        </p:nvSpPr>
        <p:spPr>
          <a:xfrm>
            <a:off x="6553200" y="6486864"/>
            <a:ext cx="2580042" cy="365125"/>
          </a:xfrm>
          <a:prstGeom prst="rect">
            <a:avLst/>
          </a:prstGeom>
          <a:noFill/>
        </p:spPr>
        <p:txBody>
          <a:bodyPr vert="horz" lIns="91440" tIns="45720" rIns="91440" bIns="45720" rtlCol="0" anchor="ctr"/>
          <a:lstStyle>
            <a:lvl1pPr algn="r">
              <a:defRPr sz="1200">
                <a:solidFill>
                  <a:schemeClr val="bg1"/>
                </a:solidFill>
                <a:latin typeface="Georgia" panose="02040502050405020303" pitchFamily="18" charset="0"/>
              </a:defRPr>
            </a:lvl1pPr>
          </a:lstStyle>
          <a:p>
            <a:fld id="{6FB43660-FFB9-438F-8DC4-BC79AD108D5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22559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p:txStyles>
    <p:titleStyle>
      <a:lvl1pPr algn="ctr" defTabSz="914400" rtl="0" eaLnBrk="1" latinLnBrk="0" hangingPunct="1">
        <a:spcBef>
          <a:spcPct val="0"/>
        </a:spcBef>
        <a:buNone/>
        <a:defRPr sz="2800" b="0" kern="1200">
          <a:solidFill>
            <a:schemeClr val="bg1"/>
          </a:solidFill>
          <a:latin typeface="Georgia" panose="02040502050405020303" pitchFamily="18"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eorgia" panose="020405020504050203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eorgia" panose="020405020504050203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eorgia" panose="020405020504050203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file:///H:\Alan\BPEA%20Fall%202017\2017-08\Figure%204%20--%20Nonparticipation%20and%20Idle%20Rates%20by%20Gender.xlsx!CHARTS!%5bNonparticipation%20and%20Idle%20Rates%20by%20Gender.xlsx%5dCHARTS%20Chart%204"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oleObject" Target="file:///\\files\davidcho\Alan\BPEA%20Fall%202017\2017-08\Tables%202-4,%206,%2010-11%20--%20ATUS.xlsx!TABLE2!R3C3:R32C8"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file:///H:\Alan\BPEA%20Fall%202017\2017-08\Tables%202-4,%206,%2010-11%20--%20ATUS.xlsx!TABLE3!R3C3:R27C15"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oleObject" Target="file:///H:\Alan\BPEA%20Fall%202017\2017-08\Figure%2012%20--%20Cantril%20Ladders.xlsx!CHARTS!%5bFigure%2011%20--%20Cantril%20Ladders.xlsx%5dCHARTS%20Chart%208"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3.emf"/><Relationship Id="rId5" Type="http://schemas.openxmlformats.org/officeDocument/2006/relationships/oleObject" Target="file:///H:\Alan\BPEA%20Fall%202017\2017-08\Figure%2012%20--%20Cantril%20Ladders.xlsx!CHARTS!%5bFigure%2011%20--%20Cantril%20Ladders.xlsx%5dCHARTS%20Chart%2010" TargetMode="Externa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7.vml"/><Relationship Id="rId5" Type="http://schemas.openxmlformats.org/officeDocument/2006/relationships/image" Target="../media/image17.emf"/><Relationship Id="rId4" Type="http://schemas.openxmlformats.org/officeDocument/2006/relationships/oleObject" Target="file:///\\files\davidcho\Alan\Presentations\Charts\Labor%20Force%20Participation%20Rate%20for%20Prime-Age%20Men.xlsx!CHARTS!%5bLabor%20Force%20Participation%20Rate%20for%20Prime-Age%20Men.xlsx%5dCHARTS%20Chart%203"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file:///H:\Alan\BPEA%20Fall%202017\2017-07\Tables%207-9%20--%20PPS.xlsx!TABLE9!R3C3:R20C6"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file:///H:\Alan\BPEA%20Fall%202017\2017-08\Tables%202-4,%206,%2010-11%20--%20ATUS.xlsx!TABLES10!R27C3:R47C9" TargetMode="Externa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file:///H:\Alan\BPEA%20Fall%202017\2017-08\Tables%202-4,%206,%2010-11%20--%20ATUS.xlsx!TABLES11!R27C3:R47C9"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file:///H:\Alan\BPEA%20Fall%202017\2017-08\Figure%2010%20--%20Reason%20for%20Not%20Looking%20for%20Work%20by%20Gender.xlsx!CHARTS!%5bFigure%2012%20--%20Reason%20Not%20Looking%20for%20Work%20by%20Gender.xlsx%5dCHARTS%20Chart%2017" TargetMode="Externa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9.emf"/></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file:///\\files\davidcho\Alan\BPEA%20Fall%202017\2017-08\Figure%207%20--%20Prime%20Age%20Men%20Reporting%20Pain.xlsx!CHARTS!%5bFigure%209%20--%20Prime%20Age%20Men%20Reporting%20Pain.xlsx%5dCHARTS%20Chart%203" TargetMode="Externa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2.emf"/></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file:///\\files\davidcho\Alan\Presentations\Charts\Labor%20Force%20Participation%20Rates%20by%20Demographics.xlsx!CHARTS!%5bLabor%20Force%20Participation%20Rates%20by%20Demographics.xlsx%5dCHARTS%20Chart%204"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oleObject" Target="file:///\\files\davidcho\Alan\BPEA%20Fall%202017\2017-08\Figure%2011%20--%20Retirement%20Rates%20by%20Gender.xlsx!CHARTS!%5bCPS%20Retirement%20Rates%20by%20Gender.xlsx%5dCHARTS%20Chart%201" TargetMode="Externa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8.emf"/></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4.png"/><Relationship Id="rId5" Type="http://schemas.openxmlformats.org/officeDocument/2006/relationships/image" Target="../media/image7.emf"/><Relationship Id="rId4" Type="http://schemas.openxmlformats.org/officeDocument/2006/relationships/oleObject" Target="file:///\\files\davidcho\Alan\BPEA%20Fall%202017\2017-08\Figure%203%20and%20Appendix%20--%20Labor%20Force%20Participation%20Rates%20With%20Trends.xlsx!CHARTS!%5bFigure%203%20and%20Appendix%20--%20Labor%20Force%20Participation%20Rates%20With%20Trends.xlsx%5dCHARTS%20Chart%201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47800"/>
            <a:ext cx="9144000" cy="1600200"/>
          </a:xfrm>
        </p:spPr>
        <p:txBody>
          <a:bodyPr>
            <a:noAutofit/>
          </a:bodyPr>
          <a:lstStyle/>
          <a:p>
            <a:r>
              <a:rPr lang="en-US" sz="3400" dirty="0">
                <a:solidFill>
                  <a:schemeClr val="accent1"/>
                </a:solidFill>
              </a:rPr>
              <a:t>Where Have All the Workers Gone?</a:t>
            </a:r>
            <a:br>
              <a:rPr lang="en-US" sz="3400" dirty="0">
                <a:solidFill>
                  <a:schemeClr val="accent1"/>
                </a:solidFill>
              </a:rPr>
            </a:br>
            <a:r>
              <a:rPr lang="en-US" sz="3400" dirty="0">
                <a:solidFill>
                  <a:schemeClr val="accent1"/>
                </a:solidFill>
              </a:rPr>
              <a:t>An Inquiry into the Decline of the U.S. Labor Force Participation Rate</a:t>
            </a:r>
            <a:endParaRPr lang="en-US" sz="3400" dirty="0">
              <a:solidFill>
                <a:schemeClr val="accent1">
                  <a:lumMod val="75000"/>
                </a:schemeClr>
              </a:solidFill>
            </a:endParaRPr>
          </a:p>
        </p:txBody>
      </p:sp>
      <p:sp>
        <p:nvSpPr>
          <p:cNvPr id="3" name="Subtitle 2"/>
          <p:cNvSpPr>
            <a:spLocks noGrp="1"/>
          </p:cNvSpPr>
          <p:nvPr>
            <p:ph type="subTitle" idx="1"/>
          </p:nvPr>
        </p:nvSpPr>
        <p:spPr>
          <a:xfrm>
            <a:off x="685800" y="3641092"/>
            <a:ext cx="7772400" cy="1997708"/>
          </a:xfrm>
        </p:spPr>
        <p:txBody>
          <a:bodyPr>
            <a:noAutofit/>
          </a:bodyPr>
          <a:lstStyle/>
          <a:p>
            <a:r>
              <a:rPr lang="en-US" sz="2400" b="1" dirty="0">
                <a:solidFill>
                  <a:schemeClr val="tx1"/>
                </a:solidFill>
              </a:rPr>
              <a:t>Alan B. Krueger</a:t>
            </a:r>
          </a:p>
          <a:p>
            <a:r>
              <a:rPr lang="en-US" sz="2400" b="1" dirty="0">
                <a:solidFill>
                  <a:schemeClr val="tx1"/>
                </a:solidFill>
              </a:rPr>
              <a:t>Princeton University &amp; NBER</a:t>
            </a:r>
          </a:p>
          <a:p>
            <a:r>
              <a:rPr lang="en-US" sz="2400" b="1" dirty="0">
                <a:solidFill>
                  <a:schemeClr val="tx1"/>
                </a:solidFill>
              </a:rPr>
              <a:t>September 7, 2017</a:t>
            </a:r>
          </a:p>
          <a:p>
            <a:endParaRPr lang="en-US" sz="2400" b="1" dirty="0">
              <a:solidFill>
                <a:schemeClr val="tx1"/>
              </a:solidFill>
            </a:endParaRPr>
          </a:p>
          <a:p>
            <a:endParaRPr lang="en-US" sz="2400" b="1" dirty="0">
              <a:solidFill>
                <a:schemeClr val="tx1"/>
              </a:solidFill>
            </a:endParaRPr>
          </a:p>
          <a:p>
            <a:endParaRPr lang="en-US" sz="2400" dirty="0">
              <a:solidFill>
                <a:schemeClr val="tx1"/>
              </a:solidFill>
            </a:endParaRPr>
          </a:p>
          <a:p>
            <a:r>
              <a:rPr lang="sv-SE" sz="2400" dirty="0">
                <a:solidFill>
                  <a:schemeClr val="tx1"/>
                </a:solidFill>
              </a:rPr>
              <a:t>  </a:t>
            </a:r>
            <a:endParaRPr lang="en-US" sz="2400" dirty="0">
              <a:solidFill>
                <a:schemeClr val="tx1"/>
              </a:solidFill>
            </a:endParaRPr>
          </a:p>
        </p:txBody>
      </p:sp>
      <p:pic>
        <p:nvPicPr>
          <p:cNvPr id="4" name="Picture 2" descr="http://www.princeton.edu/communications/services/image/graphic/logo/img/PUsig2-size-web-ran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77842"/>
            <a:ext cx="2673256" cy="10057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09742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Rise in School Enrollment Offset Most of Decline in LFPR for Young Men, and All of it for Young Women</a:t>
            </a: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9</a:t>
            </a:fld>
            <a:endParaRPr lang="en-US" dirty="0">
              <a:solidFill>
                <a:prstClr val="white"/>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417496661"/>
              </p:ext>
            </p:extLst>
          </p:nvPr>
        </p:nvGraphicFramePr>
        <p:xfrm>
          <a:off x="1219200" y="1066800"/>
          <a:ext cx="7086609" cy="5296499"/>
        </p:xfrm>
        <a:graphic>
          <a:graphicData uri="http://schemas.openxmlformats.org/presentationml/2006/ole">
            <mc:AlternateContent xmlns:mc="http://schemas.openxmlformats.org/markup-compatibility/2006">
              <mc:Choice xmlns:v="urn:schemas-microsoft-com:vml" Requires="v">
                <p:oleObj spid="_x0000_s140396" name="Worksheet" r:id="rId3" imgW="3657600" imgH="2733761" progId="Excel.Sheet.12">
                  <p:link/>
                </p:oleObj>
              </mc:Choice>
              <mc:Fallback>
                <p:oleObj name="Worksheet" r:id="rId3" imgW="3657600" imgH="2733761" progId="Excel.Sheet.12">
                  <p:link/>
                  <p:pic>
                    <p:nvPicPr>
                      <p:cNvPr id="0" name=""/>
                      <p:cNvPicPr/>
                      <p:nvPr/>
                    </p:nvPicPr>
                    <p:blipFill>
                      <a:blip r:embed="rId4"/>
                      <a:stretch>
                        <a:fillRect/>
                      </a:stretch>
                    </p:blipFill>
                    <p:spPr>
                      <a:xfrm>
                        <a:off x="1219200" y="1066800"/>
                        <a:ext cx="7086609" cy="5296499"/>
                      </a:xfrm>
                      <a:prstGeom prst="rect">
                        <a:avLst/>
                      </a:prstGeom>
                    </p:spPr>
                  </p:pic>
                </p:oleObj>
              </mc:Fallback>
            </mc:AlternateContent>
          </a:graphicData>
        </a:graphic>
      </p:graphicFrame>
    </p:spTree>
    <p:extLst>
      <p:ext uri="{BB962C8B-B14F-4D97-AF65-F5344CB8AC3E}">
        <p14:creationId xmlns:p14="http://schemas.microsoft.com/office/powerpoint/2010/main" val="4072124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118606326"/>
              </p:ext>
            </p:extLst>
          </p:nvPr>
        </p:nvGraphicFramePr>
        <p:xfrm>
          <a:off x="1371600" y="228600"/>
          <a:ext cx="6439152" cy="6117697"/>
        </p:xfrm>
        <a:graphic>
          <a:graphicData uri="http://schemas.openxmlformats.org/presentationml/2006/ole">
            <mc:AlternateContent xmlns:mc="http://schemas.openxmlformats.org/markup-compatibility/2006">
              <mc:Choice xmlns:v="urn:schemas-microsoft-com:vml" Requires="v">
                <p:oleObj spid="_x0000_s187413" name="Worksheet" r:id="rId3" imgW="6105682" imgH="5800864" progId="Excel.Sheet.12">
                  <p:link/>
                </p:oleObj>
              </mc:Choice>
              <mc:Fallback>
                <p:oleObj name="Worksheet" r:id="rId3" imgW="6105682" imgH="5800864" progId="Excel.Sheet.12">
                  <p:link/>
                  <p:pic>
                    <p:nvPicPr>
                      <p:cNvPr id="0" name=""/>
                      <p:cNvPicPr/>
                      <p:nvPr/>
                    </p:nvPicPr>
                    <p:blipFill>
                      <a:blip r:embed="rId4"/>
                      <a:stretch>
                        <a:fillRect/>
                      </a:stretch>
                    </p:blipFill>
                    <p:spPr>
                      <a:xfrm>
                        <a:off x="1371600" y="228600"/>
                        <a:ext cx="6439152" cy="6117697"/>
                      </a:xfrm>
                      <a:prstGeom prst="rect">
                        <a:avLst/>
                      </a:prstGeom>
                    </p:spPr>
                  </p:pic>
                </p:oleObj>
              </mc:Fallback>
            </mc:AlternateContent>
          </a:graphicData>
        </a:graphic>
      </p:graphicFrame>
      <p:sp>
        <p:nvSpPr>
          <p:cNvPr id="2" name="Rectangle 1"/>
          <p:cNvSpPr/>
          <p:nvPr/>
        </p:nvSpPr>
        <p:spPr>
          <a:xfrm>
            <a:off x="7010400" y="1600200"/>
            <a:ext cx="457200" cy="22860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36722" y="4343400"/>
            <a:ext cx="457200" cy="22860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036722" y="4792287"/>
            <a:ext cx="457200" cy="405939"/>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341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Subjective Well-Being – ATUS-WB 2010, 2012-13</a:t>
            </a:r>
          </a:p>
        </p:txBody>
      </p:sp>
      <p:sp>
        <p:nvSpPr>
          <p:cNvPr id="3" name="Content Placeholder 2"/>
          <p:cNvSpPr>
            <a:spLocks noGrp="1"/>
          </p:cNvSpPr>
          <p:nvPr>
            <p:ph idx="1"/>
          </p:nvPr>
        </p:nvSpPr>
        <p:spPr>
          <a:xfrm>
            <a:off x="228600" y="1143000"/>
            <a:ext cx="5638800" cy="4525963"/>
          </a:xfrm>
        </p:spPr>
        <p:txBody>
          <a:bodyPr>
            <a:noAutofit/>
          </a:bodyPr>
          <a:lstStyle/>
          <a:p>
            <a:r>
              <a:rPr lang="en-US" sz="2400" dirty="0"/>
              <a:t>Experienced Well-Being (ATUS-WB)</a:t>
            </a:r>
          </a:p>
          <a:p>
            <a:r>
              <a:rPr lang="en-US" sz="2400" dirty="0"/>
              <a:t>Overall Evaluation </a:t>
            </a:r>
          </a:p>
          <a:p>
            <a:endParaRPr lang="en-US" sz="800" dirty="0"/>
          </a:p>
          <a:p>
            <a:pPr marL="0" indent="0">
              <a:buNone/>
            </a:pPr>
            <a:r>
              <a:rPr lang="en-US" sz="2300" dirty="0" err="1"/>
              <a:t>Cantril</a:t>
            </a:r>
            <a:r>
              <a:rPr lang="en-US" sz="2300" dirty="0"/>
              <a:t> Ladder: “Please imagine a ladder with steps numbered from zero at the bottom to ten at the top. The top of the ladder represents the best possible life for you and the bottom of the ladder represents the worst possible life for you.</a:t>
            </a:r>
          </a:p>
          <a:p>
            <a:pPr marL="0" indent="0">
              <a:buNone/>
            </a:pPr>
            <a:r>
              <a:rPr lang="en-US" sz="800" dirty="0"/>
              <a:t> </a:t>
            </a:r>
          </a:p>
          <a:p>
            <a:pPr marL="0" indent="0">
              <a:buNone/>
            </a:pPr>
            <a:r>
              <a:rPr lang="en-US" sz="2300" dirty="0"/>
              <a:t>If the top step is 10 and the bottom step is 0, on which step of the ladder do you feel you personally stand at the present time?”</a:t>
            </a: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11</a:t>
            </a:fld>
            <a:endParaRPr lang="en-US" dirty="0">
              <a:solidFill>
                <a:prstClr val="white"/>
              </a:solidFill>
            </a:endParaRPr>
          </a:p>
        </p:txBody>
      </p:sp>
      <p:pic>
        <p:nvPicPr>
          <p:cNvPr id="153602" name="Picture 2" descr="Image result for kahneman krueger currency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71600"/>
            <a:ext cx="2895600" cy="43872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94371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141817" y="992716"/>
          <a:ext cx="8877300" cy="4838700"/>
        </p:xfrm>
        <a:graphic>
          <a:graphicData uri="http://schemas.openxmlformats.org/presentationml/2006/ole">
            <mc:AlternateContent xmlns:mc="http://schemas.openxmlformats.org/markup-compatibility/2006">
              <mc:Choice xmlns:v="urn:schemas-microsoft-com:vml" Requires="v">
                <p:oleObj spid="_x0000_s188437" name="Worksheet" r:id="rId3" imgW="8877210" imgH="4838833" progId="Excel.Sheet.12">
                  <p:link/>
                </p:oleObj>
              </mc:Choice>
              <mc:Fallback>
                <p:oleObj name="Worksheet" r:id="rId3" imgW="8877210" imgH="4838833" progId="Excel.Sheet.12">
                  <p:link/>
                  <p:pic>
                    <p:nvPicPr>
                      <p:cNvPr id="0" name=""/>
                      <p:cNvPicPr/>
                      <p:nvPr/>
                    </p:nvPicPr>
                    <p:blipFill>
                      <a:blip r:embed="rId4"/>
                      <a:stretch>
                        <a:fillRect/>
                      </a:stretch>
                    </p:blipFill>
                    <p:spPr>
                      <a:xfrm>
                        <a:off x="141817" y="992716"/>
                        <a:ext cx="8877300" cy="4838700"/>
                      </a:xfrm>
                      <a:prstGeom prst="rect">
                        <a:avLst/>
                      </a:prstGeom>
                    </p:spPr>
                  </p:pic>
                </p:oleObj>
              </mc:Fallback>
            </mc:AlternateContent>
          </a:graphicData>
        </a:graphic>
      </p:graphicFrame>
    </p:spTree>
    <p:extLst>
      <p:ext uri="{BB962C8B-B14F-4D97-AF65-F5344CB8AC3E}">
        <p14:creationId xmlns:p14="http://schemas.microsoft.com/office/powerpoint/2010/main" val="3856686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NLF Young People Overall are Content </a:t>
            </a: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13</a:t>
            </a:fld>
            <a:endParaRPr lang="en-US" dirty="0">
              <a:solidFill>
                <a:prstClr val="white"/>
              </a:solidFill>
            </a:endParaRPr>
          </a:p>
        </p:txBody>
      </p:sp>
      <p:sp>
        <p:nvSpPr>
          <p:cNvPr id="6" name="TextBox 5"/>
          <p:cNvSpPr txBox="1"/>
          <p:nvPr/>
        </p:nvSpPr>
        <p:spPr>
          <a:xfrm>
            <a:off x="254527" y="4988975"/>
            <a:ext cx="7339853" cy="29322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r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sz="800" b="0" dirty="0">
                <a:latin typeface="Arial" panose="020B0604020202020204" pitchFamily="34" charset="0"/>
                <a:cs typeface="Arial" panose="020B0604020202020204" pitchFamily="34" charset="0"/>
              </a:rPr>
              <a:t>Note: Sample is Well-Being Module pooled over 2012 and 2013.</a:t>
            </a:r>
          </a:p>
          <a:p>
            <a:pPr algn="l"/>
            <a:r>
              <a:rPr lang="en-US" sz="800" b="0" dirty="0">
                <a:latin typeface="Arial" panose="020B0604020202020204" pitchFamily="34" charset="0"/>
                <a:cs typeface="Arial" panose="020B0604020202020204" pitchFamily="34" charset="0"/>
              </a:rPr>
              <a:t>Source:</a:t>
            </a:r>
            <a:r>
              <a:rPr lang="en-US" sz="800" b="0" baseline="0" dirty="0">
                <a:latin typeface="Arial" panose="020B0604020202020204" pitchFamily="34" charset="0"/>
                <a:cs typeface="Arial" panose="020B0604020202020204" pitchFamily="34" charset="0"/>
              </a:rPr>
              <a:t> Bureau of Labor Statistics (American Time Use Survey); author's calculations.</a:t>
            </a:r>
            <a:endParaRPr lang="en-US" sz="800" b="0" dirty="0">
              <a:latin typeface="Arial" panose="020B0604020202020204" pitchFamily="34" charset="0"/>
              <a:cs typeface="Arial" panose="020B0604020202020204" pitchFamily="34" charset="0"/>
            </a:endParaRPr>
          </a:p>
        </p:txBody>
      </p:sp>
      <p:sp>
        <p:nvSpPr>
          <p:cNvPr id="7" name="TextBox 2"/>
          <p:cNvSpPr txBox="1"/>
          <p:nvPr/>
        </p:nvSpPr>
        <p:spPr>
          <a:xfrm>
            <a:off x="893609" y="1568382"/>
            <a:ext cx="7339853" cy="34653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dirty="0">
                <a:latin typeface="Arial" panose="020B0604020202020204" pitchFamily="34" charset="0"/>
                <a:cs typeface="Arial" panose="020B0604020202020204" pitchFamily="34" charset="0"/>
              </a:rPr>
              <a:t>Figure 12(b): Cantril Ladder by</a:t>
            </a:r>
            <a:r>
              <a:rPr lang="en-US" sz="1400" b="1" baseline="0" dirty="0">
                <a:latin typeface="Arial" panose="020B0604020202020204" pitchFamily="34" charset="0"/>
                <a:cs typeface="Arial" panose="020B0604020202020204" pitchFamily="34" charset="0"/>
              </a:rPr>
              <a:t> Gender for Ages 16-24</a:t>
            </a:r>
            <a:endParaRPr lang="en-US" sz="1400" b="1" dirty="0">
              <a:latin typeface="Arial" panose="020B0604020202020204" pitchFamily="34" charset="0"/>
              <a:cs typeface="Arial" panose="020B0604020202020204"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170427646"/>
              </p:ext>
            </p:extLst>
          </p:nvPr>
        </p:nvGraphicFramePr>
        <p:xfrm>
          <a:off x="288925" y="1824038"/>
          <a:ext cx="4271963" cy="3211512"/>
        </p:xfrm>
        <a:graphic>
          <a:graphicData uri="http://schemas.openxmlformats.org/presentationml/2006/ole">
            <mc:AlternateContent xmlns:mc="http://schemas.openxmlformats.org/markup-compatibility/2006">
              <mc:Choice xmlns:v="urn:schemas-microsoft-com:vml" Requires="v">
                <p:oleObj spid="_x0000_s189480" name="Worksheet" r:id="rId3" imgW="3647918" imgH="2743081" progId="Excel.Sheet.12">
                  <p:link/>
                </p:oleObj>
              </mc:Choice>
              <mc:Fallback>
                <p:oleObj name="Worksheet" r:id="rId3" imgW="3647918" imgH="2743081" progId="Excel.Sheet.12">
                  <p:link/>
                  <p:pic>
                    <p:nvPicPr>
                      <p:cNvPr id="0" name=""/>
                      <p:cNvPicPr/>
                      <p:nvPr/>
                    </p:nvPicPr>
                    <p:blipFill>
                      <a:blip r:embed="rId4"/>
                      <a:stretch>
                        <a:fillRect/>
                      </a:stretch>
                    </p:blipFill>
                    <p:spPr>
                      <a:xfrm>
                        <a:off x="288925" y="1824038"/>
                        <a:ext cx="4271963" cy="32115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75778178"/>
              </p:ext>
            </p:extLst>
          </p:nvPr>
        </p:nvGraphicFramePr>
        <p:xfrm>
          <a:off x="4549775" y="1824038"/>
          <a:ext cx="4260850" cy="3211512"/>
        </p:xfrm>
        <a:graphic>
          <a:graphicData uri="http://schemas.openxmlformats.org/presentationml/2006/ole">
            <mc:AlternateContent xmlns:mc="http://schemas.openxmlformats.org/markup-compatibility/2006">
              <mc:Choice xmlns:v="urn:schemas-microsoft-com:vml" Requires="v">
                <p:oleObj spid="_x0000_s189481" name="Worksheet" r:id="rId5" imgW="3638595" imgH="2743081" progId="Excel.Sheet.12">
                  <p:link/>
                </p:oleObj>
              </mc:Choice>
              <mc:Fallback>
                <p:oleObj name="Worksheet" r:id="rId5" imgW="3638595" imgH="2743081" progId="Excel.Sheet.12">
                  <p:link/>
                  <p:pic>
                    <p:nvPicPr>
                      <p:cNvPr id="0" name=""/>
                      <p:cNvPicPr/>
                      <p:nvPr/>
                    </p:nvPicPr>
                    <p:blipFill>
                      <a:blip r:embed="rId6"/>
                      <a:stretch>
                        <a:fillRect/>
                      </a:stretch>
                    </p:blipFill>
                    <p:spPr>
                      <a:xfrm>
                        <a:off x="4549775" y="1824038"/>
                        <a:ext cx="4260850" cy="3211512"/>
                      </a:xfrm>
                      <a:prstGeom prst="rect">
                        <a:avLst/>
                      </a:prstGeom>
                    </p:spPr>
                  </p:pic>
                </p:oleObj>
              </mc:Fallback>
            </mc:AlternateContent>
          </a:graphicData>
        </a:graphic>
      </p:graphicFrame>
    </p:spTree>
    <p:extLst>
      <p:ext uri="{BB962C8B-B14F-4D97-AF65-F5344CB8AC3E}">
        <p14:creationId xmlns:p14="http://schemas.microsoft.com/office/powerpoint/2010/main" val="3542289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Working-Age Men</a:t>
            </a: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14</a:t>
            </a:fld>
            <a:endParaRPr lang="en-US" dirty="0">
              <a:solidFill>
                <a:prstClr val="white"/>
              </a:solidFill>
            </a:endParaRPr>
          </a:p>
        </p:txBody>
      </p:sp>
      <p:pic>
        <p:nvPicPr>
          <p:cNvPr id="6" name="Picture 5"/>
          <p:cNvPicPr>
            <a:picLocks noChangeAspect="1"/>
          </p:cNvPicPr>
          <p:nvPr/>
        </p:nvPicPr>
        <p:blipFill>
          <a:blip r:embed="rId2"/>
          <a:stretch>
            <a:fillRect/>
          </a:stretch>
        </p:blipFill>
        <p:spPr>
          <a:xfrm>
            <a:off x="1981200" y="1600200"/>
            <a:ext cx="5614988" cy="4194328"/>
          </a:xfrm>
          <a:prstGeom prst="rect">
            <a:avLst/>
          </a:prstGeom>
        </p:spPr>
      </p:pic>
    </p:spTree>
    <p:extLst>
      <p:ext uri="{BB962C8B-B14F-4D97-AF65-F5344CB8AC3E}">
        <p14:creationId xmlns:p14="http://schemas.microsoft.com/office/powerpoint/2010/main" val="3188521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746530540"/>
              </p:ext>
            </p:extLst>
          </p:nvPr>
        </p:nvGraphicFramePr>
        <p:xfrm>
          <a:off x="1201737" y="1108450"/>
          <a:ext cx="6740525" cy="5029200"/>
        </p:xfrm>
        <a:graphic>
          <a:graphicData uri="http://schemas.openxmlformats.org/presentationml/2006/ole">
            <mc:AlternateContent xmlns:mc="http://schemas.openxmlformats.org/markup-compatibility/2006">
              <mc:Choice xmlns:v="urn:schemas-microsoft-com:vml" Requires="v">
                <p:oleObj spid="_x0000_s161871" name="Worksheet" r:id="rId4" imgW="3676605" imgH="2743081" progId="Excel.Sheet.12">
                  <p:link/>
                </p:oleObj>
              </mc:Choice>
              <mc:Fallback>
                <p:oleObj name="Worksheet" r:id="rId4" imgW="3676605" imgH="2743081" progId="Excel.Sheet.12">
                  <p:link/>
                  <p:pic>
                    <p:nvPicPr>
                      <p:cNvPr id="0" name=""/>
                      <p:cNvPicPr/>
                      <p:nvPr/>
                    </p:nvPicPr>
                    <p:blipFill>
                      <a:blip r:embed="rId5"/>
                      <a:stretch>
                        <a:fillRect/>
                      </a:stretch>
                    </p:blipFill>
                    <p:spPr>
                      <a:xfrm>
                        <a:off x="1201737" y="1108450"/>
                        <a:ext cx="6740525" cy="5029200"/>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p>
            <a:r>
              <a:rPr lang="en-US" dirty="0"/>
              <a:t>LFPR has been Falling for Prime-Age Men for Decades</a:t>
            </a:r>
          </a:p>
        </p:txBody>
      </p:sp>
      <p:sp>
        <p:nvSpPr>
          <p:cNvPr id="7" name="Slide Number Placeholder 3"/>
          <p:cNvSpPr>
            <a:spLocks noGrp="1"/>
          </p:cNvSpPr>
          <p:nvPr>
            <p:ph type="sldNum" sz="quarter" idx="4294967295"/>
          </p:nvPr>
        </p:nvSpPr>
        <p:spPr>
          <a:xfrm>
            <a:off x="6553200" y="6486864"/>
            <a:ext cx="2580042" cy="365125"/>
          </a:xfrm>
          <a:prstGeom prst="rect">
            <a:avLst/>
          </a:prstGeom>
        </p:spPr>
        <p:txBody>
          <a:bodyPr/>
          <a:lstStyle/>
          <a:p>
            <a:r>
              <a:rPr lang="en-US" sz="1200" dirty="0">
                <a:latin typeface="Georgia" panose="02040502050405020303" pitchFamily="18" charset="0"/>
                <a:cs typeface="Times New Roman" panose="02020603050405020304" pitchFamily="18" charset="0"/>
              </a:rPr>
              <a:t>                                                           </a:t>
            </a:r>
            <a:fld id="{6FB43660-FFB9-438F-8DC4-BC79AD108D53}" type="slidenum">
              <a:rPr lang="en-US" sz="1200" smtClean="0">
                <a:solidFill>
                  <a:schemeClr val="bg1"/>
                </a:solidFill>
                <a:latin typeface="Georgia" panose="02040502050405020303" pitchFamily="18" charset="0"/>
                <a:cs typeface="Times New Roman" panose="02020603050405020304" pitchFamily="18" charset="0"/>
              </a:rPr>
              <a:pPr/>
              <a:t>15</a:t>
            </a:fld>
            <a:endParaRPr lang="en-US" sz="1200" dirty="0">
              <a:solidFill>
                <a:schemeClr val="bg1"/>
              </a:solidFill>
              <a:latin typeface="Georgia" panose="02040502050405020303" pitchFamily="18" charset="0"/>
              <a:cs typeface="Times New Roman" panose="02020603050405020304" pitchFamily="18" charset="0"/>
            </a:endParaRPr>
          </a:p>
        </p:txBody>
      </p:sp>
      <p:sp>
        <p:nvSpPr>
          <p:cNvPr id="3" name="Date Placeholder 2"/>
          <p:cNvSpPr>
            <a:spLocks noGrp="1"/>
          </p:cNvSpPr>
          <p:nvPr>
            <p:ph type="dt" sz="half" idx="2"/>
          </p:nvPr>
        </p:nvSpPr>
        <p:spPr/>
        <p:txBody>
          <a:bodyPr/>
          <a:lstStyle/>
          <a:p>
            <a:endParaRPr lang="en-US" dirty="0">
              <a:solidFill>
                <a:prstClr val="white"/>
              </a:solidFill>
            </a:endParaRPr>
          </a:p>
        </p:txBody>
      </p:sp>
      <p:sp>
        <p:nvSpPr>
          <p:cNvPr id="10" name="TextBox 9"/>
          <p:cNvSpPr txBox="1"/>
          <p:nvPr/>
        </p:nvSpPr>
        <p:spPr>
          <a:xfrm>
            <a:off x="1126484" y="6071450"/>
            <a:ext cx="6688663"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Shading denotes recession.</a:t>
            </a:r>
          </a:p>
          <a:p>
            <a:r>
              <a:rPr lang="en-US" sz="800" dirty="0">
                <a:latin typeface="Arial" panose="020B0604020202020204" pitchFamily="34" charset="0"/>
                <a:cs typeface="Arial" panose="020B0604020202020204" pitchFamily="34" charset="0"/>
              </a:rPr>
              <a:t>Source: Bureau of Labor Statistics; National Bureau of Economic Research.</a:t>
            </a:r>
          </a:p>
        </p:txBody>
      </p:sp>
    </p:spTree>
    <p:extLst>
      <p:ext uri="{BB962C8B-B14F-4D97-AF65-F5344CB8AC3E}">
        <p14:creationId xmlns:p14="http://schemas.microsoft.com/office/powerpoint/2010/main" val="568729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LFPR Prime Men, by Education</a:t>
            </a:r>
            <a:br>
              <a:rPr lang="en-US" dirty="0"/>
            </a:br>
            <a:r>
              <a:rPr lang="en-US" dirty="0"/>
              <a:t>Annual Averages</a:t>
            </a:r>
          </a:p>
        </p:txBody>
      </p:sp>
      <p:sp>
        <p:nvSpPr>
          <p:cNvPr id="4" name="Slide Number Placeholder 3"/>
          <p:cNvSpPr>
            <a:spLocks noGrp="1"/>
          </p:cNvSpPr>
          <p:nvPr>
            <p:ph type="sldNum" sz="quarter" idx="4"/>
          </p:nvPr>
        </p:nvSpPr>
        <p:spPr/>
        <p:txBody>
          <a:bodyPr/>
          <a:lstStyle/>
          <a:p>
            <a:fld id="{6FB43660-FFB9-438F-8DC4-BC79AD108D53}" type="slidenum">
              <a:rPr lang="en-US" smtClean="0">
                <a:solidFill>
                  <a:prstClr val="white"/>
                </a:solidFill>
              </a:rPr>
              <a:pPr/>
              <a:t>16</a:t>
            </a:fld>
            <a:endParaRPr lang="en-US" dirty="0">
              <a:solidFill>
                <a:prstClr val="white"/>
              </a:solidFill>
            </a:endParaRPr>
          </a:p>
        </p:txBody>
      </p:sp>
      <p:sp>
        <p:nvSpPr>
          <p:cNvPr id="5" name="AutoShape 2" descr="https://owa.princeton.edu/owa/attachment.ashx?id=RgAAAACW86MB2DGeQ4j%2bLkYm0OimBwADSitKxw47RoOWSgzPFaFqAAAATZOhAAADSitKxw47RoOWSgzPFaFqAADP7O82AAAJ&amp;attcnt=1&amp;attid0=BAADAAAA&amp;attcid0=image001.png%4001D25060.AA0C9700"/>
          <p:cNvSpPr>
            <a:spLocks noChangeAspect="1" noChangeArrowheads="1"/>
          </p:cNvSpPr>
          <p:nvPr/>
        </p:nvSpPr>
        <p:spPr bwMode="auto">
          <a:xfrm>
            <a:off x="155575" y="-2384425"/>
            <a:ext cx="7524750" cy="497205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rotWithShape="1">
          <a:blip r:embed="rId2"/>
          <a:srcRect b="4030"/>
          <a:stretch/>
        </p:blipFill>
        <p:spPr>
          <a:xfrm>
            <a:off x="914400" y="1066800"/>
            <a:ext cx="7576300" cy="5356295"/>
          </a:xfrm>
          <a:prstGeom prst="rect">
            <a:avLst/>
          </a:prstGeom>
        </p:spPr>
      </p:pic>
    </p:spTree>
    <p:extLst>
      <p:ext uri="{BB962C8B-B14F-4D97-AF65-F5344CB8AC3E}">
        <p14:creationId xmlns:p14="http://schemas.microsoft.com/office/powerpoint/2010/main" val="1846213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NLF Prime Age Men Report Poor Health</a:t>
            </a:r>
            <a:br>
              <a:rPr lang="en-US" dirty="0"/>
            </a:br>
            <a:r>
              <a:rPr lang="en-US" dirty="0"/>
              <a:t>(and Look Different from the Unemployed)</a:t>
            </a:r>
          </a:p>
        </p:txBody>
      </p:sp>
      <p:sp>
        <p:nvSpPr>
          <p:cNvPr id="4" name="Date Placeholder 3"/>
          <p:cNvSpPr>
            <a:spLocks noGrp="1"/>
          </p:cNvSpPr>
          <p:nvPr>
            <p:ph type="dt" sz="half" idx="2"/>
          </p:nvPr>
        </p:nvSpPr>
        <p:spPr/>
        <p:txBody>
          <a:bodyPr/>
          <a:lstStyle/>
          <a:p>
            <a:endParaRPr lang="en-US" dirty="0">
              <a:solidFill>
                <a:prstClr val="white"/>
              </a:solidFill>
            </a:endParaRP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17</a:t>
            </a:fld>
            <a:endParaRPr lang="en-US" dirty="0">
              <a:solidFill>
                <a:prstClr val="white"/>
              </a:solidFill>
            </a:endParaRPr>
          </a:p>
        </p:txBody>
      </p:sp>
      <p:sp>
        <p:nvSpPr>
          <p:cNvPr id="3" name="Rectangle 2"/>
          <p:cNvSpPr/>
          <p:nvPr/>
        </p:nvSpPr>
        <p:spPr>
          <a:xfrm>
            <a:off x="4310148" y="3200400"/>
            <a:ext cx="381000" cy="533400"/>
          </a:xfrm>
          <a:prstGeom prst="rect">
            <a:avLst/>
          </a:prstGeom>
          <a:noFill/>
          <a:ln w="19050">
            <a:solidFill>
              <a:schemeClr val="accent1">
                <a:shade val="50000"/>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53148" y="3218506"/>
            <a:ext cx="381000" cy="515294"/>
          </a:xfrm>
          <a:prstGeom prst="rect">
            <a:avLst/>
          </a:prstGeom>
          <a:noFill/>
          <a:ln w="19050">
            <a:solidFill>
              <a:schemeClr val="accent1">
                <a:shade val="50000"/>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96148" y="3258494"/>
            <a:ext cx="381000" cy="475306"/>
          </a:xfrm>
          <a:prstGeom prst="rect">
            <a:avLst/>
          </a:prstGeom>
          <a:noFill/>
          <a:ln w="19050">
            <a:solidFill>
              <a:srgbClr val="C000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srcRect t="1916" b="5028"/>
          <a:stretch/>
        </p:blipFill>
        <p:spPr>
          <a:xfrm>
            <a:off x="1510938" y="1032165"/>
            <a:ext cx="6337664" cy="5410200"/>
          </a:xfrm>
          <a:prstGeom prst="rect">
            <a:avLst/>
          </a:prstGeom>
        </p:spPr>
      </p:pic>
      <p:sp>
        <p:nvSpPr>
          <p:cNvPr id="10" name="Rectangle 9"/>
          <p:cNvSpPr/>
          <p:nvPr/>
        </p:nvSpPr>
        <p:spPr>
          <a:xfrm>
            <a:off x="4292139" y="3192087"/>
            <a:ext cx="381000" cy="533400"/>
          </a:xfrm>
          <a:prstGeom prst="rect">
            <a:avLst/>
          </a:prstGeom>
          <a:noFill/>
          <a:ln w="38100">
            <a:solidFill>
              <a:schemeClr val="accent1">
                <a:shade val="50000"/>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35139" y="3210193"/>
            <a:ext cx="381000" cy="515294"/>
          </a:xfrm>
          <a:prstGeom prst="rect">
            <a:avLst/>
          </a:prstGeom>
          <a:noFill/>
          <a:ln w="38100">
            <a:solidFill>
              <a:schemeClr val="accent1">
                <a:shade val="50000"/>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594765" y="3241868"/>
            <a:ext cx="381000" cy="475306"/>
          </a:xfrm>
          <a:prstGeom prst="rect">
            <a:avLst/>
          </a:prstGeom>
          <a:noFill/>
          <a:ln w="38100">
            <a:solidFill>
              <a:srgbClr val="C00000">
                <a:alpha val="4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821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than 1/3</a:t>
            </a:r>
            <a:r>
              <a:rPr lang="en-US" baseline="30000" dirty="0"/>
              <a:t>rd</a:t>
            </a:r>
            <a:r>
              <a:rPr lang="en-US" dirty="0"/>
              <a:t> of NLF Men Report a Severe Disability</a:t>
            </a:r>
          </a:p>
        </p:txBody>
      </p:sp>
      <p:sp>
        <p:nvSpPr>
          <p:cNvPr id="4" name="Date Placeholder 3"/>
          <p:cNvSpPr>
            <a:spLocks noGrp="1"/>
          </p:cNvSpPr>
          <p:nvPr>
            <p:ph type="dt" sz="half" idx="2"/>
          </p:nvPr>
        </p:nvSpPr>
        <p:spPr/>
        <p:txBody>
          <a:bodyPr/>
          <a:lstStyle/>
          <a:p>
            <a:endParaRPr lang="en-US" dirty="0">
              <a:solidFill>
                <a:prstClr val="white"/>
              </a:solidFill>
            </a:endParaRP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18</a:t>
            </a:fld>
            <a:endParaRPr lang="en-US" dirty="0">
              <a:solidFill>
                <a:prstClr val="white"/>
              </a:solidFill>
            </a:endParaRPr>
          </a:p>
        </p:txBody>
      </p:sp>
      <p:pic>
        <p:nvPicPr>
          <p:cNvPr id="3" name="Picture 2"/>
          <p:cNvPicPr>
            <a:picLocks noChangeAspect="1"/>
          </p:cNvPicPr>
          <p:nvPr/>
        </p:nvPicPr>
        <p:blipFill rotWithShape="1">
          <a:blip r:embed="rId2"/>
          <a:srcRect r="2391"/>
          <a:stretch/>
        </p:blipFill>
        <p:spPr>
          <a:xfrm>
            <a:off x="117766" y="1262148"/>
            <a:ext cx="8915400" cy="4677069"/>
          </a:xfrm>
          <a:prstGeom prst="rect">
            <a:avLst/>
          </a:prstGeom>
        </p:spPr>
      </p:pic>
    </p:spTree>
    <p:extLst>
      <p:ext uri="{BB962C8B-B14F-4D97-AF65-F5344CB8AC3E}">
        <p14:creationId xmlns:p14="http://schemas.microsoft.com/office/powerpoint/2010/main" val="2910179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2947" y="1676400"/>
            <a:ext cx="6141053" cy="5410200"/>
          </a:xfrm>
        </p:spPr>
        <p:txBody>
          <a:bodyPr>
            <a:noAutofit/>
          </a:bodyPr>
          <a:lstStyle/>
          <a:p>
            <a:r>
              <a:rPr lang="en-US" sz="2600" dirty="0"/>
              <a:t>LFPR = (E + U) / </a:t>
            </a:r>
            <a:r>
              <a:rPr lang="en-US" sz="2600" dirty="0" err="1"/>
              <a:t>Pop’n</a:t>
            </a:r>
            <a:endParaRPr lang="en-US" sz="2600" dirty="0"/>
          </a:p>
          <a:p>
            <a:r>
              <a:rPr lang="en-US" sz="2600" dirty="0"/>
              <a:t>Overview of Secular Trends and Aging </a:t>
            </a:r>
            <a:r>
              <a:rPr lang="en-US" sz="2600" dirty="0">
                <a:sym typeface="Wingdings" panose="05000000000000000000" pitchFamily="2" charset="2"/>
              </a:rPr>
              <a:t> </a:t>
            </a:r>
            <a:r>
              <a:rPr lang="en-US" sz="2600" dirty="0"/>
              <a:t>Explain All of Post-1997 Decline</a:t>
            </a:r>
          </a:p>
          <a:p>
            <a:r>
              <a:rPr lang="en-US" sz="2600" dirty="0"/>
              <a:t>Focus on Understanding Secular Trends for Younger Workers, Prime Age Men, and Women</a:t>
            </a:r>
          </a:p>
          <a:p>
            <a:r>
              <a:rPr lang="en-US" sz="2600" dirty="0"/>
              <a:t>Depressed Labor Force Participation  has Run Into the Opioid Crisis</a:t>
            </a:r>
          </a:p>
        </p:txBody>
      </p:sp>
      <p:sp>
        <p:nvSpPr>
          <p:cNvPr id="5" name="Slide Number Placeholder 4"/>
          <p:cNvSpPr>
            <a:spLocks noGrp="1"/>
          </p:cNvSpPr>
          <p:nvPr>
            <p:ph type="sldNum" sz="quarter" idx="4"/>
          </p:nvPr>
        </p:nvSpPr>
        <p:spPr/>
        <p:txBody>
          <a:bodyPr/>
          <a:lstStyle/>
          <a:p>
            <a:fld id="{C352EEB0-8934-470B-AB5B-22C6181A0C93}" type="slidenum">
              <a:rPr lang="en-US" smtClean="0"/>
              <a:pPr/>
              <a:t>1</a:t>
            </a:fld>
            <a:endParaRPr lang="en-US" dirty="0"/>
          </a:p>
        </p:txBody>
      </p:sp>
      <p:sp>
        <p:nvSpPr>
          <p:cNvPr id="4" name="Title 3"/>
          <p:cNvSpPr>
            <a:spLocks noGrp="1"/>
          </p:cNvSpPr>
          <p:nvPr>
            <p:ph type="title"/>
          </p:nvPr>
        </p:nvSpPr>
        <p:spPr/>
        <p:txBody>
          <a:bodyPr/>
          <a:lstStyle/>
          <a:p>
            <a:r>
              <a:rPr lang="en-US" b="1" dirty="0"/>
              <a:t>Outline: </a:t>
            </a:r>
            <a:br>
              <a:rPr lang="en-US" b="1" dirty="0"/>
            </a:br>
            <a:r>
              <a:rPr lang="en-US" b="1" dirty="0"/>
              <a:t>Where Have All the Workers Gone?</a:t>
            </a:r>
          </a:p>
        </p:txBody>
      </p:sp>
      <p:pic>
        <p:nvPicPr>
          <p:cNvPr id="378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06" y="1582616"/>
            <a:ext cx="2862241" cy="4343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924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NLF Men Report High Incidence of Pain and Pain Medication – </a:t>
            </a:r>
            <a:r>
              <a:rPr lang="en-US" b="1" dirty="0">
                <a:solidFill>
                  <a:srgbClr val="C00000"/>
                </a:solidFill>
              </a:rPr>
              <a:t>Esp. White &lt;BA NLF Prime Age Men</a:t>
            </a: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19</a:t>
            </a:fld>
            <a:endParaRPr lang="en-US" dirty="0">
              <a:solidFill>
                <a:prstClr val="white"/>
              </a:solidFill>
            </a:endParaRPr>
          </a:p>
        </p:txBody>
      </p:sp>
      <p:pic>
        <p:nvPicPr>
          <p:cNvPr id="1689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8769350" cy="273685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689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97" y="3981254"/>
            <a:ext cx="8272603" cy="7576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8458200" y="1456853"/>
            <a:ext cx="754437" cy="923330"/>
          </a:xfrm>
          <a:prstGeom prst="rect">
            <a:avLst/>
          </a:prstGeom>
          <a:noFill/>
        </p:spPr>
        <p:txBody>
          <a:bodyPr wrap="none" rtlCol="0">
            <a:spAutoFit/>
          </a:bodyPr>
          <a:lstStyle/>
          <a:p>
            <a:r>
              <a:rPr lang="en-US" i="1" dirty="0">
                <a:solidFill>
                  <a:srgbClr val="C00000"/>
                </a:solidFill>
              </a:rPr>
              <a:t>White</a:t>
            </a:r>
          </a:p>
          <a:p>
            <a:r>
              <a:rPr lang="en-US" i="1" dirty="0">
                <a:solidFill>
                  <a:srgbClr val="C00000"/>
                </a:solidFill>
              </a:rPr>
              <a:t>&lt;BA</a:t>
            </a:r>
          </a:p>
          <a:p>
            <a:r>
              <a:rPr lang="en-US" i="1" dirty="0">
                <a:solidFill>
                  <a:srgbClr val="C00000"/>
                </a:solidFill>
              </a:rPr>
              <a:t>NLF</a:t>
            </a:r>
          </a:p>
        </p:txBody>
      </p:sp>
      <p:sp>
        <p:nvSpPr>
          <p:cNvPr id="6" name="TextBox 5"/>
          <p:cNvSpPr txBox="1"/>
          <p:nvPr/>
        </p:nvSpPr>
        <p:spPr>
          <a:xfrm>
            <a:off x="8431041" y="2706988"/>
            <a:ext cx="758541" cy="1200329"/>
          </a:xfrm>
          <a:prstGeom prst="rect">
            <a:avLst/>
          </a:prstGeom>
          <a:noFill/>
        </p:spPr>
        <p:txBody>
          <a:bodyPr wrap="none" rtlCol="0">
            <a:spAutoFit/>
          </a:bodyPr>
          <a:lstStyle/>
          <a:p>
            <a:r>
              <a:rPr lang="en-US" dirty="0">
                <a:solidFill>
                  <a:srgbClr val="C00000"/>
                </a:solidFill>
              </a:rPr>
              <a:t>3.15</a:t>
            </a:r>
          </a:p>
          <a:p>
            <a:r>
              <a:rPr lang="en-US" dirty="0">
                <a:solidFill>
                  <a:srgbClr val="C00000"/>
                </a:solidFill>
              </a:rPr>
              <a:t>57.0%</a:t>
            </a:r>
          </a:p>
          <a:p>
            <a:r>
              <a:rPr lang="en-US" dirty="0">
                <a:solidFill>
                  <a:srgbClr val="C00000"/>
                </a:solidFill>
              </a:rPr>
              <a:t>50.3%</a:t>
            </a:r>
          </a:p>
          <a:p>
            <a:r>
              <a:rPr lang="en-US" dirty="0">
                <a:solidFill>
                  <a:srgbClr val="C00000"/>
                </a:solidFill>
              </a:rPr>
              <a:t>374</a:t>
            </a:r>
          </a:p>
        </p:txBody>
      </p:sp>
      <p:sp>
        <p:nvSpPr>
          <p:cNvPr id="8" name="TextBox 7"/>
          <p:cNvSpPr txBox="1"/>
          <p:nvPr/>
        </p:nvSpPr>
        <p:spPr>
          <a:xfrm>
            <a:off x="381000" y="4819471"/>
            <a:ext cx="8378218"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Prime age NLF men spend 30% of their time alone, compared with 18% for employed prime age men and 19% for NLF young men.</a:t>
            </a:r>
          </a:p>
          <a:p>
            <a:pPr marL="285750" indent="-285750">
              <a:buFont typeface="Arial" panose="020B0604020202020204" pitchFamily="34" charset="0"/>
              <a:buChar char="•"/>
            </a:pPr>
            <a:r>
              <a:rPr lang="en-US" dirty="0">
                <a:solidFill>
                  <a:srgbClr val="0070C0"/>
                </a:solidFill>
              </a:rPr>
              <a:t>Deaton &amp; </a:t>
            </a:r>
            <a:r>
              <a:rPr lang="en-US" dirty="0" err="1">
                <a:solidFill>
                  <a:srgbClr val="0070C0"/>
                </a:solidFill>
              </a:rPr>
              <a:t>Kahneman</a:t>
            </a:r>
            <a:r>
              <a:rPr lang="en-US" dirty="0">
                <a:solidFill>
                  <a:srgbClr val="0070C0"/>
                </a:solidFill>
              </a:rPr>
              <a:t> (2010) – Alone time negatively correlated with daily emotional well-being</a:t>
            </a:r>
          </a:p>
        </p:txBody>
      </p:sp>
      <p:sp>
        <p:nvSpPr>
          <p:cNvPr id="4" name="Rectangle 3"/>
          <p:cNvSpPr/>
          <p:nvPr/>
        </p:nvSpPr>
        <p:spPr>
          <a:xfrm>
            <a:off x="185597" y="1143000"/>
            <a:ext cx="957403"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54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Longitudinal Princeton Pain Survey (PPS) </a:t>
            </a:r>
            <a:br>
              <a:rPr lang="en-US" dirty="0"/>
            </a:br>
            <a:r>
              <a:rPr lang="en-US" dirty="0"/>
              <a:t>Sept. 30-Oct 2, 2016 and July 7-14, 2017</a:t>
            </a:r>
          </a:p>
        </p:txBody>
      </p:sp>
      <p:sp>
        <p:nvSpPr>
          <p:cNvPr id="3" name="Content Placeholder 2"/>
          <p:cNvSpPr>
            <a:spLocks noGrp="1"/>
          </p:cNvSpPr>
          <p:nvPr>
            <p:ph idx="1"/>
          </p:nvPr>
        </p:nvSpPr>
        <p:spPr>
          <a:xfrm>
            <a:off x="457199" y="1265237"/>
            <a:ext cx="8220547" cy="4525963"/>
          </a:xfrm>
        </p:spPr>
        <p:txBody>
          <a:bodyPr>
            <a:noAutofit/>
          </a:bodyPr>
          <a:lstStyle/>
          <a:p>
            <a:pPr>
              <a:buFont typeface="Wingdings" panose="05000000000000000000" pitchFamily="2" charset="2"/>
              <a:buChar char="Ø"/>
            </a:pPr>
            <a:r>
              <a:rPr lang="en-US" sz="2000" dirty="0"/>
              <a:t>Survey of 571 NLF prime-working-age men using</a:t>
            </a:r>
            <a:r>
              <a:rPr lang="en-US" sz="2000" b="1" dirty="0"/>
              <a:t> </a:t>
            </a:r>
            <a:r>
              <a:rPr lang="en-US" sz="2000" dirty="0"/>
              <a:t>an internet panel provided by Survey Sampling Inc.  Weights developed to match CPS in terms of age, race and Hispanic ethnicity.</a:t>
            </a:r>
          </a:p>
          <a:p>
            <a:pPr>
              <a:buFont typeface="Wingdings" panose="05000000000000000000" pitchFamily="2" charset="2"/>
              <a:buChar char="Ø"/>
            </a:pPr>
            <a:r>
              <a:rPr lang="en-US" sz="2000" dirty="0"/>
              <a:t>47% of NLF prime-age men took pain medication on the previous day, similar to ATUS-WB</a:t>
            </a:r>
          </a:p>
          <a:p>
            <a:pPr>
              <a:buFont typeface="Wingdings" panose="05000000000000000000" pitchFamily="2" charset="2"/>
              <a:buChar char="Ø"/>
            </a:pPr>
            <a:r>
              <a:rPr lang="en-US" sz="2000" b="1" dirty="0"/>
              <a:t>65% </a:t>
            </a:r>
            <a:r>
              <a:rPr lang="en-US" sz="2000" dirty="0"/>
              <a:t>of those who took pain medication reported that they took prescription pain medication (in 36 percent of these cases they took both over-the-counter </a:t>
            </a:r>
            <a:r>
              <a:rPr lang="en-US" sz="2000" i="1" dirty="0"/>
              <a:t>and</a:t>
            </a:r>
            <a:r>
              <a:rPr lang="en-US" sz="2000" dirty="0"/>
              <a:t> prescription pain medication).  </a:t>
            </a:r>
          </a:p>
          <a:p>
            <a:pPr>
              <a:buFont typeface="Wingdings" panose="05000000000000000000" pitchFamily="2" charset="2"/>
              <a:buChar char="Ø"/>
            </a:pPr>
            <a:r>
              <a:rPr lang="en-US" sz="2000" dirty="0"/>
              <a:t>66% reported a disability.  Higher disability rate than in CPS partly resulted because 16% wrote in “Other” in addition to the BLS’s six conditions.  Also possible that men participate in Internet surveys are more likely to suffer a disability, or that the CPS understates the number of prime age men with a disability.  </a:t>
            </a:r>
          </a:p>
          <a:p>
            <a:pPr>
              <a:buFont typeface="Wingdings" panose="05000000000000000000" pitchFamily="2" charset="2"/>
              <a:buChar char="Ø"/>
            </a:pPr>
            <a:r>
              <a:rPr lang="en-US" sz="2000" dirty="0"/>
              <a:t>35% reported receiving SSDI</a:t>
            </a: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20</a:t>
            </a:fld>
            <a:endParaRPr lang="en-US" dirty="0">
              <a:solidFill>
                <a:prstClr val="white"/>
              </a:solidFill>
            </a:endParaRPr>
          </a:p>
        </p:txBody>
      </p:sp>
      <p:sp>
        <p:nvSpPr>
          <p:cNvPr id="6" name="Date Placeholder 3"/>
          <p:cNvSpPr>
            <a:spLocks noGrp="1"/>
          </p:cNvSpPr>
          <p:nvPr>
            <p:ph type="dt" sz="half" idx="2"/>
          </p:nvPr>
        </p:nvSpPr>
        <p:spPr>
          <a:xfrm>
            <a:off x="-1" y="6482117"/>
            <a:ext cx="3341511" cy="375883"/>
          </a:xfrm>
        </p:spPr>
        <p:txBody>
          <a:bodyPr/>
          <a:lstStyle/>
          <a:p>
            <a:endParaRPr lang="en-US" dirty="0">
              <a:solidFill>
                <a:prstClr val="white"/>
              </a:solidFill>
            </a:endParaRPr>
          </a:p>
        </p:txBody>
      </p:sp>
    </p:spTree>
    <p:extLst>
      <p:ext uri="{BB962C8B-B14F-4D97-AF65-F5344CB8AC3E}">
        <p14:creationId xmlns:p14="http://schemas.microsoft.com/office/powerpoint/2010/main" val="3630352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21</a:t>
            </a:fld>
            <a:endParaRPr lang="en-US" dirty="0">
              <a:solidFill>
                <a:prstClr val="white"/>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939699089"/>
              </p:ext>
            </p:extLst>
          </p:nvPr>
        </p:nvGraphicFramePr>
        <p:xfrm>
          <a:off x="1488583" y="1037990"/>
          <a:ext cx="5902817" cy="4981810"/>
        </p:xfrm>
        <a:graphic>
          <a:graphicData uri="http://schemas.openxmlformats.org/presentationml/2006/ole">
            <mc:AlternateContent xmlns:mc="http://schemas.openxmlformats.org/markup-compatibility/2006">
              <mc:Choice xmlns:v="urn:schemas-microsoft-com:vml" Requires="v">
                <p:oleObj spid="_x0000_s193555" name="Worksheet" r:id="rId3" imgW="4029114" imgH="3400605" progId="Excel.Sheet.12">
                  <p:link/>
                </p:oleObj>
              </mc:Choice>
              <mc:Fallback>
                <p:oleObj name="Worksheet" r:id="rId3" imgW="4029114" imgH="3400605" progId="Excel.Sheet.12">
                  <p:link/>
                  <p:pic>
                    <p:nvPicPr>
                      <p:cNvPr id="0" name=""/>
                      <p:cNvPicPr/>
                      <p:nvPr/>
                    </p:nvPicPr>
                    <p:blipFill>
                      <a:blip r:embed="rId4"/>
                      <a:stretch>
                        <a:fillRect/>
                      </a:stretch>
                    </p:blipFill>
                    <p:spPr>
                      <a:xfrm>
                        <a:off x="1488583" y="1037990"/>
                        <a:ext cx="5902817" cy="4981810"/>
                      </a:xfrm>
                      <a:prstGeom prst="rect">
                        <a:avLst/>
                      </a:prstGeom>
                    </p:spPr>
                  </p:pic>
                </p:oleObj>
              </mc:Fallback>
            </mc:AlternateContent>
          </a:graphicData>
        </a:graphic>
      </p:graphicFrame>
    </p:spTree>
    <p:extLst>
      <p:ext uri="{BB962C8B-B14F-4D97-AF65-F5344CB8AC3E}">
        <p14:creationId xmlns:p14="http://schemas.microsoft.com/office/powerpoint/2010/main" val="1035345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Wave of PPS </a:t>
            </a:r>
          </a:p>
        </p:txBody>
      </p:sp>
      <p:sp>
        <p:nvSpPr>
          <p:cNvPr id="3" name="Content Placeholder 2"/>
          <p:cNvSpPr>
            <a:spLocks noGrp="1"/>
          </p:cNvSpPr>
          <p:nvPr>
            <p:ph idx="1"/>
          </p:nvPr>
        </p:nvSpPr>
        <p:spPr>
          <a:xfrm>
            <a:off x="304800" y="1219200"/>
            <a:ext cx="8229600" cy="4525963"/>
          </a:xfrm>
        </p:spPr>
        <p:txBody>
          <a:bodyPr>
            <a:noAutofit/>
          </a:bodyPr>
          <a:lstStyle/>
          <a:p>
            <a:pPr>
              <a:buFont typeface="Wingdings" panose="05000000000000000000" pitchFamily="2" charset="2"/>
              <a:buChar char="Ø"/>
            </a:pPr>
            <a:r>
              <a:rPr lang="en-US" sz="2000" dirty="0"/>
              <a:t>Follow-up survey conducted July 7-14, 2017.  Attempted to interview the 376 respondents who continued in the SSI panel 9 months after initial survey.  A total of 156 (41%) prime age men responded; 6 had a steady full-time job and are dropped.  N=150. </a:t>
            </a:r>
          </a:p>
          <a:p>
            <a:pPr>
              <a:buFont typeface="Wingdings" panose="05000000000000000000" pitchFamily="2" charset="2"/>
              <a:buChar char="Ø"/>
            </a:pPr>
            <a:r>
              <a:rPr lang="en-US" sz="2000" dirty="0"/>
              <a:t>Asked additional questions on how pay for prescription pain medication, source of pain, and program participation</a:t>
            </a:r>
          </a:p>
          <a:p>
            <a:pPr>
              <a:buFont typeface="Wingdings" panose="05000000000000000000" pitchFamily="2" charset="2"/>
              <a:buChar char="Ø"/>
            </a:pPr>
            <a:r>
              <a:rPr lang="en-US" sz="2000" dirty="0"/>
              <a:t>30% of those not on SSDI have applied for it – thus around half of NLF prime age men are on or have applied to SSDI. </a:t>
            </a:r>
          </a:p>
          <a:p>
            <a:pPr>
              <a:buFont typeface="Wingdings" panose="05000000000000000000" pitchFamily="2" charset="2"/>
              <a:buChar char="Ø"/>
            </a:pPr>
            <a:r>
              <a:rPr lang="en-US" sz="2000" dirty="0"/>
              <a:t>High degree of persistence in use of prescription pain medication – 77% who took prescription pain med in Wave 1 took it in Wave 2. </a:t>
            </a:r>
          </a:p>
          <a:p>
            <a:pPr>
              <a:buFont typeface="Wingdings" panose="05000000000000000000" pitchFamily="2" charset="2"/>
              <a:buChar char="Ø"/>
            </a:pPr>
            <a:r>
              <a:rPr lang="en-US" sz="2000" dirty="0"/>
              <a:t>Mostly use Medicaid (38%) and Medicare (29%) to pay for prescription pain medication.</a:t>
            </a:r>
          </a:p>
          <a:p>
            <a:pPr>
              <a:buFont typeface="Wingdings" panose="05000000000000000000" pitchFamily="2" charset="2"/>
              <a:buChar char="Ø"/>
            </a:pPr>
            <a:r>
              <a:rPr lang="en-US" sz="2000" dirty="0"/>
              <a:t>Only 12% said that work injury was source of pain.</a:t>
            </a:r>
          </a:p>
          <a:p>
            <a:pPr>
              <a:buFont typeface="Wingdings" panose="05000000000000000000" pitchFamily="2" charset="2"/>
              <a:buChar char="Ø"/>
            </a:pPr>
            <a:r>
              <a:rPr lang="en-US" sz="2000" dirty="0"/>
              <a:t>Widespread use of prescription pain medication likely related to opioid epidemic.</a:t>
            </a: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22</a:t>
            </a:fld>
            <a:endParaRPr lang="en-US" dirty="0">
              <a:solidFill>
                <a:prstClr val="white"/>
              </a:solidFill>
            </a:endParaRPr>
          </a:p>
        </p:txBody>
      </p:sp>
    </p:spTree>
    <p:extLst>
      <p:ext uri="{BB962C8B-B14F-4D97-AF65-F5344CB8AC3E}">
        <p14:creationId xmlns:p14="http://schemas.microsoft.com/office/powerpoint/2010/main" val="3060746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Subjective Well-Being – ATUS-WB 2010, 2012-13</a:t>
            </a:r>
          </a:p>
        </p:txBody>
      </p:sp>
      <p:sp>
        <p:nvSpPr>
          <p:cNvPr id="3" name="Content Placeholder 2"/>
          <p:cNvSpPr>
            <a:spLocks noGrp="1"/>
          </p:cNvSpPr>
          <p:nvPr>
            <p:ph idx="1"/>
          </p:nvPr>
        </p:nvSpPr>
        <p:spPr>
          <a:xfrm>
            <a:off x="228600" y="1143000"/>
            <a:ext cx="5638800" cy="4525963"/>
          </a:xfrm>
        </p:spPr>
        <p:txBody>
          <a:bodyPr>
            <a:noAutofit/>
          </a:bodyPr>
          <a:lstStyle/>
          <a:p>
            <a:r>
              <a:rPr lang="en-US" sz="2400" dirty="0"/>
              <a:t>Experienced Well-Being (ATUS-WB)</a:t>
            </a:r>
          </a:p>
          <a:p>
            <a:r>
              <a:rPr lang="en-US" sz="2400" dirty="0"/>
              <a:t>Overall Evaluation </a:t>
            </a:r>
          </a:p>
          <a:p>
            <a:endParaRPr lang="en-US" sz="800" dirty="0"/>
          </a:p>
          <a:p>
            <a:pPr marL="0" indent="0">
              <a:buNone/>
            </a:pPr>
            <a:r>
              <a:rPr lang="en-US" sz="2300" dirty="0" err="1"/>
              <a:t>Cantril</a:t>
            </a:r>
            <a:r>
              <a:rPr lang="en-US" sz="2300" dirty="0"/>
              <a:t> Ladder: “Please imagine a ladder with steps numbered from zero at the bottom to ten at the top. The top of the ladder represents the best possible life for you and the bottom of the ladder represents the worst possible life for you.</a:t>
            </a:r>
          </a:p>
          <a:p>
            <a:pPr marL="0" indent="0">
              <a:buNone/>
            </a:pPr>
            <a:r>
              <a:rPr lang="en-US" sz="800" dirty="0"/>
              <a:t> </a:t>
            </a:r>
          </a:p>
          <a:p>
            <a:pPr marL="0" indent="0">
              <a:buNone/>
            </a:pPr>
            <a:r>
              <a:rPr lang="en-US" sz="2300" dirty="0"/>
              <a:t>If the top step is 10 and the bottom step is 0, on which step of the ladder do you feel you personally stand at the present time?”</a:t>
            </a: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23</a:t>
            </a:fld>
            <a:endParaRPr lang="en-US" dirty="0">
              <a:solidFill>
                <a:prstClr val="white"/>
              </a:solidFill>
            </a:endParaRPr>
          </a:p>
        </p:txBody>
      </p:sp>
      <p:pic>
        <p:nvPicPr>
          <p:cNvPr id="153602" name="Picture 2" descr="Image result for kahneman krueger currency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71600"/>
            <a:ext cx="2895600" cy="43872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85709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Subjective Well-Being of Prime Age Men,</a:t>
            </a:r>
            <a:br>
              <a:rPr lang="en-US" dirty="0"/>
            </a:br>
            <a:r>
              <a:rPr lang="en-US" dirty="0"/>
              <a:t>By Labor Force Status</a:t>
            </a: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24</a:t>
            </a:fld>
            <a:endParaRPr lang="en-US" dirty="0">
              <a:solidFill>
                <a:prstClr val="white"/>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45257708"/>
              </p:ext>
            </p:extLst>
          </p:nvPr>
        </p:nvGraphicFramePr>
        <p:xfrm>
          <a:off x="268705" y="1143000"/>
          <a:ext cx="8734925" cy="5029200"/>
        </p:xfrm>
        <a:graphic>
          <a:graphicData uri="http://schemas.openxmlformats.org/presentationml/2006/ole">
            <mc:AlternateContent xmlns:mc="http://schemas.openxmlformats.org/markup-compatibility/2006">
              <mc:Choice xmlns:v="urn:schemas-microsoft-com:vml" Requires="v">
                <p:oleObj spid="_x0000_s167978" name="Worksheet" r:id="rId3" imgW="6915016" imgH="3981463" progId="Excel.Sheet.12">
                  <p:link/>
                </p:oleObj>
              </mc:Choice>
              <mc:Fallback>
                <p:oleObj name="Worksheet" r:id="rId3" imgW="6915016" imgH="3981463" progId="Excel.Sheet.12">
                  <p:link/>
                  <p:pic>
                    <p:nvPicPr>
                      <p:cNvPr id="0" name=""/>
                      <p:cNvPicPr/>
                      <p:nvPr/>
                    </p:nvPicPr>
                    <p:blipFill>
                      <a:blip r:embed="rId4"/>
                      <a:stretch>
                        <a:fillRect/>
                      </a:stretch>
                    </p:blipFill>
                    <p:spPr>
                      <a:xfrm>
                        <a:off x="268705" y="1143000"/>
                        <a:ext cx="8734925" cy="5029200"/>
                      </a:xfrm>
                      <a:prstGeom prst="rect">
                        <a:avLst/>
                      </a:prstGeom>
                    </p:spPr>
                  </p:pic>
                </p:oleObj>
              </mc:Fallback>
            </mc:AlternateContent>
          </a:graphicData>
        </a:graphic>
      </p:graphicFrame>
    </p:spTree>
    <p:extLst>
      <p:ext uri="{BB962C8B-B14F-4D97-AF65-F5344CB8AC3E}">
        <p14:creationId xmlns:p14="http://schemas.microsoft.com/office/powerpoint/2010/main" val="3393737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a:t>
            </a: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25</a:t>
            </a:fld>
            <a:endParaRPr lang="en-US" dirty="0">
              <a:solidFill>
                <a:prstClr val="white"/>
              </a:solidFill>
            </a:endParaRPr>
          </a:p>
        </p:txBody>
      </p:sp>
      <p:pic>
        <p:nvPicPr>
          <p:cNvPr id="3" name="Picture 2"/>
          <p:cNvPicPr>
            <a:picLocks noChangeAspect="1"/>
          </p:cNvPicPr>
          <p:nvPr/>
        </p:nvPicPr>
        <p:blipFill>
          <a:blip r:embed="rId2"/>
          <a:stretch>
            <a:fillRect/>
          </a:stretch>
        </p:blipFill>
        <p:spPr>
          <a:xfrm>
            <a:off x="1752600" y="1600200"/>
            <a:ext cx="5943600" cy="4430012"/>
          </a:xfrm>
          <a:prstGeom prst="rect">
            <a:avLst/>
          </a:prstGeom>
        </p:spPr>
      </p:pic>
    </p:spTree>
    <p:extLst>
      <p:ext uri="{BB962C8B-B14F-4D97-AF65-F5344CB8AC3E}">
        <p14:creationId xmlns:p14="http://schemas.microsoft.com/office/powerpoint/2010/main" val="2891375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Force Participation Rate for Women,</a:t>
            </a:r>
            <a:br>
              <a:rPr lang="en-US" dirty="0"/>
            </a:br>
            <a:r>
              <a:rPr lang="en-US" dirty="0"/>
              <a:t>by Age and Birth Cohort</a:t>
            </a:r>
          </a:p>
        </p:txBody>
      </p:sp>
      <p:sp>
        <p:nvSpPr>
          <p:cNvPr id="4" name="Date Placeholder 3"/>
          <p:cNvSpPr>
            <a:spLocks noGrp="1"/>
          </p:cNvSpPr>
          <p:nvPr>
            <p:ph type="dt" sz="half" idx="2"/>
          </p:nvPr>
        </p:nvSpPr>
        <p:spPr/>
        <p:txBody>
          <a:bodyPr/>
          <a:lstStyle/>
          <a:p>
            <a:endParaRPr lang="en-US" dirty="0">
              <a:solidFill>
                <a:prstClr val="white"/>
              </a:solidFill>
            </a:endParaRP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26</a:t>
            </a:fld>
            <a:endParaRPr lang="en-US" dirty="0">
              <a:solidFill>
                <a:prstClr val="white"/>
              </a:solidFill>
            </a:endParaRPr>
          </a:p>
        </p:txBody>
      </p:sp>
      <p:pic>
        <p:nvPicPr>
          <p:cNvPr id="113699"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6664"/>
            <a:ext cx="8001000" cy="501544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4724400" y="5800253"/>
            <a:ext cx="619913" cy="430887"/>
          </a:xfrm>
          <a:prstGeom prst="rect">
            <a:avLst/>
          </a:prstGeom>
          <a:solidFill>
            <a:schemeClr val="bg1"/>
          </a:solidFill>
        </p:spPr>
        <p:txBody>
          <a:bodyPr wrap="none" rtlCol="0">
            <a:spAutoFit/>
          </a:bodyPr>
          <a:lstStyle/>
          <a:p>
            <a:r>
              <a:rPr lang="en-US" sz="2200" dirty="0"/>
              <a:t>Age</a:t>
            </a:r>
          </a:p>
        </p:txBody>
      </p:sp>
      <p:sp>
        <p:nvSpPr>
          <p:cNvPr id="9" name="TextBox 8"/>
          <p:cNvSpPr txBox="1"/>
          <p:nvPr/>
        </p:nvSpPr>
        <p:spPr>
          <a:xfrm rot="16200000">
            <a:off x="-984759" y="3294913"/>
            <a:ext cx="3620030" cy="430887"/>
          </a:xfrm>
          <a:prstGeom prst="rect">
            <a:avLst/>
          </a:prstGeom>
          <a:solidFill>
            <a:schemeClr val="bg1"/>
          </a:solidFill>
        </p:spPr>
        <p:txBody>
          <a:bodyPr wrap="none" rtlCol="0">
            <a:spAutoFit/>
          </a:bodyPr>
          <a:lstStyle/>
          <a:p>
            <a:r>
              <a:rPr lang="en-US" sz="2200" dirty="0"/>
              <a:t>Labor Force Participation Rate</a:t>
            </a:r>
          </a:p>
        </p:txBody>
      </p:sp>
    </p:spTree>
    <p:extLst>
      <p:ext uri="{BB962C8B-B14F-4D97-AF65-F5344CB8AC3E}">
        <p14:creationId xmlns:p14="http://schemas.microsoft.com/office/powerpoint/2010/main" val="1287704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Subjective Well-Being of Prime-Age Women,</a:t>
            </a:r>
            <a:br>
              <a:rPr lang="en-US" dirty="0"/>
            </a:br>
            <a:r>
              <a:rPr lang="en-US" dirty="0"/>
              <a:t>NLF Group as a Whole is Happier</a:t>
            </a:r>
          </a:p>
        </p:txBody>
      </p:sp>
      <p:sp>
        <p:nvSpPr>
          <p:cNvPr id="4" name="Date Placeholder 3"/>
          <p:cNvSpPr>
            <a:spLocks noGrp="1"/>
          </p:cNvSpPr>
          <p:nvPr>
            <p:ph type="dt" sz="half" idx="2"/>
          </p:nvPr>
        </p:nvSpPr>
        <p:spPr/>
        <p:txBody>
          <a:bodyPr/>
          <a:lstStyle/>
          <a:p>
            <a:endParaRPr lang="en-US" dirty="0">
              <a:solidFill>
                <a:prstClr val="white"/>
              </a:solidFill>
            </a:endParaRP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27</a:t>
            </a:fld>
            <a:endParaRPr lang="en-US" dirty="0">
              <a:solidFill>
                <a:prstClr val="white"/>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569606416"/>
              </p:ext>
            </p:extLst>
          </p:nvPr>
        </p:nvGraphicFramePr>
        <p:xfrm>
          <a:off x="304800" y="1219200"/>
          <a:ext cx="8602577" cy="4953000"/>
        </p:xfrm>
        <a:graphic>
          <a:graphicData uri="http://schemas.openxmlformats.org/presentationml/2006/ole">
            <mc:AlternateContent xmlns:mc="http://schemas.openxmlformats.org/markup-compatibility/2006">
              <mc:Choice xmlns:v="urn:schemas-microsoft-com:vml" Requires="v">
                <p:oleObj spid="_x0000_s160869" name="Worksheet" r:id="rId3" imgW="6915016" imgH="3981463" progId="Excel.Sheet.12">
                  <p:link/>
                </p:oleObj>
              </mc:Choice>
              <mc:Fallback>
                <p:oleObj name="Worksheet" r:id="rId3" imgW="6915016" imgH="3981463" progId="Excel.Sheet.12">
                  <p:link/>
                  <p:pic>
                    <p:nvPicPr>
                      <p:cNvPr id="0" name=""/>
                      <p:cNvPicPr/>
                      <p:nvPr/>
                    </p:nvPicPr>
                    <p:blipFill>
                      <a:blip r:embed="rId4"/>
                      <a:stretch>
                        <a:fillRect/>
                      </a:stretch>
                    </p:blipFill>
                    <p:spPr>
                      <a:xfrm>
                        <a:off x="304800" y="1219200"/>
                        <a:ext cx="8602577" cy="4953000"/>
                      </a:xfrm>
                      <a:prstGeom prst="rect">
                        <a:avLst/>
                      </a:prstGeom>
                    </p:spPr>
                  </p:pic>
                </p:oleObj>
              </mc:Fallback>
            </mc:AlternateContent>
          </a:graphicData>
        </a:graphic>
      </p:graphicFrame>
    </p:spTree>
    <p:extLst>
      <p:ext uri="{BB962C8B-B14F-4D97-AF65-F5344CB8AC3E}">
        <p14:creationId xmlns:p14="http://schemas.microsoft.com/office/powerpoint/2010/main" val="1507455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NLF Women who are Not Keeping House</a:t>
            </a:r>
            <a:br>
              <a:rPr lang="en-US" dirty="0"/>
            </a:br>
            <a:r>
              <a:rPr lang="en-US" dirty="0"/>
              <a:t>Are Almost as Miserable as Male Counterparts</a:t>
            </a: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28</a:t>
            </a:fld>
            <a:endParaRPr lang="en-US" dirty="0">
              <a:solidFill>
                <a:prstClr val="white"/>
              </a:solidFill>
            </a:endParaRPr>
          </a:p>
        </p:txBody>
      </p:sp>
      <p:graphicFrame>
        <p:nvGraphicFramePr>
          <p:cNvPr id="6" name="Table 5"/>
          <p:cNvGraphicFramePr>
            <a:graphicFrameLocks noGrp="1"/>
          </p:cNvGraphicFramePr>
          <p:nvPr>
            <p:extLst/>
          </p:nvPr>
        </p:nvGraphicFramePr>
        <p:xfrm>
          <a:off x="2133600" y="1179212"/>
          <a:ext cx="5156200" cy="5105397"/>
        </p:xfrm>
        <a:graphic>
          <a:graphicData uri="http://schemas.openxmlformats.org/drawingml/2006/table">
            <a:tbl>
              <a:tblPr>
                <a:tableStyleId>{5C22544A-7EE6-4342-B048-85BDC9FD1C3A}</a:tableStyleId>
              </a:tblPr>
              <a:tblGrid>
                <a:gridCol w="1384631">
                  <a:extLst>
                    <a:ext uri="{9D8B030D-6E8A-4147-A177-3AD203B41FA5}">
                      <a16:colId xmlns:a16="http://schemas.microsoft.com/office/drawing/2014/main" val="20000"/>
                    </a:ext>
                  </a:extLst>
                </a:gridCol>
                <a:gridCol w="1877173">
                  <a:extLst>
                    <a:ext uri="{9D8B030D-6E8A-4147-A177-3AD203B41FA5}">
                      <a16:colId xmlns:a16="http://schemas.microsoft.com/office/drawing/2014/main" val="20001"/>
                    </a:ext>
                  </a:extLst>
                </a:gridCol>
                <a:gridCol w="1894396">
                  <a:extLst>
                    <a:ext uri="{9D8B030D-6E8A-4147-A177-3AD203B41FA5}">
                      <a16:colId xmlns:a16="http://schemas.microsoft.com/office/drawing/2014/main" val="20002"/>
                    </a:ext>
                  </a:extLst>
                </a:gridCol>
              </a:tblGrid>
              <a:tr h="463361">
                <a:tc gridSpan="3">
                  <a:txBody>
                    <a:bodyPr/>
                    <a:lstStyle/>
                    <a:p>
                      <a:pPr algn="ctr" fontAlgn="ctr"/>
                      <a:r>
                        <a:rPr lang="en-US" sz="1600" u="none" strike="noStrike" dirty="0">
                          <a:effectLst/>
                        </a:rPr>
                        <a:t>                     </a:t>
                      </a:r>
                      <a:r>
                        <a:rPr lang="en-US" sz="1600" b="1" u="none" strike="noStrike" dirty="0">
                          <a:effectLst/>
                        </a:rPr>
                        <a:t>Prime-Working-Age Women, NLF</a:t>
                      </a:r>
                      <a:endParaRPr lang="en-US" sz="1600" b="1" i="0" u="none" strike="noStrike" dirty="0">
                        <a:solidFill>
                          <a:srgbClr val="000000"/>
                        </a:solidFill>
                        <a:effectLst/>
                        <a:latin typeface="Calibri"/>
                      </a:endParaRPr>
                    </a:p>
                  </a:txBody>
                  <a:tcPr marL="7620" marR="7620" marT="762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3910">
                <a:tc>
                  <a:txBody>
                    <a:bodyPr/>
                    <a:lstStyle/>
                    <a:p>
                      <a:pPr algn="r" fontAlgn="b"/>
                      <a:r>
                        <a:rPr lang="en-US" sz="1600" u="none" strike="noStrike">
                          <a:effectLst/>
                        </a:rPr>
                        <a:t> </a:t>
                      </a:r>
                      <a:endParaRPr lang="en-US" sz="1600" b="0" i="1" u="none" strike="noStrike">
                        <a:solidFill>
                          <a:srgbClr val="000000"/>
                        </a:solidFill>
                        <a:effectLst/>
                        <a:latin typeface="Calibri"/>
                      </a:endParaRPr>
                    </a:p>
                  </a:txBody>
                  <a:tcPr marL="7620" marR="7620" marT="7620" marB="0" anchor="b"/>
                </a:tc>
                <a:tc>
                  <a:txBody>
                    <a:bodyPr/>
                    <a:lstStyle/>
                    <a:p>
                      <a:pPr algn="ctr" fontAlgn="b"/>
                      <a:r>
                        <a:rPr lang="en-US" sz="1600" u="none" strike="noStrike" dirty="0">
                          <a:effectLst/>
                        </a:rPr>
                        <a:t>Not in LF - only "keeping house"</a:t>
                      </a:r>
                      <a:endParaRPr lang="en-US" sz="1600" b="0" i="1" u="none" strike="noStrike" dirty="0">
                        <a:solidFill>
                          <a:srgbClr val="000000"/>
                        </a:solidFill>
                        <a:effectLst/>
                        <a:latin typeface="Calibri"/>
                      </a:endParaRPr>
                    </a:p>
                  </a:txBody>
                  <a:tcPr marL="7620" marR="7620" marT="7620" marB="0" anchor="b"/>
                </a:tc>
                <a:tc>
                  <a:txBody>
                    <a:bodyPr/>
                    <a:lstStyle/>
                    <a:p>
                      <a:pPr algn="ctr" fontAlgn="b"/>
                      <a:r>
                        <a:rPr lang="en-US" sz="1600" u="none" strike="noStrike" dirty="0">
                          <a:effectLst/>
                        </a:rPr>
                        <a:t>Not in LF - excluding "keeping house"</a:t>
                      </a:r>
                      <a:endParaRPr lang="en-US" sz="1600" b="0" i="1"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261167">
                <a:tc>
                  <a:txBody>
                    <a:bodyPr/>
                    <a:lstStyle/>
                    <a:p>
                      <a:pPr algn="l" fontAlgn="b"/>
                      <a:r>
                        <a:rPr lang="en-US" sz="1600" u="none" strike="noStrike">
                          <a:effectLst/>
                        </a:rPr>
                        <a:t>Happy</a:t>
                      </a:r>
                      <a:endParaRPr lang="en-US" sz="1600" b="0" i="1"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4.63</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dirty="0">
                          <a:effectLst/>
                        </a:rPr>
                        <a:t>4.17</a:t>
                      </a:r>
                      <a:endParaRPr lang="en-US" sz="16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261167">
                <a:tc>
                  <a:txBody>
                    <a:bodyPr/>
                    <a:lstStyle/>
                    <a:p>
                      <a:pPr algn="l" fontAlgn="b"/>
                      <a:r>
                        <a:rPr lang="en-US" sz="1600" u="none" strike="noStrike">
                          <a:effectLst/>
                        </a:rPr>
                        <a:t>Tired</a:t>
                      </a:r>
                      <a:endParaRPr lang="en-US" sz="1600" b="0" i="1"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2.36</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2.82</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r h="261167">
                <a:tc>
                  <a:txBody>
                    <a:bodyPr/>
                    <a:lstStyle/>
                    <a:p>
                      <a:pPr algn="l" fontAlgn="b"/>
                      <a:r>
                        <a:rPr lang="en-US" sz="1600" u="none" strike="noStrike">
                          <a:effectLst/>
                        </a:rPr>
                        <a:t>Stressed</a:t>
                      </a:r>
                      <a:endParaRPr lang="en-US" sz="1600" b="0" i="1"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1.35</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1.78</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4"/>
                  </a:ext>
                </a:extLst>
              </a:tr>
              <a:tr h="261167">
                <a:tc>
                  <a:txBody>
                    <a:bodyPr/>
                    <a:lstStyle/>
                    <a:p>
                      <a:pPr algn="l" fontAlgn="b"/>
                      <a:r>
                        <a:rPr lang="en-US" sz="1600" u="none" strike="noStrike">
                          <a:effectLst/>
                        </a:rPr>
                        <a:t>Sad</a:t>
                      </a:r>
                      <a:endParaRPr lang="en-US" sz="1600" b="0" i="1"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0.44</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1.11</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5"/>
                  </a:ext>
                </a:extLst>
              </a:tr>
              <a:tr h="261167">
                <a:tc>
                  <a:txBody>
                    <a:bodyPr/>
                    <a:lstStyle/>
                    <a:p>
                      <a:pPr algn="l" fontAlgn="b"/>
                      <a:r>
                        <a:rPr lang="en-US" sz="1600" u="none" strike="noStrike">
                          <a:effectLst/>
                        </a:rPr>
                        <a:t>Pain</a:t>
                      </a:r>
                      <a:endParaRPr lang="en-US" sz="1600" b="0" i="1"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0.71</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2.13</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6"/>
                  </a:ext>
                </a:extLst>
              </a:tr>
              <a:tr h="261167">
                <a:tc>
                  <a:txBody>
                    <a:bodyPr/>
                    <a:lstStyle/>
                    <a:p>
                      <a:pPr algn="l" fontAlgn="b"/>
                      <a:r>
                        <a:rPr lang="en-US" sz="1600" u="none" strike="noStrike">
                          <a:effectLst/>
                        </a:rPr>
                        <a:t>Meaningful</a:t>
                      </a:r>
                      <a:endParaRPr lang="en-US" sz="1600" b="0" i="1"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4.68</a:t>
                      </a:r>
                      <a:endParaRPr lang="en-US" sz="1600" b="0" i="0"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4.30</a:t>
                      </a:r>
                      <a:endParaRPr lang="en-US" sz="16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7"/>
                  </a:ext>
                </a:extLst>
              </a:tr>
              <a:tr h="261167">
                <a:tc>
                  <a:txBody>
                    <a:bodyPr/>
                    <a:lstStyle/>
                    <a:p>
                      <a:pPr algn="l" fontAlgn="b"/>
                      <a:r>
                        <a:rPr lang="en-US" sz="1600" b="1" u="none" strike="noStrike" dirty="0">
                          <a:effectLst/>
                        </a:rPr>
                        <a:t>U-Index</a:t>
                      </a:r>
                      <a:endParaRPr lang="en-US" sz="1600" b="1" i="1" u="none" strike="noStrike" dirty="0">
                        <a:solidFill>
                          <a:srgbClr val="000000"/>
                        </a:solidFill>
                        <a:effectLst/>
                        <a:latin typeface="Calibri"/>
                      </a:endParaRPr>
                    </a:p>
                  </a:txBody>
                  <a:tcPr marL="7620" marR="7620" marT="7620" marB="0" anchor="b"/>
                </a:tc>
                <a:tc>
                  <a:txBody>
                    <a:bodyPr/>
                    <a:lstStyle/>
                    <a:p>
                      <a:pPr algn="ctr" fontAlgn="b"/>
                      <a:r>
                        <a:rPr lang="en-US" sz="1600" b="1" u="none" strike="noStrike">
                          <a:effectLst/>
                        </a:rPr>
                        <a:t>0.09</a:t>
                      </a:r>
                      <a:endParaRPr lang="en-US" sz="1600" b="1" i="0" u="none" strike="noStrike">
                        <a:solidFill>
                          <a:srgbClr val="000000"/>
                        </a:solidFill>
                        <a:effectLst/>
                        <a:latin typeface="Calibri"/>
                      </a:endParaRPr>
                    </a:p>
                  </a:txBody>
                  <a:tcPr marL="7620" marR="7620" marT="7620" marB="0" anchor="b"/>
                </a:tc>
                <a:tc>
                  <a:txBody>
                    <a:bodyPr/>
                    <a:lstStyle/>
                    <a:p>
                      <a:pPr algn="ctr" fontAlgn="b"/>
                      <a:r>
                        <a:rPr lang="en-US" sz="1600" b="1" u="none" strike="noStrike">
                          <a:effectLst/>
                        </a:rPr>
                        <a:t>0.19</a:t>
                      </a:r>
                      <a:endParaRPr lang="en-US" sz="1600" b="1"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8"/>
                  </a:ext>
                </a:extLst>
              </a:tr>
              <a:tr h="261167">
                <a:tc>
                  <a:txBody>
                    <a:bodyPr/>
                    <a:lstStyle/>
                    <a:p>
                      <a:pPr algn="l" fontAlgn="b"/>
                      <a:r>
                        <a:rPr lang="en-US" sz="1600" b="1" u="none" strike="noStrike" dirty="0" err="1">
                          <a:effectLst/>
                        </a:rPr>
                        <a:t>Cantril</a:t>
                      </a:r>
                      <a:r>
                        <a:rPr lang="en-US" sz="1600" b="1" u="none" strike="noStrike" dirty="0">
                          <a:effectLst/>
                        </a:rPr>
                        <a:t> Ladder</a:t>
                      </a:r>
                      <a:endParaRPr lang="en-US" sz="1600" b="1" i="1" u="none" strike="noStrike" dirty="0">
                        <a:solidFill>
                          <a:srgbClr val="000000"/>
                        </a:solidFill>
                        <a:effectLst/>
                        <a:latin typeface="Calibri"/>
                      </a:endParaRPr>
                    </a:p>
                  </a:txBody>
                  <a:tcPr marL="7620" marR="7620" marT="7620" marB="0" anchor="b"/>
                </a:tc>
                <a:tc>
                  <a:txBody>
                    <a:bodyPr/>
                    <a:lstStyle/>
                    <a:p>
                      <a:pPr algn="ctr" fontAlgn="b"/>
                      <a:r>
                        <a:rPr lang="en-US" sz="1600" b="1" u="none" strike="noStrike" dirty="0">
                          <a:effectLst/>
                        </a:rPr>
                        <a:t>7.62</a:t>
                      </a:r>
                      <a:endParaRPr lang="en-US" sz="1600" b="1" i="0" u="none" strike="noStrike" dirty="0">
                        <a:solidFill>
                          <a:srgbClr val="000000"/>
                        </a:solidFill>
                        <a:effectLst/>
                        <a:latin typeface="Calibri"/>
                      </a:endParaRPr>
                    </a:p>
                  </a:txBody>
                  <a:tcPr marL="7620" marR="7620" marT="7620" marB="0" anchor="b"/>
                </a:tc>
                <a:tc>
                  <a:txBody>
                    <a:bodyPr/>
                    <a:lstStyle/>
                    <a:p>
                      <a:pPr algn="ctr" fontAlgn="b"/>
                      <a:r>
                        <a:rPr lang="en-US" sz="1600" b="1" u="none" strike="noStrike" dirty="0">
                          <a:effectLst/>
                        </a:rPr>
                        <a:t>6.40</a:t>
                      </a:r>
                      <a:endParaRPr lang="en-US" sz="1600" b="1"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9"/>
                  </a:ext>
                </a:extLst>
              </a:tr>
              <a:tr h="261167">
                <a:tc>
                  <a:txBody>
                    <a:bodyPr/>
                    <a:lstStyle/>
                    <a:p>
                      <a:pPr algn="l" fontAlgn="b"/>
                      <a:r>
                        <a:rPr lang="en-US" sz="1600" u="none" strike="noStrike">
                          <a:effectLst/>
                        </a:rPr>
                        <a:t>N</a:t>
                      </a:r>
                      <a:endParaRPr lang="en-US" sz="1600" b="0" i="1"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3,709</a:t>
                      </a:r>
                      <a:endParaRPr lang="en-US" sz="1600" b="0" i="1" u="none" strike="noStrike">
                        <a:solidFill>
                          <a:srgbClr val="000000"/>
                        </a:solidFill>
                        <a:effectLst/>
                        <a:latin typeface="Calibri"/>
                      </a:endParaRPr>
                    </a:p>
                  </a:txBody>
                  <a:tcPr marL="7620" marR="7620" marT="7620" marB="0" anchor="b"/>
                </a:tc>
                <a:tc>
                  <a:txBody>
                    <a:bodyPr/>
                    <a:lstStyle/>
                    <a:p>
                      <a:pPr algn="ctr" fontAlgn="b"/>
                      <a:r>
                        <a:rPr lang="en-US" sz="1600" u="none" strike="noStrike">
                          <a:effectLst/>
                        </a:rPr>
                        <a:t>3,027</a:t>
                      </a:r>
                      <a:endParaRPr lang="en-US" sz="1600" b="0" i="1"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10"/>
                  </a:ext>
                </a:extLst>
              </a:tr>
              <a:tr h="1777623">
                <a:tc gridSpan="3">
                  <a:txBody>
                    <a:bodyPr/>
                    <a:lstStyle/>
                    <a:p>
                      <a:pPr algn="l" fontAlgn="t"/>
                      <a:r>
                        <a:rPr lang="en-US" sz="1600" u="none" strike="noStrike" dirty="0">
                          <a:effectLst/>
                        </a:rPr>
                        <a:t>Notes: ATUS well being module, pooling years 2010, 2012, and 2013. Affects and U-index weighted using the well being final activity weights. </a:t>
                      </a:r>
                      <a:r>
                        <a:rPr lang="en-US" sz="1600" u="none" strike="noStrike" dirty="0" err="1">
                          <a:effectLst/>
                        </a:rPr>
                        <a:t>Cantril</a:t>
                      </a:r>
                      <a:r>
                        <a:rPr lang="en-US" sz="1600" u="none" strike="noStrike" dirty="0">
                          <a:effectLst/>
                        </a:rPr>
                        <a:t> ladder question was asked in 2012 and 2013, and was weighted using well being final person weights. N is total number of activities (3 per respondent) for each group. p-value is from an F-test that the means between the three labor force statuses are the same.</a:t>
                      </a:r>
                      <a:endParaRPr lang="en-US" sz="1600" b="0" i="0" u="none" strike="noStrike" dirty="0">
                        <a:solidFill>
                          <a:srgbClr val="000000"/>
                        </a:solidFill>
                        <a:effectLst/>
                        <a:latin typeface="Calibri"/>
                      </a:endParaRPr>
                    </a:p>
                  </a:txBody>
                  <a:tcPr marL="7620" marR="7620" marT="762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314432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Labor Force Participation Rate Peaked in 2000</a:t>
            </a:r>
            <a:br>
              <a:rPr lang="en-US" dirty="0"/>
            </a:br>
            <a:r>
              <a:rPr lang="en-US" dirty="0"/>
              <a:t>And Has Declined by 4 Percentage Points</a:t>
            </a: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2</a:t>
            </a:fld>
            <a:endParaRPr lang="en-US" dirty="0">
              <a:solidFill>
                <a:prstClr val="white"/>
              </a:solidFill>
            </a:endParaRPr>
          </a:p>
        </p:txBody>
      </p:sp>
      <p:pic>
        <p:nvPicPr>
          <p:cNvPr id="6" name="Picture 5"/>
          <p:cNvPicPr>
            <a:picLocks noChangeAspect="1"/>
          </p:cNvPicPr>
          <p:nvPr/>
        </p:nvPicPr>
        <p:blipFill>
          <a:blip r:embed="rId2"/>
          <a:stretch>
            <a:fillRect/>
          </a:stretch>
        </p:blipFill>
        <p:spPr>
          <a:xfrm>
            <a:off x="910329" y="1062713"/>
            <a:ext cx="7227812" cy="5338087"/>
          </a:xfrm>
          <a:prstGeom prst="rect">
            <a:avLst/>
          </a:prstGeom>
        </p:spPr>
      </p:pic>
    </p:spTree>
    <p:extLst>
      <p:ext uri="{BB962C8B-B14F-4D97-AF65-F5344CB8AC3E}">
        <p14:creationId xmlns:p14="http://schemas.microsoft.com/office/powerpoint/2010/main" val="3319968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Medication by Gender and Labor Force Status</a:t>
            </a:r>
          </a:p>
        </p:txBody>
      </p:sp>
      <p:sp>
        <p:nvSpPr>
          <p:cNvPr id="4" name="Date Placeholder 3"/>
          <p:cNvSpPr>
            <a:spLocks noGrp="1"/>
          </p:cNvSpPr>
          <p:nvPr>
            <p:ph type="dt" sz="half" idx="2"/>
          </p:nvPr>
        </p:nvSpPr>
        <p:spPr/>
        <p:txBody>
          <a:bodyPr/>
          <a:lstStyle/>
          <a:p>
            <a:endParaRPr lang="en-US" dirty="0">
              <a:solidFill>
                <a:prstClr val="white"/>
              </a:solidFill>
            </a:endParaRP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29</a:t>
            </a:fld>
            <a:endParaRPr lang="en-US" dirty="0">
              <a:solidFill>
                <a:prstClr val="white"/>
              </a:solidFill>
            </a:endParaRPr>
          </a:p>
        </p:txBody>
      </p:sp>
      <p:pic>
        <p:nvPicPr>
          <p:cNvPr id="141314" name="Picture 2" descr="https://pbs.twimg.com/media/CubyvLtWIAA_cXk.jpg: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61" y="1066800"/>
            <a:ext cx="7489140" cy="5181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5061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NLF Prime Age Women Who are Not Keeping House are Even More Likely that NLF Men to Take Pain Meds</a:t>
            </a: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30</a:t>
            </a:fld>
            <a:endParaRPr lang="en-US" dirty="0">
              <a:solidFill>
                <a:prstClr val="white"/>
              </a:solidFill>
            </a:endParaRPr>
          </a:p>
        </p:txBody>
      </p:sp>
      <p:graphicFrame>
        <p:nvGraphicFramePr>
          <p:cNvPr id="6" name="Table 5"/>
          <p:cNvGraphicFramePr>
            <a:graphicFrameLocks noGrp="1"/>
          </p:cNvGraphicFramePr>
          <p:nvPr>
            <p:extLst/>
          </p:nvPr>
        </p:nvGraphicFramePr>
        <p:xfrm>
          <a:off x="609599" y="1600200"/>
          <a:ext cx="8305801" cy="3505199"/>
        </p:xfrm>
        <a:graphic>
          <a:graphicData uri="http://schemas.openxmlformats.org/drawingml/2006/table">
            <a:tbl>
              <a:tblPr>
                <a:tableStyleId>{5C22544A-7EE6-4342-B048-85BDC9FD1C3A}</a:tableStyleId>
              </a:tblPr>
              <a:tblGrid>
                <a:gridCol w="3037304">
                  <a:extLst>
                    <a:ext uri="{9D8B030D-6E8A-4147-A177-3AD203B41FA5}">
                      <a16:colId xmlns:a16="http://schemas.microsoft.com/office/drawing/2014/main" val="20000"/>
                    </a:ext>
                  </a:extLst>
                </a:gridCol>
                <a:gridCol w="1684192">
                  <a:extLst>
                    <a:ext uri="{9D8B030D-6E8A-4147-A177-3AD203B41FA5}">
                      <a16:colId xmlns:a16="http://schemas.microsoft.com/office/drawing/2014/main" val="20001"/>
                    </a:ext>
                  </a:extLst>
                </a:gridCol>
                <a:gridCol w="2691828">
                  <a:extLst>
                    <a:ext uri="{9D8B030D-6E8A-4147-A177-3AD203B41FA5}">
                      <a16:colId xmlns:a16="http://schemas.microsoft.com/office/drawing/2014/main" val="20002"/>
                    </a:ext>
                  </a:extLst>
                </a:gridCol>
                <a:gridCol w="892477">
                  <a:extLst>
                    <a:ext uri="{9D8B030D-6E8A-4147-A177-3AD203B41FA5}">
                      <a16:colId xmlns:a16="http://schemas.microsoft.com/office/drawing/2014/main" val="20003"/>
                    </a:ext>
                  </a:extLst>
                </a:gridCol>
              </a:tblGrid>
              <a:tr h="632085">
                <a:tc gridSpan="3">
                  <a:txBody>
                    <a:bodyPr/>
                    <a:lstStyle/>
                    <a:p>
                      <a:pPr algn="ctr" fontAlgn="t"/>
                      <a:r>
                        <a:rPr lang="en-US" sz="1700" u="sng" strike="noStrike" dirty="0">
                          <a:effectLst/>
                        </a:rPr>
                        <a:t>Table 8a - Prevalence of Pain and Pain Medication, By Activity of NLF Women</a:t>
                      </a:r>
                      <a:endParaRPr lang="en-US" sz="1700" b="1" i="0" u="sng" strike="noStrike" dirty="0">
                        <a:solidFill>
                          <a:srgbClr val="000000"/>
                        </a:solidFill>
                        <a:effectLst/>
                        <a:latin typeface="Calibri"/>
                      </a:endParaRPr>
                    </a:p>
                  </a:txBody>
                  <a:tcPr marL="7620" marR="7620" marT="7620" marB="0"/>
                </a:tc>
                <a:tc hMerge="1">
                  <a:txBody>
                    <a:bodyPr/>
                    <a:lstStyle/>
                    <a:p>
                      <a:endParaRPr lang="en-US"/>
                    </a:p>
                  </a:txBody>
                  <a:tcPr/>
                </a:tc>
                <a:tc hMerge="1">
                  <a:txBody>
                    <a:bodyPr/>
                    <a:lstStyle/>
                    <a:p>
                      <a:endParaRPr lang="en-US"/>
                    </a:p>
                  </a:txBody>
                  <a:tcPr/>
                </a:tc>
                <a:tc>
                  <a:txBody>
                    <a:bodyPr/>
                    <a:lstStyle/>
                    <a:p>
                      <a:pPr algn="l" fontAlgn="t"/>
                      <a:endParaRPr lang="en-US" sz="1700" b="1" i="0" u="sng" strike="noStrike">
                        <a:solidFill>
                          <a:srgbClr val="000000"/>
                        </a:solidFill>
                        <a:effectLst/>
                        <a:latin typeface="Calibri"/>
                      </a:endParaRPr>
                    </a:p>
                  </a:txBody>
                  <a:tcPr marL="7620" marR="7620" marT="7620" marB="0"/>
                </a:tc>
                <a:extLst>
                  <a:ext uri="{0D108BD9-81ED-4DB2-BD59-A6C34878D82A}">
                    <a16:rowId xmlns:a16="http://schemas.microsoft.com/office/drawing/2014/main" val="10000"/>
                  </a:ext>
                </a:extLst>
              </a:tr>
              <a:tr h="379251">
                <a:tc gridSpan="4">
                  <a:txBody>
                    <a:bodyPr/>
                    <a:lstStyle/>
                    <a:p>
                      <a:pPr algn="ctr" fontAlgn="ctr"/>
                      <a:endParaRPr lang="en-US" sz="1700" b="0" i="0" u="none" strike="noStrike">
                        <a:solidFill>
                          <a:srgbClr val="000000"/>
                        </a:solidFill>
                        <a:effectLst/>
                        <a:latin typeface="Calibri"/>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26898">
                <a:tc>
                  <a:txBody>
                    <a:bodyPr/>
                    <a:lstStyle/>
                    <a:p>
                      <a:pPr algn="r" fontAlgn="b"/>
                      <a:r>
                        <a:rPr lang="en-US" sz="1700" u="none" strike="noStrike">
                          <a:effectLst/>
                        </a:rPr>
                        <a:t> </a:t>
                      </a:r>
                      <a:endParaRPr lang="en-US" sz="1700" b="0" i="1" u="none" strike="noStrike">
                        <a:solidFill>
                          <a:srgbClr val="000000"/>
                        </a:solidFill>
                        <a:effectLst/>
                        <a:latin typeface="Calibri"/>
                      </a:endParaRPr>
                    </a:p>
                  </a:txBody>
                  <a:tcPr marL="7620" marR="7620" marT="7620" marB="0" anchor="b"/>
                </a:tc>
                <a:tc>
                  <a:txBody>
                    <a:bodyPr/>
                    <a:lstStyle/>
                    <a:p>
                      <a:pPr algn="ctr" fontAlgn="b"/>
                      <a:r>
                        <a:rPr lang="en-US" sz="1700" u="none" strike="noStrike">
                          <a:effectLst/>
                        </a:rPr>
                        <a:t>Not in LF - Only Keeping House</a:t>
                      </a:r>
                      <a:endParaRPr lang="en-US" sz="1700" b="0" i="1" u="none" strike="noStrike">
                        <a:solidFill>
                          <a:srgbClr val="000000"/>
                        </a:solidFill>
                        <a:effectLst/>
                        <a:latin typeface="Calibri"/>
                      </a:endParaRPr>
                    </a:p>
                  </a:txBody>
                  <a:tcPr marL="7620" marR="7620" marT="7620" marB="0" anchor="b"/>
                </a:tc>
                <a:tc>
                  <a:txBody>
                    <a:bodyPr/>
                    <a:lstStyle/>
                    <a:p>
                      <a:pPr algn="ctr" fontAlgn="b"/>
                      <a:r>
                        <a:rPr lang="en-US" sz="1700" u="none" strike="noStrike">
                          <a:effectLst/>
                        </a:rPr>
                        <a:t>Not in LF - Excluding Keeping House</a:t>
                      </a:r>
                      <a:endParaRPr lang="en-US" sz="1700" b="0" i="1" u="none" strike="noStrike">
                        <a:solidFill>
                          <a:srgbClr val="000000"/>
                        </a:solidFill>
                        <a:effectLst/>
                        <a:latin typeface="Calibri"/>
                      </a:endParaRPr>
                    </a:p>
                  </a:txBody>
                  <a:tcPr marL="7620" marR="7620" marT="7620" marB="0" anchor="b"/>
                </a:tc>
                <a:tc>
                  <a:txBody>
                    <a:bodyPr/>
                    <a:lstStyle/>
                    <a:p>
                      <a:pPr algn="l" fontAlgn="b"/>
                      <a:endParaRPr lang="en-US" sz="17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537273">
                <a:tc>
                  <a:txBody>
                    <a:bodyPr/>
                    <a:lstStyle/>
                    <a:p>
                      <a:pPr algn="l" fontAlgn="b"/>
                      <a:r>
                        <a:rPr lang="en-US" sz="1700" u="none" strike="noStrike" dirty="0">
                          <a:effectLst/>
                        </a:rPr>
                        <a:t>All Prime Age Women</a:t>
                      </a:r>
                      <a:endParaRPr lang="en-US" sz="1700" b="1" i="0" u="none" strike="noStrike" dirty="0">
                        <a:solidFill>
                          <a:srgbClr val="000000"/>
                        </a:solidFill>
                        <a:effectLst/>
                        <a:latin typeface="Calibri"/>
                      </a:endParaRPr>
                    </a:p>
                  </a:txBody>
                  <a:tcPr marL="7620" marR="7620" marT="7620" marB="0" anchor="b"/>
                </a:tc>
                <a:tc>
                  <a:txBody>
                    <a:bodyPr/>
                    <a:lstStyle/>
                    <a:p>
                      <a:pPr algn="l" fontAlgn="b"/>
                      <a:endParaRPr lang="en-US" sz="1700" b="0" i="0" u="none" strike="noStrike">
                        <a:solidFill>
                          <a:srgbClr val="000000"/>
                        </a:solidFill>
                        <a:effectLst/>
                        <a:latin typeface="Calibri"/>
                      </a:endParaRPr>
                    </a:p>
                  </a:txBody>
                  <a:tcPr marL="7620" marR="7620" marT="7620" marB="0" anchor="b"/>
                </a:tc>
                <a:tc>
                  <a:txBody>
                    <a:bodyPr/>
                    <a:lstStyle/>
                    <a:p>
                      <a:pPr algn="l" fontAlgn="b"/>
                      <a:endParaRPr lang="en-US" sz="1700" b="0" i="0" u="none" strike="noStrike">
                        <a:solidFill>
                          <a:srgbClr val="000000"/>
                        </a:solidFill>
                        <a:effectLst/>
                        <a:latin typeface="Calibri"/>
                      </a:endParaRPr>
                    </a:p>
                  </a:txBody>
                  <a:tcPr marL="7620" marR="7620" marT="7620" marB="0" anchor="b"/>
                </a:tc>
                <a:tc>
                  <a:txBody>
                    <a:bodyPr/>
                    <a:lstStyle/>
                    <a:p>
                      <a:pPr algn="l" fontAlgn="b"/>
                      <a:endParaRPr lang="en-US" sz="17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r h="307423">
                <a:tc>
                  <a:txBody>
                    <a:bodyPr/>
                    <a:lstStyle/>
                    <a:p>
                      <a:pPr algn="r" fontAlgn="b"/>
                      <a:r>
                        <a:rPr lang="en-US" sz="1700" u="none" strike="noStrike">
                          <a:effectLst/>
                        </a:rPr>
                        <a:t>Average Pain Rating (0-6)</a:t>
                      </a:r>
                      <a:endParaRPr lang="en-US" sz="1700" b="0" i="1" u="none" strike="noStrike">
                        <a:solidFill>
                          <a:srgbClr val="000000"/>
                        </a:solidFill>
                        <a:effectLst/>
                        <a:latin typeface="Calibri"/>
                      </a:endParaRPr>
                    </a:p>
                  </a:txBody>
                  <a:tcPr marL="7620" marR="7620" marT="7620" marB="0" anchor="b"/>
                </a:tc>
                <a:tc>
                  <a:txBody>
                    <a:bodyPr/>
                    <a:lstStyle/>
                    <a:p>
                      <a:pPr algn="ctr" fontAlgn="b"/>
                      <a:r>
                        <a:rPr lang="en-US" sz="1700" u="none" strike="noStrike">
                          <a:effectLst/>
                        </a:rPr>
                        <a:t>0.71</a:t>
                      </a:r>
                      <a:endParaRPr lang="en-US" sz="1700" b="0" i="0" u="none" strike="noStrike">
                        <a:solidFill>
                          <a:srgbClr val="000000"/>
                        </a:solidFill>
                        <a:effectLst/>
                        <a:latin typeface="Calibri"/>
                      </a:endParaRPr>
                    </a:p>
                  </a:txBody>
                  <a:tcPr marL="7620" marR="7620" marT="7620" marB="0" anchor="b"/>
                </a:tc>
                <a:tc>
                  <a:txBody>
                    <a:bodyPr/>
                    <a:lstStyle/>
                    <a:p>
                      <a:pPr algn="ctr" fontAlgn="b"/>
                      <a:r>
                        <a:rPr lang="en-US" sz="1700" u="none" strike="noStrike">
                          <a:effectLst/>
                        </a:rPr>
                        <a:t>2.13</a:t>
                      </a:r>
                      <a:endParaRPr lang="en-US" sz="1700" b="0" i="0" u="none" strike="noStrike">
                        <a:solidFill>
                          <a:srgbClr val="000000"/>
                        </a:solidFill>
                        <a:effectLst/>
                        <a:latin typeface="Calibri"/>
                      </a:endParaRPr>
                    </a:p>
                  </a:txBody>
                  <a:tcPr marL="7620" marR="7620" marT="7620" marB="0" anchor="b"/>
                </a:tc>
                <a:tc>
                  <a:txBody>
                    <a:bodyPr/>
                    <a:lstStyle/>
                    <a:p>
                      <a:pPr algn="l" fontAlgn="b"/>
                      <a:endParaRPr lang="en-US" sz="17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4"/>
                  </a:ext>
                </a:extLst>
              </a:tr>
              <a:tr h="307423">
                <a:tc>
                  <a:txBody>
                    <a:bodyPr/>
                    <a:lstStyle/>
                    <a:p>
                      <a:pPr algn="r" fontAlgn="b"/>
                      <a:r>
                        <a:rPr lang="en-US" sz="1700" u="none" strike="noStrike">
                          <a:effectLst/>
                        </a:rPr>
                        <a:t>Time Spent with Pain &gt; 0</a:t>
                      </a:r>
                      <a:endParaRPr lang="en-US" sz="1700" b="0" i="1" u="none" strike="noStrike">
                        <a:solidFill>
                          <a:srgbClr val="000000"/>
                        </a:solidFill>
                        <a:effectLst/>
                        <a:latin typeface="Calibri"/>
                      </a:endParaRPr>
                    </a:p>
                  </a:txBody>
                  <a:tcPr marL="7620" marR="7620" marT="7620" marB="0" anchor="b"/>
                </a:tc>
                <a:tc>
                  <a:txBody>
                    <a:bodyPr/>
                    <a:lstStyle/>
                    <a:p>
                      <a:pPr algn="ctr" fontAlgn="b"/>
                      <a:r>
                        <a:rPr lang="en-US" sz="1700" u="none" strike="noStrike">
                          <a:effectLst/>
                        </a:rPr>
                        <a:t>24.4%</a:t>
                      </a:r>
                      <a:endParaRPr lang="en-US" sz="1700" b="0" i="0" u="none" strike="noStrike">
                        <a:solidFill>
                          <a:srgbClr val="000000"/>
                        </a:solidFill>
                        <a:effectLst/>
                        <a:latin typeface="Calibri"/>
                      </a:endParaRPr>
                    </a:p>
                  </a:txBody>
                  <a:tcPr marL="7620" marR="7620" marT="7620" marB="0" anchor="b"/>
                </a:tc>
                <a:tc>
                  <a:txBody>
                    <a:bodyPr/>
                    <a:lstStyle/>
                    <a:p>
                      <a:pPr algn="ctr" fontAlgn="b"/>
                      <a:r>
                        <a:rPr lang="en-US" sz="1700" u="none" strike="noStrike">
                          <a:effectLst/>
                        </a:rPr>
                        <a:t>52.1%</a:t>
                      </a:r>
                      <a:endParaRPr lang="en-US" sz="1700" b="0" i="0" u="none" strike="noStrike">
                        <a:solidFill>
                          <a:srgbClr val="000000"/>
                        </a:solidFill>
                        <a:effectLst/>
                        <a:latin typeface="Calibri"/>
                      </a:endParaRPr>
                    </a:p>
                  </a:txBody>
                  <a:tcPr marL="7620" marR="7620" marT="7620" marB="0" anchor="b"/>
                </a:tc>
                <a:tc>
                  <a:txBody>
                    <a:bodyPr/>
                    <a:lstStyle/>
                    <a:p>
                      <a:pPr algn="l" fontAlgn="b"/>
                      <a:endParaRPr lang="en-US" sz="17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5"/>
                  </a:ext>
                </a:extLst>
              </a:tr>
              <a:tr h="307423">
                <a:tc>
                  <a:txBody>
                    <a:bodyPr/>
                    <a:lstStyle/>
                    <a:p>
                      <a:pPr algn="r" fontAlgn="b"/>
                      <a:r>
                        <a:rPr lang="en-US" sz="1700" u="none" strike="noStrike">
                          <a:effectLst/>
                        </a:rPr>
                        <a:t>Took Pain Medication Yesterday</a:t>
                      </a:r>
                      <a:endParaRPr lang="en-US" sz="1700" b="0" i="1" u="none" strike="noStrike">
                        <a:solidFill>
                          <a:srgbClr val="000000"/>
                        </a:solidFill>
                        <a:effectLst/>
                        <a:latin typeface="Calibri"/>
                      </a:endParaRPr>
                    </a:p>
                  </a:txBody>
                  <a:tcPr marL="7620" marR="7620" marT="7620" marB="0" anchor="b"/>
                </a:tc>
                <a:tc>
                  <a:txBody>
                    <a:bodyPr/>
                    <a:lstStyle/>
                    <a:p>
                      <a:pPr algn="ctr" fontAlgn="b"/>
                      <a:r>
                        <a:rPr lang="en-US" sz="1700" u="none" strike="noStrike">
                          <a:effectLst/>
                        </a:rPr>
                        <a:t>21.3%</a:t>
                      </a:r>
                      <a:endParaRPr lang="en-US" sz="1700" b="0" i="0" u="none" strike="noStrike">
                        <a:solidFill>
                          <a:srgbClr val="000000"/>
                        </a:solidFill>
                        <a:effectLst/>
                        <a:latin typeface="Calibri"/>
                      </a:endParaRPr>
                    </a:p>
                  </a:txBody>
                  <a:tcPr marL="7620" marR="7620" marT="7620" marB="0" anchor="b"/>
                </a:tc>
                <a:tc>
                  <a:txBody>
                    <a:bodyPr/>
                    <a:lstStyle/>
                    <a:p>
                      <a:pPr algn="ctr" fontAlgn="b"/>
                      <a:r>
                        <a:rPr lang="en-US" sz="1700" b="1" u="none" strike="noStrike" dirty="0">
                          <a:effectLst/>
                        </a:rPr>
                        <a:t>49.4%</a:t>
                      </a:r>
                      <a:endParaRPr lang="en-US" sz="1700" b="1" i="0" u="none" strike="noStrike" dirty="0">
                        <a:solidFill>
                          <a:srgbClr val="000000"/>
                        </a:solidFill>
                        <a:effectLst/>
                        <a:latin typeface="Calibri"/>
                      </a:endParaRPr>
                    </a:p>
                  </a:txBody>
                  <a:tcPr marL="7620" marR="7620" marT="7620" marB="0" anchor="b"/>
                </a:tc>
                <a:tc>
                  <a:txBody>
                    <a:bodyPr/>
                    <a:lstStyle/>
                    <a:p>
                      <a:pPr algn="l" fontAlgn="b"/>
                      <a:endParaRPr lang="en-US" sz="17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6"/>
                  </a:ext>
                </a:extLst>
              </a:tr>
              <a:tr h="307423">
                <a:tc>
                  <a:txBody>
                    <a:bodyPr/>
                    <a:lstStyle/>
                    <a:p>
                      <a:pPr algn="l" fontAlgn="b"/>
                      <a:r>
                        <a:rPr lang="en-US" sz="1700" u="none" strike="noStrike">
                          <a:effectLst/>
                        </a:rPr>
                        <a:t>N</a:t>
                      </a:r>
                      <a:endParaRPr lang="en-US" sz="1700" b="0" i="1" u="none" strike="noStrike">
                        <a:solidFill>
                          <a:srgbClr val="000000"/>
                        </a:solidFill>
                        <a:effectLst/>
                        <a:latin typeface="Calibri"/>
                      </a:endParaRPr>
                    </a:p>
                  </a:txBody>
                  <a:tcPr marL="7620" marR="7620" marT="7620" marB="0" anchor="b"/>
                </a:tc>
                <a:tc>
                  <a:txBody>
                    <a:bodyPr/>
                    <a:lstStyle/>
                    <a:p>
                      <a:pPr algn="ctr" fontAlgn="b"/>
                      <a:r>
                        <a:rPr lang="en-US" sz="1700" u="none" strike="noStrike">
                          <a:effectLst/>
                        </a:rPr>
                        <a:t>1,242</a:t>
                      </a:r>
                      <a:endParaRPr lang="en-US" sz="1700" b="0" i="1" u="none" strike="noStrike">
                        <a:solidFill>
                          <a:srgbClr val="000000"/>
                        </a:solidFill>
                        <a:effectLst/>
                        <a:latin typeface="Calibri"/>
                      </a:endParaRPr>
                    </a:p>
                  </a:txBody>
                  <a:tcPr marL="7620" marR="7620" marT="7620" marB="0" anchor="b"/>
                </a:tc>
                <a:tc>
                  <a:txBody>
                    <a:bodyPr/>
                    <a:lstStyle/>
                    <a:p>
                      <a:pPr algn="ctr" fontAlgn="b"/>
                      <a:r>
                        <a:rPr lang="en-US" sz="1700" u="none" strike="noStrike">
                          <a:effectLst/>
                        </a:rPr>
                        <a:t>1,023</a:t>
                      </a:r>
                      <a:endParaRPr lang="en-US" sz="1700" b="0" i="1" u="none" strike="noStrike">
                        <a:solidFill>
                          <a:srgbClr val="000000"/>
                        </a:solidFill>
                        <a:effectLst/>
                        <a:latin typeface="Calibri"/>
                      </a:endParaRPr>
                    </a:p>
                  </a:txBody>
                  <a:tcPr marL="7620" marR="7620" marT="7620" marB="0" anchor="b"/>
                </a:tc>
                <a:tc>
                  <a:txBody>
                    <a:bodyPr/>
                    <a:lstStyle/>
                    <a:p>
                      <a:pPr algn="l" fontAlgn="b"/>
                      <a:endParaRPr lang="en-US" sz="17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82817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Prime-Age NLF Women who </a:t>
            </a:r>
            <a:r>
              <a:rPr lang="en-US" i="1" dirty="0"/>
              <a:t>Aren’t</a:t>
            </a:r>
            <a:r>
              <a:rPr lang="en-US" dirty="0"/>
              <a:t> Taking Care of Home are Growing as Fast as NLF Men</a:t>
            </a: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31</a:t>
            </a:fld>
            <a:endParaRPr lang="en-US" dirty="0">
              <a:solidFill>
                <a:prstClr val="white"/>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296985862"/>
              </p:ext>
            </p:extLst>
          </p:nvPr>
        </p:nvGraphicFramePr>
        <p:xfrm>
          <a:off x="980521" y="1127559"/>
          <a:ext cx="7182957" cy="5359305"/>
        </p:xfrm>
        <a:graphic>
          <a:graphicData uri="http://schemas.openxmlformats.org/presentationml/2006/ole">
            <mc:AlternateContent xmlns:mc="http://schemas.openxmlformats.org/markup-compatibility/2006">
              <mc:Choice xmlns:v="urn:schemas-microsoft-com:vml" Requires="v">
                <p:oleObj spid="_x0000_s197648" name="Worksheet" r:id="rId3" imgW="3676605" imgH="2743081" progId="Excel.Sheet.12">
                  <p:link/>
                </p:oleObj>
              </mc:Choice>
              <mc:Fallback>
                <p:oleObj name="Worksheet" r:id="rId3" imgW="3676605" imgH="2743081" progId="Excel.Sheet.12">
                  <p:link/>
                  <p:pic>
                    <p:nvPicPr>
                      <p:cNvPr id="0" name=""/>
                      <p:cNvPicPr/>
                      <p:nvPr/>
                    </p:nvPicPr>
                    <p:blipFill>
                      <a:blip r:embed="rId4"/>
                      <a:stretch>
                        <a:fillRect/>
                      </a:stretch>
                    </p:blipFill>
                    <p:spPr>
                      <a:xfrm>
                        <a:off x="980521" y="1127559"/>
                        <a:ext cx="7182957" cy="5359305"/>
                      </a:xfrm>
                      <a:prstGeom prst="rect">
                        <a:avLst/>
                      </a:prstGeom>
                    </p:spPr>
                  </p:pic>
                </p:oleObj>
              </mc:Fallback>
            </mc:AlternateContent>
          </a:graphicData>
        </a:graphic>
      </p:graphicFrame>
    </p:spTree>
    <p:extLst>
      <p:ext uri="{BB962C8B-B14F-4D97-AF65-F5344CB8AC3E}">
        <p14:creationId xmlns:p14="http://schemas.microsoft.com/office/powerpoint/2010/main" val="1186379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32</a:t>
            </a:fld>
            <a:endParaRPr lang="en-US" dirty="0">
              <a:solidFill>
                <a:prstClr val="white"/>
              </a:solidFill>
            </a:endParaRPr>
          </a:p>
        </p:txBody>
      </p:sp>
      <p:pic>
        <p:nvPicPr>
          <p:cNvPr id="7" name="Picture 6"/>
          <p:cNvPicPr>
            <a:picLocks noChangeAspect="1"/>
          </p:cNvPicPr>
          <p:nvPr/>
        </p:nvPicPr>
        <p:blipFill>
          <a:blip r:embed="rId2"/>
          <a:stretch>
            <a:fillRect/>
          </a:stretch>
        </p:blipFill>
        <p:spPr>
          <a:xfrm>
            <a:off x="178850" y="1219200"/>
            <a:ext cx="8786299" cy="4957762"/>
          </a:xfrm>
          <a:prstGeom prst="rect">
            <a:avLst/>
          </a:prstGeom>
        </p:spPr>
      </p:pic>
    </p:spTree>
    <p:extLst>
      <p:ext uri="{BB962C8B-B14F-4D97-AF65-F5344CB8AC3E}">
        <p14:creationId xmlns:p14="http://schemas.microsoft.com/office/powerpoint/2010/main" val="4012876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Since 2000 the Rate of Deaths from Opioid Overdoses </a:t>
            </a:r>
            <a:br>
              <a:rPr lang="en-US" dirty="0"/>
            </a:br>
            <a:r>
              <a:rPr lang="en-US" dirty="0"/>
              <a:t>in the U.S. has Increased &gt;300%</a:t>
            </a: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33</a:t>
            </a:fld>
            <a:endParaRPr lang="en-US" dirty="0">
              <a:solidFill>
                <a:prstClr val="white"/>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219200"/>
            <a:ext cx="7086599" cy="4553637"/>
          </a:xfrm>
          <a:prstGeom prst="rect">
            <a:avLst/>
          </a:prstGeom>
        </p:spPr>
      </p:pic>
      <p:sp>
        <p:nvSpPr>
          <p:cNvPr id="7" name="TextBox 6"/>
          <p:cNvSpPr txBox="1"/>
          <p:nvPr/>
        </p:nvSpPr>
        <p:spPr>
          <a:xfrm>
            <a:off x="1787601" y="5864423"/>
            <a:ext cx="1869999" cy="307777"/>
          </a:xfrm>
          <a:prstGeom prst="rect">
            <a:avLst/>
          </a:prstGeom>
          <a:noFill/>
        </p:spPr>
        <p:txBody>
          <a:bodyPr wrap="none" rtlCol="0">
            <a:spAutoFit/>
          </a:bodyPr>
          <a:lstStyle/>
          <a:p>
            <a:r>
              <a:rPr lang="en-US" sz="1400" dirty="0"/>
              <a:t>Source: Vital Statistics. </a:t>
            </a:r>
          </a:p>
        </p:txBody>
      </p:sp>
    </p:spTree>
    <p:extLst>
      <p:ext uri="{BB962C8B-B14F-4D97-AF65-F5344CB8AC3E}">
        <p14:creationId xmlns:p14="http://schemas.microsoft.com/office/powerpoint/2010/main" val="1854800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Evidence that Pain Has Declined Despite Opioid Use</a:t>
            </a: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34</a:t>
            </a:fld>
            <a:endParaRPr lang="en-US" dirty="0">
              <a:solidFill>
                <a:prstClr val="white"/>
              </a:solidFill>
            </a:endParaRPr>
          </a:p>
        </p:txBody>
      </p:sp>
      <p:graphicFrame>
        <p:nvGraphicFramePr>
          <p:cNvPr id="6" name="Object 5"/>
          <p:cNvGraphicFramePr>
            <a:graphicFrameLocks noChangeAspect="1"/>
          </p:cNvGraphicFramePr>
          <p:nvPr>
            <p:extLst/>
          </p:nvPr>
        </p:nvGraphicFramePr>
        <p:xfrm>
          <a:off x="990600" y="1066800"/>
          <a:ext cx="6985224" cy="5198306"/>
        </p:xfrm>
        <a:graphic>
          <a:graphicData uri="http://schemas.openxmlformats.org/presentationml/2006/ole">
            <mc:AlternateContent xmlns:mc="http://schemas.openxmlformats.org/markup-compatibility/2006">
              <mc:Choice xmlns:v="urn:schemas-microsoft-com:vml" Requires="v">
                <p:oleObj spid="_x0000_s196624" name="Worksheet" r:id="rId3" imgW="3686287" imgH="2743081" progId="Excel.Sheet.12">
                  <p:link/>
                </p:oleObj>
              </mc:Choice>
              <mc:Fallback>
                <p:oleObj name="Worksheet" r:id="rId3" imgW="3686287" imgH="2743081" progId="Excel.Sheet.12">
                  <p:link/>
                  <p:pic>
                    <p:nvPicPr>
                      <p:cNvPr id="0" name=""/>
                      <p:cNvPicPr/>
                      <p:nvPr/>
                    </p:nvPicPr>
                    <p:blipFill>
                      <a:blip r:embed="rId4"/>
                      <a:stretch>
                        <a:fillRect/>
                      </a:stretch>
                    </p:blipFill>
                    <p:spPr>
                      <a:xfrm>
                        <a:off x="990600" y="1066800"/>
                        <a:ext cx="6985224" cy="5198306"/>
                      </a:xfrm>
                      <a:prstGeom prst="rect">
                        <a:avLst/>
                      </a:prstGeom>
                    </p:spPr>
                  </p:pic>
                </p:oleObj>
              </mc:Fallback>
            </mc:AlternateContent>
          </a:graphicData>
        </a:graphic>
      </p:graphicFrame>
    </p:spTree>
    <p:extLst>
      <p:ext uri="{BB962C8B-B14F-4D97-AF65-F5344CB8AC3E}">
        <p14:creationId xmlns:p14="http://schemas.microsoft.com/office/powerpoint/2010/main" val="2305865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 of Pain for Employment Has Increased CDC’s National Health Interview Survey</a:t>
            </a: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35</a:t>
            </a:fld>
            <a:endParaRPr lang="en-US" dirty="0">
              <a:solidFill>
                <a:prstClr val="white"/>
              </a:solidFill>
            </a:endParaRPr>
          </a:p>
        </p:txBody>
      </p:sp>
      <p:graphicFrame>
        <p:nvGraphicFramePr>
          <p:cNvPr id="8" name="Chart 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288639295"/>
              </p:ext>
            </p:extLst>
          </p:nvPr>
        </p:nvGraphicFramePr>
        <p:xfrm>
          <a:off x="228600" y="1143000"/>
          <a:ext cx="4572000"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a:extLst>
              <a:ext uri="{FF2B5EF4-FFF2-40B4-BE49-F238E27FC236}">
                <a16:creationId xmlns:a16="http://schemas.microsoft.com/office/drawing/2014/main" id="{D2CB0FC2-D540-4846-905B-2F2CE7C23094}"/>
              </a:ext>
            </a:extLst>
          </p:cNvPr>
          <p:cNvPicPr>
            <a:picLocks noChangeAspect="1"/>
          </p:cNvPicPr>
          <p:nvPr/>
        </p:nvPicPr>
        <p:blipFill>
          <a:blip r:embed="rId3"/>
          <a:stretch>
            <a:fillRect/>
          </a:stretch>
        </p:blipFill>
        <p:spPr>
          <a:xfrm>
            <a:off x="4343400" y="3581400"/>
            <a:ext cx="4584589" cy="2755631"/>
          </a:xfrm>
          <a:prstGeom prst="rect">
            <a:avLst/>
          </a:prstGeom>
          <a:ln>
            <a:solidFill>
              <a:schemeClr val="tx1">
                <a:lumMod val="50000"/>
                <a:lumOff val="50000"/>
              </a:schemeClr>
            </a:solidFill>
          </a:ln>
        </p:spPr>
      </p:pic>
    </p:spTree>
    <p:extLst>
      <p:ext uri="{BB962C8B-B14F-4D97-AF65-F5344CB8AC3E}">
        <p14:creationId xmlns:p14="http://schemas.microsoft.com/office/powerpoint/2010/main" val="1051027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 Opioids Prescribed Per Capita, 2015 </a:t>
            </a:r>
            <a:br>
              <a:rPr lang="en-US" dirty="0"/>
            </a:br>
            <a:r>
              <a:rPr lang="en-US" dirty="0"/>
              <a:t>to ATUS and CPS</a:t>
            </a:r>
          </a:p>
        </p:txBody>
      </p:sp>
      <p:sp>
        <p:nvSpPr>
          <p:cNvPr id="4" name="Date Placeholder 3"/>
          <p:cNvSpPr>
            <a:spLocks noGrp="1"/>
          </p:cNvSpPr>
          <p:nvPr>
            <p:ph type="dt" sz="half" idx="2"/>
          </p:nvPr>
        </p:nvSpPr>
        <p:spPr/>
        <p:txBody>
          <a:bodyPr/>
          <a:lstStyle/>
          <a:p>
            <a:endParaRPr lang="en-US" dirty="0">
              <a:solidFill>
                <a:prstClr val="white"/>
              </a:solidFill>
            </a:endParaRP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36</a:t>
            </a:fld>
            <a:endParaRPr lang="en-US" dirty="0">
              <a:solidFill>
                <a:prstClr val="white"/>
              </a:solidFill>
            </a:endParaRPr>
          </a:p>
        </p:txBody>
      </p:sp>
      <p:pic>
        <p:nvPicPr>
          <p:cNvPr id="3" name="Picture 2"/>
          <p:cNvPicPr>
            <a:picLocks noChangeAspect="1"/>
          </p:cNvPicPr>
          <p:nvPr/>
        </p:nvPicPr>
        <p:blipFill rotWithShape="1">
          <a:blip r:embed="rId3"/>
          <a:srcRect l="2828" t="9887"/>
          <a:stretch/>
        </p:blipFill>
        <p:spPr>
          <a:xfrm>
            <a:off x="76200" y="1852473"/>
            <a:ext cx="9000826" cy="4243527"/>
          </a:xfrm>
          <a:prstGeom prst="rect">
            <a:avLst/>
          </a:prstGeom>
        </p:spPr>
      </p:pic>
      <p:sp>
        <p:nvSpPr>
          <p:cNvPr id="7" name="TextBox 6"/>
          <p:cNvSpPr txBox="1"/>
          <p:nvPr/>
        </p:nvSpPr>
        <p:spPr>
          <a:xfrm>
            <a:off x="1676400" y="1391743"/>
            <a:ext cx="5793509" cy="369332"/>
          </a:xfrm>
          <a:prstGeom prst="rect">
            <a:avLst/>
          </a:prstGeom>
          <a:noFill/>
        </p:spPr>
        <p:txBody>
          <a:bodyPr wrap="none" rtlCol="0">
            <a:spAutoFit/>
          </a:bodyPr>
          <a:lstStyle/>
          <a:p>
            <a:r>
              <a:rPr lang="en-US" dirty="0"/>
              <a:t>Morphine Milligram Equivalent (MME) Prescribed Per Capita</a:t>
            </a:r>
          </a:p>
        </p:txBody>
      </p:sp>
      <p:sp>
        <p:nvSpPr>
          <p:cNvPr id="8" name="TextBox 7"/>
          <p:cNvSpPr txBox="1"/>
          <p:nvPr/>
        </p:nvSpPr>
        <p:spPr>
          <a:xfrm>
            <a:off x="6019800" y="5449669"/>
            <a:ext cx="2972993" cy="646331"/>
          </a:xfrm>
          <a:prstGeom prst="rect">
            <a:avLst/>
          </a:prstGeom>
          <a:noFill/>
          <a:ln w="12700">
            <a:solidFill>
              <a:srgbClr val="C00000"/>
            </a:solidFill>
          </a:ln>
        </p:spPr>
        <p:txBody>
          <a:bodyPr wrap="none" rtlCol="0">
            <a:spAutoFit/>
          </a:bodyPr>
          <a:lstStyle/>
          <a:p>
            <a:r>
              <a:rPr lang="en-US" dirty="0"/>
              <a:t>Avg. in top 10% of counties is </a:t>
            </a:r>
          </a:p>
          <a:p>
            <a:r>
              <a:rPr lang="en-US" dirty="0"/>
              <a:t>31X the avg. in bottom 10% </a:t>
            </a:r>
          </a:p>
        </p:txBody>
      </p:sp>
    </p:spTree>
    <p:extLst>
      <p:ext uri="{BB962C8B-B14F-4D97-AF65-F5344CB8AC3E}">
        <p14:creationId xmlns:p14="http://schemas.microsoft.com/office/powerpoint/2010/main" val="466163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Opioid Prescription Rate Predicts Use of Pain Medication, Controlling for Health, Etc. </a:t>
            </a: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37</a:t>
            </a:fld>
            <a:endParaRPr lang="en-US" dirty="0">
              <a:solidFill>
                <a:prstClr val="white"/>
              </a:solidFill>
            </a:endParaRPr>
          </a:p>
        </p:txBody>
      </p:sp>
      <p:pic>
        <p:nvPicPr>
          <p:cNvPr id="3" name="Picture 2"/>
          <p:cNvPicPr>
            <a:picLocks noChangeAspect="1"/>
          </p:cNvPicPr>
          <p:nvPr/>
        </p:nvPicPr>
        <p:blipFill>
          <a:blip r:embed="rId2"/>
          <a:stretch>
            <a:fillRect/>
          </a:stretch>
        </p:blipFill>
        <p:spPr>
          <a:xfrm>
            <a:off x="2743200" y="1066881"/>
            <a:ext cx="4267200" cy="5383961"/>
          </a:xfrm>
          <a:prstGeom prst="rect">
            <a:avLst/>
          </a:prstGeom>
        </p:spPr>
      </p:pic>
    </p:spTree>
    <p:extLst>
      <p:ext uri="{BB962C8B-B14F-4D97-AF65-F5344CB8AC3E}">
        <p14:creationId xmlns:p14="http://schemas.microsoft.com/office/powerpoint/2010/main" val="809808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Force Participation Rate Fell More for Prime Age Men in Areas Where More Opioids are Prescribed</a:t>
            </a: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38</a:t>
            </a:fld>
            <a:endParaRPr lang="en-US" dirty="0">
              <a:solidFill>
                <a:prstClr val="white"/>
              </a:solidFill>
            </a:endParaRPr>
          </a:p>
        </p:txBody>
      </p:sp>
      <p:pic>
        <p:nvPicPr>
          <p:cNvPr id="6" name="Picture 5"/>
          <p:cNvPicPr>
            <a:picLocks noChangeAspect="1"/>
          </p:cNvPicPr>
          <p:nvPr/>
        </p:nvPicPr>
        <p:blipFill>
          <a:blip r:embed="rId2"/>
          <a:stretch>
            <a:fillRect/>
          </a:stretch>
        </p:blipFill>
        <p:spPr>
          <a:xfrm>
            <a:off x="381000" y="1050394"/>
            <a:ext cx="5116484" cy="5376676"/>
          </a:xfrm>
          <a:prstGeom prst="rect">
            <a:avLst/>
          </a:prstGeom>
        </p:spPr>
      </p:pic>
      <p:sp>
        <p:nvSpPr>
          <p:cNvPr id="3" name="TextBox 2">
            <a:extLst>
              <a:ext uri="{FF2B5EF4-FFF2-40B4-BE49-F238E27FC236}">
                <a16:creationId xmlns:a16="http://schemas.microsoft.com/office/drawing/2014/main" id="{47F95E9E-A778-40FD-8CDC-294D2EB678C9}"/>
              </a:ext>
            </a:extLst>
          </p:cNvPr>
          <p:cNvSpPr txBox="1"/>
          <p:nvPr/>
        </p:nvSpPr>
        <p:spPr>
          <a:xfrm>
            <a:off x="5867400" y="1752600"/>
            <a:ext cx="3124200" cy="3600986"/>
          </a:xfrm>
          <a:prstGeom prst="rect">
            <a:avLst/>
          </a:prstGeom>
          <a:noFill/>
        </p:spPr>
        <p:txBody>
          <a:bodyPr wrap="square" rtlCol="0">
            <a:spAutoFit/>
          </a:bodyPr>
          <a:lstStyle/>
          <a:p>
            <a:pPr marL="342900" indent="-342900">
              <a:buFont typeface="Wingdings" panose="05000000000000000000" pitchFamily="2" charset="2"/>
              <a:buChar char="v"/>
            </a:pPr>
            <a:r>
              <a:rPr lang="en-US" sz="1900" dirty="0"/>
              <a:t>Robust to linear MME</a:t>
            </a:r>
          </a:p>
          <a:p>
            <a:pPr marL="342900" indent="-342900">
              <a:buFont typeface="Wingdings" panose="05000000000000000000" pitchFamily="2" charset="2"/>
              <a:buChar char="v"/>
            </a:pPr>
            <a:r>
              <a:rPr lang="en-US" sz="1900" dirty="0"/>
              <a:t>Robust to including ADH China import exposure variables</a:t>
            </a:r>
          </a:p>
          <a:p>
            <a:pPr marL="342900" indent="-342900">
              <a:buFont typeface="Wingdings" panose="05000000000000000000" pitchFamily="2" charset="2"/>
              <a:buChar char="v"/>
            </a:pPr>
            <a:r>
              <a:rPr lang="en-US" sz="1900" dirty="0"/>
              <a:t>Similar effect in ASEC, controlling for self-reported health</a:t>
            </a:r>
          </a:p>
          <a:p>
            <a:pPr marL="342900" indent="-342900">
              <a:buFont typeface="Wingdings" panose="05000000000000000000" pitchFamily="2" charset="2"/>
              <a:buChar char="v"/>
            </a:pPr>
            <a:endParaRPr lang="en-US" sz="1900" dirty="0"/>
          </a:p>
          <a:p>
            <a:r>
              <a:rPr lang="en-US" sz="1900" dirty="0"/>
              <a:t>      </a:t>
            </a:r>
            <a:r>
              <a:rPr lang="en-US" sz="1900" u="sng" dirty="0"/>
              <a:t>Magnitude:</a:t>
            </a:r>
          </a:p>
          <a:p>
            <a:pPr marL="342900" indent="-342900">
              <a:buFont typeface="Wingdings" panose="05000000000000000000" pitchFamily="2" charset="2"/>
              <a:buChar char="v"/>
            </a:pPr>
            <a:r>
              <a:rPr lang="en-US" sz="1900" dirty="0"/>
              <a:t>MME rose 3.5x 1999-2015</a:t>
            </a:r>
          </a:p>
          <a:p>
            <a:pPr marL="342900" indent="-342900">
              <a:buFont typeface="Wingdings" panose="05000000000000000000" pitchFamily="2" charset="2"/>
              <a:buChar char="v"/>
            </a:pPr>
            <a:r>
              <a:rPr lang="en-US" sz="1900" dirty="0"/>
              <a:t>Log(3.5) x .011 = 0.6 pp</a:t>
            </a:r>
          </a:p>
          <a:p>
            <a:pPr marL="342900" indent="-342900">
              <a:buFont typeface="Wingdings" panose="05000000000000000000" pitchFamily="2" charset="2"/>
              <a:buChar char="v"/>
            </a:pPr>
            <a:r>
              <a:rPr lang="en-US" sz="1900" dirty="0"/>
              <a:t>0.6 / 3.2 ≈ 20 percent</a:t>
            </a:r>
          </a:p>
        </p:txBody>
      </p:sp>
    </p:spTree>
    <p:extLst>
      <p:ext uri="{BB962C8B-B14F-4D97-AF65-F5344CB8AC3E}">
        <p14:creationId xmlns:p14="http://schemas.microsoft.com/office/powerpoint/2010/main" val="18963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nvPr>
        </p:nvGraphicFramePr>
        <p:xfrm>
          <a:off x="1190625" y="1095375"/>
          <a:ext cx="6764011" cy="5029200"/>
        </p:xfrm>
        <a:graphic>
          <a:graphicData uri="http://schemas.openxmlformats.org/presentationml/2006/ole">
            <mc:AlternateContent xmlns:mc="http://schemas.openxmlformats.org/markup-compatibility/2006">
              <mc:Choice xmlns:v="urn:schemas-microsoft-com:vml" Requires="v">
                <p:oleObj spid="_x0000_s172069" name="Worksheet" r:id="rId3" imgW="3676605" imgH="2733761" progId="Excel.Sheet.12">
                  <p:link/>
                </p:oleObj>
              </mc:Choice>
              <mc:Fallback>
                <p:oleObj name="Worksheet" r:id="rId3" imgW="3676605" imgH="2733761" progId="Excel.Sheet.12">
                  <p:link/>
                  <p:pic>
                    <p:nvPicPr>
                      <p:cNvPr id="0" name=""/>
                      <p:cNvPicPr/>
                      <p:nvPr/>
                    </p:nvPicPr>
                    <p:blipFill>
                      <a:blip r:embed="rId4"/>
                      <a:stretch>
                        <a:fillRect/>
                      </a:stretch>
                    </p:blipFill>
                    <p:spPr>
                      <a:xfrm>
                        <a:off x="1190625" y="1095375"/>
                        <a:ext cx="6764011" cy="5029200"/>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U.S. Labor Force Participation Rates by Age and Gender</a:t>
            </a: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3</a:t>
            </a:fld>
            <a:endParaRPr lang="en-US" dirty="0">
              <a:solidFill>
                <a:prstClr val="white"/>
              </a:solidFill>
            </a:endParaRPr>
          </a:p>
        </p:txBody>
      </p:sp>
      <p:sp>
        <p:nvSpPr>
          <p:cNvPr id="8" name="TextBox 7"/>
          <p:cNvSpPr txBox="1"/>
          <p:nvPr/>
        </p:nvSpPr>
        <p:spPr>
          <a:xfrm>
            <a:off x="1126484" y="6071450"/>
            <a:ext cx="6688663"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Note: Shading denotes recession.</a:t>
            </a:r>
          </a:p>
          <a:p>
            <a:r>
              <a:rPr lang="en-US" sz="800" dirty="0">
                <a:latin typeface="Arial" panose="020B0604020202020204" pitchFamily="34" charset="0"/>
                <a:cs typeface="Arial" panose="020B0604020202020204" pitchFamily="34" charset="0"/>
              </a:rPr>
              <a:t>Source: Bureau of Labor Statistics; National Bureau of Economic Research.</a:t>
            </a:r>
          </a:p>
        </p:txBody>
      </p:sp>
    </p:spTree>
    <p:extLst>
      <p:ext uri="{BB962C8B-B14F-4D97-AF65-F5344CB8AC3E}">
        <p14:creationId xmlns:p14="http://schemas.microsoft.com/office/powerpoint/2010/main" val="1192725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Force Participation Rate Fell More for Prime Age Women in Areas Where More Opioids are Prescribed</a:t>
            </a: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39</a:t>
            </a:fld>
            <a:endParaRPr lang="en-US" dirty="0">
              <a:solidFill>
                <a:prstClr val="white"/>
              </a:solidFill>
            </a:endParaRPr>
          </a:p>
        </p:txBody>
      </p:sp>
      <p:pic>
        <p:nvPicPr>
          <p:cNvPr id="4" name="Picture 3"/>
          <p:cNvPicPr>
            <a:picLocks noChangeAspect="1"/>
          </p:cNvPicPr>
          <p:nvPr/>
        </p:nvPicPr>
        <p:blipFill>
          <a:blip r:embed="rId2"/>
          <a:stretch>
            <a:fillRect/>
          </a:stretch>
        </p:blipFill>
        <p:spPr>
          <a:xfrm>
            <a:off x="2057400" y="990600"/>
            <a:ext cx="5552199" cy="5484169"/>
          </a:xfrm>
          <a:prstGeom prst="rect">
            <a:avLst/>
          </a:prstGeom>
        </p:spPr>
      </p:pic>
    </p:spTree>
    <p:extLst>
      <p:ext uri="{BB962C8B-B14F-4D97-AF65-F5344CB8AC3E}">
        <p14:creationId xmlns:p14="http://schemas.microsoft.com/office/powerpoint/2010/main" val="3970149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0" y="1066800"/>
            <a:ext cx="9133242" cy="5486400"/>
          </a:xfrm>
        </p:spPr>
        <p:txBody>
          <a:bodyPr>
            <a:normAutofit fontScale="85000" lnSpcReduction="10000"/>
          </a:bodyPr>
          <a:lstStyle/>
          <a:p>
            <a:r>
              <a:rPr lang="en-US" dirty="0"/>
              <a:t>Physical, mental &amp; emotional health conditions as well as pain are a barrier to work for many prime age NLF men. </a:t>
            </a:r>
          </a:p>
          <a:p>
            <a:r>
              <a:rPr lang="en-US" dirty="0"/>
              <a:t>Don’t know direction of causality, but it is a barrier to participation regardless, and has run into opioid crisis.</a:t>
            </a:r>
          </a:p>
          <a:p>
            <a:r>
              <a:rPr lang="en-US" dirty="0"/>
              <a:t>Opioid addiction is a major social and economic problem. Focus on interventions such as pain management, preventative health care, physical therapy &amp; mental health services. Could raise LFPR and improve subjective well-being.  </a:t>
            </a:r>
          </a:p>
          <a:p>
            <a:r>
              <a:rPr lang="en-US" dirty="0"/>
              <a:t>Women’s plateau in LFPR is unexpected and possibly related to lack of maternity and family leave time in U.S. Should think of two distinct groups of women.  </a:t>
            </a: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40</a:t>
            </a:fld>
            <a:endParaRPr lang="en-US" dirty="0">
              <a:solidFill>
                <a:prstClr val="white"/>
              </a:solidFill>
            </a:endParaRPr>
          </a:p>
        </p:txBody>
      </p:sp>
    </p:spTree>
    <p:extLst>
      <p:ext uri="{BB962C8B-B14F-4D97-AF65-F5344CB8AC3E}">
        <p14:creationId xmlns:p14="http://schemas.microsoft.com/office/powerpoint/2010/main" val="2808146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41</a:t>
            </a:fld>
            <a:endParaRPr lang="en-US" dirty="0">
              <a:solidFill>
                <a:prstClr val="white"/>
              </a:solidFill>
            </a:endParaRPr>
          </a:p>
        </p:txBody>
      </p:sp>
    </p:spTree>
    <p:extLst>
      <p:ext uri="{BB962C8B-B14F-4D97-AF65-F5344CB8AC3E}">
        <p14:creationId xmlns:p14="http://schemas.microsoft.com/office/powerpoint/2010/main" val="3870965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Bonus Slides</a:t>
            </a:r>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42</a:t>
            </a:fld>
            <a:endParaRPr lang="en-US" dirty="0">
              <a:solidFill>
                <a:prstClr val="white"/>
              </a:solidFill>
            </a:endParaRPr>
          </a:p>
        </p:txBody>
      </p:sp>
    </p:spTree>
    <p:extLst>
      <p:ext uri="{BB962C8B-B14F-4D97-AF65-F5344CB8AC3E}">
        <p14:creationId xmlns:p14="http://schemas.microsoft.com/office/powerpoint/2010/main" val="592319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Recovery in LFPR for Prime Age Women Since 2015</a:t>
            </a:r>
          </a:p>
        </p:txBody>
      </p:sp>
      <p:sp>
        <p:nvSpPr>
          <p:cNvPr id="4" name="Slide Number Placeholder 3"/>
          <p:cNvSpPr>
            <a:spLocks noGrp="1"/>
          </p:cNvSpPr>
          <p:nvPr>
            <p:ph type="sldNum" sz="quarter" idx="4"/>
          </p:nvPr>
        </p:nvSpPr>
        <p:spPr/>
        <p:txBody>
          <a:bodyPr/>
          <a:lstStyle/>
          <a:p>
            <a:fld id="{6FB43660-FFB9-438F-8DC4-BC79AD108D53}" type="slidenum">
              <a:rPr lang="en-US" smtClean="0">
                <a:solidFill>
                  <a:prstClr val="white"/>
                </a:solidFill>
              </a:rPr>
              <a:pPr/>
              <a:t>43</a:t>
            </a:fld>
            <a:endParaRPr lang="en-US" dirty="0">
              <a:solidFill>
                <a:prstClr val="white"/>
              </a:solidFill>
            </a:endParaRPr>
          </a:p>
        </p:txBody>
      </p:sp>
      <p:graphicFrame>
        <p:nvGraphicFramePr>
          <p:cNvPr id="6" name="Chart 5"/>
          <p:cNvGraphicFramePr>
            <a:graphicFrameLocks/>
          </p:cNvGraphicFramePr>
          <p:nvPr>
            <p:extLst/>
          </p:nvPr>
        </p:nvGraphicFramePr>
        <p:xfrm>
          <a:off x="1447800" y="1009996"/>
          <a:ext cx="65532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4010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Rate Has Risen By Same Amount that LFPR Has Declined Since 2009</a:t>
            </a: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44</a:t>
            </a:fld>
            <a:endParaRPr lang="en-US" dirty="0">
              <a:solidFill>
                <a:prstClr val="white"/>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116934534"/>
              </p:ext>
            </p:extLst>
          </p:nvPr>
        </p:nvGraphicFramePr>
        <p:xfrm>
          <a:off x="1147762" y="1295400"/>
          <a:ext cx="6848475" cy="5136356"/>
        </p:xfrm>
        <a:graphic>
          <a:graphicData uri="http://schemas.openxmlformats.org/presentationml/2006/ole">
            <mc:AlternateContent xmlns:mc="http://schemas.openxmlformats.org/markup-compatibility/2006">
              <mc:Choice xmlns:v="urn:schemas-microsoft-com:vml" Requires="v">
                <p:oleObj spid="_x0000_s199693" name="Worksheet" r:id="rId3" imgW="3657600" imgH="2743081" progId="Excel.Sheet.12">
                  <p:link/>
                </p:oleObj>
              </mc:Choice>
              <mc:Fallback>
                <p:oleObj name="Worksheet" r:id="rId3" imgW="3657600" imgH="2743081" progId="Excel.Sheet.12">
                  <p:link/>
                  <p:pic>
                    <p:nvPicPr>
                      <p:cNvPr id="0" name=""/>
                      <p:cNvPicPr/>
                      <p:nvPr/>
                    </p:nvPicPr>
                    <p:blipFill>
                      <a:blip r:embed="rId4"/>
                      <a:stretch>
                        <a:fillRect/>
                      </a:stretch>
                    </p:blipFill>
                    <p:spPr>
                      <a:xfrm>
                        <a:off x="1147762" y="1295400"/>
                        <a:ext cx="6848475" cy="5136356"/>
                      </a:xfrm>
                      <a:prstGeom prst="rect">
                        <a:avLst/>
                      </a:prstGeom>
                    </p:spPr>
                  </p:pic>
                </p:oleObj>
              </mc:Fallback>
            </mc:AlternateContent>
          </a:graphicData>
        </a:graphic>
      </p:graphicFrame>
    </p:spTree>
    <p:extLst>
      <p:ext uri="{BB962C8B-B14F-4D97-AF65-F5344CB8AC3E}">
        <p14:creationId xmlns:p14="http://schemas.microsoft.com/office/powerpoint/2010/main" val="275906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 Ages 35+</a:t>
            </a:r>
          </a:p>
        </p:txBody>
      </p:sp>
      <p:sp>
        <p:nvSpPr>
          <p:cNvPr id="4" name="Date Placeholder 3"/>
          <p:cNvSpPr>
            <a:spLocks noGrp="1"/>
          </p:cNvSpPr>
          <p:nvPr>
            <p:ph type="dt" sz="half" idx="2"/>
          </p:nvPr>
        </p:nvSpPr>
        <p:spPr/>
        <p:txBody>
          <a:bodyPr/>
          <a:lstStyle/>
          <a:p>
            <a:endParaRPr lang="en-US" dirty="0">
              <a:solidFill>
                <a:prstClr val="white"/>
              </a:solidFill>
            </a:endParaRP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4</a:t>
            </a:fld>
            <a:endParaRPr lang="en-US" dirty="0">
              <a:solidFill>
                <a:prstClr val="white"/>
              </a:solidFill>
            </a:endParaRPr>
          </a:p>
        </p:txBody>
      </p:sp>
      <p:pic>
        <p:nvPicPr>
          <p:cNvPr id="6" name="Picture 5"/>
          <p:cNvPicPr>
            <a:picLocks noChangeAspect="1"/>
          </p:cNvPicPr>
          <p:nvPr/>
        </p:nvPicPr>
        <p:blipFill>
          <a:blip r:embed="rId2"/>
          <a:stretch>
            <a:fillRect/>
          </a:stretch>
        </p:blipFill>
        <p:spPr>
          <a:xfrm>
            <a:off x="914400" y="1106944"/>
            <a:ext cx="6951681" cy="5262924"/>
          </a:xfrm>
          <a:prstGeom prst="rect">
            <a:avLst/>
          </a:prstGeom>
        </p:spPr>
      </p:pic>
    </p:spTree>
    <p:extLst>
      <p:ext uri="{BB962C8B-B14F-4D97-AF65-F5344CB8AC3E}">
        <p14:creationId xmlns:p14="http://schemas.microsoft.com/office/powerpoint/2010/main" val="1572791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 35+</a:t>
            </a:r>
          </a:p>
        </p:txBody>
      </p:sp>
      <p:sp>
        <p:nvSpPr>
          <p:cNvPr id="4" name="Date Placeholder 3"/>
          <p:cNvSpPr>
            <a:spLocks noGrp="1"/>
          </p:cNvSpPr>
          <p:nvPr>
            <p:ph type="dt" sz="half" idx="2"/>
          </p:nvPr>
        </p:nvSpPr>
        <p:spPr/>
        <p:txBody>
          <a:bodyPr/>
          <a:lstStyle/>
          <a:p>
            <a:endParaRPr lang="en-US" dirty="0">
              <a:solidFill>
                <a:prstClr val="white"/>
              </a:solidFill>
            </a:endParaRP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5</a:t>
            </a:fld>
            <a:endParaRPr lang="en-US" dirty="0">
              <a:solidFill>
                <a:prstClr val="white"/>
              </a:solidFill>
            </a:endParaRPr>
          </a:p>
        </p:txBody>
      </p:sp>
      <p:pic>
        <p:nvPicPr>
          <p:cNvPr id="6" name="Picture 5"/>
          <p:cNvPicPr>
            <a:picLocks noChangeAspect="1"/>
          </p:cNvPicPr>
          <p:nvPr/>
        </p:nvPicPr>
        <p:blipFill>
          <a:blip r:embed="rId2"/>
          <a:stretch>
            <a:fillRect/>
          </a:stretch>
        </p:blipFill>
        <p:spPr>
          <a:xfrm>
            <a:off x="990600" y="1066800"/>
            <a:ext cx="7117580" cy="5296631"/>
          </a:xfrm>
          <a:prstGeom prst="rect">
            <a:avLst/>
          </a:prstGeom>
        </p:spPr>
      </p:pic>
    </p:spTree>
    <p:extLst>
      <p:ext uri="{BB962C8B-B14F-4D97-AF65-F5344CB8AC3E}">
        <p14:creationId xmlns:p14="http://schemas.microsoft.com/office/powerpoint/2010/main" val="1428368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Most of the Decline in U.S. LFPR since 1997 is Accounted for by Aging of the Population and Pre-Recession Trends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14:m>
                  <m:oMath xmlns:m="http://schemas.openxmlformats.org/officeDocument/2006/math">
                    <m:sSub>
                      <m:sSubPr>
                        <m:ctrlPr>
                          <a:rPr lang="en-US" i="1" smtClean="0">
                            <a:solidFill>
                              <a:srgbClr val="006600"/>
                            </a:solidFill>
                            <a:latin typeface="Cambria Math" panose="02040503050406030204" pitchFamily="18" charset="0"/>
                          </a:rPr>
                        </m:ctrlPr>
                      </m:sSubPr>
                      <m:e>
                        <m:acc>
                          <m:accPr>
                            <m:chr m:val="̂"/>
                            <m:ctrlPr>
                              <a:rPr lang="en-US" i="1">
                                <a:solidFill>
                                  <a:srgbClr val="006600"/>
                                </a:solidFill>
                                <a:latin typeface="Cambria Math" panose="02040503050406030204" pitchFamily="18" charset="0"/>
                              </a:rPr>
                            </m:ctrlPr>
                          </m:accPr>
                          <m:e>
                            <m:r>
                              <a:rPr lang="en-US" i="1">
                                <a:solidFill>
                                  <a:srgbClr val="006600"/>
                                </a:solidFill>
                                <a:latin typeface="Cambria Math" panose="02040503050406030204" pitchFamily="18" charset="0"/>
                              </a:rPr>
                              <m:t>𝓁</m:t>
                            </m:r>
                          </m:e>
                        </m:acc>
                      </m:e>
                      <m:sub>
                        <m:r>
                          <a:rPr lang="en-US" i="1">
                            <a:solidFill>
                              <a:srgbClr val="006600"/>
                            </a:solidFill>
                            <a:latin typeface="Cambria Math" panose="02040503050406030204" pitchFamily="18" charset="0"/>
                          </a:rPr>
                          <m:t>𝑡</m:t>
                        </m:r>
                      </m:sub>
                    </m:sSub>
                    <m:r>
                      <a:rPr lang="en-US" i="1">
                        <a:solidFill>
                          <a:srgbClr val="006600"/>
                        </a:solidFill>
                        <a:latin typeface="Cambria Math" panose="02040503050406030204" pitchFamily="18" charset="0"/>
                      </a:rPr>
                      <m:t>=  </m:t>
                    </m:r>
                    <m:nary>
                      <m:naryPr>
                        <m:chr m:val="∑"/>
                        <m:limLoc m:val="undOvr"/>
                        <m:subHide m:val="on"/>
                        <m:supHide m:val="on"/>
                        <m:ctrlPr>
                          <a:rPr lang="en-US" i="1">
                            <a:solidFill>
                              <a:srgbClr val="006600"/>
                            </a:solidFill>
                            <a:latin typeface="Cambria Math" panose="02040503050406030204" pitchFamily="18" charset="0"/>
                          </a:rPr>
                        </m:ctrlPr>
                      </m:naryPr>
                      <m:sub/>
                      <m:sup/>
                      <m:e>
                        <m:sSub>
                          <m:sSubPr>
                            <m:ctrlPr>
                              <a:rPr lang="en-US" i="1">
                                <a:solidFill>
                                  <a:srgbClr val="006600"/>
                                </a:solidFill>
                                <a:latin typeface="Cambria Math" panose="02040503050406030204" pitchFamily="18" charset="0"/>
                              </a:rPr>
                            </m:ctrlPr>
                          </m:sSubPr>
                          <m:e>
                            <m:acc>
                              <m:accPr>
                                <m:chr m:val="̂"/>
                                <m:ctrlPr>
                                  <a:rPr lang="en-US" i="1">
                                    <a:solidFill>
                                      <a:srgbClr val="006600"/>
                                    </a:solidFill>
                                    <a:latin typeface="Cambria Math" panose="02040503050406030204" pitchFamily="18" charset="0"/>
                                  </a:rPr>
                                </m:ctrlPr>
                              </m:accPr>
                              <m:e>
                                <m:r>
                                  <a:rPr lang="en-US" i="1">
                                    <a:solidFill>
                                      <a:srgbClr val="006600"/>
                                    </a:solidFill>
                                    <a:latin typeface="Cambria Math" panose="02040503050406030204" pitchFamily="18" charset="0"/>
                                  </a:rPr>
                                  <m:t>𝓁</m:t>
                                </m:r>
                              </m:e>
                            </m:acc>
                          </m:e>
                          <m:sub>
                            <m:r>
                              <a:rPr lang="en-US" i="1">
                                <a:solidFill>
                                  <a:srgbClr val="006600"/>
                                </a:solidFill>
                                <a:latin typeface="Cambria Math" panose="02040503050406030204" pitchFamily="18" charset="0"/>
                              </a:rPr>
                              <m:t>𝑖𝑡</m:t>
                            </m:r>
                          </m:sub>
                        </m:sSub>
                      </m:e>
                    </m:nary>
                    <m:sSub>
                      <m:sSubPr>
                        <m:ctrlPr>
                          <a:rPr lang="en-US" i="1">
                            <a:solidFill>
                              <a:srgbClr val="006600"/>
                            </a:solidFill>
                            <a:latin typeface="Cambria Math" panose="02040503050406030204" pitchFamily="18" charset="0"/>
                          </a:rPr>
                        </m:ctrlPr>
                      </m:sSubPr>
                      <m:e>
                        <m:r>
                          <a:rPr lang="en-US" i="1">
                            <a:solidFill>
                              <a:srgbClr val="006600"/>
                            </a:solidFill>
                            <a:latin typeface="Cambria Math" panose="02040503050406030204" pitchFamily="18" charset="0"/>
                          </a:rPr>
                          <m:t>𝑤</m:t>
                        </m:r>
                      </m:e>
                      <m:sub>
                        <m:r>
                          <a:rPr lang="en-US" i="1">
                            <a:solidFill>
                              <a:srgbClr val="006600"/>
                            </a:solidFill>
                            <a:latin typeface="Cambria Math" panose="02040503050406030204" pitchFamily="18" charset="0"/>
                          </a:rPr>
                          <m:t>𝑖</m:t>
                        </m:r>
                        <m:r>
                          <a:rPr lang="en-US" b="0" i="1" smtClean="0">
                            <a:solidFill>
                              <a:srgbClr val="006600"/>
                            </a:solidFill>
                            <a:latin typeface="Cambria Math" panose="02040503050406030204" pitchFamily="18" charset="0"/>
                          </a:rPr>
                          <m:t>0</m:t>
                        </m:r>
                      </m:sub>
                    </m:sSub>
                  </m:oMath>
                </a14:m>
                <a:r>
                  <a:rPr lang="en-US" dirty="0">
                    <a:solidFill>
                      <a:srgbClr val="006600"/>
                    </a:solidFill>
                  </a:rPr>
                  <a:t>, where </a:t>
                </a:r>
                <a14:m>
                  <m:oMath xmlns:m="http://schemas.openxmlformats.org/officeDocument/2006/math">
                    <m:sSub>
                      <m:sSubPr>
                        <m:ctrlPr>
                          <a:rPr lang="en-US" i="1">
                            <a:solidFill>
                              <a:srgbClr val="006600"/>
                            </a:solidFill>
                            <a:latin typeface="Cambria Math" panose="02040503050406030204" pitchFamily="18" charset="0"/>
                          </a:rPr>
                        </m:ctrlPr>
                      </m:sSubPr>
                      <m:e>
                        <m:acc>
                          <m:accPr>
                            <m:chr m:val="̂"/>
                            <m:ctrlPr>
                              <a:rPr lang="en-US" i="1">
                                <a:solidFill>
                                  <a:srgbClr val="006600"/>
                                </a:solidFill>
                                <a:latin typeface="Cambria Math" panose="02040503050406030204" pitchFamily="18" charset="0"/>
                              </a:rPr>
                            </m:ctrlPr>
                          </m:accPr>
                          <m:e>
                            <m:r>
                              <a:rPr lang="en-US" i="1">
                                <a:solidFill>
                                  <a:srgbClr val="006600"/>
                                </a:solidFill>
                                <a:latin typeface="Cambria Math" panose="02040503050406030204" pitchFamily="18" charset="0"/>
                              </a:rPr>
                              <m:t>𝓁</m:t>
                            </m:r>
                          </m:e>
                        </m:acc>
                      </m:e>
                      <m:sub>
                        <m:r>
                          <a:rPr lang="en-US" i="1">
                            <a:solidFill>
                              <a:srgbClr val="006600"/>
                            </a:solidFill>
                            <a:latin typeface="Cambria Math" panose="02040503050406030204" pitchFamily="18" charset="0"/>
                          </a:rPr>
                          <m:t>𝑖𝑡</m:t>
                        </m:r>
                      </m:sub>
                    </m:sSub>
                  </m:oMath>
                </a14:m>
                <a:r>
                  <a:rPr lang="en-US" dirty="0">
                    <a:solidFill>
                      <a:srgbClr val="006600"/>
                    </a:solidFill>
                  </a:rPr>
                  <a:t>is based on an extrapolation from the OLS estimated linear trend for group </a:t>
                </a:r>
                <a:r>
                  <a:rPr lang="en-US" dirty="0" err="1">
                    <a:solidFill>
                      <a:srgbClr val="006600"/>
                    </a:solidFill>
                  </a:rPr>
                  <a:t>i</a:t>
                </a:r>
                <a:r>
                  <a:rPr lang="en-US" dirty="0">
                    <a:solidFill>
                      <a:srgbClr val="006600"/>
                    </a:solidFill>
                  </a:rPr>
                  <a:t> estimated 1997-2006 and </a:t>
                </a:r>
                <a14:m>
                  <m:oMath xmlns:m="http://schemas.openxmlformats.org/officeDocument/2006/math">
                    <m:sSub>
                      <m:sSubPr>
                        <m:ctrlPr>
                          <a:rPr lang="en-US" i="1">
                            <a:solidFill>
                              <a:srgbClr val="006600"/>
                            </a:solidFill>
                            <a:latin typeface="Cambria Math" panose="02040503050406030204" pitchFamily="18" charset="0"/>
                          </a:rPr>
                        </m:ctrlPr>
                      </m:sSubPr>
                      <m:e>
                        <m:r>
                          <a:rPr lang="en-US" i="1">
                            <a:solidFill>
                              <a:srgbClr val="006600"/>
                            </a:solidFill>
                            <a:latin typeface="Cambria Math" panose="02040503050406030204" pitchFamily="18" charset="0"/>
                          </a:rPr>
                          <m:t>𝑤</m:t>
                        </m:r>
                      </m:e>
                      <m:sub>
                        <m:r>
                          <a:rPr lang="en-US" i="1">
                            <a:solidFill>
                              <a:srgbClr val="006600"/>
                            </a:solidFill>
                            <a:latin typeface="Cambria Math" panose="02040503050406030204" pitchFamily="18" charset="0"/>
                          </a:rPr>
                          <m:t>𝑖</m:t>
                        </m:r>
                        <m:r>
                          <a:rPr lang="en-US" b="0" i="1" smtClean="0">
                            <a:solidFill>
                              <a:srgbClr val="006600"/>
                            </a:solidFill>
                            <a:latin typeface="Cambria Math" panose="02040503050406030204" pitchFamily="18" charset="0"/>
                          </a:rPr>
                          <m:t>0</m:t>
                        </m:r>
                      </m:sub>
                    </m:sSub>
                  </m:oMath>
                </a14:m>
                <a:r>
                  <a:rPr lang="en-US" dirty="0">
                    <a:solidFill>
                      <a:srgbClr val="006600"/>
                    </a:solidFill>
                  </a:rPr>
                  <a:t> is population share in 1997.</a:t>
                </a:r>
              </a:p>
              <a:p>
                <a:pPr marL="0" indent="0">
                  <a:buNone/>
                </a:pPr>
                <a:endParaRPr lang="en-US" dirty="0">
                  <a:solidFill>
                    <a:srgbClr val="006600"/>
                  </a:solidFill>
                </a:endParaRPr>
              </a:p>
              <a:p>
                <a:pPr marL="0" indent="0">
                  <a:buNone/>
                </a:pPr>
                <a14:m>
                  <m:oMath xmlns:m="http://schemas.openxmlformats.org/officeDocument/2006/math">
                    <m:sSub>
                      <m:sSubPr>
                        <m:ctrlPr>
                          <a:rPr lang="en-US" i="1" smtClean="0">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𝓁</m:t>
                            </m:r>
                          </m:e>
                        </m:acc>
                        <m:r>
                          <a:rPr lang="en-US" b="0" i="1" smtClean="0">
                            <a:solidFill>
                              <a:srgbClr val="FF0000"/>
                            </a:solidFill>
                            <a:latin typeface="Cambria Math" panose="02040503050406030204" pitchFamily="18" charset="0"/>
                          </a:rPr>
                          <m:t>′</m:t>
                        </m:r>
                      </m:e>
                      <m:sub>
                        <m:r>
                          <a:rPr lang="en-US" i="1">
                            <a:solidFill>
                              <a:srgbClr val="FF0000"/>
                            </a:solidFill>
                            <a:latin typeface="Cambria Math" panose="02040503050406030204" pitchFamily="18" charset="0"/>
                          </a:rPr>
                          <m:t>𝑡</m:t>
                        </m:r>
                      </m:sub>
                    </m:sSub>
                    <m:r>
                      <a:rPr lang="en-US" i="1">
                        <a:solidFill>
                          <a:srgbClr val="FF0000"/>
                        </a:solidFill>
                        <a:latin typeface="Cambria Math" panose="02040503050406030204" pitchFamily="18" charset="0"/>
                      </a:rPr>
                      <m:t>=  </m:t>
                    </m:r>
                    <m:nary>
                      <m:naryPr>
                        <m:chr m:val="∑"/>
                        <m:limLoc m:val="undOvr"/>
                        <m:subHide m:val="on"/>
                        <m:supHide m:val="on"/>
                        <m:ctrlPr>
                          <a:rPr lang="en-US" i="1">
                            <a:solidFill>
                              <a:srgbClr val="FF0000"/>
                            </a:solidFill>
                            <a:latin typeface="Cambria Math" panose="02040503050406030204" pitchFamily="18" charset="0"/>
                          </a:rPr>
                        </m:ctrlPr>
                      </m:naryPr>
                      <m:sub/>
                      <m:sup/>
                      <m:e>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𝓁</m:t>
                                </m:r>
                              </m:e>
                            </m:acc>
                          </m:e>
                          <m:sub>
                            <m:r>
                              <a:rPr lang="en-US" i="1">
                                <a:solidFill>
                                  <a:srgbClr val="FF0000"/>
                                </a:solidFill>
                                <a:latin typeface="Cambria Math" panose="02040503050406030204" pitchFamily="18" charset="0"/>
                              </a:rPr>
                              <m:t>𝑖𝑡</m:t>
                            </m:r>
                          </m:sub>
                        </m:sSub>
                      </m:e>
                    </m:nary>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𝑤</m:t>
                        </m:r>
                      </m:e>
                      <m:sub>
                        <m:r>
                          <a:rPr lang="en-US" i="1">
                            <a:solidFill>
                              <a:srgbClr val="FF0000"/>
                            </a:solidFill>
                            <a:latin typeface="Cambria Math" panose="02040503050406030204" pitchFamily="18" charset="0"/>
                          </a:rPr>
                          <m:t>𝑖</m:t>
                        </m:r>
                        <m:r>
                          <a:rPr lang="en-US" b="0" i="1" smtClean="0">
                            <a:solidFill>
                              <a:srgbClr val="FF0000"/>
                            </a:solidFill>
                            <a:latin typeface="Cambria Math" panose="02040503050406030204" pitchFamily="18" charset="0"/>
                          </a:rPr>
                          <m:t>𝑡</m:t>
                        </m:r>
                      </m:sub>
                    </m:sSub>
                  </m:oMath>
                </a14:m>
                <a:r>
                  <a:rPr lang="en-US" dirty="0">
                    <a:solidFill>
                      <a:srgbClr val="FF0000"/>
                    </a:solidFill>
                  </a:rPr>
                  <a:t>, where </a:t>
                </a:r>
                <a14:m>
                  <m:oMath xmlns:m="http://schemas.openxmlformats.org/officeDocument/2006/math">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𝓁</m:t>
                            </m:r>
                          </m:e>
                        </m:acc>
                      </m:e>
                      <m:sub>
                        <m:r>
                          <a:rPr lang="en-US" i="1">
                            <a:solidFill>
                              <a:srgbClr val="FF0000"/>
                            </a:solidFill>
                            <a:latin typeface="Cambria Math" panose="02040503050406030204" pitchFamily="18" charset="0"/>
                          </a:rPr>
                          <m:t>𝑖𝑡</m:t>
                        </m:r>
                      </m:sub>
                    </m:sSub>
                  </m:oMath>
                </a14:m>
                <a:r>
                  <a:rPr lang="en-US" dirty="0">
                    <a:solidFill>
                      <a:srgbClr val="FF0000"/>
                    </a:solidFill>
                  </a:rPr>
                  <a:t>is based on an extrapolation from the OLS estimated linear trend for group </a:t>
                </a:r>
                <a:r>
                  <a:rPr lang="en-US" dirty="0" err="1">
                    <a:solidFill>
                      <a:srgbClr val="FF0000"/>
                    </a:solidFill>
                  </a:rPr>
                  <a:t>i</a:t>
                </a:r>
                <a:r>
                  <a:rPr lang="en-US" dirty="0">
                    <a:solidFill>
                      <a:srgbClr val="FF0000"/>
                    </a:solidFill>
                  </a:rPr>
                  <a:t> estimated 1997-2006 and </a:t>
                </a:r>
                <a14:m>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𝑤</m:t>
                        </m:r>
                      </m:e>
                      <m:sub>
                        <m:r>
                          <a:rPr lang="en-US" i="1">
                            <a:solidFill>
                              <a:srgbClr val="FF0000"/>
                            </a:solidFill>
                            <a:latin typeface="Cambria Math" panose="02040503050406030204" pitchFamily="18" charset="0"/>
                          </a:rPr>
                          <m:t>𝑖</m:t>
                        </m:r>
                        <m:r>
                          <a:rPr lang="en-US" b="0" i="1" smtClean="0">
                            <a:solidFill>
                              <a:srgbClr val="FF0000"/>
                            </a:solidFill>
                            <a:latin typeface="Cambria Math" panose="02040503050406030204" pitchFamily="18" charset="0"/>
                          </a:rPr>
                          <m:t>𝑡</m:t>
                        </m:r>
                      </m:sub>
                    </m:sSub>
                  </m:oMath>
                </a14:m>
                <a:r>
                  <a:rPr lang="en-US" dirty="0">
                    <a:solidFill>
                      <a:srgbClr val="FF0000"/>
                    </a:solidFill>
                  </a:rPr>
                  <a:t> is population share in year t.</a:t>
                </a:r>
              </a:p>
              <a:p>
                <a:pPr marL="0" indent="0">
                  <a:buNone/>
                </a:pPr>
                <a:endParaRPr lang="en-US" dirty="0">
                  <a:solidFill>
                    <a:srgbClr val="006600"/>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852" t="-2291" r="-1630"/>
                </a:stretch>
              </a:blipFill>
            </p:spPr>
            <p:txBody>
              <a:bodyPr/>
              <a:lstStyle/>
              <a:p>
                <a:r>
                  <a:rPr lang="en-US">
                    <a:noFill/>
                  </a:rPr>
                  <a:t> </a:t>
                </a:r>
              </a:p>
            </p:txBody>
          </p:sp>
        </mc:Fallback>
      </mc:AlternateContent>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6</a:t>
            </a:fld>
            <a:endParaRPr lang="en-US" dirty="0">
              <a:solidFill>
                <a:prstClr val="white"/>
              </a:solidFill>
            </a:endParaRPr>
          </a:p>
        </p:txBody>
      </p:sp>
    </p:spTree>
    <p:extLst>
      <p:ext uri="{BB962C8B-B14F-4D97-AF65-F5344CB8AC3E}">
        <p14:creationId xmlns:p14="http://schemas.microsoft.com/office/powerpoint/2010/main" val="1677091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590550" y="487363"/>
          <a:ext cx="7964488" cy="5943600"/>
        </p:xfrm>
        <a:graphic>
          <a:graphicData uri="http://schemas.openxmlformats.org/presentationml/2006/ole">
            <mc:AlternateContent xmlns:mc="http://schemas.openxmlformats.org/markup-compatibility/2006">
              <mc:Choice xmlns:v="urn:schemas-microsoft-com:vml" Requires="v">
                <p:oleObj spid="_x0000_s178211" name="Worksheet" r:id="rId4" imgW="3676605" imgH="2743081" progId="Excel.Sheet.12">
                  <p:link/>
                </p:oleObj>
              </mc:Choice>
              <mc:Fallback>
                <p:oleObj name="Worksheet" r:id="rId4" imgW="3676605" imgH="2743081" progId="Excel.Sheet.12">
                  <p:link/>
                  <p:pic>
                    <p:nvPicPr>
                      <p:cNvPr id="0" name=""/>
                      <p:cNvPicPr/>
                      <p:nvPr/>
                    </p:nvPicPr>
                    <p:blipFill>
                      <a:blip r:embed="rId5"/>
                      <a:stretch>
                        <a:fillRect/>
                      </a:stretch>
                    </p:blipFill>
                    <p:spPr>
                      <a:xfrm>
                        <a:off x="590550" y="487363"/>
                        <a:ext cx="7964488" cy="59436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 name="Rectangle 1"/>
              <p:cNvSpPr/>
              <p:nvPr/>
            </p:nvSpPr>
            <p:spPr>
              <a:xfrm>
                <a:off x="7631629" y="2131033"/>
                <a:ext cx="445571" cy="3835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6600"/>
                              </a:solidFill>
                              <a:latin typeface="Cambria Math" panose="02040503050406030204" pitchFamily="18" charset="0"/>
                            </a:rPr>
                          </m:ctrlPr>
                        </m:sSubPr>
                        <m:e>
                          <m:acc>
                            <m:accPr>
                              <m:chr m:val="̂"/>
                              <m:ctrlPr>
                                <a:rPr lang="en-US" i="1">
                                  <a:solidFill>
                                    <a:srgbClr val="006600"/>
                                  </a:solidFill>
                                  <a:latin typeface="Cambria Math" panose="02040503050406030204" pitchFamily="18" charset="0"/>
                                </a:rPr>
                              </m:ctrlPr>
                            </m:accPr>
                            <m:e>
                              <m:r>
                                <a:rPr lang="en-US" i="1">
                                  <a:solidFill>
                                    <a:srgbClr val="006600"/>
                                  </a:solidFill>
                                  <a:latin typeface="Cambria Math" panose="02040503050406030204" pitchFamily="18" charset="0"/>
                                </a:rPr>
                                <m:t>𝓁</m:t>
                              </m:r>
                            </m:e>
                          </m:acc>
                        </m:e>
                        <m:sub>
                          <m:r>
                            <a:rPr lang="en-US" i="1">
                              <a:solidFill>
                                <a:srgbClr val="006600"/>
                              </a:solidFill>
                              <a:latin typeface="Cambria Math" panose="02040503050406030204" pitchFamily="18" charset="0"/>
                            </a:rPr>
                            <m:t>𝑡</m:t>
                          </m:r>
                        </m:sub>
                      </m:sSub>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7631629" y="2131033"/>
                <a:ext cx="445571" cy="383567"/>
              </a:xfrm>
              <a:prstGeom prst="rect">
                <a:avLst/>
              </a:prstGeom>
              <a:blipFill rotWithShape="0">
                <a:blip r:embed="rId6"/>
                <a:stretch>
                  <a:fillRect t="-1587" r="-41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7620000" y="2895600"/>
                <a:ext cx="504882" cy="3835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𝓁</m:t>
                              </m:r>
                            </m:e>
                          </m:acc>
                          <m:r>
                            <a:rPr lang="en-US" i="1">
                              <a:solidFill>
                                <a:srgbClr val="FF0000"/>
                              </a:solidFill>
                              <a:latin typeface="Cambria Math" panose="02040503050406030204" pitchFamily="18" charset="0"/>
                            </a:rPr>
                            <m:t>′</m:t>
                          </m:r>
                        </m:e>
                        <m:sub>
                          <m:r>
                            <a:rPr lang="en-US" i="1">
                              <a:solidFill>
                                <a:srgbClr val="FF0000"/>
                              </a:solidFill>
                              <a:latin typeface="Cambria Math" panose="02040503050406030204" pitchFamily="18" charset="0"/>
                            </a:rPr>
                            <m:t>𝑡</m:t>
                          </m:r>
                        </m:sub>
                      </m:sSub>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7620000" y="2895600"/>
                <a:ext cx="504882" cy="383567"/>
              </a:xfrm>
              <a:prstGeom prst="rect">
                <a:avLst/>
              </a:prstGeom>
              <a:blipFill rotWithShape="0">
                <a:blip r:embed="rId7"/>
                <a:stretch>
                  <a:fillRect t="-1587" r="-3614"/>
                </a:stretch>
              </a:blipFill>
            </p:spPr>
            <p:txBody>
              <a:bodyPr/>
              <a:lstStyle/>
              <a:p>
                <a:r>
                  <a:rPr lang="en-US">
                    <a:noFill/>
                  </a:rPr>
                  <a:t> </a:t>
                </a:r>
              </a:p>
            </p:txBody>
          </p:sp>
        </mc:Fallback>
      </mc:AlternateContent>
      <p:sp>
        <p:nvSpPr>
          <p:cNvPr id="5" name="TextBox 4"/>
          <p:cNvSpPr txBox="1"/>
          <p:nvPr/>
        </p:nvSpPr>
        <p:spPr>
          <a:xfrm>
            <a:off x="4191000" y="2057400"/>
            <a:ext cx="777777" cy="369332"/>
          </a:xfrm>
          <a:prstGeom prst="rect">
            <a:avLst/>
          </a:prstGeom>
          <a:noFill/>
        </p:spPr>
        <p:txBody>
          <a:bodyPr wrap="none" rtlCol="0">
            <a:spAutoFit/>
          </a:bodyPr>
          <a:lstStyle/>
          <a:p>
            <a:r>
              <a:rPr lang="en-US" dirty="0">
                <a:solidFill>
                  <a:schemeClr val="tx2">
                    <a:lumMod val="60000"/>
                    <a:lumOff val="40000"/>
                  </a:schemeClr>
                </a:solidFill>
              </a:rPr>
              <a:t>Actual</a:t>
            </a:r>
          </a:p>
        </p:txBody>
      </p:sp>
    </p:spTree>
    <p:extLst>
      <p:ext uri="{BB962C8B-B14F-4D97-AF65-F5344CB8AC3E}">
        <p14:creationId xmlns:p14="http://schemas.microsoft.com/office/powerpoint/2010/main" val="685344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Longer Term Trends for Subgroups</a:t>
            </a:r>
          </a:p>
        </p:txBody>
      </p:sp>
      <p:sp>
        <p:nvSpPr>
          <p:cNvPr id="6" name="Content Placeholder 5"/>
          <p:cNvSpPr>
            <a:spLocks noGrp="1"/>
          </p:cNvSpPr>
          <p:nvPr>
            <p:ph idx="1"/>
          </p:nvPr>
        </p:nvSpPr>
        <p:spPr/>
        <p:txBody>
          <a:bodyPr/>
          <a:lstStyle/>
          <a:p>
            <a:r>
              <a:rPr lang="en-US" dirty="0"/>
              <a:t>Young Workers</a:t>
            </a:r>
          </a:p>
          <a:p>
            <a:r>
              <a:rPr lang="en-US" dirty="0"/>
              <a:t>Prime Age Men</a:t>
            </a:r>
          </a:p>
          <a:p>
            <a:r>
              <a:rPr lang="en-US" dirty="0"/>
              <a:t>Women</a:t>
            </a:r>
          </a:p>
          <a:p>
            <a:endParaRPr lang="en-US" dirty="0"/>
          </a:p>
          <a:p>
            <a:r>
              <a:rPr lang="en-US" dirty="0"/>
              <a:t>Connection Between Opioid Crisis and Labor Force Participation</a:t>
            </a:r>
          </a:p>
        </p:txBody>
      </p:sp>
      <p:sp>
        <p:nvSpPr>
          <p:cNvPr id="4" name="Date Placeholder 3"/>
          <p:cNvSpPr>
            <a:spLocks noGrp="1"/>
          </p:cNvSpPr>
          <p:nvPr>
            <p:ph type="dt" sz="half" idx="2"/>
          </p:nvPr>
        </p:nvSpPr>
        <p:spPr/>
        <p:txBody>
          <a:bodyPr/>
          <a:lstStyle/>
          <a:p>
            <a:endParaRPr lang="en-US" dirty="0">
              <a:solidFill>
                <a:prstClr val="white"/>
              </a:solidFill>
            </a:endParaRPr>
          </a:p>
        </p:txBody>
      </p:sp>
      <p:sp>
        <p:nvSpPr>
          <p:cNvPr id="5" name="Slide Number Placeholder 4"/>
          <p:cNvSpPr>
            <a:spLocks noGrp="1"/>
          </p:cNvSpPr>
          <p:nvPr>
            <p:ph type="sldNum" sz="quarter" idx="4"/>
          </p:nvPr>
        </p:nvSpPr>
        <p:spPr/>
        <p:txBody>
          <a:bodyPr/>
          <a:lstStyle/>
          <a:p>
            <a:fld id="{6FB43660-FFB9-438F-8DC4-BC79AD108D53}" type="slidenum">
              <a:rPr lang="en-US" smtClean="0">
                <a:solidFill>
                  <a:prstClr val="white"/>
                </a:solidFill>
              </a:rPr>
              <a:pPr/>
              <a:t>8</a:t>
            </a:fld>
            <a:endParaRPr lang="en-US" dirty="0">
              <a:solidFill>
                <a:prstClr val="white"/>
              </a:solidFill>
            </a:endParaRPr>
          </a:p>
        </p:txBody>
      </p:sp>
    </p:spTree>
    <p:extLst>
      <p:ext uri="{BB962C8B-B14F-4D97-AF65-F5344CB8AC3E}">
        <p14:creationId xmlns:p14="http://schemas.microsoft.com/office/powerpoint/2010/main" val="259482258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24375</TotalTime>
  <Words>1592</Words>
  <Application>Microsoft Office PowerPoint</Application>
  <PresentationFormat>On-screen Show (4:3)</PresentationFormat>
  <Paragraphs>228</Paragraphs>
  <Slides>45</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Links</vt:lpstr>
      </vt:variant>
      <vt:variant>
        <vt:i4>14</vt:i4>
      </vt:variant>
      <vt:variant>
        <vt:lpstr>Slide Titles</vt:lpstr>
      </vt:variant>
      <vt:variant>
        <vt:i4>45</vt:i4>
      </vt:variant>
    </vt:vector>
  </HeadingPairs>
  <TitlesOfParts>
    <vt:vector size="66" baseType="lpstr">
      <vt:lpstr>Arial</vt:lpstr>
      <vt:lpstr>Calibri</vt:lpstr>
      <vt:lpstr>Cambria Math</vt:lpstr>
      <vt:lpstr>Georgia</vt:lpstr>
      <vt:lpstr>Times New Roman</vt:lpstr>
      <vt:lpstr>Wingdings</vt:lpstr>
      <vt:lpstr>1_Office Theme</vt:lpstr>
      <vt:lpstr>file:///\\files\davidcho\Alan\Presentations\Charts\Labor%20Force%20Participation%20Rates%20by%20Demographics.xlsx!CHARTS!%5bLabor%20Force%20Participation%20Rates%20by%20Demographics.xlsx%5dCHARTS%20Chart%204</vt:lpstr>
      <vt:lpstr>file:///\\files\davidcho\Alan\BPEA%20Fall%202017\2017-08\Figure%203%20and%20Appendix%20--%20Labor%20Force%20Participation%20Rates%20With%20Trends.xlsx!CHARTS!%5bFigure%203%20and%20Appendix%20--%20Labor%20Force%20Participation%20Rates%20With%20Trends.xlsx%5dCHARTS%20Chart%2017</vt:lpstr>
      <vt:lpstr>file:///H:\Alan\BPEA%20Fall%202017\2017-08\Figure%204%20--%20Nonparticipation%20and%20Idle%20Rates%20by%20Gender.xlsx!CHARTS!%5bNonparticipation%20and%20Idle%20Rates%20by%20Gender.xlsx%5dCHARTS%20Chart%204</vt:lpstr>
      <vt:lpstr>file:///\\files\davidcho\Alan\BPEA%20Fall%202017\2017-08\Tables%202-4,%206,%2010-11%20--%20ATUS.xlsx!TABLE2!R3C3:R32C8</vt:lpstr>
      <vt:lpstr>file:///H:\Alan\BPEA%20Fall%202017\2017-08\Tables%202-4,%206,%2010-11%20--%20ATUS.xlsx!TABLE3!R3C3:R27C15</vt:lpstr>
      <vt:lpstr>file:///H:\Alan\BPEA%20Fall%202017\2017-08\Figure%2012%20--%20Cantril%20Ladders.xlsx!CHARTS!%5bFigure%2011%20--%20Cantril%20Ladders.xlsx%5dCHARTS%20Chart%208</vt:lpstr>
      <vt:lpstr>file:///H:\Alan\BPEA%20Fall%202017\2017-08\Figure%2012%20--%20Cantril%20Ladders.xlsx!CHARTS!%5bFigure%2011%20--%20Cantril%20Ladders.xlsx%5dCHARTS%20Chart%2010</vt:lpstr>
      <vt:lpstr>file:///\\files\davidcho\Alan\Presentations\Charts\Labor%20Force%20Participation%20Rate%20for%20Prime-Age%20Men.xlsx!CHARTS!%5bLabor%20Force%20Participation%20Rate%20for%20Prime-Age%20Men.xlsx%5dCHARTS%20Chart%203</vt:lpstr>
      <vt:lpstr>file:///H:\Alan\BPEA%20Fall%202017\2017-07\Tables%207-9%20--%20PPS.xlsx!TABLE9!R3C3:R20C6</vt:lpstr>
      <vt:lpstr>file:///H:\Alan\BPEA%20Fall%202017\2017-08\Tables%202-4,%206,%2010-11%20--%20ATUS.xlsx!TABLES10!R27C3:R47C9</vt:lpstr>
      <vt:lpstr>file:///H:\Alan\BPEA%20Fall%202017\2017-08\Tables%202-4,%206,%2010-11%20--%20ATUS.xlsx!TABLES11!R27C3:R47C9</vt:lpstr>
      <vt:lpstr>file:///H:\Alan\BPEA%20Fall%202017\2017-08\Figure%2010%20--%20Reason%20for%20Not%20Looking%20for%20Work%20by%20Gender.xlsx!CHARTS!%5bFigure%2012%20--%20Reason%20Not%20Looking%20for%20Work%20by%20Gender.xlsx%5dCHARTS%20Chart%2017</vt:lpstr>
      <vt:lpstr>file:///\\files\davidcho\Alan\BPEA%20Fall%202017\2017-08\Figure%207%20--%20Prime%20Age%20Men%20Reporting%20Pain.xlsx!CHARTS!%5bFigure%209%20--%20Prime%20Age%20Men%20Reporting%20Pain.xlsx%5dCHARTS%20Chart%203</vt:lpstr>
      <vt:lpstr>file:///\\files\davidcho\Alan\BPEA%20Fall%202017\2017-08\Figure%2011%20--%20Retirement%20Rates%20by%20Gender.xlsx!CHARTS!%5bCPS%20Retirement%20Rates%20by%20Gender.xlsx%5dCHARTS%20Chart%201</vt:lpstr>
      <vt:lpstr>Where Have All the Workers Gone? An Inquiry into the Decline of the U.S. Labor Force Participation Rate</vt:lpstr>
      <vt:lpstr>Outline:  Where Have All the Workers Gone?</vt:lpstr>
      <vt:lpstr>U.S. Labor Force Participation Rate Peaked in 2000 And Has Declined by 4 Percentage Points</vt:lpstr>
      <vt:lpstr>U.S. Labor Force Participation Rates by Age and Gender</vt:lpstr>
      <vt:lpstr>Men Ages 35+</vt:lpstr>
      <vt:lpstr>Women 35+</vt:lpstr>
      <vt:lpstr>Most of the Decline in U.S. LFPR since 1997 is Accounted for by Aging of the Population and Pre-Recession Trends</vt:lpstr>
      <vt:lpstr>PowerPoint Presentation</vt:lpstr>
      <vt:lpstr>Understanding Longer Term Trends for Subgroups</vt:lpstr>
      <vt:lpstr>Rise in School Enrollment Offset Most of Decline in LFPR for Young Men, and All of it for Young Women</vt:lpstr>
      <vt:lpstr>PowerPoint Presentation</vt:lpstr>
      <vt:lpstr>Subjective Well-Being – ATUS-WB 2010, 2012-13</vt:lpstr>
      <vt:lpstr>PowerPoint Presentation</vt:lpstr>
      <vt:lpstr>NLF Young People Overall are Content </vt:lpstr>
      <vt:lpstr>Prime Working-Age Men</vt:lpstr>
      <vt:lpstr>LFPR has been Falling for Prime-Age Men for Decades</vt:lpstr>
      <vt:lpstr>LFPR Prime Men, by Education Annual Averages</vt:lpstr>
      <vt:lpstr>Many NLF Prime Age Men Report Poor Health (and Look Different from the Unemployed)</vt:lpstr>
      <vt:lpstr>More than 1/3rd of NLF Men Report a Severe Disability</vt:lpstr>
      <vt:lpstr>NLF Men Report High Incidence of Pain and Pain Medication – Esp. White &lt;BA NLF Prime Age Men</vt:lpstr>
      <vt:lpstr>Longitudinal Princeton Pain Survey (PPS)  Sept. 30-Oct 2, 2016 and July 7-14, 2017</vt:lpstr>
      <vt:lpstr>PowerPoint Presentation</vt:lpstr>
      <vt:lpstr>Second Wave of PPS </vt:lpstr>
      <vt:lpstr>Subjective Well-Being – ATUS-WB 2010, 2012-13</vt:lpstr>
      <vt:lpstr>Subjective Well-Being of Prime Age Men, By Labor Force Status</vt:lpstr>
      <vt:lpstr>Women</vt:lpstr>
      <vt:lpstr>Labor Force Participation Rate for Women, by Age and Birth Cohort</vt:lpstr>
      <vt:lpstr>Subjective Well-Being of Prime-Age Women, NLF Group as a Whole is Happier</vt:lpstr>
      <vt:lpstr>But NLF Women who are Not Keeping House Are Almost as Miserable as Male Counterparts</vt:lpstr>
      <vt:lpstr>Pain Medication by Gender and Labor Force Status</vt:lpstr>
      <vt:lpstr>NLF Prime Age Women Who are Not Keeping House are Even More Likely that NLF Men to Take Pain Meds</vt:lpstr>
      <vt:lpstr>Prime-Age NLF Women who Aren’t Taking Care of Home are Growing as Fast as NLF Men</vt:lpstr>
      <vt:lpstr>PowerPoint Presentation</vt:lpstr>
      <vt:lpstr>Since 2000 the Rate of Deaths from Opioid Overdoses  in the U.S. has Increased &gt;300%</vt:lpstr>
      <vt:lpstr>No Evidence that Pain Has Declined Despite Opioid Use</vt:lpstr>
      <vt:lpstr>Consequence of Pain for Employment Has Increased CDC’s National Health Interview Survey</vt:lpstr>
      <vt:lpstr>Link Opioids Prescribed Per Capita, 2015  to ATUS and CPS</vt:lpstr>
      <vt:lpstr>Local Opioid Prescription Rate Predicts Use of Pain Medication, Controlling for Health, Etc. </vt:lpstr>
      <vt:lpstr>Labor Force Participation Rate Fell More for Prime Age Men in Areas Where More Opioids are Prescribed</vt:lpstr>
      <vt:lpstr>Labor Force Participation Rate Fell More for Prime Age Women in Areas Where More Opioids are Prescribed</vt:lpstr>
      <vt:lpstr>Conclusions</vt:lpstr>
      <vt:lpstr>Thank You</vt:lpstr>
      <vt:lpstr>Bonus Slides</vt:lpstr>
      <vt:lpstr>Some Recovery in LFPR for Prime Age Women Since 2015</vt:lpstr>
      <vt:lpstr>Retirement Rate Has Risen By Same Amount that LFPR Has Declined Since 2009</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Nation’s Service: Lessons from Serving as the President’s Chief Economist</dc:title>
  <dc:creator>akrueger</dc:creator>
  <cp:lastModifiedBy>Sam Michel</cp:lastModifiedBy>
  <cp:revision>909</cp:revision>
  <cp:lastPrinted>2017-08-25T18:57:32Z</cp:lastPrinted>
  <dcterms:created xsi:type="dcterms:W3CDTF">2013-11-21T15:44:44Z</dcterms:created>
  <dcterms:modified xsi:type="dcterms:W3CDTF">2017-09-07T14:35:22Z</dcterms:modified>
</cp:coreProperties>
</file>