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7" r:id="rId5"/>
    <p:sldId id="275" r:id="rId6"/>
    <p:sldId id="282" r:id="rId7"/>
    <p:sldId id="287" r:id="rId8"/>
    <p:sldId id="276" r:id="rId9"/>
    <p:sldId id="256" r:id="rId10"/>
    <p:sldId id="285" r:id="rId11"/>
    <p:sldId id="286" r:id="rId12"/>
    <p:sldId id="277" r:id="rId13"/>
    <p:sldId id="278" r:id="rId14"/>
    <p:sldId id="280" r:id="rId15"/>
    <p:sldId id="283" r:id="rId16"/>
    <p:sldId id="28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varScale="1">
        <p:scale>
          <a:sx n="101" d="100"/>
          <a:sy n="101" d="100"/>
        </p:scale>
        <p:origin x="13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91BCDC-4635-45BC-9168-C639492165E0}" type="datetimeFigureOut">
              <a:rPr lang="en-US" smtClean="0"/>
              <a:t>3/15/2019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6FB8AF-061C-4449-8E32-86489242E7F8}" type="slidenum">
              <a:rPr lang="en-US" smtClean="0"/>
              <a:t>‹#›</a:t>
            </a:fld>
            <a:endParaRPr lang="en-US"/>
          </a:p>
        </p:txBody>
      </p:sp>
    </p:spTree>
    <p:extLst>
      <p:ext uri="{BB962C8B-B14F-4D97-AF65-F5344CB8AC3E}">
        <p14:creationId xmlns:p14="http://schemas.microsoft.com/office/powerpoint/2010/main" val="313258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0DCAD-20FA-428D-A197-D04BF84D61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CE8A5A-0948-4B86-AE7F-0D794A137B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2587174-FD33-44DE-9823-8AB8CFC978E0}"/>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5" name="Footer Placeholder 4">
            <a:extLst>
              <a:ext uri="{FF2B5EF4-FFF2-40B4-BE49-F238E27FC236}">
                <a16:creationId xmlns:a16="http://schemas.microsoft.com/office/drawing/2014/main" id="{751928C5-C70A-45B9-974D-FE74F0D4D4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66850E-8F8E-4356-A129-1BDB1EBC7BD3}"/>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3262602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21DB2-C2BD-4D8C-8882-4648C2C1F8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972F16-77F2-42F8-AE99-E03FC353CCC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E0DD62-1A00-4EF7-AED0-21137FE1E819}"/>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5" name="Footer Placeholder 4">
            <a:extLst>
              <a:ext uri="{FF2B5EF4-FFF2-40B4-BE49-F238E27FC236}">
                <a16:creationId xmlns:a16="http://schemas.microsoft.com/office/drawing/2014/main" id="{10E4E413-D5C4-4233-BEA5-DB83D4B88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CBA4A-C956-4D73-BC37-BC345BEC444B}"/>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3487955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6CEB9BA-5674-47FD-8120-C996E9D2919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2D78E77-0D27-4129-A85B-8C0304B66D3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915965-F204-4C1B-A754-154B0306820A}"/>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5" name="Footer Placeholder 4">
            <a:extLst>
              <a:ext uri="{FF2B5EF4-FFF2-40B4-BE49-F238E27FC236}">
                <a16:creationId xmlns:a16="http://schemas.microsoft.com/office/drawing/2014/main" id="{F0899E5C-E06E-4C7B-8F6A-693A443CD4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B57DCC-9A7F-4438-A64C-D8331F310EA8}"/>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81711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E076A-885D-49FF-B15F-A756A0A791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AEF896-87C3-444B-B789-65A0D7537DB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294B8C-B758-4165-915D-FCCEFF46B28F}"/>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5" name="Footer Placeholder 4">
            <a:extLst>
              <a:ext uri="{FF2B5EF4-FFF2-40B4-BE49-F238E27FC236}">
                <a16:creationId xmlns:a16="http://schemas.microsoft.com/office/drawing/2014/main" id="{61173697-A7F4-4D82-95A0-4B807FD4B4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B9B942-5BBA-4F15-8191-E6BE4338A0D1}"/>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2633699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A6202-610B-474A-BF8E-B1A33FF486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1EADE4-4252-4E64-BEC8-E17FD79332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6BC6402-3FBB-4BBF-B41B-B2CEC1EA3C12}"/>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5" name="Footer Placeholder 4">
            <a:extLst>
              <a:ext uri="{FF2B5EF4-FFF2-40B4-BE49-F238E27FC236}">
                <a16:creationId xmlns:a16="http://schemas.microsoft.com/office/drawing/2014/main" id="{BD898BB0-3990-4ECF-999B-D767A307DE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2EB7FF-AA82-4705-8992-DD82A8DD7000}"/>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1386402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54D78-0CED-4C41-B3FA-9CB8277016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4CFC-BC7F-4595-BA91-A0D53F8C340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E26D6B-7FB0-4137-83EF-DE8CA514AF8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64EA08-362F-40ED-8B97-B1654860FB17}"/>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6" name="Footer Placeholder 5">
            <a:extLst>
              <a:ext uri="{FF2B5EF4-FFF2-40B4-BE49-F238E27FC236}">
                <a16:creationId xmlns:a16="http://schemas.microsoft.com/office/drawing/2014/main" id="{3A5A26D2-4B3F-40C3-A3F9-066D2CE44E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720248-9448-46E0-A816-64C4CA39AACA}"/>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2266927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3DA05-484A-40CC-BD3D-36F28AC875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9361C0-5459-4BB6-AF85-92A8C62BEC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36016EF-3DE6-4AE5-B2FE-E97EAE218C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6987FF-784E-424A-8C78-A59BF4753B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1E978F8-7C8E-4634-9BFA-8E3469AC4BF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AFF25F-7B2F-463F-A503-FAAC21F3DF81}"/>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8" name="Footer Placeholder 7">
            <a:extLst>
              <a:ext uri="{FF2B5EF4-FFF2-40B4-BE49-F238E27FC236}">
                <a16:creationId xmlns:a16="http://schemas.microsoft.com/office/drawing/2014/main" id="{D2A2AB9F-E3E3-46EA-B64C-DEF8911004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9D734A-07B2-4472-BB9E-84BEC4810E28}"/>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3461217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6ACD5-9B39-420D-B6F6-50578430567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421103-60E9-43E9-BB8F-FEF0FD4E0005}"/>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4" name="Footer Placeholder 3">
            <a:extLst>
              <a:ext uri="{FF2B5EF4-FFF2-40B4-BE49-F238E27FC236}">
                <a16:creationId xmlns:a16="http://schemas.microsoft.com/office/drawing/2014/main" id="{44D8E593-56F1-4BF0-852A-01E6A74A12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935505-7FE6-468F-8BE9-F79D91C9B3D6}"/>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3527909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C7C388-5EAA-42AD-B025-455C371D92AE}"/>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3" name="Footer Placeholder 2">
            <a:extLst>
              <a:ext uri="{FF2B5EF4-FFF2-40B4-BE49-F238E27FC236}">
                <a16:creationId xmlns:a16="http://schemas.microsoft.com/office/drawing/2014/main" id="{23AE3732-2504-4B0C-8570-C132C2E9ED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2BEDA8-A52F-4081-87F6-6F54438006FA}"/>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249071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2FDBE-9FC1-4213-B87D-400C528570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189B08-3EBC-4138-960B-FA75A8FC49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1E1014-7673-4532-A055-91C6364200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8734C51-FA76-4404-82CC-83B221250672}"/>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6" name="Footer Placeholder 5">
            <a:extLst>
              <a:ext uri="{FF2B5EF4-FFF2-40B4-BE49-F238E27FC236}">
                <a16:creationId xmlns:a16="http://schemas.microsoft.com/office/drawing/2014/main" id="{0ABF318F-BECE-4DD3-9CE4-8DE6349508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8850CF-4A97-423F-A147-AC8C7DE4E659}"/>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2189512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0D65-8A2D-4E5F-A75E-B2C5A738A9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4F5DFB-E624-48E5-92F8-69BED36525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C44C41-4F51-4605-B564-831BED3E5A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DC423D5-B26B-43E7-8D2D-447715F6562B}"/>
              </a:ext>
            </a:extLst>
          </p:cNvPr>
          <p:cNvSpPr>
            <a:spLocks noGrp="1"/>
          </p:cNvSpPr>
          <p:nvPr>
            <p:ph type="dt" sz="half" idx="10"/>
          </p:nvPr>
        </p:nvSpPr>
        <p:spPr/>
        <p:txBody>
          <a:bodyPr/>
          <a:lstStyle/>
          <a:p>
            <a:fld id="{F704135D-3AA9-4402-9EA4-94FF9E79028F}" type="datetimeFigureOut">
              <a:rPr lang="en-US" smtClean="0"/>
              <a:t>3/15/2019</a:t>
            </a:fld>
            <a:endParaRPr lang="en-US"/>
          </a:p>
        </p:txBody>
      </p:sp>
      <p:sp>
        <p:nvSpPr>
          <p:cNvPr id="6" name="Footer Placeholder 5">
            <a:extLst>
              <a:ext uri="{FF2B5EF4-FFF2-40B4-BE49-F238E27FC236}">
                <a16:creationId xmlns:a16="http://schemas.microsoft.com/office/drawing/2014/main" id="{CD53109C-8186-47DA-BF51-77E14FCA5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E76673-D847-4057-B203-F9CB94A6AB48}"/>
              </a:ext>
            </a:extLst>
          </p:cNvPr>
          <p:cNvSpPr>
            <a:spLocks noGrp="1"/>
          </p:cNvSpPr>
          <p:nvPr>
            <p:ph type="sldNum" sz="quarter" idx="12"/>
          </p:nvPr>
        </p:nvSpPr>
        <p:spPr/>
        <p:txBody>
          <a:bodyPr/>
          <a:lstStyle/>
          <a:p>
            <a:fld id="{645DAC3D-E45B-4540-8DEF-A820D734F2EC}" type="slidenum">
              <a:rPr lang="en-US" smtClean="0"/>
              <a:t>‹#›</a:t>
            </a:fld>
            <a:endParaRPr lang="en-US"/>
          </a:p>
        </p:txBody>
      </p:sp>
    </p:spTree>
    <p:extLst>
      <p:ext uri="{BB962C8B-B14F-4D97-AF65-F5344CB8AC3E}">
        <p14:creationId xmlns:p14="http://schemas.microsoft.com/office/powerpoint/2010/main" val="2407339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103C27-69F0-4444-BF0A-C2C72BDD3A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11DA62-0ACA-4CAD-B69B-BFC25F38DB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64EC94-6E71-4B0C-87E4-C56DFAA653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135D-3AA9-4402-9EA4-94FF9E79028F}" type="datetimeFigureOut">
              <a:rPr lang="en-US" smtClean="0"/>
              <a:t>3/15/2019</a:t>
            </a:fld>
            <a:endParaRPr lang="en-US"/>
          </a:p>
        </p:txBody>
      </p:sp>
      <p:sp>
        <p:nvSpPr>
          <p:cNvPr id="5" name="Footer Placeholder 4">
            <a:extLst>
              <a:ext uri="{FF2B5EF4-FFF2-40B4-BE49-F238E27FC236}">
                <a16:creationId xmlns:a16="http://schemas.microsoft.com/office/drawing/2014/main" id="{D539A5BE-B6F4-4E57-B4D7-1378EA319C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AE4810-57EC-42BD-A57A-F09BFA2AF3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5DAC3D-E45B-4540-8DEF-A820D734F2EC}" type="slidenum">
              <a:rPr lang="en-US" smtClean="0"/>
              <a:t>‹#›</a:t>
            </a:fld>
            <a:endParaRPr lang="en-US"/>
          </a:p>
        </p:txBody>
      </p:sp>
    </p:spTree>
    <p:extLst>
      <p:ext uri="{BB962C8B-B14F-4D97-AF65-F5344CB8AC3E}">
        <p14:creationId xmlns:p14="http://schemas.microsoft.com/office/powerpoint/2010/main" val="679798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wessel@brookings.ed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gao.gov/assets/600/592834.pdf" TargetMode="External"/><Relationship Id="rId3" Type="http://schemas.openxmlformats.org/officeDocument/2006/relationships/hyperlink" Target="https://www.brookings.edu/blog/up-front/2017/08/03/the-hutchins-center-explains-the-debt-limit/" TargetMode="External"/><Relationship Id="rId7" Type="http://schemas.openxmlformats.org/officeDocument/2006/relationships/hyperlink" Target="https://www.gao.gov/products/GAO-15-476" TargetMode="External"/><Relationship Id="rId2" Type="http://schemas.openxmlformats.org/officeDocument/2006/relationships/hyperlink" Target="https://bipartisanpolicy.org/bpc-debt-limit-analysis/" TargetMode="External"/><Relationship Id="rId1" Type="http://schemas.openxmlformats.org/officeDocument/2006/relationships/slideLayout" Target="../slideLayouts/slideLayout2.xml"/><Relationship Id="rId6" Type="http://schemas.openxmlformats.org/officeDocument/2006/relationships/hyperlink" Target="https://www.federalreserve.gov/econres/feds/files/2017052pap.pdf" TargetMode="External"/><Relationship Id="rId11" Type="http://schemas.openxmlformats.org/officeDocument/2006/relationships/image" Target="../media/image1.png"/><Relationship Id="rId5" Type="http://schemas.openxmlformats.org/officeDocument/2006/relationships/hyperlink" Target="https://fas.org/sgp/crs/misc/IF10292.pdf" TargetMode="External"/><Relationship Id="rId10" Type="http://schemas.openxmlformats.org/officeDocument/2006/relationships/hyperlink" Target="https://www.youtube.com/watch?v=7Au2-J-3on0" TargetMode="External"/><Relationship Id="rId4" Type="http://schemas.openxmlformats.org/officeDocument/2006/relationships/hyperlink" Target="http://www.crfb.org/papers/qa-everything-you-should-know-about-debt-ceiling" TargetMode="External"/><Relationship Id="rId9" Type="http://schemas.openxmlformats.org/officeDocument/2006/relationships/hyperlink" Target="https://www.treasurydirect.gov/govt/resources/faq/faq_publicdebt.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77DA97-D2C5-4B7B-BC8B-D00682976CD1}"/>
              </a:ext>
            </a:extLst>
          </p:cNvPr>
          <p:cNvSpPr>
            <a:spLocks noGrp="1"/>
          </p:cNvSpPr>
          <p:nvPr>
            <p:ph idx="1"/>
          </p:nvPr>
        </p:nvSpPr>
        <p:spPr>
          <a:xfrm>
            <a:off x="838200" y="1510606"/>
            <a:ext cx="10515600" cy="4874238"/>
          </a:xfrm>
        </p:spPr>
        <p:txBody>
          <a:bodyPr>
            <a:normAutofit lnSpcReduction="10000"/>
          </a:bodyPr>
          <a:lstStyle/>
          <a:p>
            <a:endParaRPr lang="en-US" dirty="0"/>
          </a:p>
          <a:p>
            <a:pPr marL="0" indent="0" algn="ctr">
              <a:buNone/>
            </a:pPr>
            <a:r>
              <a:rPr lang="en-US" sz="4400" b="1" dirty="0"/>
              <a:t>The Debt Limit: Past, Present, and Future </a:t>
            </a:r>
          </a:p>
          <a:p>
            <a:pPr marL="0" indent="0" algn="ctr">
              <a:buNone/>
            </a:pPr>
            <a:endParaRPr lang="en-US" sz="3600" dirty="0"/>
          </a:p>
          <a:p>
            <a:pPr marL="0" indent="0" algn="ctr">
              <a:buNone/>
            </a:pPr>
            <a:r>
              <a:rPr lang="en-US" b="1" dirty="0"/>
              <a:t>David Wessel</a:t>
            </a:r>
          </a:p>
          <a:p>
            <a:pPr marL="0" indent="0" algn="ctr">
              <a:buNone/>
            </a:pPr>
            <a:r>
              <a:rPr lang="en-US" dirty="0"/>
              <a:t>Hutchins Center on Fiscal &amp; Monetary Policy</a:t>
            </a:r>
          </a:p>
          <a:p>
            <a:pPr marL="0" indent="0" algn="ctr">
              <a:buNone/>
            </a:pPr>
            <a:r>
              <a:rPr lang="en-US" dirty="0"/>
              <a:t>Brookings Institution</a:t>
            </a:r>
          </a:p>
          <a:p>
            <a:pPr marL="0" indent="0" algn="ctr">
              <a:buNone/>
            </a:pPr>
            <a:r>
              <a:rPr lang="en-US" sz="2000" dirty="0">
                <a:hlinkClick r:id="rId2"/>
              </a:rPr>
              <a:t>dwessel@brookings.edu</a:t>
            </a:r>
            <a:r>
              <a:rPr lang="en-US" sz="2000" dirty="0"/>
              <a:t> </a:t>
            </a:r>
          </a:p>
          <a:p>
            <a:pPr marL="0" indent="0" algn="ctr">
              <a:buNone/>
            </a:pPr>
            <a:endParaRPr lang="en-US" dirty="0"/>
          </a:p>
          <a:p>
            <a:pPr marL="0" indent="0" algn="ctr">
              <a:buNone/>
            </a:pPr>
            <a:r>
              <a:rPr lang="en-US" dirty="0"/>
              <a:t>March 7, 2019</a:t>
            </a:r>
            <a:br>
              <a:rPr lang="en-US" dirty="0"/>
            </a:br>
            <a:r>
              <a:rPr lang="en-US" dirty="0"/>
              <a:t>Senate Staff Briefing </a:t>
            </a:r>
          </a:p>
          <a:p>
            <a:pPr marL="0" indent="0">
              <a:buNone/>
            </a:pPr>
            <a:endParaRPr lang="en-US" dirty="0"/>
          </a:p>
        </p:txBody>
      </p:sp>
      <p:pic>
        <p:nvPicPr>
          <p:cNvPr id="4" name="Picture 3">
            <a:extLst>
              <a:ext uri="{FF2B5EF4-FFF2-40B4-BE49-F238E27FC236}">
                <a16:creationId xmlns:a16="http://schemas.microsoft.com/office/drawing/2014/main" id="{57C170E8-386B-450C-9657-657463BB2B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9137" y="371554"/>
            <a:ext cx="5720804" cy="1220075"/>
          </a:xfrm>
          <a:prstGeom prst="rect">
            <a:avLst/>
          </a:prstGeom>
        </p:spPr>
      </p:pic>
    </p:spTree>
    <p:extLst>
      <p:ext uri="{BB962C8B-B14F-4D97-AF65-F5344CB8AC3E}">
        <p14:creationId xmlns:p14="http://schemas.microsoft.com/office/powerpoint/2010/main" val="3005543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A8432-2825-4FF9-BCB8-243B8DAB9932}"/>
              </a:ext>
            </a:extLst>
          </p:cNvPr>
          <p:cNvSpPr>
            <a:spLocks noGrp="1"/>
          </p:cNvSpPr>
          <p:nvPr>
            <p:ph type="title"/>
          </p:nvPr>
        </p:nvSpPr>
        <p:spPr/>
        <p:txBody>
          <a:bodyPr/>
          <a:lstStyle/>
          <a:p>
            <a:r>
              <a:rPr lang="en-US" dirty="0"/>
              <a:t>Can’t Treasury ‘prioritize</a:t>
            </a:r>
            <a:r>
              <a:rPr lang="en-US"/>
              <a:t>’ payments? </a:t>
            </a:r>
            <a:r>
              <a:rPr lang="en-US" dirty="0"/>
              <a:t/>
            </a:r>
            <a:br>
              <a:rPr lang="en-US" dirty="0"/>
            </a:br>
            <a:endParaRPr lang="en-US" dirty="0"/>
          </a:p>
        </p:txBody>
      </p:sp>
      <p:sp>
        <p:nvSpPr>
          <p:cNvPr id="3" name="Content Placeholder 2">
            <a:extLst>
              <a:ext uri="{FF2B5EF4-FFF2-40B4-BE49-F238E27FC236}">
                <a16:creationId xmlns:a16="http://schemas.microsoft.com/office/drawing/2014/main" id="{C5FC49CA-B857-4E2D-9138-7A26D7B5B928}"/>
              </a:ext>
            </a:extLst>
          </p:cNvPr>
          <p:cNvSpPr>
            <a:spLocks noGrp="1"/>
          </p:cNvSpPr>
          <p:nvPr>
            <p:ph idx="1"/>
          </p:nvPr>
        </p:nvSpPr>
        <p:spPr/>
        <p:txBody>
          <a:bodyPr>
            <a:normAutofit lnSpcReduction="10000"/>
          </a:bodyPr>
          <a:lstStyle/>
          <a:p>
            <a:r>
              <a:rPr lang="en-US" dirty="0"/>
              <a:t>If the debt limit were not raised, and assuming Treasury had sufficient cash on hand, the New York Fed's systems would be technologically capable of continuing to make principal and interest payments while Treasury was not making other kinds of payments. This approach would be entirely experimental and create unacceptable risk to both domestic and global financial markets. As we have repeatedly stated, this would mean that the United States would default on its obligations, including to senior citizens, veterans, and members of the military."</a:t>
            </a:r>
          </a:p>
          <a:p>
            <a:pPr marL="0" indent="0">
              <a:buNone/>
            </a:pPr>
            <a:r>
              <a:rPr lang="en-US" dirty="0"/>
              <a:t> 	—Alastair </a:t>
            </a:r>
            <a:r>
              <a:rPr lang="en-US" dirty="0" err="1"/>
              <a:t>Fitzpayne</a:t>
            </a:r>
            <a:r>
              <a:rPr lang="en-US" dirty="0"/>
              <a:t>, assistant Treasury secretary		</a:t>
            </a:r>
          </a:p>
          <a:p>
            <a:pPr marL="457200" lvl="1" indent="0">
              <a:buNone/>
            </a:pPr>
            <a:r>
              <a:rPr lang="en-US" dirty="0"/>
              <a:t>	 letter to House Financial Services Committee, May 7, 2014</a:t>
            </a:r>
          </a:p>
          <a:p>
            <a:endParaRPr lang="en-US" dirty="0"/>
          </a:p>
        </p:txBody>
      </p:sp>
      <p:pic>
        <p:nvPicPr>
          <p:cNvPr id="4" name="Picture 3">
            <a:extLst>
              <a:ext uri="{FF2B5EF4-FFF2-40B4-BE49-F238E27FC236}">
                <a16:creationId xmlns:a16="http://schemas.microsoft.com/office/drawing/2014/main" id="{15A1E56D-4E52-42FF-96AA-23631801BF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226623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CA271-F1EC-4E5D-9921-917628ACD18E}"/>
              </a:ext>
            </a:extLst>
          </p:cNvPr>
          <p:cNvSpPr>
            <a:spLocks noGrp="1"/>
          </p:cNvSpPr>
          <p:nvPr>
            <p:ph type="title"/>
          </p:nvPr>
        </p:nvSpPr>
        <p:spPr/>
        <p:txBody>
          <a:bodyPr/>
          <a:lstStyle/>
          <a:p>
            <a:r>
              <a:rPr lang="en-US" dirty="0"/>
              <a:t>What does Congress get for raising the debt ceiling?</a:t>
            </a:r>
          </a:p>
        </p:txBody>
      </p:sp>
      <p:sp>
        <p:nvSpPr>
          <p:cNvPr id="3" name="Content Placeholder 2">
            <a:extLst>
              <a:ext uri="{FF2B5EF4-FFF2-40B4-BE49-F238E27FC236}">
                <a16:creationId xmlns:a16="http://schemas.microsoft.com/office/drawing/2014/main" id="{B3B5455C-1585-421D-A29E-DEA6E1D2F38F}"/>
              </a:ext>
            </a:extLst>
          </p:cNvPr>
          <p:cNvSpPr>
            <a:spLocks noGrp="1"/>
          </p:cNvSpPr>
          <p:nvPr>
            <p:ph idx="1"/>
          </p:nvPr>
        </p:nvSpPr>
        <p:spPr>
          <a:xfrm>
            <a:off x="964659" y="1690688"/>
            <a:ext cx="10515600" cy="3752643"/>
          </a:xfrm>
        </p:spPr>
        <p:txBody>
          <a:bodyPr/>
          <a:lstStyle/>
          <a:p>
            <a:endParaRPr lang="en-US" dirty="0"/>
          </a:p>
          <a:p>
            <a:pPr marL="0" indent="0">
              <a:buNone/>
            </a:pPr>
            <a:r>
              <a:rPr lang="en-US" dirty="0"/>
              <a:t>It gets to keep borrowing. </a:t>
            </a:r>
          </a:p>
          <a:p>
            <a:pPr marL="0" indent="0">
              <a:buNone/>
            </a:pPr>
            <a:endParaRPr lang="en-US" dirty="0"/>
          </a:p>
          <a:p>
            <a:pPr marL="0" indent="0">
              <a:buNone/>
            </a:pPr>
            <a:r>
              <a:rPr lang="en-US" dirty="0"/>
              <a:t>It preserves benefits (to taxpayers) of the U.S. government issuing the world’s safest asset: U.S. Treasury debt.</a:t>
            </a:r>
          </a:p>
          <a:p>
            <a:pPr marL="0" indent="0">
              <a:buNone/>
            </a:pPr>
            <a:endParaRPr lang="en-US" dirty="0"/>
          </a:p>
          <a:p>
            <a:pPr marL="0" indent="0">
              <a:buNone/>
            </a:pPr>
            <a:endParaRPr lang="en-US" dirty="0"/>
          </a:p>
          <a:p>
            <a:pPr marL="0" indent="0">
              <a:buNone/>
            </a:pPr>
            <a:endParaRPr lang="en-US" dirty="0"/>
          </a:p>
        </p:txBody>
      </p:sp>
      <p:pic>
        <p:nvPicPr>
          <p:cNvPr id="1028" name="Picture 4" descr="https://upload.wikimedia.org/wikipedia/commons/thumb/5/52/1969_%24100K_Treasury_Bill_%28front%29.jpg/1280px-1969_%24100K_Treasury_Bill_%28front%29.jpg">
            <a:extLst>
              <a:ext uri="{FF2B5EF4-FFF2-40B4-BE49-F238E27FC236}">
                <a16:creationId xmlns:a16="http://schemas.microsoft.com/office/drawing/2014/main" id="{7213018C-33D1-45B0-BAA3-0C82DE25E3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4377" y="4307796"/>
            <a:ext cx="4090361" cy="246109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BCDE6587-2DE5-4145-B198-556F82D7A5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540704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A4E5D-3143-45BA-A7BC-DBBBBB52843D}"/>
              </a:ext>
            </a:extLst>
          </p:cNvPr>
          <p:cNvSpPr>
            <a:spLocks noGrp="1"/>
          </p:cNvSpPr>
          <p:nvPr>
            <p:ph type="title"/>
          </p:nvPr>
        </p:nvSpPr>
        <p:spPr/>
        <p:txBody>
          <a:bodyPr/>
          <a:lstStyle/>
          <a:p>
            <a:r>
              <a:rPr lang="en-US" dirty="0"/>
              <a:t>What are today’s political realities?</a:t>
            </a:r>
          </a:p>
        </p:txBody>
      </p:sp>
      <p:sp>
        <p:nvSpPr>
          <p:cNvPr id="3" name="Content Placeholder 2">
            <a:extLst>
              <a:ext uri="{FF2B5EF4-FFF2-40B4-BE49-F238E27FC236}">
                <a16:creationId xmlns:a16="http://schemas.microsoft.com/office/drawing/2014/main" id="{945726FB-CE6D-4290-B148-5831987C23BA}"/>
              </a:ext>
            </a:extLst>
          </p:cNvPr>
          <p:cNvSpPr>
            <a:spLocks noGrp="1"/>
          </p:cNvSpPr>
          <p:nvPr>
            <p:ph idx="1"/>
          </p:nvPr>
        </p:nvSpPr>
        <p:spPr/>
        <p:txBody>
          <a:bodyPr/>
          <a:lstStyle/>
          <a:p>
            <a:r>
              <a:rPr lang="en-US" dirty="0"/>
              <a:t>President’s party usually provides votes to raise debt ceiling. </a:t>
            </a:r>
          </a:p>
          <a:p>
            <a:r>
              <a:rPr lang="en-US" dirty="0"/>
              <a:t>Democrats control the House. House can raise debt ceiling with 	majority vote. (Gephardt Rule) </a:t>
            </a:r>
          </a:p>
          <a:p>
            <a:r>
              <a:rPr lang="en-US" dirty="0"/>
              <a:t>Senate needs 60 votes.  With a Republican president, onus is on 	Republicans to avert default.</a:t>
            </a:r>
          </a:p>
          <a:p>
            <a:r>
              <a:rPr lang="en-US" dirty="0"/>
              <a:t>Democrats have leverage to extract concessions to get to 60 votes.</a:t>
            </a:r>
          </a:p>
          <a:p>
            <a:r>
              <a:rPr lang="en-US" dirty="0"/>
              <a:t> Noteworthy:  X date will be close to Oct. 1, when discretionary spending caps will bind unless lifted.</a:t>
            </a:r>
          </a:p>
          <a:p>
            <a:endParaRPr lang="en-US" dirty="0"/>
          </a:p>
          <a:p>
            <a:endParaRPr lang="en-US" dirty="0"/>
          </a:p>
        </p:txBody>
      </p:sp>
      <p:pic>
        <p:nvPicPr>
          <p:cNvPr id="4" name="Picture 3">
            <a:extLst>
              <a:ext uri="{FF2B5EF4-FFF2-40B4-BE49-F238E27FC236}">
                <a16:creationId xmlns:a16="http://schemas.microsoft.com/office/drawing/2014/main" id="{CBA5E913-3B29-4511-BA44-7AA4DE702B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1978323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FDB3-3BE9-4D8C-B731-9F674F49F5C2}"/>
              </a:ext>
            </a:extLst>
          </p:cNvPr>
          <p:cNvSpPr>
            <a:spLocks noGrp="1"/>
          </p:cNvSpPr>
          <p:nvPr>
            <p:ph type="title"/>
          </p:nvPr>
        </p:nvSpPr>
        <p:spPr/>
        <p:txBody>
          <a:bodyPr>
            <a:normAutofit/>
          </a:bodyPr>
          <a:lstStyle/>
          <a:p>
            <a:r>
              <a:rPr lang="en-US" sz="3600" dirty="0"/>
              <a:t>Reading list</a:t>
            </a:r>
            <a:r>
              <a:rPr lang="en-US" dirty="0"/>
              <a:t>	</a:t>
            </a:r>
          </a:p>
        </p:txBody>
      </p:sp>
      <p:sp>
        <p:nvSpPr>
          <p:cNvPr id="3" name="Content Placeholder 2">
            <a:extLst>
              <a:ext uri="{FF2B5EF4-FFF2-40B4-BE49-F238E27FC236}">
                <a16:creationId xmlns:a16="http://schemas.microsoft.com/office/drawing/2014/main" id="{8158BA07-FF0D-42F5-8810-E4EFD500C24E}"/>
              </a:ext>
            </a:extLst>
          </p:cNvPr>
          <p:cNvSpPr>
            <a:spLocks noGrp="1"/>
          </p:cNvSpPr>
          <p:nvPr>
            <p:ph idx="1"/>
          </p:nvPr>
        </p:nvSpPr>
        <p:spPr>
          <a:xfrm>
            <a:off x="838200" y="1485157"/>
            <a:ext cx="10515600" cy="4769728"/>
          </a:xfrm>
        </p:spPr>
        <p:txBody>
          <a:bodyPr>
            <a:normAutofit fontScale="77500" lnSpcReduction="20000"/>
          </a:bodyPr>
          <a:lstStyle/>
          <a:p>
            <a:r>
              <a:rPr lang="en-US" sz="1600" dirty="0"/>
              <a:t>Bipartisan Policy Center debt limit page </a:t>
            </a:r>
          </a:p>
          <a:p>
            <a:pPr marL="0" indent="0">
              <a:buNone/>
            </a:pPr>
            <a:r>
              <a:rPr lang="en-US" sz="1600" dirty="0">
                <a:hlinkClick r:id="rId2"/>
              </a:rPr>
              <a:t>https://bipartisanpolicy.org/bpc-debt-limit-analysis/</a:t>
            </a:r>
            <a:r>
              <a:rPr lang="en-US" sz="1600" dirty="0"/>
              <a:t> </a:t>
            </a:r>
          </a:p>
          <a:p>
            <a:r>
              <a:rPr lang="en-US" sz="1600" dirty="0"/>
              <a:t>“Hutchins Center Explains: The debt limit”</a:t>
            </a:r>
          </a:p>
          <a:p>
            <a:pPr marL="0" indent="0">
              <a:buNone/>
            </a:pPr>
            <a:r>
              <a:rPr lang="en-US" sz="1600" dirty="0">
                <a:hlinkClick r:id="rId3"/>
              </a:rPr>
              <a:t>https://www.brookings.edu/blog/up-front/2017/08/03/the-hutchins-center-explains-the-debt-limit/</a:t>
            </a:r>
            <a:endParaRPr lang="en-US" sz="1600" dirty="0"/>
          </a:p>
          <a:p>
            <a:r>
              <a:rPr lang="en-US" sz="1600" dirty="0"/>
              <a:t>“Q&amp;A: Everything you should know about the debt ceiling,” Committee for a Responsible Federal Budget</a:t>
            </a:r>
          </a:p>
          <a:p>
            <a:pPr marL="0" indent="0">
              <a:buNone/>
            </a:pPr>
            <a:r>
              <a:rPr lang="en-US" sz="1600" dirty="0">
                <a:hlinkClick r:id="rId4"/>
              </a:rPr>
              <a:t>http://www.crfb.org/papers/qa-everything-you-should-know-about-debt-ceiling</a:t>
            </a:r>
            <a:endParaRPr lang="en-US" sz="1600" dirty="0"/>
          </a:p>
          <a:p>
            <a:r>
              <a:rPr lang="en-US" sz="1600" dirty="0"/>
              <a:t>“The Debt Limit,” Congressional Research Service, 2019.  </a:t>
            </a:r>
          </a:p>
          <a:p>
            <a:pPr marL="0" indent="0">
              <a:buNone/>
            </a:pPr>
            <a:r>
              <a:rPr lang="en-US" sz="1600" dirty="0">
                <a:hlinkClick r:id="rId5"/>
              </a:rPr>
              <a:t>https://fas.org/sgp/crs/misc/IF10292.pdf</a:t>
            </a:r>
            <a:endParaRPr lang="en-US" sz="1600" dirty="0"/>
          </a:p>
          <a:p>
            <a:r>
              <a:rPr lang="en-US" sz="1600" dirty="0"/>
              <a:t>“Take it to the limit: The debt ceiling and Treasury yields,” Federal Reserve Board staff discussion paper, 2017.</a:t>
            </a:r>
          </a:p>
          <a:p>
            <a:pPr marL="0" indent="0">
              <a:buNone/>
            </a:pPr>
            <a:r>
              <a:rPr lang="en-US" sz="1600" dirty="0"/>
              <a:t> </a:t>
            </a:r>
            <a:r>
              <a:rPr lang="en-US" sz="1600" u="sng" dirty="0">
                <a:hlinkClick r:id="rId6"/>
              </a:rPr>
              <a:t>https://www.federalreserve.gov/econres/feds/files/2017052pap.pdf</a:t>
            </a:r>
            <a:endParaRPr lang="en-US" sz="1600" u="sng" dirty="0"/>
          </a:p>
          <a:p>
            <a:r>
              <a:rPr lang="en-US" sz="1600" dirty="0"/>
              <a:t>Debt limit: Market response to recent impasses underscores need to consider alternative approaches,” Government Accountability Office, 2015.</a:t>
            </a:r>
          </a:p>
          <a:p>
            <a:pPr marL="0" indent="0">
              <a:buNone/>
            </a:pPr>
            <a:r>
              <a:rPr lang="en-US" sz="1600" dirty="0"/>
              <a:t> </a:t>
            </a:r>
            <a:r>
              <a:rPr lang="en-US" sz="1600" dirty="0">
                <a:hlinkClick r:id="rId7"/>
              </a:rPr>
              <a:t>https://www.gao.gov/products/GAO-15-476</a:t>
            </a:r>
            <a:endParaRPr lang="en-US" sz="1600" dirty="0"/>
          </a:p>
          <a:p>
            <a:r>
              <a:rPr lang="en-US" sz="1600" dirty="0"/>
              <a:t>“Analysis of 2011-2012 Actions Taken and Effect of Delayed Increase on Borrowing Costs,” GAO, 2012. </a:t>
            </a:r>
          </a:p>
          <a:p>
            <a:pPr marL="0" indent="0">
              <a:buNone/>
            </a:pPr>
            <a:r>
              <a:rPr lang="en-US" sz="1600" dirty="0">
                <a:hlinkClick r:id="rId8"/>
              </a:rPr>
              <a:t>https://www.gao.gov/assets/600/592834.pdf</a:t>
            </a:r>
            <a:endParaRPr lang="en-US" sz="1600" dirty="0"/>
          </a:p>
          <a:p>
            <a:r>
              <a:rPr lang="en-US" sz="1600" dirty="0"/>
              <a:t>“Frequently Asked Questions about the Public Debt,” U.S. Treasury. </a:t>
            </a:r>
          </a:p>
          <a:p>
            <a:pPr marL="0" indent="0">
              <a:buNone/>
            </a:pPr>
            <a:r>
              <a:rPr lang="en-US" sz="1600" dirty="0">
                <a:hlinkClick r:id="rId9"/>
              </a:rPr>
              <a:t>https://www.treasurydirect.gov/govt/resources/faq/faq_publicdebt.htm</a:t>
            </a:r>
            <a:endParaRPr lang="en-US" sz="1600" dirty="0"/>
          </a:p>
          <a:p>
            <a:r>
              <a:rPr lang="en-US" sz="1600" dirty="0"/>
              <a:t>Sen. Everett Dirksen (R, Ill.) on increasing the debt limit, 1965. Two-minute video. </a:t>
            </a:r>
          </a:p>
          <a:p>
            <a:pPr marL="0" indent="0">
              <a:buNone/>
            </a:pPr>
            <a:r>
              <a:rPr lang="en-US" sz="1600" dirty="0">
                <a:hlinkClick r:id="rId10"/>
              </a:rPr>
              <a:t>https://www.youtube.com/watch?v=7Au2-J-3on0</a:t>
            </a:r>
            <a:endParaRPr lang="en-US" sz="1600" dirty="0"/>
          </a:p>
          <a:p>
            <a:pPr marL="0" indent="0">
              <a:buNone/>
            </a:pPr>
            <a:endParaRPr lang="en-US" sz="1600" dirty="0"/>
          </a:p>
          <a:p>
            <a:pPr marL="0" indent="0">
              <a:buNone/>
            </a:pPr>
            <a:endParaRPr lang="en-US" sz="1100" dirty="0"/>
          </a:p>
          <a:p>
            <a:pPr marL="0" indent="0">
              <a:buNone/>
            </a:pPr>
            <a:endParaRPr lang="en-US" sz="1100" dirty="0"/>
          </a:p>
          <a:p>
            <a:pPr marL="0" indent="0">
              <a:buNone/>
            </a:pPr>
            <a:endParaRPr lang="en-US" sz="1100" dirty="0"/>
          </a:p>
          <a:p>
            <a:pPr marL="0" indent="0">
              <a:buNone/>
            </a:pPr>
            <a:endParaRPr lang="en-US" sz="1100" dirty="0"/>
          </a:p>
        </p:txBody>
      </p:sp>
      <p:pic>
        <p:nvPicPr>
          <p:cNvPr id="4" name="Picture 3">
            <a:extLst>
              <a:ext uri="{FF2B5EF4-FFF2-40B4-BE49-F238E27FC236}">
                <a16:creationId xmlns:a16="http://schemas.microsoft.com/office/drawing/2014/main" id="{02E8C57C-88A4-46FC-8239-CCFBBEF1D79C}"/>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4095146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600" y="292029"/>
            <a:ext cx="11924799" cy="989055"/>
          </a:xfrm>
        </p:spPr>
        <p:txBody>
          <a:bodyPr>
            <a:normAutofit fontScale="90000"/>
          </a:bodyPr>
          <a:lstStyle/>
          <a:p>
            <a:pPr algn="ctr"/>
            <a:r>
              <a:rPr lang="en-US" dirty="0"/>
              <a:t>The Problem is the Problem </a:t>
            </a:r>
            <a:br>
              <a:rPr lang="en-US" dirty="0"/>
            </a:b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33551" y="948558"/>
            <a:ext cx="8963024" cy="5111893"/>
          </a:xfrm>
          <a:prstGeom prst="rect">
            <a:avLst/>
          </a:prstGeom>
        </p:spPr>
      </p:pic>
    </p:spTree>
    <p:extLst>
      <p:ext uri="{BB962C8B-B14F-4D97-AF65-F5344CB8AC3E}">
        <p14:creationId xmlns:p14="http://schemas.microsoft.com/office/powerpoint/2010/main" val="3728189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F0300-20FF-4DE2-8F51-0E84E11ECE32}"/>
              </a:ext>
            </a:extLst>
          </p:cNvPr>
          <p:cNvSpPr>
            <a:spLocks noGrp="1"/>
          </p:cNvSpPr>
          <p:nvPr>
            <p:ph type="title"/>
          </p:nvPr>
        </p:nvSpPr>
        <p:spPr/>
        <p:txBody>
          <a:bodyPr/>
          <a:lstStyle/>
          <a:p>
            <a:r>
              <a:rPr lang="en-US" dirty="0"/>
              <a:t>Why does Congress have to raise the debt ceiling? </a:t>
            </a:r>
          </a:p>
        </p:txBody>
      </p:sp>
      <p:sp>
        <p:nvSpPr>
          <p:cNvPr id="3" name="Content Placeholder 2">
            <a:extLst>
              <a:ext uri="{FF2B5EF4-FFF2-40B4-BE49-F238E27FC236}">
                <a16:creationId xmlns:a16="http://schemas.microsoft.com/office/drawing/2014/main" id="{E59178B1-66BB-4433-946D-564DFA62D15A}"/>
              </a:ext>
            </a:extLst>
          </p:cNvPr>
          <p:cNvSpPr>
            <a:spLocks noGrp="1"/>
          </p:cNvSpPr>
          <p:nvPr>
            <p:ph idx="1"/>
          </p:nvPr>
        </p:nvSpPr>
        <p:spPr/>
        <p:txBody>
          <a:bodyPr/>
          <a:lstStyle/>
          <a:p>
            <a:pPr marL="0" indent="0">
              <a:buNone/>
            </a:pPr>
            <a:endParaRPr lang="en-US" dirty="0"/>
          </a:p>
          <a:p>
            <a:pPr marL="0" indent="0">
              <a:buNone/>
            </a:pPr>
            <a:r>
              <a:rPr lang="en-US" dirty="0"/>
              <a:t>1. Congress voted to levy taxes and spend money.</a:t>
            </a:r>
          </a:p>
          <a:p>
            <a:pPr marL="0" indent="0">
              <a:buNone/>
            </a:pPr>
            <a:r>
              <a:rPr lang="en-US" dirty="0"/>
              <a:t>2. Congress approved spending that exceeds revenue from the taxes Congress imposed.</a:t>
            </a:r>
          </a:p>
          <a:p>
            <a:pPr marL="0" indent="0">
              <a:buNone/>
            </a:pPr>
            <a:r>
              <a:rPr lang="en-US" dirty="0"/>
              <a:t>3. Congress put the deficit on the national credit card.</a:t>
            </a:r>
          </a:p>
          <a:p>
            <a:pPr marL="0" indent="0">
              <a:buNone/>
            </a:pPr>
            <a:r>
              <a:rPr lang="en-US" dirty="0"/>
              <a:t>4. The credit card bill has arrived.  </a:t>
            </a:r>
          </a:p>
          <a:p>
            <a:pPr marL="0" indent="0">
              <a:buNone/>
            </a:pPr>
            <a:r>
              <a:rPr lang="en-US" dirty="0"/>
              <a:t>5. Not paying the bill will not do anything to change #2. </a:t>
            </a:r>
          </a:p>
        </p:txBody>
      </p:sp>
      <p:pic>
        <p:nvPicPr>
          <p:cNvPr id="4" name="Picture 3">
            <a:extLst>
              <a:ext uri="{FF2B5EF4-FFF2-40B4-BE49-F238E27FC236}">
                <a16:creationId xmlns:a16="http://schemas.microsoft.com/office/drawing/2014/main" id="{EA37FCBE-620C-4989-A7CC-E3BD58205B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2401900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77055-7646-4409-86B0-577EE461BA99}"/>
              </a:ext>
            </a:extLst>
          </p:cNvPr>
          <p:cNvSpPr>
            <a:spLocks noGrp="1"/>
          </p:cNvSpPr>
          <p:nvPr>
            <p:ph type="title"/>
          </p:nvPr>
        </p:nvSpPr>
        <p:spPr/>
        <p:txBody>
          <a:bodyPr/>
          <a:lstStyle/>
          <a:p>
            <a:r>
              <a:rPr lang="en-US" dirty="0"/>
              <a:t>How Congress has done this in the past</a:t>
            </a:r>
          </a:p>
        </p:txBody>
      </p:sp>
      <p:sp>
        <p:nvSpPr>
          <p:cNvPr id="3" name="Content Placeholder 2">
            <a:extLst>
              <a:ext uri="{FF2B5EF4-FFF2-40B4-BE49-F238E27FC236}">
                <a16:creationId xmlns:a16="http://schemas.microsoft.com/office/drawing/2014/main" id="{F9F5C92C-A1B6-4071-A665-A78FE301CCD1}"/>
              </a:ext>
            </a:extLst>
          </p:cNvPr>
          <p:cNvSpPr>
            <a:spLocks noGrp="1"/>
          </p:cNvSpPr>
          <p:nvPr>
            <p:ph idx="1"/>
          </p:nvPr>
        </p:nvSpPr>
        <p:spPr/>
        <p:txBody>
          <a:bodyPr/>
          <a:lstStyle/>
          <a:p>
            <a:pPr marL="0" indent="0">
              <a:buNone/>
            </a:pPr>
            <a:endParaRPr lang="en-US" dirty="0"/>
          </a:p>
          <a:p>
            <a:pPr marL="0" indent="0">
              <a:buNone/>
            </a:pPr>
            <a:r>
              <a:rPr lang="en-US" dirty="0"/>
              <a:t>Congress has enacted 97 separate debt limit modifications between the end of World War II and the present to accommodate the changes in federal debt levels….16 separate changes to the debt limit since 2001.</a:t>
            </a:r>
          </a:p>
          <a:p>
            <a:pPr marL="0" indent="0">
              <a:buNone/>
            </a:pPr>
            <a:r>
              <a:rPr lang="en-US" dirty="0"/>
              <a:t>	- Congressional Research Service, 2019 </a:t>
            </a:r>
          </a:p>
          <a:p>
            <a:endParaRPr lang="en-US" dirty="0"/>
          </a:p>
        </p:txBody>
      </p:sp>
      <p:pic>
        <p:nvPicPr>
          <p:cNvPr id="4" name="Picture 3">
            <a:extLst>
              <a:ext uri="{FF2B5EF4-FFF2-40B4-BE49-F238E27FC236}">
                <a16:creationId xmlns:a16="http://schemas.microsoft.com/office/drawing/2014/main" id="{6E80482C-816B-4AA7-8719-9EA92F9430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2729778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4D3C6-05BC-4B3E-94AF-014F73FE266C}"/>
              </a:ext>
            </a:extLst>
          </p:cNvPr>
          <p:cNvSpPr>
            <a:spLocks noGrp="1"/>
          </p:cNvSpPr>
          <p:nvPr>
            <p:ph type="title"/>
          </p:nvPr>
        </p:nvSpPr>
        <p:spPr/>
        <p:txBody>
          <a:bodyPr/>
          <a:lstStyle/>
          <a:p>
            <a:r>
              <a:rPr lang="en-US" dirty="0"/>
              <a:t>How Congress has done this in the past</a:t>
            </a:r>
          </a:p>
        </p:txBody>
      </p:sp>
      <p:sp>
        <p:nvSpPr>
          <p:cNvPr id="3" name="Content Placeholder 2">
            <a:extLst>
              <a:ext uri="{FF2B5EF4-FFF2-40B4-BE49-F238E27FC236}">
                <a16:creationId xmlns:a16="http://schemas.microsoft.com/office/drawing/2014/main" id="{F79539D5-4E40-4FBF-9587-E3C805779286}"/>
              </a:ext>
            </a:extLst>
          </p:cNvPr>
          <p:cNvSpPr>
            <a:spLocks noGrp="1"/>
          </p:cNvSpPr>
          <p:nvPr>
            <p:ph idx="1"/>
          </p:nvPr>
        </p:nvSpPr>
        <p:spPr>
          <a:xfrm>
            <a:off x="838200" y="1468877"/>
            <a:ext cx="10515600" cy="5136204"/>
          </a:xfrm>
        </p:spPr>
        <p:txBody>
          <a:bodyPr>
            <a:normAutofit fontScale="25000" lnSpcReduction="20000"/>
          </a:bodyPr>
          <a:lstStyle/>
          <a:p>
            <a:pPr marL="0" indent="0">
              <a:buNone/>
            </a:pPr>
            <a:r>
              <a:rPr lang="en-US" dirty="0"/>
              <a:t>                    </a:t>
            </a:r>
            <a:r>
              <a:rPr lang="en-US" sz="5600" b="1" u="sng" dirty="0"/>
              <a:t>Option A</a:t>
            </a:r>
          </a:p>
          <a:p>
            <a:pPr marL="457200" lvl="1" indent="0">
              <a:buNone/>
            </a:pPr>
            <a:r>
              <a:rPr lang="en-US" sz="5600" dirty="0"/>
              <a:t>Bite the bullet and raise the debt limit, sometimes attaching as a provision in a bigger tax and spending bill.</a:t>
            </a:r>
          </a:p>
          <a:p>
            <a:pPr marL="457200" lvl="1" indent="0">
              <a:buNone/>
            </a:pPr>
            <a:r>
              <a:rPr lang="en-US" sz="5600" dirty="0"/>
              <a:t>	2008:  Bush stimulus</a:t>
            </a:r>
          </a:p>
          <a:p>
            <a:pPr marL="457200" lvl="1" indent="0">
              <a:buNone/>
            </a:pPr>
            <a:r>
              <a:rPr lang="en-US" sz="5600" dirty="0"/>
              <a:t>	2009: Obama stimulus </a:t>
            </a:r>
          </a:p>
          <a:p>
            <a:pPr marL="457200" lvl="1" indent="0">
              <a:buNone/>
            </a:pPr>
            <a:endParaRPr lang="en-US" sz="5600" dirty="0"/>
          </a:p>
          <a:p>
            <a:pPr marL="457200" lvl="1" indent="0">
              <a:buNone/>
            </a:pPr>
            <a:r>
              <a:rPr lang="en-US" sz="5600" b="1" u="sng" dirty="0"/>
              <a:t>Option B</a:t>
            </a:r>
          </a:p>
          <a:p>
            <a:pPr marL="457200" lvl="1" indent="0">
              <a:buNone/>
            </a:pPr>
            <a:r>
              <a:rPr lang="en-US" sz="5600" dirty="0"/>
              <a:t>Raise the debt limit </a:t>
            </a:r>
            <a:r>
              <a:rPr lang="en-US" sz="5600" i="1" dirty="0"/>
              <a:t>and </a:t>
            </a:r>
            <a:r>
              <a:rPr lang="en-US" sz="5600" dirty="0"/>
              <a:t>create a mechanism to address the deficit.  </a:t>
            </a:r>
          </a:p>
          <a:p>
            <a:pPr marL="457200" lvl="1" indent="0">
              <a:buNone/>
            </a:pPr>
            <a:r>
              <a:rPr lang="en-US" sz="5600" dirty="0"/>
              <a:t>	1985: Gramm Rudman Hollings Balance Budget &amp; Emergency Deficit Control Act. Set deficit targets, sequesters.</a:t>
            </a:r>
          </a:p>
          <a:p>
            <a:pPr marL="457200" lvl="1" indent="0">
              <a:buNone/>
            </a:pPr>
            <a:r>
              <a:rPr lang="en-US" sz="5600" dirty="0"/>
              <a:t>	1990: Six temporary debt-ceiling increases while Omnibus Budget Reconciliation Act of 1990 is negotiated. </a:t>
            </a:r>
            <a:r>
              <a:rPr lang="en-US" sz="5600" dirty="0" err="1"/>
              <a:t>Paygo</a:t>
            </a:r>
            <a:r>
              <a:rPr lang="en-US" sz="5600" dirty="0"/>
              <a:t>, set first caps.</a:t>
            </a:r>
          </a:p>
          <a:p>
            <a:pPr marL="457200" lvl="1" indent="0">
              <a:buNone/>
            </a:pPr>
            <a:endParaRPr lang="en-US" sz="5600" b="1" u="sng" dirty="0"/>
          </a:p>
          <a:p>
            <a:pPr marL="457200" lvl="1" indent="0">
              <a:buNone/>
            </a:pPr>
            <a:r>
              <a:rPr lang="en-US" sz="5600" b="1" u="sng" dirty="0"/>
              <a:t>Option C</a:t>
            </a:r>
          </a:p>
          <a:p>
            <a:pPr marL="457200" lvl="1" indent="0">
              <a:buNone/>
            </a:pPr>
            <a:r>
              <a:rPr lang="en-US" sz="5600" dirty="0"/>
              <a:t>Create a commission</a:t>
            </a:r>
          </a:p>
          <a:p>
            <a:pPr marL="457200" lvl="1" indent="0">
              <a:buNone/>
            </a:pPr>
            <a:r>
              <a:rPr lang="en-US" sz="5600" dirty="0"/>
              <a:t>	2011: Budget Control Act. Gave president authority to increase debt limit subject to Congressional motion of disapproval, created 	“supercommittee” (Joint Committee on Deficit Reduction) which failed; sequester imposed. </a:t>
            </a:r>
          </a:p>
          <a:p>
            <a:pPr marL="457200" lvl="1" indent="0">
              <a:buNone/>
            </a:pPr>
            <a:endParaRPr lang="en-US" sz="5600" b="1" dirty="0"/>
          </a:p>
          <a:p>
            <a:pPr marL="457200" lvl="1" indent="0">
              <a:buNone/>
            </a:pPr>
            <a:r>
              <a:rPr lang="en-US" sz="5600" b="1" u="sng" dirty="0"/>
              <a:t>Option D (House)</a:t>
            </a:r>
          </a:p>
          <a:p>
            <a:pPr marL="457200" lvl="1" indent="0">
              <a:buNone/>
            </a:pPr>
            <a:r>
              <a:rPr lang="en-US" sz="5600" dirty="0"/>
              <a:t>Gephardt Rule: When House passes a budget resolution, debt ceiling is suspended till end of fiscal year. </a:t>
            </a:r>
          </a:p>
          <a:p>
            <a:pPr marL="457200" lvl="1" indent="0">
              <a:buNone/>
            </a:pPr>
            <a:r>
              <a:rPr lang="en-US" sz="5600" b="1" dirty="0"/>
              <a:t>	</a:t>
            </a:r>
            <a:endParaRPr lang="en-US" sz="5600" b="1" u="sng" dirty="0"/>
          </a:p>
          <a:p>
            <a:pPr marL="457200" lvl="1" indent="0">
              <a:buNone/>
            </a:pPr>
            <a:r>
              <a:rPr lang="en-US" sz="5600" b="1" u="sng" dirty="0"/>
              <a:t>Option E </a:t>
            </a:r>
          </a:p>
          <a:p>
            <a:pPr marL="457200" lvl="1" indent="0">
              <a:buNone/>
            </a:pPr>
            <a:r>
              <a:rPr lang="en-US" sz="5600" dirty="0"/>
              <a:t>“Suspend” the debt limit. </a:t>
            </a:r>
          </a:p>
          <a:p>
            <a:pPr marL="457200" lvl="1" indent="0">
              <a:buNone/>
            </a:pPr>
            <a:r>
              <a:rPr lang="en-US" sz="5600" dirty="0"/>
              <a:t>	 2015: Bipartisan Budget Act of 2015.  Raised spending caps, “suspended” debt ceiling until March 2017.</a:t>
            </a:r>
          </a:p>
          <a:p>
            <a:pPr marL="457200" lvl="1" indent="0">
              <a:buNone/>
            </a:pPr>
            <a:r>
              <a:rPr lang="en-US" sz="5600" dirty="0"/>
              <a:t>	 2018: Bipartisan Budget Act of 2018.  Raised spending caps, “suspended” debt ceiling until March 2019.</a:t>
            </a:r>
          </a:p>
          <a:p>
            <a:pPr lvl="1">
              <a:buFontTx/>
              <a:buChar char="-"/>
            </a:pPr>
            <a:endParaRPr lang="en-US" dirty="0"/>
          </a:p>
          <a:p>
            <a:pPr marL="914400" lvl="2" indent="0">
              <a:buNone/>
            </a:pPr>
            <a:endParaRPr lang="en-US" dirty="0"/>
          </a:p>
          <a:p>
            <a:pPr marL="914400" lvl="2" indent="0">
              <a:buNone/>
            </a:pPr>
            <a:endParaRPr lang="en-US" dirty="0"/>
          </a:p>
          <a:p>
            <a:pPr marL="914400" lvl="2" indent="0">
              <a:buNone/>
            </a:pPr>
            <a:endParaRPr lang="en-US" dirty="0"/>
          </a:p>
        </p:txBody>
      </p:sp>
      <p:pic>
        <p:nvPicPr>
          <p:cNvPr id="4" name="Picture 3">
            <a:extLst>
              <a:ext uri="{FF2B5EF4-FFF2-40B4-BE49-F238E27FC236}">
                <a16:creationId xmlns:a16="http://schemas.microsoft.com/office/drawing/2014/main" id="{39D12086-763C-4102-99A3-5429A665A9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867119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B68586-CA5F-4BAE-B277-7AB9910627DC}"/>
              </a:ext>
            </a:extLst>
          </p:cNvPr>
          <p:cNvSpPr>
            <a:spLocks noGrp="1"/>
          </p:cNvSpPr>
          <p:nvPr>
            <p:ph type="title"/>
          </p:nvPr>
        </p:nvSpPr>
        <p:spPr>
          <a:xfrm>
            <a:off x="895350" y="114301"/>
            <a:ext cx="10458450" cy="1171574"/>
          </a:xfrm>
        </p:spPr>
        <p:txBody>
          <a:bodyPr>
            <a:normAutofit/>
          </a:bodyPr>
          <a:lstStyle/>
          <a:p>
            <a:r>
              <a:rPr lang="en-US" sz="3600" dirty="0"/>
              <a:t>Recent history 2010-2018 </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90675" y="1058769"/>
            <a:ext cx="9067799" cy="5441551"/>
          </a:xfrm>
          <a:prstGeom prst="rect">
            <a:avLst/>
          </a:prstGeom>
        </p:spPr>
      </p:pic>
    </p:spTree>
    <p:extLst>
      <p:ext uri="{BB962C8B-B14F-4D97-AF65-F5344CB8AC3E}">
        <p14:creationId xmlns:p14="http://schemas.microsoft.com/office/powerpoint/2010/main" val="303702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7CB52-A4E3-40E2-9FF2-1DDF99583D9D}"/>
              </a:ext>
            </a:extLst>
          </p:cNvPr>
          <p:cNvSpPr>
            <a:spLocks noGrp="1"/>
          </p:cNvSpPr>
          <p:nvPr>
            <p:ph type="title"/>
          </p:nvPr>
        </p:nvSpPr>
        <p:spPr>
          <a:xfrm>
            <a:off x="304800" y="241301"/>
            <a:ext cx="10515600" cy="1044570"/>
          </a:xfrm>
        </p:spPr>
        <p:txBody>
          <a:bodyPr>
            <a:normAutofit fontScale="90000"/>
          </a:bodyPr>
          <a:lstStyle/>
          <a:p>
            <a:r>
              <a:rPr lang="en-US" dirty="0"/>
              <a:t>What happens when Congress takes the debt limit vote down to the wire?</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43075" y="1285871"/>
            <a:ext cx="8229599" cy="4938550"/>
          </a:xfrm>
          <a:prstGeom prst="rect">
            <a:avLst/>
          </a:prstGeom>
        </p:spPr>
      </p:pic>
    </p:spTree>
    <p:extLst>
      <p:ext uri="{BB962C8B-B14F-4D97-AF65-F5344CB8AC3E}">
        <p14:creationId xmlns:p14="http://schemas.microsoft.com/office/powerpoint/2010/main" val="2380178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4F31C-97A4-43F4-8C83-85C7060CE018}"/>
              </a:ext>
            </a:extLst>
          </p:cNvPr>
          <p:cNvSpPr>
            <a:spLocks noGrp="1"/>
          </p:cNvSpPr>
          <p:nvPr>
            <p:ph type="title"/>
          </p:nvPr>
        </p:nvSpPr>
        <p:spPr/>
        <p:txBody>
          <a:bodyPr/>
          <a:lstStyle/>
          <a:p>
            <a:r>
              <a:rPr lang="en-US" dirty="0"/>
              <a:t>What happens when Congress takes the debt limit vote down to the wire?</a:t>
            </a:r>
          </a:p>
        </p:txBody>
      </p:sp>
      <p:sp>
        <p:nvSpPr>
          <p:cNvPr id="3" name="Content Placeholder 2">
            <a:extLst>
              <a:ext uri="{FF2B5EF4-FFF2-40B4-BE49-F238E27FC236}">
                <a16:creationId xmlns:a16="http://schemas.microsoft.com/office/drawing/2014/main" id="{0D0B8349-DEF8-44CB-B189-64F8595C552F}"/>
              </a:ext>
            </a:extLst>
          </p:cNvPr>
          <p:cNvSpPr>
            <a:spLocks noGrp="1"/>
          </p:cNvSpPr>
          <p:nvPr>
            <p:ph idx="1"/>
          </p:nvPr>
        </p:nvSpPr>
        <p:spPr/>
        <p:txBody>
          <a:bodyPr>
            <a:normAutofit/>
          </a:bodyPr>
          <a:lstStyle/>
          <a:p>
            <a:r>
              <a:rPr lang="en-US" dirty="0"/>
              <a:t>GAO (2012) “Delays in raising the debt limit can create uncertainty in the Treasury market and lead to higher Treasury borrowing costs. GAO estimated that delays in raising the debt limit in 2011 led to an increase in Treasury’s borrowing costs of </a:t>
            </a:r>
            <a:r>
              <a:rPr lang="en-US" b="1" u="sng" dirty="0"/>
              <a:t>about $1.3 billion </a:t>
            </a:r>
            <a:r>
              <a:rPr lang="en-US" dirty="0"/>
              <a:t>in fiscal year 2011.”</a:t>
            </a:r>
          </a:p>
          <a:p>
            <a:r>
              <a:rPr lang="en-US" dirty="0"/>
              <a:t>GAO (2015): “GAO estimated the total increased borrowing costs incurred through September 30, 2014, on securities issued by Treasury during the 2013 debt limit impasse. These estimates ranged from roughly </a:t>
            </a:r>
            <a:r>
              <a:rPr lang="en-US" b="1" dirty="0"/>
              <a:t>$38 million to more than $70 million</a:t>
            </a:r>
            <a:r>
              <a:rPr lang="en-US" dirty="0"/>
              <a:t>, depending on the specifications used.”</a:t>
            </a:r>
          </a:p>
        </p:txBody>
      </p:sp>
      <p:pic>
        <p:nvPicPr>
          <p:cNvPr id="4" name="Picture 3">
            <a:extLst>
              <a:ext uri="{FF2B5EF4-FFF2-40B4-BE49-F238E27FC236}">
                <a16:creationId xmlns:a16="http://schemas.microsoft.com/office/drawing/2014/main" id="{961365FC-5085-4938-9890-DC43A12496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2108083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1C7DC-9B45-4571-9E2C-295FED990E08}"/>
              </a:ext>
            </a:extLst>
          </p:cNvPr>
          <p:cNvSpPr>
            <a:spLocks noGrp="1"/>
          </p:cNvSpPr>
          <p:nvPr>
            <p:ph type="title"/>
          </p:nvPr>
        </p:nvSpPr>
        <p:spPr>
          <a:xfrm>
            <a:off x="838200" y="500062"/>
            <a:ext cx="10515600" cy="1325563"/>
          </a:xfrm>
        </p:spPr>
        <p:txBody>
          <a:bodyPr>
            <a:normAutofit fontScale="90000"/>
          </a:bodyPr>
          <a:lstStyle/>
          <a:p>
            <a:r>
              <a:rPr lang="en-US" dirty="0"/>
              <a:t>What happens when Congress takes the debt limit vote down to the wire?</a:t>
            </a:r>
            <a:br>
              <a:rPr lang="en-US" dirty="0"/>
            </a:br>
            <a:r>
              <a:rPr lang="en-US" dirty="0"/>
              <a:t>	</a:t>
            </a:r>
          </a:p>
        </p:txBody>
      </p:sp>
      <p:sp>
        <p:nvSpPr>
          <p:cNvPr id="3" name="Content Placeholder 2">
            <a:extLst>
              <a:ext uri="{FF2B5EF4-FFF2-40B4-BE49-F238E27FC236}">
                <a16:creationId xmlns:a16="http://schemas.microsoft.com/office/drawing/2014/main" id="{B7AF420A-84A0-432B-B2B3-F3C72B2B6A3B}"/>
              </a:ext>
            </a:extLst>
          </p:cNvPr>
          <p:cNvSpPr>
            <a:spLocks noGrp="1"/>
          </p:cNvSpPr>
          <p:nvPr>
            <p:ph idx="1"/>
          </p:nvPr>
        </p:nvSpPr>
        <p:spPr/>
        <p:txBody>
          <a:bodyPr/>
          <a:lstStyle/>
          <a:p>
            <a:pPr marL="0" indent="0">
              <a:buNone/>
            </a:pPr>
            <a:r>
              <a:rPr lang="en-US" dirty="0"/>
              <a:t>Fed staff: “We find that yields across all maturities were 0.04 to 0.08 percentage points higher than they otherwise would have been just prior to the projected breach dates during the 2011 and 2013 debt limit episodes, but fell precipitously upon resolution of the episode. As a result, </a:t>
            </a:r>
            <a:r>
              <a:rPr lang="en-US" b="1" dirty="0"/>
              <a:t>Treasury borrowing costs were roughly $250 million higher than they would have been.”</a:t>
            </a:r>
          </a:p>
          <a:p>
            <a:endParaRPr lang="en-US" b="1" dirty="0"/>
          </a:p>
          <a:p>
            <a:pPr marL="0" indent="0">
              <a:buNone/>
            </a:pPr>
            <a:r>
              <a:rPr lang="en-US" dirty="0"/>
              <a:t>$250 million =  Annual Medicare tab for 21,000 individuals</a:t>
            </a:r>
          </a:p>
        </p:txBody>
      </p:sp>
      <p:pic>
        <p:nvPicPr>
          <p:cNvPr id="4" name="Picture 3">
            <a:extLst>
              <a:ext uri="{FF2B5EF4-FFF2-40B4-BE49-F238E27FC236}">
                <a16:creationId xmlns:a16="http://schemas.microsoft.com/office/drawing/2014/main" id="{089A8E4F-7113-45EC-B7D2-65F7B96703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68021" y="6108720"/>
            <a:ext cx="2590378" cy="552450"/>
          </a:xfrm>
          <a:prstGeom prst="rect">
            <a:avLst/>
          </a:prstGeom>
        </p:spPr>
      </p:pic>
    </p:spTree>
    <p:extLst>
      <p:ext uri="{BB962C8B-B14F-4D97-AF65-F5344CB8AC3E}">
        <p14:creationId xmlns:p14="http://schemas.microsoft.com/office/powerpoint/2010/main" val="49879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A9F3DB0CD4D844B918872BCED9B9CF9" ma:contentTypeVersion="8" ma:contentTypeDescription="Create a new document." ma:contentTypeScope="" ma:versionID="77d3a9d9deedd29c33a1f77da303a223">
  <xsd:schema xmlns:xsd="http://www.w3.org/2001/XMLSchema" xmlns:xs="http://www.w3.org/2001/XMLSchema" xmlns:p="http://schemas.microsoft.com/office/2006/metadata/properties" xmlns:ns2="cac5d118-ba7b-4807-b700-df6f95cfff50" xmlns:ns3="66951ee6-cd93-49c7-9437-e871b2a117d6" targetNamespace="http://schemas.microsoft.com/office/2006/metadata/properties" ma:root="true" ma:fieldsID="343dd30a879e0ef96174a0123084c7a7" ns2:_="" ns3:_="">
    <xsd:import namespace="cac5d118-ba7b-4807-b700-df6f95cfff50"/>
    <xsd:import namespace="66951ee6-cd93-49c7-9437-e871b2a117d6"/>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5d118-ba7b-4807-b700-df6f95cfff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951ee6-cd93-49c7-9437-e871b2a117d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38C74A-D282-4655-95DF-A49CEE0BDA00}">
  <ds:schemaRefs>
    <ds:schemaRef ds:uri="http://schemas.microsoft.com/office/2006/documentManagement/types"/>
    <ds:schemaRef ds:uri="http://schemas.microsoft.com/office/infopath/2007/PartnerControls"/>
    <ds:schemaRef ds:uri="cac5d118-ba7b-4807-b700-df6f95cfff50"/>
    <ds:schemaRef ds:uri="http://schemas.openxmlformats.org/package/2006/metadata/core-properties"/>
    <ds:schemaRef ds:uri="http://purl.org/dc/elements/1.1/"/>
    <ds:schemaRef ds:uri="http://schemas.microsoft.com/office/2006/metadata/properties"/>
    <ds:schemaRef ds:uri="66951ee6-cd93-49c7-9437-e871b2a117d6"/>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91DBAE91-9DB4-42E9-80D5-12A294A59002}">
  <ds:schemaRefs>
    <ds:schemaRef ds:uri="http://schemas.microsoft.com/sharepoint/v3/contenttype/forms"/>
  </ds:schemaRefs>
</ds:datastoreItem>
</file>

<file path=customXml/itemProps3.xml><?xml version="1.0" encoding="utf-8"?>
<ds:datastoreItem xmlns:ds="http://schemas.openxmlformats.org/officeDocument/2006/customXml" ds:itemID="{A72A04D9-573A-437B-91F4-B5E391B136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c5d118-ba7b-4807-b700-df6f95cfff50"/>
    <ds:schemaRef ds:uri="66951ee6-cd93-49c7-9437-e871b2a117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1113</TotalTime>
  <Words>750</Words>
  <Application>Microsoft Office PowerPoint</Application>
  <PresentationFormat>Widescreen</PresentationFormat>
  <Paragraphs>92</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The Problem is the Problem  </vt:lpstr>
      <vt:lpstr>Why does Congress have to raise the debt ceiling? </vt:lpstr>
      <vt:lpstr>How Congress has done this in the past</vt:lpstr>
      <vt:lpstr>How Congress has done this in the past</vt:lpstr>
      <vt:lpstr>Recent history 2010-2018 </vt:lpstr>
      <vt:lpstr>What happens when Congress takes the debt limit vote down to the wire?</vt:lpstr>
      <vt:lpstr>What happens when Congress takes the debt limit vote down to the wire?</vt:lpstr>
      <vt:lpstr>What happens when Congress takes the debt limit vote down to the wire?  </vt:lpstr>
      <vt:lpstr>Can’t Treasury ‘prioritize’ payments?  </vt:lpstr>
      <vt:lpstr>What does Congress get for raising the debt ceiling?</vt:lpstr>
      <vt:lpstr>What are today’s political realities?</vt:lpstr>
      <vt:lpstr>Reading list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Wessel</dc:creator>
  <cp:lastModifiedBy>Maureen Heydt</cp:lastModifiedBy>
  <cp:revision>14</cp:revision>
  <dcterms:created xsi:type="dcterms:W3CDTF">2019-03-01T21:58:33Z</dcterms:created>
  <dcterms:modified xsi:type="dcterms:W3CDTF">2019-03-15T14:36:19Z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0x010100FA9F3DB0CD4D844B918872BCED9B9CF9</vt:lpwstr>
  </property>
</Properties>
</file>