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85" r:id="rId2"/>
    <p:sldMasterId id="2147483673" r:id="rId3"/>
    <p:sldMasterId id="2147483661" r:id="rId4"/>
  </p:sldMasterIdLst>
  <p:notesMasterIdLst>
    <p:notesMasterId r:id="rId16"/>
  </p:notesMasterIdLst>
  <p:handoutMasterIdLst>
    <p:handoutMasterId r:id="rId17"/>
  </p:handoutMasterIdLst>
  <p:sldIdLst>
    <p:sldId id="376" r:id="rId5"/>
    <p:sldId id="367" r:id="rId6"/>
    <p:sldId id="353" r:id="rId7"/>
    <p:sldId id="370" r:id="rId8"/>
    <p:sldId id="371" r:id="rId9"/>
    <p:sldId id="373" r:id="rId10"/>
    <p:sldId id="349" r:id="rId11"/>
    <p:sldId id="350" r:id="rId12"/>
    <p:sldId id="368" r:id="rId13"/>
    <p:sldId id="375" r:id="rId14"/>
    <p:sldId id="377" r:id="rId1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78D8A5-97B7-49B6-9CD3-C96660B37C79}">
          <p14:sldIdLst>
            <p14:sldId id="376"/>
            <p14:sldId id="367"/>
            <p14:sldId id="353"/>
            <p14:sldId id="370"/>
            <p14:sldId id="371"/>
            <p14:sldId id="373"/>
            <p14:sldId id="349"/>
            <p14:sldId id="350"/>
            <p14:sldId id="368"/>
            <p14:sldId id="375"/>
            <p14:sldId id="377"/>
          </p14:sldIdLst>
        </p14:section>
        <p14:section name="Untitled Section" id="{2B416A00-B841-484F-8542-753FC84798E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 Wang" initials="WW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ollar\AppData\Local\Microsoft\Windows\Temporary%20Internet%20Files\Content.Outlook\9GYCWT5P\Figure_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ollar\AppData\Local\Microsoft\Windows\Temporary%20Internet%20Files\Content.Outlook\9GYCWT5P\Figure_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Gross Exports of Goods and Services as a share of Total World Gross Exports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'[Figure_2.xlsx]Figure 2'!$C$4</c:f>
              <c:strCache>
                <c:ptCount val="1"/>
                <c:pt idx="0">
                  <c:v>Goods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'[Figure_2.xlsx]Figure 2'!$B$5:$B$7</c:f>
              <c:numCache>
                <c:formatCode>General</c:formatCode>
                <c:ptCount val="3"/>
                <c:pt idx="0">
                  <c:v>1980</c:v>
                </c:pt>
                <c:pt idx="1">
                  <c:v>1995</c:v>
                </c:pt>
                <c:pt idx="2">
                  <c:v>2009</c:v>
                </c:pt>
              </c:numCache>
            </c:numRef>
          </c:cat>
          <c:val>
            <c:numRef>
              <c:f>'[Figure_2.xlsx]Figure 2'!$C$5:$C$7</c:f>
              <c:numCache>
                <c:formatCode>General</c:formatCode>
                <c:ptCount val="3"/>
                <c:pt idx="0">
                  <c:v>81.670211791992188</c:v>
                </c:pt>
                <c:pt idx="1">
                  <c:v>79.878776550292969</c:v>
                </c:pt>
                <c:pt idx="2">
                  <c:v>78.608085632324219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C-4AAF-AB0F-8AD00D27D021}"/>
            </c:ext>
          </c:extLst>
        </c:ser>
        <c:ser>
          <c:idx val="1"/>
          <c:order val="1"/>
          <c:tx>
            <c:strRef>
              <c:f>'[Figure_2.xlsx]Figure 2'!$D$4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'[Figure_2.xlsx]Figure 2'!$B$5:$B$7</c:f>
              <c:numCache>
                <c:formatCode>General</c:formatCode>
                <c:ptCount val="3"/>
                <c:pt idx="0">
                  <c:v>1980</c:v>
                </c:pt>
                <c:pt idx="1">
                  <c:v>1995</c:v>
                </c:pt>
                <c:pt idx="2">
                  <c:v>2009</c:v>
                </c:pt>
              </c:numCache>
            </c:numRef>
          </c:cat>
          <c:val>
            <c:numRef>
              <c:f>'[Figure_2.xlsx]Figure 2'!$D$5:$D$7</c:f>
              <c:numCache>
                <c:formatCode>General</c:formatCode>
                <c:ptCount val="3"/>
                <c:pt idx="0">
                  <c:v>18.329793930053711</c:v>
                </c:pt>
                <c:pt idx="1">
                  <c:v>20.121223449707031</c:v>
                </c:pt>
                <c:pt idx="2">
                  <c:v>21.391918182373047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6C-4AAF-AB0F-8AD00D27D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963320"/>
        <c:axId val="276965672"/>
      </c:barChart>
      <c:catAx>
        <c:axId val="27696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65672"/>
        <c:crosses val="autoZero"/>
        <c:auto val="1"/>
        <c:lblAlgn val="ctr"/>
        <c:lblOffset val="100"/>
        <c:noMultiLvlLbl val="0"/>
      </c:catAx>
      <c:valAx>
        <c:axId val="2769656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6963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Value</a:t>
            </a:r>
            <a:r>
              <a:rPr lang="en-US" sz="2400" baseline="0" dirty="0"/>
              <a:t> Added of Goods and Services as a share of Value Added Exports</a:t>
            </a:r>
            <a:endParaRPr lang="en-US" sz="2400" dirty="0"/>
          </a:p>
        </c:rich>
      </c:tx>
      <c:layout>
        <c:manualLayout>
          <c:xMode val="edge"/>
          <c:yMode val="edge"/>
          <c:x val="0.15049999999999999"/>
          <c:y val="6.4845410168494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'[Figure_2.xlsx]Figure 2'!$G$4</c:f>
              <c:strCache>
                <c:ptCount val="1"/>
                <c:pt idx="0">
                  <c:v>Goods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'[Figure_2.xlsx]Figure 2'!$F$5:$F$7</c:f>
              <c:numCache>
                <c:formatCode>General</c:formatCode>
                <c:ptCount val="3"/>
                <c:pt idx="0">
                  <c:v>1980</c:v>
                </c:pt>
                <c:pt idx="1">
                  <c:v>1995</c:v>
                </c:pt>
                <c:pt idx="2">
                  <c:v>2009</c:v>
                </c:pt>
              </c:numCache>
            </c:numRef>
          </c:cat>
          <c:val>
            <c:numRef>
              <c:f>'[Figure_2.xlsx]Figure 2'!$G$5:$G$7</c:f>
              <c:numCache>
                <c:formatCode>General</c:formatCode>
                <c:ptCount val="3"/>
                <c:pt idx="0">
                  <c:v>68.829849243164063</c:v>
                </c:pt>
                <c:pt idx="1">
                  <c:v>60.543140411376953</c:v>
                </c:pt>
                <c:pt idx="2">
                  <c:v>57.44842529296875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9-471F-B189-AE5D39AE13B4}"/>
            </c:ext>
          </c:extLst>
        </c:ser>
        <c:ser>
          <c:idx val="1"/>
          <c:order val="1"/>
          <c:tx>
            <c:strRef>
              <c:f>'[Figure_2.xlsx]Figure 2'!$H$4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'[Figure_2.xlsx]Figure 2'!$F$5:$F$7</c:f>
              <c:numCache>
                <c:formatCode>General</c:formatCode>
                <c:ptCount val="3"/>
                <c:pt idx="0">
                  <c:v>1980</c:v>
                </c:pt>
                <c:pt idx="1">
                  <c:v>1995</c:v>
                </c:pt>
                <c:pt idx="2">
                  <c:v>2009</c:v>
                </c:pt>
              </c:numCache>
            </c:numRef>
          </c:cat>
          <c:val>
            <c:numRef>
              <c:f>'[Figure_2.xlsx]Figure 2'!$H$5:$H$7</c:f>
              <c:numCache>
                <c:formatCode>0</c:formatCode>
                <c:ptCount val="3"/>
                <c:pt idx="0">
                  <c:v>31.170154571533203</c:v>
                </c:pt>
                <c:pt idx="1">
                  <c:v>39.456855773925781</c:v>
                </c:pt>
                <c:pt idx="2">
                  <c:v>42.551578521728516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9-471F-B189-AE5D39AE1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5291864"/>
        <c:axId val="278439576"/>
      </c:barChart>
      <c:catAx>
        <c:axId val="27529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439576"/>
        <c:crosses val="autoZero"/>
        <c:auto val="1"/>
        <c:lblAlgn val="ctr"/>
        <c:lblOffset val="100"/>
        <c:noMultiLvlLbl val="0"/>
      </c:catAx>
      <c:valAx>
        <c:axId val="278439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529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F9CF197-B823-4867-BCBA-B9DC3A94DED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4151940-36DE-467A-A87A-035AE91DF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3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A41CA8A-E431-4521-813C-B9C4A5B1FB7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0F275B1-7372-4D0D-B8D0-F4E068923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4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3C54-813A-4111-9F72-F22F628DFB6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4E6E-1574-4164-8265-B456AA550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2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3C54-813A-4111-9F72-F22F628DFB6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4E6E-1574-4164-8265-B456AA550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1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3C54-813A-4111-9F72-F22F628DFB6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4E6E-1574-4164-8265-B456AA550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43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3C54-813A-4111-9F72-F22F628DFB6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4E6E-1574-4164-8265-B456AA550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91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63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1893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1946275"/>
            <a:ext cx="3602037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6275"/>
            <a:ext cx="3603625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295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80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912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3032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3C54-813A-4111-9F72-F22F628DFB6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4E6E-1574-4164-8265-B456AA550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38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9142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11875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8581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857250"/>
            <a:ext cx="1838325" cy="5108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857250"/>
            <a:ext cx="5367337" cy="5108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0770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7319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68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6613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4037013"/>
            <a:ext cx="3602037" cy="146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037013"/>
            <a:ext cx="3603625" cy="1463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744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610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47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3C54-813A-4111-9F72-F22F628DFB6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4E6E-1574-4164-8265-B456AA550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76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7437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2406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29197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3007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652588"/>
            <a:ext cx="1838325" cy="384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1652588"/>
            <a:ext cx="5367337" cy="384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308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A934-714E-41D3-9B8D-76246804635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8901-1677-4F7B-B058-C5E8C310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55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A934-714E-41D3-9B8D-76246804635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8901-1677-4F7B-B058-C5E8C310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02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A934-714E-41D3-9B8D-76246804635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8901-1677-4F7B-B058-C5E8C310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64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A934-714E-41D3-9B8D-76246804635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8901-1677-4F7B-B058-C5E8C310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62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A934-714E-41D3-9B8D-76246804635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8901-1677-4F7B-B058-C5E8C310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5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3C54-813A-4111-9F72-F22F628DFB6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4E6E-1574-4164-8265-B456AA550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1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A934-714E-41D3-9B8D-76246804635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8901-1677-4F7B-B058-C5E8C310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02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A934-714E-41D3-9B8D-76246804635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8901-1677-4F7B-B058-C5E8C310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88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A934-714E-41D3-9B8D-76246804635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8901-1677-4F7B-B058-C5E8C310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39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A934-714E-41D3-9B8D-76246804635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8901-1677-4F7B-B058-C5E8C310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2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A934-714E-41D3-9B8D-76246804635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8901-1677-4F7B-B058-C5E8C310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5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A934-714E-41D3-9B8D-76246804635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8901-1677-4F7B-B058-C5E8C310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4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3C54-813A-4111-9F72-F22F628DFB6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4E6E-1574-4164-8265-B456AA550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0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3C54-813A-4111-9F72-F22F628DFB6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4E6E-1574-4164-8265-B456AA550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3C54-813A-4111-9F72-F22F628DFB6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4E6E-1574-4164-8265-B456AA550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2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3C54-813A-4111-9F72-F22F628DFB6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4E6E-1574-4164-8265-B456AA550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1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3C54-813A-4111-9F72-F22F628DFB6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4E6E-1574-4164-8265-B456AA550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3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3C54-813A-4111-9F72-F22F628DFB6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4E6E-1574-4164-8265-B456AA550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2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E3EDF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857250"/>
            <a:ext cx="7358062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95" tIns="35695" rIns="35695" bIns="3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95" tIns="35695" rIns="35695" bIns="3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4" descr="Light upward diagonal"/>
          <p:cNvSpPr>
            <a:spLocks/>
          </p:cNvSpPr>
          <p:nvPr/>
        </p:nvSpPr>
        <p:spPr bwMode="auto">
          <a:xfrm>
            <a:off x="911225" y="374650"/>
            <a:ext cx="8232775" cy="428625"/>
          </a:xfrm>
          <a:prstGeom prst="rect">
            <a:avLst/>
          </a:prstGeom>
          <a:pattFill prst="ltUpDiag">
            <a:fgClr>
              <a:srgbClr val="083868"/>
            </a:fgClr>
            <a:bgClr>
              <a:srgbClr val="29558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9"/>
          <p:cNvSpPr txBox="1">
            <a:spLocks/>
          </p:cNvSpPr>
          <p:nvPr/>
        </p:nvSpPr>
        <p:spPr bwMode="auto">
          <a:xfrm>
            <a:off x="7929563" y="493713"/>
            <a:ext cx="374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55" tIns="32126" rIns="64255" bIns="32126">
            <a:spAutoFit/>
          </a:bodyPr>
          <a:lstStyle>
            <a:lvl1pPr algn="l" defTabSz="642938">
              <a:defRPr sz="1200">
                <a:solidFill>
                  <a:schemeClr val="tx1"/>
                </a:solidFill>
                <a:latin typeface="Gill Sans" pitchFamily="96" charset="0"/>
              </a:defRPr>
            </a:lvl1pPr>
            <a:lvl2pPr marL="320675" algn="l" defTabSz="642938">
              <a:defRPr sz="1200">
                <a:solidFill>
                  <a:schemeClr val="tx1"/>
                </a:solidFill>
                <a:latin typeface="Gill Sans" pitchFamily="96" charset="0"/>
              </a:defRPr>
            </a:lvl2pPr>
            <a:lvl3pPr marL="642938" algn="l" defTabSz="642938">
              <a:defRPr sz="1200">
                <a:solidFill>
                  <a:schemeClr val="tx1"/>
                </a:solidFill>
                <a:latin typeface="Gill Sans" pitchFamily="96" charset="0"/>
              </a:defRPr>
            </a:lvl3pPr>
            <a:lvl4pPr marL="963613" algn="l" defTabSz="642938">
              <a:defRPr sz="1200">
                <a:solidFill>
                  <a:schemeClr val="tx1"/>
                </a:solidFill>
                <a:latin typeface="Gill Sans" pitchFamily="96" charset="0"/>
              </a:defRPr>
            </a:lvl4pPr>
            <a:lvl5pPr marL="1285875" algn="l" defTabSz="642938">
              <a:defRPr sz="1200">
                <a:solidFill>
                  <a:schemeClr val="tx1"/>
                </a:solidFill>
                <a:latin typeface="Gill Sans" pitchFamily="96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itchFamily="96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itchFamily="96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itchFamily="96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itchFamily="96" charset="0"/>
              </a:defRPr>
            </a:lvl9pPr>
          </a:lstStyle>
          <a:p>
            <a:pPr algn="r">
              <a:spcBef>
                <a:spcPct val="50000"/>
              </a:spcBef>
            </a:pPr>
            <a:fld id="{F360C9D9-9E31-45C7-B8F0-BF1D09FC91B6}" type="slidenum">
              <a:rPr lang="en-US" altLang="en-US" sz="1000">
                <a:solidFill>
                  <a:schemeClr val="bg1"/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en-US" sz="10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8" name="Picture 10" descr="BROOKINGS_REV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522288"/>
            <a:ext cx="1389063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642938" rtl="0" fontAlgn="base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+mj-lt"/>
          <a:ea typeface="+mj-ea"/>
          <a:cs typeface="+mj-cs"/>
        </a:defRPr>
      </a:lvl1pPr>
      <a:lvl2pPr algn="l" defTabSz="642938" rtl="0" fontAlgn="base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2pPr>
      <a:lvl3pPr algn="l" defTabSz="642938" rtl="0" fontAlgn="base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3pPr>
      <a:lvl4pPr algn="l" defTabSz="642938" rtl="0" fontAlgn="base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4pPr>
      <a:lvl5pPr algn="l" defTabSz="642938" rtl="0" fontAlgn="base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5pPr>
      <a:lvl6pPr marL="457200" algn="l" defTabSz="642938" rtl="0" fontAlgn="base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6pPr>
      <a:lvl7pPr marL="914400" algn="l" defTabSz="642938" rtl="0" fontAlgn="base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7pPr>
      <a:lvl8pPr marL="1371600" algn="l" defTabSz="642938" rtl="0" fontAlgn="base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8pPr>
      <a:lvl9pPr marL="1828800" algn="l" defTabSz="642938" rtl="0" fontAlgn="base">
        <a:spcBef>
          <a:spcPct val="0"/>
        </a:spcBef>
        <a:spcAft>
          <a:spcPct val="0"/>
        </a:spcAft>
        <a:defRPr sz="4200">
          <a:solidFill>
            <a:srgbClr val="295582"/>
          </a:solidFill>
          <a:latin typeface="Georgia" pitchFamily="18" charset="0"/>
          <a:ea typeface="ヒラギノ明朝 Pro W3" pitchFamily="96" charset="-128"/>
        </a:defRPr>
      </a:lvl9pPr>
    </p:titleStyle>
    <p:bodyStyle>
      <a:lvl1pPr marL="588963" indent="-401638" algn="l" defTabSz="642938" rtl="0" fontAlgn="base">
        <a:spcBef>
          <a:spcPts val="1688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3000">
          <a:solidFill>
            <a:srgbClr val="666666"/>
          </a:solidFill>
          <a:latin typeface="+mn-lt"/>
          <a:ea typeface="+mn-ea"/>
          <a:cs typeface="+mn-cs"/>
        </a:defRPr>
      </a:lvl1pPr>
      <a:lvl2pPr marL="901700" indent="-401638" algn="l" defTabSz="642938" rtl="0" fontAlgn="base">
        <a:spcBef>
          <a:spcPts val="1688"/>
        </a:spcBef>
        <a:spcAft>
          <a:spcPct val="0"/>
        </a:spcAft>
        <a:buClr>
          <a:srgbClr val="295582"/>
        </a:buClr>
        <a:buChar char="»"/>
        <a:defRPr sz="3000">
          <a:solidFill>
            <a:srgbClr val="666666"/>
          </a:solidFill>
          <a:latin typeface="+mn-lt"/>
          <a:ea typeface="+mn-ea"/>
        </a:defRPr>
      </a:lvl2pPr>
      <a:lvl3pPr marL="1214438" indent="-401638" algn="l" defTabSz="642938" rtl="0" fontAlgn="base">
        <a:spcBef>
          <a:spcPts val="1688"/>
        </a:spcBef>
        <a:spcAft>
          <a:spcPct val="0"/>
        </a:spcAft>
        <a:buClr>
          <a:srgbClr val="295582"/>
        </a:buClr>
        <a:buChar char="–"/>
        <a:defRPr sz="3000">
          <a:solidFill>
            <a:srgbClr val="666666"/>
          </a:solidFill>
          <a:latin typeface="+mn-lt"/>
          <a:ea typeface="+mn-ea"/>
        </a:defRPr>
      </a:lvl3pPr>
      <a:lvl4pPr marL="1527175" indent="-401638" algn="l" defTabSz="642938" rtl="0" fontAlgn="base">
        <a:spcBef>
          <a:spcPts val="1688"/>
        </a:spcBef>
        <a:spcAft>
          <a:spcPct val="0"/>
        </a:spcAft>
        <a:buClr>
          <a:srgbClr val="295582"/>
        </a:buClr>
        <a:buChar char="›"/>
        <a:defRPr sz="3000">
          <a:solidFill>
            <a:srgbClr val="666666"/>
          </a:solidFill>
          <a:latin typeface="+mn-lt"/>
          <a:ea typeface="+mn-ea"/>
        </a:defRPr>
      </a:lvl4pPr>
      <a:lvl5pPr marL="1839913" indent="-401638" algn="l" defTabSz="642938" rtl="0" fontAlgn="base">
        <a:spcBef>
          <a:spcPts val="1688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3000">
          <a:solidFill>
            <a:srgbClr val="666666"/>
          </a:solidFill>
          <a:latin typeface="+mn-lt"/>
          <a:ea typeface="+mn-ea"/>
        </a:defRPr>
      </a:lvl5pPr>
      <a:lvl6pPr marL="2297113" indent="-401638" algn="l" defTabSz="642938" rtl="0" fontAlgn="base">
        <a:spcBef>
          <a:spcPts val="1688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3000">
          <a:solidFill>
            <a:srgbClr val="666666"/>
          </a:solidFill>
          <a:latin typeface="+mn-lt"/>
          <a:ea typeface="+mn-ea"/>
        </a:defRPr>
      </a:lvl6pPr>
      <a:lvl7pPr marL="2754313" indent="-401638" algn="l" defTabSz="642938" rtl="0" fontAlgn="base">
        <a:spcBef>
          <a:spcPts val="1688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3000">
          <a:solidFill>
            <a:srgbClr val="666666"/>
          </a:solidFill>
          <a:latin typeface="+mn-lt"/>
          <a:ea typeface="+mn-ea"/>
        </a:defRPr>
      </a:lvl7pPr>
      <a:lvl8pPr marL="3211513" indent="-401638" algn="l" defTabSz="642938" rtl="0" fontAlgn="base">
        <a:spcBef>
          <a:spcPts val="1688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3000">
          <a:solidFill>
            <a:srgbClr val="666666"/>
          </a:solidFill>
          <a:latin typeface="+mn-lt"/>
          <a:ea typeface="+mn-ea"/>
        </a:defRPr>
      </a:lvl8pPr>
      <a:lvl9pPr marL="3668713" indent="-401638" algn="l" defTabSz="642938" rtl="0" fontAlgn="base">
        <a:spcBef>
          <a:spcPts val="1688"/>
        </a:spcBef>
        <a:spcAft>
          <a:spcPct val="0"/>
        </a:spcAft>
        <a:buClr>
          <a:srgbClr val="295582"/>
        </a:buClr>
        <a:buFont typeface="Times" pitchFamily="18" charset="0"/>
        <a:buChar char="•"/>
        <a:defRPr sz="3000">
          <a:solidFill>
            <a:srgbClr val="6666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83868"/>
            </a:gs>
            <a:gs pos="100000">
              <a:srgbClr val="2955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652588"/>
            <a:ext cx="7358062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95" tIns="35695" rIns="35695" bIns="3569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037013"/>
            <a:ext cx="735806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695" tIns="35695" rIns="35695" bIns="3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charset="0"/>
              </a:rPr>
              <a:t>Third level</a:t>
            </a:r>
          </a:p>
          <a:p>
            <a:pPr lvl="3"/>
            <a:r>
              <a:rPr lang="en-US" altLang="en-US" smtClean="0">
                <a:sym typeface="Arial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charset="0"/>
              </a:rPr>
              <a:t>Fifth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874713" y="3929063"/>
            <a:ext cx="7394575" cy="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" name="Picture 10" descr="BROOKINGS_qi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857250"/>
            <a:ext cx="3830637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25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defTabSz="642938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Georgia" pitchFamily="18" charset="0"/>
        </a:defRPr>
      </a:lvl1pPr>
      <a:lvl2pPr algn="l" defTabSz="642938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2pPr>
      <a:lvl3pPr algn="l" defTabSz="642938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3pPr>
      <a:lvl4pPr algn="l" defTabSz="642938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4pPr>
      <a:lvl5pPr algn="l" defTabSz="642938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5pPr>
      <a:lvl6pPr marL="457200" algn="l" defTabSz="642938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6pPr>
      <a:lvl7pPr marL="914400" algn="l" defTabSz="642938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7pPr>
      <a:lvl8pPr marL="1371600" algn="l" defTabSz="642938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8pPr>
      <a:lvl9pPr marL="1828800" algn="l" defTabSz="642938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Georgia" pitchFamily="18" charset="0"/>
          <a:ea typeface="ヒラギノ明朝 Pro W3" pitchFamily="96" charset="-128"/>
          <a:sym typeface="Georgia" pitchFamily="18" charset="0"/>
        </a:defRPr>
      </a:lvl9pPr>
    </p:titleStyle>
    <p:bodyStyle>
      <a:lvl1pPr algn="l" defTabSz="64293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algn="l" defTabSz="64293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Arial" charset="0"/>
        </a:defRPr>
      </a:lvl2pPr>
      <a:lvl3pPr algn="l" defTabSz="64293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Arial" charset="0"/>
        </a:defRPr>
      </a:lvl3pPr>
      <a:lvl4pPr algn="l" defTabSz="64293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Arial" charset="0"/>
        </a:defRPr>
      </a:lvl4pPr>
      <a:lvl5pPr algn="l" defTabSz="64293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Arial" charset="0"/>
        </a:defRPr>
      </a:lvl5pPr>
      <a:lvl6pPr marL="457200" algn="l" defTabSz="64293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Arial" charset="0"/>
        </a:defRPr>
      </a:lvl6pPr>
      <a:lvl7pPr marL="914400" algn="l" defTabSz="64293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Arial" charset="0"/>
        </a:defRPr>
      </a:lvl7pPr>
      <a:lvl8pPr marL="1371600" algn="l" defTabSz="64293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Arial" charset="0"/>
        </a:defRPr>
      </a:lvl8pPr>
      <a:lvl9pPr marL="1828800" algn="l" defTabSz="64293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rgbClr val="FFFFFF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A934-714E-41D3-9B8D-76246804635B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48901-1677-4F7B-B058-C5E8C310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fim3l" TargetMode="External"/><Relationship Id="rId2" Type="http://schemas.openxmlformats.org/officeDocument/2006/relationships/hyperlink" Target="http://bit.ly/2uzoo2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" b="52068"/>
          <a:stretch/>
        </p:blipFill>
        <p:spPr>
          <a:xfrm>
            <a:off x="2286" y="858535"/>
            <a:ext cx="9141714" cy="5142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0509" r="1110" b="28009"/>
          <a:stretch/>
        </p:blipFill>
        <p:spPr>
          <a:xfrm>
            <a:off x="76087" y="4500562"/>
            <a:ext cx="2228850" cy="55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021" y="4519910"/>
            <a:ext cx="2231888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34524" r="-595" b="32143"/>
          <a:stretch/>
        </p:blipFill>
        <p:spPr>
          <a:xfrm>
            <a:off x="4846936" y="4510385"/>
            <a:ext cx="1512047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151" y="4223148"/>
            <a:ext cx="877322" cy="87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6529" y="4215238"/>
            <a:ext cx="867946" cy="867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0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3" y="1063229"/>
            <a:ext cx="7869116" cy="91797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Some take-</a:t>
            </a:r>
            <a:r>
              <a:rPr lang="en-US" sz="4000" b="1" dirty="0" err="1" smtClean="0"/>
              <a:t>aways</a:t>
            </a:r>
            <a:r>
              <a:rPr lang="en-US" sz="4000" b="1" dirty="0" smtClean="0"/>
              <a:t> for developed countries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92" y="1828800"/>
            <a:ext cx="8361485" cy="36230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Expansion of GVCs put downward pressure on jobs and wages for </a:t>
            </a:r>
            <a:r>
              <a:rPr lang="en-US" dirty="0" smtClean="0"/>
              <a:t>low-skilled</a:t>
            </a:r>
          </a:p>
          <a:p>
            <a:r>
              <a:rPr lang="en-US" dirty="0" smtClean="0"/>
              <a:t>Multinational companies and skilled workers are the winners</a:t>
            </a:r>
          </a:p>
          <a:p>
            <a:r>
              <a:rPr lang="en-US" dirty="0" smtClean="0"/>
              <a:t>Adjustment assistance and retraining of workers</a:t>
            </a:r>
          </a:p>
          <a:p>
            <a:r>
              <a:rPr lang="en-US" dirty="0" smtClean="0"/>
              <a:t>Distributional policies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the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WTO Link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bit.ly/2uzoo2I</a:t>
            </a:r>
            <a:endParaRPr lang="en-US" dirty="0" smtClean="0"/>
          </a:p>
          <a:p>
            <a:r>
              <a:rPr lang="en-US" dirty="0" smtClean="0"/>
              <a:t>World </a:t>
            </a:r>
            <a:r>
              <a:rPr lang="en-US" dirty="0"/>
              <a:t>Bank Link: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bit.ly/2tfim3l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5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3" y="1063229"/>
            <a:ext cx="7869116" cy="16755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Expansion of global value chains (GVCs) complicates reality and analysis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92" y="2800351"/>
            <a:ext cx="8361485" cy="2651522"/>
          </a:xfrm>
        </p:spPr>
        <p:txBody>
          <a:bodyPr>
            <a:normAutofit/>
          </a:bodyPr>
          <a:lstStyle/>
          <a:p>
            <a:r>
              <a:rPr lang="en-US" dirty="0" smtClean="0"/>
              <a:t>GVC = production crosses at least one border </a:t>
            </a:r>
          </a:p>
          <a:p>
            <a:r>
              <a:rPr lang="en-US" dirty="0" smtClean="0"/>
              <a:t>Two-thirds of trade now within GVCs </a:t>
            </a:r>
          </a:p>
          <a:p>
            <a:r>
              <a:rPr lang="en-US" dirty="0" smtClean="0"/>
              <a:t>Gross value of trade often misleading</a:t>
            </a:r>
          </a:p>
          <a:p>
            <a:r>
              <a:rPr lang="en-US" dirty="0" smtClean="0"/>
              <a:t>New data on value added of trade 1995-2014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“Smile curve” for China’s exports of electrical and optical equipment, </a:t>
            </a:r>
            <a:r>
              <a:rPr lang="en-US" dirty="0" smtClean="0"/>
              <a:t>2009 </a:t>
            </a:r>
            <a:endParaRPr lang="en-US" dirty="0"/>
          </a:p>
        </p:txBody>
      </p:sp>
      <p:pic>
        <p:nvPicPr>
          <p:cNvPr id="5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" y="1524000"/>
            <a:ext cx="911886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U.S. IT manufacturing: hours and compensation, 1995-2009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" y="1676400"/>
            <a:ext cx="914251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Chinese IT manufacturing: hours and compensation, 1995-2009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600200"/>
            <a:ext cx="879434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3" y="1063229"/>
            <a:ext cx="7869116" cy="91797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Developing country participation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92" y="1828800"/>
            <a:ext cx="8361485" cy="3623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Trade costs -- via poor infrastructure, tariffs, bureaucracy -- </a:t>
            </a:r>
            <a:r>
              <a:rPr lang="en-US" i="1" dirty="0" smtClean="0"/>
              <a:t>cascade</a:t>
            </a:r>
            <a:endParaRPr lang="en-US" dirty="0" smtClean="0"/>
          </a:p>
          <a:p>
            <a:r>
              <a:rPr lang="en-US" dirty="0" smtClean="0"/>
              <a:t>Institutions, and </a:t>
            </a:r>
            <a:r>
              <a:rPr lang="en-US" i="1" dirty="0" smtClean="0"/>
              <a:t>neighbors’ </a:t>
            </a:r>
            <a:r>
              <a:rPr lang="en-US" dirty="0" smtClean="0"/>
              <a:t>institutions matter</a:t>
            </a:r>
          </a:p>
          <a:p>
            <a:r>
              <a:rPr lang="en-US" dirty="0" smtClean="0"/>
              <a:t>“Deep” trade agreements facilitate GVC participation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trade is in goods, not services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891265"/>
              </p:ext>
            </p:extLst>
          </p:nvPr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27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value added terms, however, nearly half of trade now is in services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656211"/>
              </p:ext>
            </p:extLst>
          </p:nvPr>
        </p:nvGraphicFramePr>
        <p:xfrm>
          <a:off x="0" y="1417638"/>
          <a:ext cx="9144000" cy="528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5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3" y="1063229"/>
            <a:ext cx="7869116" cy="91797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Some take-</a:t>
            </a:r>
            <a:r>
              <a:rPr lang="en-US" sz="4000" b="1" dirty="0" err="1" smtClean="0"/>
              <a:t>aways</a:t>
            </a:r>
            <a:r>
              <a:rPr lang="en-US" sz="4000" b="1" dirty="0" smtClean="0"/>
              <a:t> for developing countries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92" y="1828800"/>
            <a:ext cx="8361485" cy="3623073"/>
          </a:xfrm>
        </p:spPr>
        <p:txBody>
          <a:bodyPr>
            <a:normAutofit/>
          </a:bodyPr>
          <a:lstStyle/>
          <a:p>
            <a:r>
              <a:rPr lang="en-US" dirty="0" smtClean="0"/>
              <a:t>Reduce trade costs via infrastructure, tariff reduction, deregulation </a:t>
            </a:r>
          </a:p>
          <a:p>
            <a:r>
              <a:rPr lang="en-US" dirty="0" smtClean="0"/>
              <a:t>Open up foreign trade and investment in services</a:t>
            </a:r>
          </a:p>
          <a:p>
            <a:r>
              <a:rPr lang="en-US" dirty="0" smtClean="0"/>
              <a:t>Deep trade agreements with more advanced economies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eorgia"/>
        <a:ea typeface="ヒラギノ明朝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96" charset="0"/>
            <a:ea typeface="ヒラギノ角ゴ Pro W3" pitchFamily="96" charset="-128"/>
            <a:sym typeface="Gill Sans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96" charset="0"/>
            <a:ea typeface="ヒラギノ角ゴ Pro W3" pitchFamily="96" charset="-128"/>
            <a:sym typeface="Gill Sans" pitchFamily="96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rookings">
  <a:themeElements>
    <a:clrScheme name="Brooking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ookings">
      <a:majorFont>
        <a:latin typeface="Georgia"/>
        <a:ea typeface="ヒラギノ明朝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96" charset="0"/>
            <a:ea typeface="ヒラギノ角ゴ Pro W3" pitchFamily="96" charset="-128"/>
            <a:sym typeface="Gill Sans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96" charset="0"/>
            <a:ea typeface="ヒラギノ角ゴ Pro W3" pitchFamily="96" charset="-128"/>
            <a:sym typeface="Gill Sans" pitchFamily="96" charset="0"/>
          </a:defRPr>
        </a:defPPr>
      </a:lstStyle>
    </a:lnDef>
  </a:objectDefaults>
  <a:extraClrSchemeLst>
    <a:extraClrScheme>
      <a:clrScheme name="Brooking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234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ヒラギノ明朝 Pro W3</vt:lpstr>
      <vt:lpstr>ヒラギノ角ゴ Pro W3</vt:lpstr>
      <vt:lpstr>Arial</vt:lpstr>
      <vt:lpstr>Calibri</vt:lpstr>
      <vt:lpstr>Georgia</vt:lpstr>
      <vt:lpstr>Times</vt:lpstr>
      <vt:lpstr>Office Theme</vt:lpstr>
      <vt:lpstr>Title &amp; Bullets</vt:lpstr>
      <vt:lpstr>Brookings</vt:lpstr>
      <vt:lpstr>Custom Design</vt:lpstr>
      <vt:lpstr>PowerPoint Presentation</vt:lpstr>
      <vt:lpstr>Expansion of global value chains (GVCs) complicates reality and analysis   </vt:lpstr>
      <vt:lpstr>“Smile curve” for China’s exports of electrical and optical equipment, 2009 </vt:lpstr>
      <vt:lpstr>U.S. IT manufacturing: hours and compensation, 1995-2009</vt:lpstr>
      <vt:lpstr>Chinese IT manufacturing: hours and compensation, 1995-2009</vt:lpstr>
      <vt:lpstr>Developing country participation   </vt:lpstr>
      <vt:lpstr>Most trade is in goods, not services</vt:lpstr>
      <vt:lpstr>In value added terms, however, nearly half of trade now is in services</vt:lpstr>
      <vt:lpstr>Some take-aways for developing countries   </vt:lpstr>
      <vt:lpstr>Some take-aways for developed countries   </vt:lpstr>
      <vt:lpstr>Download the Report</vt:lpstr>
    </vt:vector>
  </TitlesOfParts>
  <Company>The Brookings Institution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 Wang</dc:creator>
  <cp:lastModifiedBy>FaShen V Wang</cp:lastModifiedBy>
  <cp:revision>131</cp:revision>
  <cp:lastPrinted>2017-03-28T18:38:53Z</cp:lastPrinted>
  <dcterms:created xsi:type="dcterms:W3CDTF">2016-06-30T17:58:48Z</dcterms:created>
  <dcterms:modified xsi:type="dcterms:W3CDTF">2017-07-19T14:58:55Z</dcterms:modified>
</cp:coreProperties>
</file>