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 id="2147483738" r:id="rId2"/>
  </p:sldMasterIdLst>
  <p:notesMasterIdLst>
    <p:notesMasterId r:id="rId52"/>
  </p:notesMasterIdLst>
  <p:handoutMasterIdLst>
    <p:handoutMasterId r:id="rId53"/>
  </p:handoutMasterIdLst>
  <p:sldIdLst>
    <p:sldId id="388" r:id="rId3"/>
    <p:sldId id="389" r:id="rId4"/>
    <p:sldId id="390" r:id="rId5"/>
    <p:sldId id="391" r:id="rId6"/>
    <p:sldId id="393" r:id="rId7"/>
    <p:sldId id="367" r:id="rId8"/>
    <p:sldId id="368" r:id="rId9"/>
    <p:sldId id="320" r:id="rId10"/>
    <p:sldId id="334" r:id="rId11"/>
    <p:sldId id="336" r:id="rId12"/>
    <p:sldId id="394" r:id="rId13"/>
    <p:sldId id="395" r:id="rId14"/>
    <p:sldId id="396" r:id="rId15"/>
    <p:sldId id="397" r:id="rId16"/>
    <p:sldId id="398" r:id="rId17"/>
    <p:sldId id="400" r:id="rId18"/>
    <p:sldId id="373" r:id="rId19"/>
    <p:sldId id="355" r:id="rId20"/>
    <p:sldId id="338" r:id="rId21"/>
    <p:sldId id="356" r:id="rId22"/>
    <p:sldId id="344" r:id="rId23"/>
    <p:sldId id="358" r:id="rId24"/>
    <p:sldId id="346" r:id="rId25"/>
    <p:sldId id="408" r:id="rId26"/>
    <p:sldId id="407" r:id="rId27"/>
    <p:sldId id="345" r:id="rId28"/>
    <p:sldId id="347" r:id="rId29"/>
    <p:sldId id="430" r:id="rId30"/>
    <p:sldId id="429" r:id="rId31"/>
    <p:sldId id="431" r:id="rId32"/>
    <p:sldId id="420" r:id="rId33"/>
    <p:sldId id="422" r:id="rId34"/>
    <p:sldId id="426" r:id="rId35"/>
    <p:sldId id="433" r:id="rId36"/>
    <p:sldId id="428" r:id="rId37"/>
    <p:sldId id="432" r:id="rId38"/>
    <p:sldId id="434" r:id="rId39"/>
    <p:sldId id="427" r:id="rId40"/>
    <p:sldId id="382" r:id="rId41"/>
    <p:sldId id="425" r:id="rId42"/>
    <p:sldId id="385" r:id="rId43"/>
    <p:sldId id="435" r:id="rId44"/>
    <p:sldId id="436" r:id="rId45"/>
    <p:sldId id="437" r:id="rId46"/>
    <p:sldId id="438" r:id="rId47"/>
    <p:sldId id="342" r:id="rId48"/>
    <p:sldId id="439" r:id="rId49"/>
    <p:sldId id="341" r:id="rId50"/>
    <p:sldId id="335" r:id="rId51"/>
  </p:sldIdLst>
  <p:sldSz cx="9144000" cy="6858000" type="screen4x3"/>
  <p:notesSz cx="6997700" cy="92837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3">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00"/>
    <a:srgbClr val="FF3300"/>
    <a:srgbClr val="FFFF00"/>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02" autoAdjust="0"/>
  </p:normalViewPr>
  <p:slideViewPr>
    <p:cSldViewPr>
      <p:cViewPr>
        <p:scale>
          <a:sx n="72" d="100"/>
          <a:sy n="72" d="100"/>
        </p:scale>
        <p:origin x="-1790" y="-336"/>
      </p:cViewPr>
      <p:guideLst>
        <p:guide orient="horz" pos="2160"/>
        <p:guide pos="2880"/>
      </p:guideLst>
    </p:cSldViewPr>
  </p:slideViewPr>
  <p:outlineViewPr>
    <p:cViewPr>
      <p:scale>
        <a:sx n="33" d="100"/>
        <a:sy n="33" d="100"/>
      </p:scale>
      <p:origin x="43" y="3605"/>
    </p:cViewPr>
  </p:outlineViewPr>
  <p:notesTextViewPr>
    <p:cViewPr>
      <p:scale>
        <a:sx n="100" d="100"/>
        <a:sy n="100" d="100"/>
      </p:scale>
      <p:origin x="0" y="0"/>
    </p:cViewPr>
  </p:notesTextViewPr>
  <p:sorterViewPr>
    <p:cViewPr>
      <p:scale>
        <a:sx n="100" d="100"/>
        <a:sy n="100" d="100"/>
      </p:scale>
      <p:origin x="0" y="3460"/>
    </p:cViewPr>
  </p:sorterViewPr>
  <p:notesViewPr>
    <p:cSldViewPr>
      <p:cViewPr varScale="1">
        <p:scale>
          <a:sx n="46" d="100"/>
          <a:sy n="46" d="100"/>
        </p:scale>
        <p:origin x="-1362" y="-78"/>
      </p:cViewPr>
      <p:guideLst>
        <p:guide orient="horz" pos="2923"/>
        <p:guide pos="2203"/>
      </p:guideLst>
    </p:cSldViewPr>
  </p:notesViewPr>
  <p:gridSpacing cx="182880" cy="18288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2125" cy="469900"/>
          </a:xfrm>
          <a:prstGeom prst="rect">
            <a:avLst/>
          </a:prstGeom>
          <a:noFill/>
          <a:ln w="9525">
            <a:noFill/>
            <a:miter lim="800000"/>
            <a:headEnd/>
            <a:tailEnd/>
          </a:ln>
          <a:effectLst/>
        </p:spPr>
        <p:txBody>
          <a:bodyPr vert="horz" wrap="square" lIns="93688" tIns="46844" rIns="93688" bIns="46844" numCol="1" anchor="t" anchorCtr="0" compatLnSpc="1">
            <a:prstTxWarp prst="textNoShape">
              <a:avLst/>
            </a:prstTxWarp>
          </a:bodyPr>
          <a:lstStyle>
            <a:lvl1pPr defTabSz="936625">
              <a:spcBef>
                <a:spcPct val="20000"/>
              </a:spcBef>
              <a:spcAft>
                <a:spcPct val="20000"/>
              </a:spcAft>
              <a:buClr>
                <a:schemeClr val="accent2"/>
              </a:buClr>
              <a:buFont typeface="Monotype Sorts" pitchFamily="2" charset="2"/>
              <a:buChar char="z"/>
              <a:defRPr kumimoji="1" sz="1300">
                <a:latin typeface="Tahoma" pitchFamily="34" charset="0"/>
              </a:defRPr>
            </a:lvl1pPr>
          </a:lstStyle>
          <a:p>
            <a:pPr>
              <a:defRPr/>
            </a:pPr>
            <a:endParaRPr lang="en-US" altLang="en-US"/>
          </a:p>
        </p:txBody>
      </p:sp>
      <p:sp>
        <p:nvSpPr>
          <p:cNvPr id="45059" name="Rectangle 3"/>
          <p:cNvSpPr>
            <a:spLocks noGrp="1" noChangeArrowheads="1"/>
          </p:cNvSpPr>
          <p:nvPr>
            <p:ph type="dt" sz="quarter" idx="1"/>
          </p:nvPr>
        </p:nvSpPr>
        <p:spPr bwMode="auto">
          <a:xfrm>
            <a:off x="3965575" y="0"/>
            <a:ext cx="3032125" cy="469900"/>
          </a:xfrm>
          <a:prstGeom prst="rect">
            <a:avLst/>
          </a:prstGeom>
          <a:noFill/>
          <a:ln w="9525">
            <a:noFill/>
            <a:miter lim="800000"/>
            <a:headEnd/>
            <a:tailEnd/>
          </a:ln>
          <a:effectLst/>
        </p:spPr>
        <p:txBody>
          <a:bodyPr vert="horz" wrap="square" lIns="93688" tIns="46844" rIns="93688" bIns="46844" numCol="1" anchor="t" anchorCtr="0" compatLnSpc="1">
            <a:prstTxWarp prst="textNoShape">
              <a:avLst/>
            </a:prstTxWarp>
          </a:bodyPr>
          <a:lstStyle>
            <a:lvl1pPr algn="r" defTabSz="936625">
              <a:spcBef>
                <a:spcPct val="20000"/>
              </a:spcBef>
              <a:spcAft>
                <a:spcPct val="20000"/>
              </a:spcAft>
              <a:buClr>
                <a:schemeClr val="accent2"/>
              </a:buClr>
              <a:buFont typeface="Monotype Sorts" pitchFamily="2" charset="2"/>
              <a:buChar char="z"/>
              <a:defRPr kumimoji="1" sz="1300">
                <a:latin typeface="Tahoma" pitchFamily="34" charset="0"/>
              </a:defRPr>
            </a:lvl1pPr>
          </a:lstStyle>
          <a:p>
            <a:pPr>
              <a:defRPr/>
            </a:pPr>
            <a:endParaRPr lang="en-US" altLang="en-US"/>
          </a:p>
        </p:txBody>
      </p:sp>
      <p:sp>
        <p:nvSpPr>
          <p:cNvPr id="45060" name="Rectangle 4"/>
          <p:cNvSpPr>
            <a:spLocks noGrp="1" noChangeArrowheads="1"/>
          </p:cNvSpPr>
          <p:nvPr>
            <p:ph type="ftr" sz="quarter" idx="2"/>
          </p:nvPr>
        </p:nvSpPr>
        <p:spPr bwMode="auto">
          <a:xfrm>
            <a:off x="0" y="8853488"/>
            <a:ext cx="3032125" cy="392112"/>
          </a:xfrm>
          <a:prstGeom prst="rect">
            <a:avLst/>
          </a:prstGeom>
          <a:noFill/>
          <a:ln w="9525">
            <a:noFill/>
            <a:miter lim="800000"/>
            <a:headEnd/>
            <a:tailEnd/>
          </a:ln>
          <a:effectLst/>
        </p:spPr>
        <p:txBody>
          <a:bodyPr vert="horz" wrap="square" lIns="93688" tIns="46844" rIns="93688" bIns="46844" numCol="1" anchor="b" anchorCtr="0" compatLnSpc="1">
            <a:prstTxWarp prst="textNoShape">
              <a:avLst/>
            </a:prstTxWarp>
          </a:bodyPr>
          <a:lstStyle>
            <a:lvl1pPr defTabSz="936625">
              <a:spcBef>
                <a:spcPct val="20000"/>
              </a:spcBef>
              <a:spcAft>
                <a:spcPct val="20000"/>
              </a:spcAft>
              <a:buClr>
                <a:schemeClr val="accent2"/>
              </a:buClr>
              <a:buFont typeface="Monotype Sorts" pitchFamily="2" charset="2"/>
              <a:buChar char="z"/>
              <a:defRPr kumimoji="1" sz="1300">
                <a:latin typeface="Tahoma" pitchFamily="34" charset="0"/>
              </a:defRPr>
            </a:lvl1pPr>
          </a:lstStyle>
          <a:p>
            <a:pPr>
              <a:defRPr/>
            </a:pPr>
            <a:endParaRPr lang="en-US" altLang="en-US"/>
          </a:p>
        </p:txBody>
      </p:sp>
      <p:sp>
        <p:nvSpPr>
          <p:cNvPr id="45061" name="Rectangle 5"/>
          <p:cNvSpPr>
            <a:spLocks noGrp="1" noChangeArrowheads="1"/>
          </p:cNvSpPr>
          <p:nvPr>
            <p:ph type="sldNum" sz="quarter" idx="3"/>
          </p:nvPr>
        </p:nvSpPr>
        <p:spPr bwMode="auto">
          <a:xfrm>
            <a:off x="3965575" y="8853488"/>
            <a:ext cx="3032125" cy="392112"/>
          </a:xfrm>
          <a:prstGeom prst="rect">
            <a:avLst/>
          </a:prstGeom>
          <a:noFill/>
          <a:ln w="9525">
            <a:noFill/>
            <a:miter lim="800000"/>
            <a:headEnd/>
            <a:tailEnd/>
          </a:ln>
          <a:effectLst/>
        </p:spPr>
        <p:txBody>
          <a:bodyPr vert="horz" wrap="square" lIns="93688" tIns="46844" rIns="93688" bIns="46844" numCol="1" anchor="b" anchorCtr="0" compatLnSpc="1">
            <a:prstTxWarp prst="textNoShape">
              <a:avLst/>
            </a:prstTxWarp>
          </a:bodyPr>
          <a:lstStyle>
            <a:lvl1pPr algn="r" defTabSz="936625">
              <a:spcBef>
                <a:spcPct val="20000"/>
              </a:spcBef>
              <a:spcAft>
                <a:spcPct val="20000"/>
              </a:spcAft>
              <a:buClr>
                <a:schemeClr val="accent2"/>
              </a:buClr>
              <a:buFont typeface="Monotype Sorts" pitchFamily="2" charset="2"/>
              <a:buChar char="z"/>
              <a:defRPr kumimoji="1" sz="1300">
                <a:latin typeface="Tahoma" panose="020B0604030504040204" pitchFamily="34" charset="0"/>
              </a:defRPr>
            </a:lvl1pPr>
          </a:lstStyle>
          <a:p>
            <a:fld id="{15FDE295-1DD3-45B5-813D-033DCA443AED}" type="slidenum">
              <a:rPr lang="en-US" altLang="en-US"/>
              <a:pPr/>
              <a:t>‹#›</a:t>
            </a:fld>
            <a:endParaRPr lang="en-US" altLang="en-US"/>
          </a:p>
        </p:txBody>
      </p:sp>
    </p:spTree>
    <p:extLst>
      <p:ext uri="{BB962C8B-B14F-4D97-AF65-F5344CB8AC3E}">
        <p14:creationId xmlns:p14="http://schemas.microsoft.com/office/powerpoint/2010/main" val="65463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2125" cy="469900"/>
          </a:xfrm>
          <a:prstGeom prst="rect">
            <a:avLst/>
          </a:prstGeom>
          <a:noFill/>
          <a:ln w="9525">
            <a:noFill/>
            <a:miter lim="800000"/>
            <a:headEnd/>
            <a:tailEnd/>
          </a:ln>
          <a:effectLst/>
        </p:spPr>
        <p:txBody>
          <a:bodyPr vert="horz" wrap="square" lIns="93688" tIns="46844" rIns="93688" bIns="46844" numCol="1" anchor="t" anchorCtr="0" compatLnSpc="1">
            <a:prstTxWarp prst="textNoShape">
              <a:avLst/>
            </a:prstTxWarp>
          </a:bodyPr>
          <a:lstStyle>
            <a:lvl1pPr defTabSz="936625">
              <a:defRPr sz="1300">
                <a:latin typeface="Times New Roman" pitchFamily="18" charset="0"/>
              </a:defRPr>
            </a:lvl1pPr>
          </a:lstStyle>
          <a:p>
            <a:pPr>
              <a:defRPr/>
            </a:pPr>
            <a:endParaRPr lang="en-US" altLang="en-US"/>
          </a:p>
        </p:txBody>
      </p:sp>
      <p:sp>
        <p:nvSpPr>
          <p:cNvPr id="30723" name="Rectangle 3"/>
          <p:cNvSpPr>
            <a:spLocks noGrp="1" noChangeArrowheads="1"/>
          </p:cNvSpPr>
          <p:nvPr>
            <p:ph type="dt" idx="1"/>
          </p:nvPr>
        </p:nvSpPr>
        <p:spPr bwMode="auto">
          <a:xfrm>
            <a:off x="3965575" y="0"/>
            <a:ext cx="3032125" cy="469900"/>
          </a:xfrm>
          <a:prstGeom prst="rect">
            <a:avLst/>
          </a:prstGeom>
          <a:noFill/>
          <a:ln w="9525">
            <a:noFill/>
            <a:miter lim="800000"/>
            <a:headEnd/>
            <a:tailEnd/>
          </a:ln>
          <a:effectLst/>
        </p:spPr>
        <p:txBody>
          <a:bodyPr vert="horz" wrap="square" lIns="93688" tIns="46844" rIns="93688" bIns="46844" numCol="1" anchor="t" anchorCtr="0" compatLnSpc="1">
            <a:prstTxWarp prst="textNoShape">
              <a:avLst/>
            </a:prstTxWarp>
          </a:bodyPr>
          <a:lstStyle>
            <a:lvl1pPr algn="r" defTabSz="936625">
              <a:defRPr sz="1300">
                <a:latin typeface="Times New Roman" pitchFamily="18" charset="0"/>
              </a:defRPr>
            </a:lvl1pPr>
          </a:lstStyle>
          <a:p>
            <a:pPr>
              <a:defRPr/>
            </a:pPr>
            <a:endParaRPr lang="en-US" altLang="en-US"/>
          </a:p>
        </p:txBody>
      </p:sp>
      <p:sp>
        <p:nvSpPr>
          <p:cNvPr id="56324" name="Rectangle 4"/>
          <p:cNvSpPr>
            <a:spLocks noGrp="1" noRot="1" noChangeAspect="1" noChangeArrowheads="1" noTextEdit="1"/>
          </p:cNvSpPr>
          <p:nvPr>
            <p:ph type="sldImg" idx="2"/>
          </p:nvPr>
        </p:nvSpPr>
        <p:spPr bwMode="auto">
          <a:xfrm>
            <a:off x="1201738" y="706438"/>
            <a:ext cx="4595812"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31863" y="4386263"/>
            <a:ext cx="5133975" cy="4230687"/>
          </a:xfrm>
          <a:prstGeom prst="rect">
            <a:avLst/>
          </a:prstGeom>
          <a:noFill/>
          <a:ln w="9525">
            <a:noFill/>
            <a:miter lim="800000"/>
            <a:headEnd/>
            <a:tailEnd/>
          </a:ln>
          <a:effectLst/>
        </p:spPr>
        <p:txBody>
          <a:bodyPr vert="horz" wrap="square" lIns="93688" tIns="46844" rIns="93688" bIns="468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53488"/>
            <a:ext cx="3032125" cy="392112"/>
          </a:xfrm>
          <a:prstGeom prst="rect">
            <a:avLst/>
          </a:prstGeom>
          <a:noFill/>
          <a:ln w="9525">
            <a:noFill/>
            <a:miter lim="800000"/>
            <a:headEnd/>
            <a:tailEnd/>
          </a:ln>
          <a:effectLst/>
        </p:spPr>
        <p:txBody>
          <a:bodyPr vert="horz" wrap="square" lIns="93688" tIns="46844" rIns="93688" bIns="46844" numCol="1" anchor="b" anchorCtr="0" compatLnSpc="1">
            <a:prstTxWarp prst="textNoShape">
              <a:avLst/>
            </a:prstTxWarp>
          </a:bodyPr>
          <a:lstStyle>
            <a:lvl1pPr defTabSz="936625">
              <a:defRPr sz="1300">
                <a:latin typeface="Times New Roman" pitchFamily="18"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3965575" y="8853488"/>
            <a:ext cx="3032125" cy="392112"/>
          </a:xfrm>
          <a:prstGeom prst="rect">
            <a:avLst/>
          </a:prstGeom>
          <a:noFill/>
          <a:ln w="9525">
            <a:noFill/>
            <a:miter lim="800000"/>
            <a:headEnd/>
            <a:tailEnd/>
          </a:ln>
          <a:effectLst/>
        </p:spPr>
        <p:txBody>
          <a:bodyPr vert="horz" wrap="square" lIns="93688" tIns="46844" rIns="93688" bIns="46844" numCol="1" anchor="b" anchorCtr="0" compatLnSpc="1">
            <a:prstTxWarp prst="textNoShape">
              <a:avLst/>
            </a:prstTxWarp>
          </a:bodyPr>
          <a:lstStyle>
            <a:lvl1pPr algn="r" defTabSz="936625">
              <a:defRPr sz="1300">
                <a:latin typeface="Times New Roman" panose="02020603050405020304" pitchFamily="18" charset="0"/>
              </a:defRPr>
            </a:lvl1pPr>
          </a:lstStyle>
          <a:p>
            <a:fld id="{9AC4D8D6-FAF3-48B6-8FB8-8BEDF90E06BE}" type="slidenum">
              <a:rPr lang="en-US" altLang="en-US"/>
              <a:pPr/>
              <a:t>‹#›</a:t>
            </a:fld>
            <a:endParaRPr lang="en-US" altLang="en-US"/>
          </a:p>
        </p:txBody>
      </p:sp>
    </p:spTree>
    <p:extLst>
      <p:ext uri="{BB962C8B-B14F-4D97-AF65-F5344CB8AC3E}">
        <p14:creationId xmlns:p14="http://schemas.microsoft.com/office/powerpoint/2010/main" val="1371110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523F738-8E13-47C1-BA27-8AE2D72146F7}" type="slidenum">
              <a:rPr lang="en-US" altLang="en-US" sz="1300">
                <a:solidFill>
                  <a:srgbClr val="000000"/>
                </a:solidFill>
                <a:latin typeface="Times New Roman" panose="02020603050405020304" pitchFamily="18" charset="0"/>
              </a:rPr>
              <a:pPr/>
              <a:t>1</a:t>
            </a:fld>
            <a:endParaRPr lang="en-US" altLang="en-US" sz="1300">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6CEFADF-A2A6-4054-B2B0-5E2CC64833CA}" type="slidenum">
              <a:rPr lang="en-US" altLang="ko-KR" sz="1300">
                <a:latin typeface="Times New Roman" panose="02020603050405020304" pitchFamily="18" charset="0"/>
              </a:rPr>
              <a:pPr/>
              <a:t>10</a:t>
            </a:fld>
            <a:endParaRPr lang="en-US" altLang="ko-KR" sz="13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0D8E94B-2424-47E2-A8A5-47C9DABC40C4}" type="slidenum">
              <a:rPr lang="en-US" altLang="en-US" sz="1300">
                <a:latin typeface="Times New Roman" panose="02020603050405020304" pitchFamily="18" charset="0"/>
              </a:rPr>
              <a:pPr/>
              <a:t>11</a:t>
            </a:fld>
            <a:endParaRPr lang="en-US" altLang="en-US" sz="13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12</a:t>
            </a:fld>
            <a:endParaRPr lang="en-US" altLang="en-US"/>
          </a:p>
        </p:txBody>
      </p:sp>
    </p:spTree>
    <p:extLst>
      <p:ext uri="{BB962C8B-B14F-4D97-AF65-F5344CB8AC3E}">
        <p14:creationId xmlns:p14="http://schemas.microsoft.com/office/powerpoint/2010/main" val="46455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13</a:t>
            </a:fld>
            <a:endParaRPr lang="en-US" altLang="en-US"/>
          </a:p>
        </p:txBody>
      </p:sp>
    </p:spTree>
    <p:extLst>
      <p:ext uri="{BB962C8B-B14F-4D97-AF65-F5344CB8AC3E}">
        <p14:creationId xmlns:p14="http://schemas.microsoft.com/office/powerpoint/2010/main" val="348816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14</a:t>
            </a:fld>
            <a:endParaRPr lang="en-US" altLang="en-US"/>
          </a:p>
        </p:txBody>
      </p:sp>
    </p:spTree>
    <p:extLst>
      <p:ext uri="{BB962C8B-B14F-4D97-AF65-F5344CB8AC3E}">
        <p14:creationId xmlns:p14="http://schemas.microsoft.com/office/powerpoint/2010/main" val="323667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15</a:t>
            </a:fld>
            <a:endParaRPr lang="en-US" altLang="en-US"/>
          </a:p>
        </p:txBody>
      </p:sp>
    </p:spTree>
    <p:extLst>
      <p:ext uri="{BB962C8B-B14F-4D97-AF65-F5344CB8AC3E}">
        <p14:creationId xmlns:p14="http://schemas.microsoft.com/office/powerpoint/2010/main" val="2107332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16</a:t>
            </a:fld>
            <a:endParaRPr lang="en-US" altLang="en-US"/>
          </a:p>
        </p:txBody>
      </p:sp>
    </p:spTree>
    <p:extLst>
      <p:ext uri="{BB962C8B-B14F-4D97-AF65-F5344CB8AC3E}">
        <p14:creationId xmlns:p14="http://schemas.microsoft.com/office/powerpoint/2010/main" val="143684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48BBC92-1CC8-43D3-8A4D-30FB02D8276B}" type="slidenum">
              <a:rPr lang="en-US" altLang="en-US" sz="1300">
                <a:latin typeface="Times New Roman" panose="02020603050405020304" pitchFamily="18" charset="0"/>
              </a:rPr>
              <a:pPr/>
              <a:t>17</a:t>
            </a:fld>
            <a:endParaRPr lang="en-US" altLang="en-US" sz="13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42BC2380-5514-40A2-9373-D8930DD49D68}"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5845D9B-441A-4EDD-B211-55EA388780C9}" type="slidenum">
              <a:rPr lang="en-US" altLang="en-US" sz="1300">
                <a:latin typeface="Times New Roman" panose="02020603050405020304" pitchFamily="18" charset="0"/>
              </a:rPr>
              <a:pPr/>
              <a:t>19</a:t>
            </a:fld>
            <a:endParaRPr lang="en-US" altLang="en-US" sz="13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5B87160F-AD15-41F3-918F-66A4A7A9D80E}" type="slidenum">
              <a:rPr lang="en-US" altLang="en-US" sz="1300">
                <a:solidFill>
                  <a:srgbClr val="000000"/>
                </a:solidFill>
                <a:latin typeface="Times New Roman" panose="02020603050405020304" pitchFamily="18" charset="0"/>
              </a:rPr>
              <a:pPr/>
              <a:t>2</a:t>
            </a:fld>
            <a:endParaRPr lang="en-US" altLang="en-US" sz="1300">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BF6C099-5775-4B5F-9C3C-B9844EDEB4D6}" type="slidenum">
              <a:rPr lang="en-US" altLang="en-US" sz="1300">
                <a:latin typeface="Times New Roman" panose="02020603050405020304" pitchFamily="18" charset="0"/>
              </a:rPr>
              <a:pPr/>
              <a:t>20</a:t>
            </a:fld>
            <a:endParaRPr lang="en-US" altLang="en-US" sz="13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94DEAF93-D43F-43E2-95B9-07FB37C8675D}" type="slidenum">
              <a:rPr lang="en-US" altLang="en-US" sz="1300">
                <a:latin typeface="Times New Roman" panose="02020603050405020304" pitchFamily="18" charset="0"/>
              </a:rPr>
              <a:pPr/>
              <a:t>21</a:t>
            </a:fld>
            <a:endParaRPr lang="en-US" altLang="en-US" sz="130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975868D-DD37-45C4-813C-D2950122F08D}" type="slidenum">
              <a:rPr lang="en-US" altLang="en-US" sz="1300">
                <a:latin typeface="Times New Roman" panose="02020603050405020304" pitchFamily="18" charset="0"/>
              </a:rPr>
              <a:pPr/>
              <a:t>22</a:t>
            </a:fld>
            <a:endParaRPr lang="en-US" altLang="en-US" sz="13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B0F627D-C879-488F-A362-6540F79B6ACD}"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B0F627D-C879-488F-A362-6540F79B6ACD}" type="slidenum">
              <a:rPr lang="en-US" altLang="en-US" sz="1300">
                <a:latin typeface="Times New Roman" panose="02020603050405020304" pitchFamily="18" charset="0"/>
              </a:rPr>
              <a:pPr/>
              <a:t>24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42544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B0F627D-C879-488F-A362-6540F79B6ACD}" type="slidenum">
              <a:rPr lang="en-US" altLang="en-US" sz="1300">
                <a:latin typeface="Times New Roman" panose="02020603050405020304" pitchFamily="18" charset="0"/>
              </a:rPr>
              <a:pPr/>
              <a:t>25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2952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6A19816-9727-4A66-A9F9-937CA49A39B4}" type="slidenum">
              <a:rPr lang="en-US" altLang="en-US" sz="1300">
                <a:latin typeface="Times New Roman" panose="02020603050405020304" pitchFamily="18" charset="0"/>
              </a:rPr>
              <a:pPr/>
              <a:t>26</a:t>
            </a:fld>
            <a:endParaRPr lang="en-US" altLang="en-US" sz="130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1E22EED-A71A-497D-BCE2-9469EC057D40}" type="slidenum">
              <a:rPr lang="en-US" altLang="en-US" sz="1300">
                <a:latin typeface="Times New Roman" panose="02020603050405020304" pitchFamily="18" charset="0"/>
              </a:rPr>
              <a:pPr/>
              <a:t>27</a:t>
            </a:fld>
            <a:endParaRPr lang="en-US" altLang="en-US" sz="13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1E22EED-A71A-497D-BCE2-9469EC057D40}" type="slidenum">
              <a:rPr lang="en-US" altLang="en-US" sz="1300">
                <a:latin typeface="Times New Roman" panose="02020603050405020304" pitchFamily="18" charset="0"/>
              </a:rPr>
              <a:pPr/>
              <a:t>28</a:t>
            </a:fld>
            <a:endParaRPr lang="en-US" altLang="en-US" sz="130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1E22EED-A71A-497D-BCE2-9469EC057D40}" type="slidenum">
              <a:rPr lang="en-US" altLang="en-US" sz="1300">
                <a:latin typeface="Times New Roman" panose="02020603050405020304" pitchFamily="18" charset="0"/>
              </a:rPr>
              <a:pPr/>
              <a:t>29</a:t>
            </a:fld>
            <a:endParaRPr lang="en-US" altLang="en-US" sz="13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DDD92C6-4F78-4842-8A75-1530520669B0}" type="slidenum">
              <a:rPr lang="en-US" altLang="en-US" sz="1300">
                <a:solidFill>
                  <a:srgbClr val="000000"/>
                </a:solidFill>
                <a:latin typeface="Times New Roman" panose="02020603050405020304" pitchFamily="18" charset="0"/>
              </a:rPr>
              <a:pPr/>
              <a:t>3</a:t>
            </a:fld>
            <a:endParaRPr lang="en-US" altLang="en-US" sz="1300">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1E22EED-A71A-497D-BCE2-9469EC057D40}" type="slidenum">
              <a:rPr lang="en-US" altLang="en-US" sz="1300">
                <a:latin typeface="Times New Roman" panose="02020603050405020304" pitchFamily="18" charset="0"/>
              </a:rPr>
              <a:pPr/>
              <a:t>30</a:t>
            </a:fld>
            <a:endParaRPr lang="en-US" altLang="en-US" sz="130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7953BD3-AA7C-4A25-930F-8AA369F5D228}" type="slidenum">
              <a:rPr lang="en-US" altLang="en-US" sz="1300">
                <a:latin typeface="Times New Roman" panose="02020603050405020304" pitchFamily="18" charset="0"/>
              </a:rPr>
              <a:pPr/>
              <a:t>31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960844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7953BD3-AA7C-4A25-930F-8AA369F5D228}" type="slidenum">
              <a:rPr lang="en-US" altLang="en-US" sz="1300">
                <a:latin typeface="Times New Roman" panose="02020603050405020304" pitchFamily="18" charset="0"/>
              </a:rPr>
              <a:pPr/>
              <a:t>32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167249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7953BD3-AA7C-4A25-930F-8AA369F5D228}" type="slidenum">
              <a:rPr lang="en-US" altLang="en-US" sz="1300">
                <a:latin typeface="Times New Roman" panose="02020603050405020304" pitchFamily="18" charset="0"/>
              </a:rPr>
              <a:pPr/>
              <a:t>33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175869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DF7A5C0-5B1E-4327-B1DF-45CB389FE050}" type="slidenum">
              <a:rPr lang="en-US" altLang="en-US" sz="1300">
                <a:latin typeface="Times New Roman" panose="02020603050405020304" pitchFamily="18" charset="0"/>
              </a:rPr>
              <a:pPr/>
              <a:t>34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637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DF7A5C0-5B1E-4327-B1DF-45CB389FE050}" type="slidenum">
              <a:rPr lang="en-US" altLang="en-US" sz="1300">
                <a:latin typeface="Times New Roman" panose="02020603050405020304" pitchFamily="18" charset="0"/>
              </a:rPr>
              <a:pPr/>
              <a:t>35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6374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DF7A5C0-5B1E-4327-B1DF-45CB389FE050}" type="slidenum">
              <a:rPr lang="en-US" altLang="en-US" sz="1300">
                <a:latin typeface="Times New Roman" panose="02020603050405020304" pitchFamily="18" charset="0"/>
              </a:rPr>
              <a:pPr/>
              <a:t>36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6374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3DF7A5C0-5B1E-4327-B1DF-45CB389FE050}" type="slidenum">
              <a:rPr lang="en-US" altLang="en-US" sz="1300">
                <a:latin typeface="Times New Roman" panose="02020603050405020304" pitchFamily="18" charset="0"/>
              </a:rPr>
              <a:pPr/>
              <a:t>37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6374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7953BD3-AA7C-4A25-930F-8AA369F5D228}" type="slidenum">
              <a:rPr lang="en-US" altLang="en-US" sz="1300">
                <a:latin typeface="Times New Roman" panose="02020603050405020304" pitchFamily="18" charset="0"/>
              </a:rPr>
              <a:pPr/>
              <a:t>38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020672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4D8D6-FAF3-48B6-8FB8-8BEDF90E06BE}" type="slidenum">
              <a:rPr lang="en-US" altLang="en-US" smtClean="0"/>
              <a:pPr/>
              <a:t>39</a:t>
            </a:fld>
            <a:endParaRPr lang="en-US" altLang="en-US"/>
          </a:p>
        </p:txBody>
      </p:sp>
    </p:spTree>
    <p:extLst>
      <p:ext uri="{BB962C8B-B14F-4D97-AF65-F5344CB8AC3E}">
        <p14:creationId xmlns:p14="http://schemas.microsoft.com/office/powerpoint/2010/main" val="315536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4B30D70-AC4A-4A6C-AA3F-AF0934D0EFE7}" type="slidenum">
              <a:rPr lang="en-US" altLang="en-US" sz="1300">
                <a:solidFill>
                  <a:srgbClr val="000000"/>
                </a:solidFill>
                <a:latin typeface="Times New Roman" panose="02020603050405020304" pitchFamily="18" charset="0"/>
              </a:rPr>
              <a:pPr/>
              <a:t>4</a:t>
            </a:fld>
            <a:endParaRPr lang="en-US" altLang="en-US" sz="1300">
              <a:solidFill>
                <a:srgbClr val="000000"/>
              </a:solidFil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6ED2505A-D06B-4E89-9044-31D1CFE26A21}" type="slidenum">
              <a:rPr lang="en-US" altLang="en-US" sz="1300">
                <a:latin typeface="Times New Roman" panose="02020603050405020304" pitchFamily="18" charset="0"/>
              </a:rPr>
              <a:pPr/>
              <a:t>40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9819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8C1990E-2594-43E6-AD67-A42940B59E79}" type="slidenum">
              <a:rPr lang="en-US" altLang="en-US" sz="1300">
                <a:latin typeface="Times New Roman" panose="02020603050405020304" pitchFamily="18" charset="0"/>
              </a:rPr>
              <a:pPr/>
              <a:t>41</a:t>
            </a:fld>
            <a:endParaRPr lang="en-US" altLang="en-US" sz="130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8C1990E-2594-43E6-AD67-A42940B59E79}" type="slidenum">
              <a:rPr lang="en-US" altLang="en-US" sz="1300">
                <a:latin typeface="Times New Roman" panose="02020603050405020304" pitchFamily="18" charset="0"/>
              </a:rPr>
              <a:pPr/>
              <a:t>42</a:t>
            </a:fld>
            <a:endParaRPr lang="en-US" altLang="en-US" sz="130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8C1990E-2594-43E6-AD67-A42940B59E79}" type="slidenum">
              <a:rPr lang="en-US" altLang="en-US" sz="1300">
                <a:latin typeface="Times New Roman" panose="02020603050405020304" pitchFamily="18" charset="0"/>
              </a:rPr>
              <a:pPr/>
              <a:t>43</a:t>
            </a:fld>
            <a:endParaRPr lang="en-US" altLang="en-US" sz="130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8C1990E-2594-43E6-AD67-A42940B59E79}" type="slidenum">
              <a:rPr lang="en-US" altLang="en-US" sz="1300">
                <a:latin typeface="Times New Roman" panose="02020603050405020304" pitchFamily="18" charset="0"/>
              </a:rPr>
              <a:pPr/>
              <a:t>44</a:t>
            </a:fld>
            <a:endParaRPr lang="en-US" altLang="en-US" sz="130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88C1990E-2594-43E6-AD67-A42940B59E79}" type="slidenum">
              <a:rPr lang="en-US" altLang="en-US" sz="1300">
                <a:latin typeface="Times New Roman" panose="02020603050405020304" pitchFamily="18" charset="0"/>
              </a:rPr>
              <a:pPr/>
              <a:t>45</a:t>
            </a:fld>
            <a:endParaRPr lang="en-US" altLang="en-US" sz="130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696D060-098F-40A1-B2D4-21907FE0E71E}" type="slidenum">
              <a:rPr lang="en-US" altLang="en-US" sz="1300">
                <a:latin typeface="Times New Roman" panose="02020603050405020304" pitchFamily="18" charset="0"/>
              </a:rPr>
              <a:pPr/>
              <a:t>46</a:t>
            </a:fld>
            <a:endParaRPr lang="en-US" altLang="en-US" sz="1300">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696D060-098F-40A1-B2D4-21907FE0E71E}" type="slidenum">
              <a:rPr lang="en-US" altLang="en-US" sz="1300">
                <a:latin typeface="Times New Roman" panose="02020603050405020304" pitchFamily="18" charset="0"/>
              </a:rPr>
              <a:pPr/>
              <a:t>47</a:t>
            </a:fld>
            <a:endParaRPr lang="en-US" altLang="en-US" sz="1300">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C530FF0-2D16-4CFF-A666-69A73217F6DF}" type="slidenum">
              <a:rPr lang="en-US" altLang="en-US" sz="1300">
                <a:latin typeface="Times New Roman" panose="02020603050405020304" pitchFamily="18" charset="0"/>
              </a:rPr>
              <a:pPr/>
              <a:t>48</a:t>
            </a:fld>
            <a:endParaRPr lang="en-US" altLang="en-US" sz="130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BF9904B-1E6F-4883-B211-2C4600370E0D}" type="slidenum">
              <a:rPr lang="en-US" altLang="en-US" sz="1300">
                <a:latin typeface="Times New Roman" panose="02020603050405020304" pitchFamily="18" charset="0"/>
              </a:rPr>
              <a:pPr/>
              <a:t>49</a:t>
            </a:fld>
            <a:endParaRPr lang="en-US" altLang="en-US" sz="13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6A73C94-5898-43C3-AEB2-64F1151C9C2F}" type="slidenum">
              <a:rPr lang="en-US" altLang="en-US" sz="1300">
                <a:solidFill>
                  <a:srgbClr val="000000"/>
                </a:solidFill>
                <a:latin typeface="Times New Roman" panose="02020603050405020304" pitchFamily="18" charset="0"/>
              </a:rPr>
              <a:pPr/>
              <a:t>5</a:t>
            </a:fld>
            <a:endParaRPr lang="en-US" altLang="en-US" sz="1300">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DBE6B411-3A1C-462B-B13B-066877CCAA09}" type="slidenum">
              <a:rPr lang="en-US" altLang="en-US" sz="1300">
                <a:latin typeface="Times New Roman" panose="02020603050405020304" pitchFamily="18" charset="0"/>
              </a:rPr>
              <a:pPr/>
              <a:t>6</a:t>
            </a:fld>
            <a:endParaRPr lang="en-US" altLang="en-US" sz="13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DD4596A1-06D9-4C2E-9A3F-9DE96B6861D8}" type="slidenum">
              <a:rPr lang="en-US" altLang="en-US" sz="1300">
                <a:latin typeface="Times New Roman" panose="02020603050405020304" pitchFamily="18" charset="0"/>
              </a:rPr>
              <a:pPr/>
              <a:t>7</a:t>
            </a:fld>
            <a:endParaRPr lang="en-US" altLang="en-US" sz="13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63CF759-4EEC-4919-96CB-7C48FCB765BE}" type="slidenum">
              <a:rPr lang="en-US" altLang="ko-KR" sz="1300">
                <a:latin typeface="Times New Roman" panose="02020603050405020304" pitchFamily="18" charset="0"/>
              </a:rPr>
              <a:pPr/>
              <a:t>8</a:t>
            </a:fld>
            <a:endParaRPr lang="en-US" altLang="ko-KR" sz="13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000">
                <a:solidFill>
                  <a:schemeClr val="tx1"/>
                </a:solidFill>
                <a:latin typeface="Arial" panose="020B0604020202020204" pitchFamily="34" charset="0"/>
                <a:cs typeface="Arial" panose="020B0604020202020204" pitchFamily="34" charset="0"/>
              </a:defRPr>
            </a:lvl1pPr>
            <a:lvl2pPr marL="742950" indent="-285750" defTabSz="936625">
              <a:defRPr sz="2000">
                <a:solidFill>
                  <a:schemeClr val="tx1"/>
                </a:solidFill>
                <a:latin typeface="Arial" panose="020B0604020202020204" pitchFamily="34" charset="0"/>
                <a:cs typeface="Arial" panose="020B0604020202020204" pitchFamily="34" charset="0"/>
              </a:defRPr>
            </a:lvl2pPr>
            <a:lvl3pPr marL="1143000" indent="-228600" defTabSz="936625">
              <a:defRPr sz="2000">
                <a:solidFill>
                  <a:schemeClr val="tx1"/>
                </a:solidFill>
                <a:latin typeface="Arial" panose="020B0604020202020204" pitchFamily="34" charset="0"/>
                <a:cs typeface="Arial" panose="020B0604020202020204" pitchFamily="34" charset="0"/>
              </a:defRPr>
            </a:lvl3pPr>
            <a:lvl4pPr marL="1600200" indent="-228600" defTabSz="936625">
              <a:defRPr sz="2000">
                <a:solidFill>
                  <a:schemeClr val="tx1"/>
                </a:solidFill>
                <a:latin typeface="Arial" panose="020B0604020202020204" pitchFamily="34" charset="0"/>
                <a:cs typeface="Arial" panose="020B0604020202020204" pitchFamily="34" charset="0"/>
              </a:defRPr>
            </a:lvl4pPr>
            <a:lvl5pPr marL="2057400" indent="-228600" defTabSz="936625">
              <a:defRPr sz="20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27D1F15-B790-4CD2-97DC-49BA7D6E9F97}" type="slidenum">
              <a:rPr lang="en-US" altLang="en-US" sz="1300">
                <a:latin typeface="Times New Roman" panose="02020603050405020304" pitchFamily="18" charset="0"/>
              </a:rPr>
              <a:pPr/>
              <a:t>9</a:t>
            </a:fld>
            <a:endParaRPr lang="en-US" altLang="en-US" sz="13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0651AB7-9F9A-4C8D-A52D-AD486915F944}" type="slidenum">
              <a:rPr lang="en-US" altLang="en-US"/>
              <a:pPr/>
              <a:t>‹#›</a:t>
            </a:fld>
            <a:endParaRPr lang="en-US" altLang="en-US"/>
          </a:p>
        </p:txBody>
      </p:sp>
    </p:spTree>
    <p:extLst>
      <p:ext uri="{BB962C8B-B14F-4D97-AF65-F5344CB8AC3E}">
        <p14:creationId xmlns:p14="http://schemas.microsoft.com/office/powerpoint/2010/main" val="125746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7D90577-3193-42D4-885C-E9A6034E0704}" type="slidenum">
              <a:rPr lang="en-US" altLang="en-US"/>
              <a:pPr/>
              <a:t>‹#›</a:t>
            </a:fld>
            <a:endParaRPr lang="en-US" altLang="en-US"/>
          </a:p>
        </p:txBody>
      </p:sp>
    </p:spTree>
    <p:extLst>
      <p:ext uri="{BB962C8B-B14F-4D97-AF65-F5344CB8AC3E}">
        <p14:creationId xmlns:p14="http://schemas.microsoft.com/office/powerpoint/2010/main" val="288672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E26A9D7-57F5-4C26-B9F2-08C4590E4480}" type="slidenum">
              <a:rPr lang="en-US" altLang="en-US"/>
              <a:pPr/>
              <a:t>‹#›</a:t>
            </a:fld>
            <a:endParaRPr lang="en-US" altLang="en-US"/>
          </a:p>
        </p:txBody>
      </p:sp>
    </p:spTree>
    <p:extLst>
      <p:ext uri="{BB962C8B-B14F-4D97-AF65-F5344CB8AC3E}">
        <p14:creationId xmlns:p14="http://schemas.microsoft.com/office/powerpoint/2010/main" val="173915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E8AB4FA-3A0C-43AD-B5DA-93A7C4AECD3A}" type="slidenum">
              <a:rPr lang="en-US" altLang="en-US"/>
              <a:pPr/>
              <a:t>‹#›</a:t>
            </a:fld>
            <a:endParaRPr lang="en-US" altLang="en-US"/>
          </a:p>
        </p:txBody>
      </p:sp>
    </p:spTree>
    <p:extLst>
      <p:ext uri="{BB962C8B-B14F-4D97-AF65-F5344CB8AC3E}">
        <p14:creationId xmlns:p14="http://schemas.microsoft.com/office/powerpoint/2010/main" val="7414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CB7A037-67EE-4D01-867A-4DA57234EDB3}" type="slidenum">
              <a:rPr lang="en-US" altLang="en-US"/>
              <a:pPr/>
              <a:t>‹#›</a:t>
            </a:fld>
            <a:endParaRPr lang="en-US" altLang="en-US"/>
          </a:p>
        </p:txBody>
      </p:sp>
    </p:spTree>
    <p:extLst>
      <p:ext uri="{BB962C8B-B14F-4D97-AF65-F5344CB8AC3E}">
        <p14:creationId xmlns:p14="http://schemas.microsoft.com/office/powerpoint/2010/main" val="47389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8F32437-4138-44DB-997A-699F127DB2A2}" type="slidenum">
              <a:rPr lang="en-US" altLang="en-US"/>
              <a:pPr/>
              <a:t>‹#›</a:t>
            </a:fld>
            <a:endParaRPr lang="en-US" altLang="en-US"/>
          </a:p>
        </p:txBody>
      </p:sp>
    </p:spTree>
    <p:extLst>
      <p:ext uri="{BB962C8B-B14F-4D97-AF65-F5344CB8AC3E}">
        <p14:creationId xmlns:p14="http://schemas.microsoft.com/office/powerpoint/2010/main" val="227969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3BAAFC7-D71A-44B0-BB63-8053A0123F5C}" type="slidenum">
              <a:rPr lang="en-US" altLang="en-US"/>
              <a:pPr/>
              <a:t>‹#›</a:t>
            </a:fld>
            <a:endParaRPr lang="en-US" altLang="en-US"/>
          </a:p>
        </p:txBody>
      </p:sp>
    </p:spTree>
    <p:extLst>
      <p:ext uri="{BB962C8B-B14F-4D97-AF65-F5344CB8AC3E}">
        <p14:creationId xmlns:p14="http://schemas.microsoft.com/office/powerpoint/2010/main" val="93133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B6027E29-2CFA-47B8-8166-06553BE04489}" type="slidenum">
              <a:rPr lang="en-US" altLang="en-US"/>
              <a:pPr/>
              <a:t>‹#›</a:t>
            </a:fld>
            <a:endParaRPr lang="en-US" altLang="en-US"/>
          </a:p>
        </p:txBody>
      </p:sp>
    </p:spTree>
    <p:extLst>
      <p:ext uri="{BB962C8B-B14F-4D97-AF65-F5344CB8AC3E}">
        <p14:creationId xmlns:p14="http://schemas.microsoft.com/office/powerpoint/2010/main" val="2622051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019E63CC-E813-45FA-9F6E-F97F82F1073F}" type="slidenum">
              <a:rPr lang="en-US" altLang="en-US"/>
              <a:pPr/>
              <a:t>‹#›</a:t>
            </a:fld>
            <a:endParaRPr lang="en-US" altLang="en-US"/>
          </a:p>
        </p:txBody>
      </p:sp>
    </p:spTree>
    <p:extLst>
      <p:ext uri="{BB962C8B-B14F-4D97-AF65-F5344CB8AC3E}">
        <p14:creationId xmlns:p14="http://schemas.microsoft.com/office/powerpoint/2010/main" val="255283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14AF44A5-EC29-4BFD-A348-728CFB00213B}" type="slidenum">
              <a:rPr lang="en-US" altLang="en-US"/>
              <a:pPr/>
              <a:t>‹#›</a:t>
            </a:fld>
            <a:endParaRPr lang="en-US" altLang="en-US"/>
          </a:p>
        </p:txBody>
      </p:sp>
    </p:spTree>
    <p:extLst>
      <p:ext uri="{BB962C8B-B14F-4D97-AF65-F5344CB8AC3E}">
        <p14:creationId xmlns:p14="http://schemas.microsoft.com/office/powerpoint/2010/main" val="209957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0A62891E-51B2-48FB-886E-C1D6D05BD3F2}" type="slidenum">
              <a:rPr lang="en-US" altLang="en-US"/>
              <a:pPr/>
              <a:t>‹#›</a:t>
            </a:fld>
            <a:endParaRPr lang="en-US" altLang="en-US"/>
          </a:p>
        </p:txBody>
      </p:sp>
    </p:spTree>
    <p:extLst>
      <p:ext uri="{BB962C8B-B14F-4D97-AF65-F5344CB8AC3E}">
        <p14:creationId xmlns:p14="http://schemas.microsoft.com/office/powerpoint/2010/main" val="369705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A265B5C-6169-4928-BC05-28DA10F7B755}" type="slidenum">
              <a:rPr lang="en-US" altLang="en-US"/>
              <a:pPr/>
              <a:t>‹#›</a:t>
            </a:fld>
            <a:endParaRPr lang="en-US" altLang="en-US"/>
          </a:p>
        </p:txBody>
      </p:sp>
    </p:spTree>
    <p:extLst>
      <p:ext uri="{BB962C8B-B14F-4D97-AF65-F5344CB8AC3E}">
        <p14:creationId xmlns:p14="http://schemas.microsoft.com/office/powerpoint/2010/main" val="405640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6264359-72AE-4FB7-958B-77BF83344FED}" type="slidenum">
              <a:rPr lang="en-US" altLang="en-US"/>
              <a:pPr/>
              <a:t>‹#›</a:t>
            </a:fld>
            <a:endParaRPr lang="en-US" altLang="en-US"/>
          </a:p>
        </p:txBody>
      </p:sp>
    </p:spTree>
    <p:extLst>
      <p:ext uri="{BB962C8B-B14F-4D97-AF65-F5344CB8AC3E}">
        <p14:creationId xmlns:p14="http://schemas.microsoft.com/office/powerpoint/2010/main" val="4285732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E6A66CE-F2EC-4F29-8649-26C1C2676DB7}" type="slidenum">
              <a:rPr lang="en-US" altLang="en-US"/>
              <a:pPr/>
              <a:t>‹#›</a:t>
            </a:fld>
            <a:endParaRPr lang="en-US" altLang="en-US"/>
          </a:p>
        </p:txBody>
      </p:sp>
    </p:spTree>
    <p:extLst>
      <p:ext uri="{BB962C8B-B14F-4D97-AF65-F5344CB8AC3E}">
        <p14:creationId xmlns:p14="http://schemas.microsoft.com/office/powerpoint/2010/main" val="309523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5C66CD6-056B-4E77-B8BB-5B6336B4EAFB}" type="slidenum">
              <a:rPr lang="en-US" altLang="en-US"/>
              <a:pPr/>
              <a:t>‹#›</a:t>
            </a:fld>
            <a:endParaRPr lang="en-US" altLang="en-US"/>
          </a:p>
        </p:txBody>
      </p:sp>
    </p:spTree>
    <p:extLst>
      <p:ext uri="{BB962C8B-B14F-4D97-AF65-F5344CB8AC3E}">
        <p14:creationId xmlns:p14="http://schemas.microsoft.com/office/powerpoint/2010/main" val="25705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E2B2D99-5760-446B-8E4F-69A11969E704}" type="slidenum">
              <a:rPr lang="en-US" altLang="en-US"/>
              <a:pPr/>
              <a:t>‹#›</a:t>
            </a:fld>
            <a:endParaRPr lang="en-US" altLang="en-US"/>
          </a:p>
        </p:txBody>
      </p:sp>
    </p:spTree>
    <p:extLst>
      <p:ext uri="{BB962C8B-B14F-4D97-AF65-F5344CB8AC3E}">
        <p14:creationId xmlns:p14="http://schemas.microsoft.com/office/powerpoint/2010/main" val="118740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B2E51A1-3DA1-4C02-A9AB-785B4850CA52}" type="slidenum">
              <a:rPr lang="en-US" altLang="en-US"/>
              <a:pPr/>
              <a:t>‹#›</a:t>
            </a:fld>
            <a:endParaRPr lang="en-US" altLang="en-US"/>
          </a:p>
        </p:txBody>
      </p:sp>
    </p:spTree>
    <p:extLst>
      <p:ext uri="{BB962C8B-B14F-4D97-AF65-F5344CB8AC3E}">
        <p14:creationId xmlns:p14="http://schemas.microsoft.com/office/powerpoint/2010/main" val="244118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7C7E3AED-D384-47F3-912B-EDDB5755311D}" type="slidenum">
              <a:rPr lang="en-US" altLang="en-US"/>
              <a:pPr/>
              <a:t>‹#›</a:t>
            </a:fld>
            <a:endParaRPr lang="en-US" altLang="en-US"/>
          </a:p>
        </p:txBody>
      </p:sp>
    </p:spTree>
    <p:extLst>
      <p:ext uri="{BB962C8B-B14F-4D97-AF65-F5344CB8AC3E}">
        <p14:creationId xmlns:p14="http://schemas.microsoft.com/office/powerpoint/2010/main" val="152344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EAB5FF6F-C3A5-410C-A4A4-7D974209CC2D}" type="slidenum">
              <a:rPr lang="en-US" altLang="en-US"/>
              <a:pPr/>
              <a:t>‹#›</a:t>
            </a:fld>
            <a:endParaRPr lang="en-US" altLang="en-US"/>
          </a:p>
        </p:txBody>
      </p:sp>
    </p:spTree>
    <p:extLst>
      <p:ext uri="{BB962C8B-B14F-4D97-AF65-F5344CB8AC3E}">
        <p14:creationId xmlns:p14="http://schemas.microsoft.com/office/powerpoint/2010/main" val="346495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1ACC0BA6-1627-4CF6-823C-6002DF0EA9BE}" type="slidenum">
              <a:rPr lang="en-US" altLang="en-US"/>
              <a:pPr/>
              <a:t>‹#›</a:t>
            </a:fld>
            <a:endParaRPr lang="en-US" altLang="en-US"/>
          </a:p>
        </p:txBody>
      </p:sp>
    </p:spTree>
    <p:extLst>
      <p:ext uri="{BB962C8B-B14F-4D97-AF65-F5344CB8AC3E}">
        <p14:creationId xmlns:p14="http://schemas.microsoft.com/office/powerpoint/2010/main" val="60515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AB4FCDB-DA02-4D0F-8743-953B689CCCB2}" type="slidenum">
              <a:rPr lang="en-US" altLang="en-US"/>
              <a:pPr/>
              <a:t>‹#›</a:t>
            </a:fld>
            <a:endParaRPr lang="en-US" altLang="en-US"/>
          </a:p>
        </p:txBody>
      </p:sp>
    </p:spTree>
    <p:extLst>
      <p:ext uri="{BB962C8B-B14F-4D97-AF65-F5344CB8AC3E}">
        <p14:creationId xmlns:p14="http://schemas.microsoft.com/office/powerpoint/2010/main" val="103440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4F453146-E7A1-449C-A27B-255D76FFB603}" type="slidenum">
              <a:rPr lang="en-US" altLang="en-US"/>
              <a:pPr/>
              <a:t>‹#›</a:t>
            </a:fld>
            <a:endParaRPr lang="en-US" altLang="en-US"/>
          </a:p>
        </p:txBody>
      </p:sp>
    </p:spTree>
    <p:extLst>
      <p:ext uri="{BB962C8B-B14F-4D97-AF65-F5344CB8AC3E}">
        <p14:creationId xmlns:p14="http://schemas.microsoft.com/office/powerpoint/2010/main" val="12704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BA9D870-ACC2-4563-9499-7AE18CC505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9D3307-EE35-4662-9326-BE8E724FFE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61988" y="868363"/>
            <a:ext cx="7772400" cy="1371600"/>
          </a:xfrm>
        </p:spPr>
        <p:txBody>
          <a:bodyPr/>
          <a:lstStyle/>
          <a:p>
            <a:pPr eaLnBrk="1" hangingPunct="1"/>
            <a:r>
              <a:rPr lang="en-AU" altLang="en-US" sz="4000" b="1" dirty="0"/>
              <a:t>Modelling the Economic Impact of Korean </a:t>
            </a:r>
            <a:r>
              <a:rPr lang="en-AU" altLang="en-US" sz="4000" b="1" dirty="0" smtClean="0"/>
              <a:t>Unification</a:t>
            </a:r>
            <a:endParaRPr lang="en-US" altLang="en-US" sz="1800" b="1" dirty="0"/>
          </a:p>
        </p:txBody>
      </p:sp>
      <p:sp>
        <p:nvSpPr>
          <p:cNvPr id="4099" name="Rectangle 3"/>
          <p:cNvSpPr>
            <a:spLocks noGrp="1" noChangeArrowheads="1"/>
          </p:cNvSpPr>
          <p:nvPr>
            <p:ph type="subTitle" idx="1"/>
          </p:nvPr>
        </p:nvSpPr>
        <p:spPr>
          <a:xfrm>
            <a:off x="549275" y="2514600"/>
            <a:ext cx="8411845" cy="3474720"/>
          </a:xfrm>
        </p:spPr>
        <p:txBody>
          <a:bodyPr/>
          <a:lstStyle/>
          <a:p>
            <a:pPr eaLnBrk="1" hangingPunct="1">
              <a:lnSpc>
                <a:spcPct val="70000"/>
              </a:lnSpc>
            </a:pPr>
            <a:r>
              <a:rPr lang="en-US" altLang="en-US" sz="2400" dirty="0">
                <a:solidFill>
                  <a:schemeClr val="tx1"/>
                </a:solidFill>
              </a:rPr>
              <a:t>Warwick J. </a:t>
            </a:r>
            <a:r>
              <a:rPr lang="en-US" altLang="en-US" sz="2400" dirty="0" err="1">
                <a:solidFill>
                  <a:schemeClr val="tx1"/>
                </a:solidFill>
              </a:rPr>
              <a:t>McKibbin</a:t>
            </a:r>
            <a:endParaRPr lang="en-US" altLang="en-US" sz="2400" dirty="0">
              <a:solidFill>
                <a:schemeClr val="tx1"/>
              </a:solidFill>
            </a:endParaRPr>
          </a:p>
          <a:p>
            <a:pPr eaLnBrk="1" hangingPunct="1">
              <a:lnSpc>
                <a:spcPct val="70000"/>
              </a:lnSpc>
            </a:pPr>
            <a:r>
              <a:rPr lang="en-US" altLang="en-US" sz="1600" dirty="0">
                <a:solidFill>
                  <a:schemeClr val="tx1"/>
                </a:solidFill>
              </a:rPr>
              <a:t>CAMA, Crawford School of Public Policy,  ANU </a:t>
            </a:r>
          </a:p>
          <a:p>
            <a:pPr eaLnBrk="1" hangingPunct="1">
              <a:lnSpc>
                <a:spcPct val="70000"/>
              </a:lnSpc>
            </a:pPr>
            <a:r>
              <a:rPr lang="en-US" altLang="en-US" sz="1600" dirty="0">
                <a:solidFill>
                  <a:schemeClr val="tx1"/>
                </a:solidFill>
              </a:rPr>
              <a:t>&amp; The Brookings Institution, Washington DC</a:t>
            </a:r>
          </a:p>
          <a:p>
            <a:pPr eaLnBrk="1" hangingPunct="1">
              <a:lnSpc>
                <a:spcPct val="70000"/>
              </a:lnSpc>
            </a:pPr>
            <a:endParaRPr lang="en-US" altLang="en-US" sz="1800" dirty="0">
              <a:solidFill>
                <a:schemeClr val="tx1"/>
              </a:solidFill>
            </a:endParaRPr>
          </a:p>
          <a:p>
            <a:pPr eaLnBrk="1" hangingPunct="1">
              <a:lnSpc>
                <a:spcPct val="70000"/>
              </a:lnSpc>
            </a:pPr>
            <a:r>
              <a:rPr lang="en-US" altLang="en-US" sz="2400" dirty="0">
                <a:solidFill>
                  <a:schemeClr val="tx1"/>
                </a:solidFill>
              </a:rPr>
              <a:t>Jong </a:t>
            </a:r>
            <a:r>
              <a:rPr lang="en-US" altLang="en-US" sz="2400" dirty="0" err="1">
                <a:solidFill>
                  <a:schemeClr val="tx1"/>
                </a:solidFill>
              </a:rPr>
              <a:t>Wha</a:t>
            </a:r>
            <a:r>
              <a:rPr lang="en-US" altLang="en-US" sz="2400" dirty="0">
                <a:solidFill>
                  <a:schemeClr val="tx1"/>
                </a:solidFill>
              </a:rPr>
              <a:t> Lee</a:t>
            </a:r>
          </a:p>
          <a:p>
            <a:pPr eaLnBrk="1" hangingPunct="1">
              <a:lnSpc>
                <a:spcPct val="70000"/>
              </a:lnSpc>
            </a:pPr>
            <a:r>
              <a:rPr lang="en-US" altLang="en-US" sz="1600" dirty="0">
                <a:solidFill>
                  <a:schemeClr val="tx1"/>
                </a:solidFill>
              </a:rPr>
              <a:t>Korea University</a:t>
            </a:r>
          </a:p>
          <a:p>
            <a:pPr eaLnBrk="1" hangingPunct="1">
              <a:lnSpc>
                <a:spcPct val="70000"/>
              </a:lnSpc>
            </a:pPr>
            <a:endParaRPr lang="en-US" altLang="en-US" sz="1800" dirty="0">
              <a:solidFill>
                <a:schemeClr val="tx1"/>
              </a:solidFill>
            </a:endParaRPr>
          </a:p>
          <a:p>
            <a:pPr eaLnBrk="1" hangingPunct="1">
              <a:lnSpc>
                <a:spcPct val="70000"/>
              </a:lnSpc>
            </a:pPr>
            <a:r>
              <a:rPr lang="en-US" altLang="en-US" sz="2400" dirty="0" err="1" smtClean="0">
                <a:solidFill>
                  <a:schemeClr val="tx1"/>
                </a:solidFill>
              </a:rPr>
              <a:t>Weifeng</a:t>
            </a:r>
            <a:r>
              <a:rPr lang="en-US" altLang="en-US" sz="2400" dirty="0" smtClean="0">
                <a:solidFill>
                  <a:schemeClr val="tx1"/>
                </a:solidFill>
              </a:rPr>
              <a:t> </a:t>
            </a:r>
            <a:r>
              <a:rPr lang="en-US" altLang="en-US" sz="2400" dirty="0">
                <a:solidFill>
                  <a:schemeClr val="tx1"/>
                </a:solidFill>
              </a:rPr>
              <a:t>Liu</a:t>
            </a:r>
          </a:p>
          <a:p>
            <a:pPr eaLnBrk="1" hangingPunct="1">
              <a:lnSpc>
                <a:spcPct val="70000"/>
              </a:lnSpc>
            </a:pPr>
            <a:r>
              <a:rPr lang="en-US" altLang="en-US" sz="1600" dirty="0">
                <a:solidFill>
                  <a:schemeClr val="tx1"/>
                </a:solidFill>
              </a:rPr>
              <a:t>CAMA, Crawford School of Public Policy,  ANU</a:t>
            </a:r>
          </a:p>
          <a:p>
            <a:pPr eaLnBrk="1" hangingPunct="1">
              <a:lnSpc>
                <a:spcPct val="70000"/>
              </a:lnSpc>
            </a:pPr>
            <a:r>
              <a:rPr lang="en-US" altLang="en-US" sz="1600" dirty="0">
                <a:solidFill>
                  <a:schemeClr val="tx1"/>
                </a:solidFill>
              </a:rPr>
              <a:t> </a:t>
            </a:r>
          </a:p>
          <a:p>
            <a:r>
              <a:rPr lang="en-US" altLang="ko-KR" sz="2400" dirty="0" err="1">
                <a:solidFill>
                  <a:schemeClr val="tx1"/>
                </a:solidFill>
                <a:ea typeface="굴림" pitchFamily="50" charset="-127"/>
              </a:rPr>
              <a:t>Cheol</a:t>
            </a:r>
            <a:r>
              <a:rPr lang="en-US" altLang="ko-KR" sz="2400" dirty="0">
                <a:solidFill>
                  <a:schemeClr val="tx1"/>
                </a:solidFill>
                <a:ea typeface="굴림" pitchFamily="50" charset="-127"/>
              </a:rPr>
              <a:t> Jong Song</a:t>
            </a:r>
            <a:endParaRPr lang="en-GB" altLang="ko-KR" sz="2400" dirty="0">
              <a:solidFill>
                <a:schemeClr val="tx1"/>
              </a:solidFill>
            </a:endParaRPr>
          </a:p>
          <a:p>
            <a:r>
              <a:rPr lang="en-US" altLang="ko-KR" sz="1600" dirty="0">
                <a:solidFill>
                  <a:schemeClr val="tx1"/>
                </a:solidFill>
                <a:ea typeface="굴림" pitchFamily="50" charset="-127"/>
              </a:rPr>
              <a:t>Korea University</a:t>
            </a:r>
            <a:endParaRPr lang="en-GB" altLang="ko-KR" sz="1600" dirty="0">
              <a:solidFill>
                <a:schemeClr val="tx1"/>
              </a:solidFill>
            </a:endParaRPr>
          </a:p>
          <a:p>
            <a:pPr eaLnBrk="1" hangingPunct="1">
              <a:lnSpc>
                <a:spcPct val="70000"/>
              </a:lnSpc>
            </a:pPr>
            <a:endParaRPr lang="en-US" altLang="en-US" sz="1800" dirty="0">
              <a:solidFill>
                <a:schemeClr val="tx1"/>
              </a:solidFill>
            </a:endParaRPr>
          </a:p>
          <a:p>
            <a:pPr eaLnBrk="1" hangingPunct="1">
              <a:lnSpc>
                <a:spcPct val="70000"/>
              </a:lnSpc>
            </a:pPr>
            <a:endParaRPr lang="en-US" altLang="en-US" sz="2600" dirty="0">
              <a:solidFill>
                <a:schemeClr val="tx1"/>
              </a:solidFill>
            </a:endParaRPr>
          </a:p>
          <a:p>
            <a:pPr eaLnBrk="1" hangingPunct="1">
              <a:lnSpc>
                <a:spcPct val="70000"/>
              </a:lnSpc>
            </a:pPr>
            <a:endParaRPr lang="en-US" altLang="en-US" sz="900" dirty="0">
              <a:solidFill>
                <a:srgbClr val="898989"/>
              </a:solidFill>
            </a:endParaRPr>
          </a:p>
          <a:p>
            <a:pPr eaLnBrk="1" hangingPunct="1">
              <a:lnSpc>
                <a:spcPct val="70000"/>
              </a:lnSpc>
            </a:pPr>
            <a:endParaRPr lang="en-US" altLang="en-US" sz="1500" dirty="0">
              <a:solidFill>
                <a:srgbClr val="898989"/>
              </a:solidFill>
            </a:endParaRPr>
          </a:p>
          <a:p>
            <a:pPr eaLnBrk="1" hangingPunct="1">
              <a:lnSpc>
                <a:spcPct val="70000"/>
              </a:lnSpc>
            </a:pPr>
            <a:endParaRPr lang="en-US" altLang="en-US" sz="900" dirty="0">
              <a:solidFill>
                <a:srgbClr val="898989"/>
              </a:solidFill>
            </a:endParaRPr>
          </a:p>
        </p:txBody>
      </p:sp>
      <p:sp>
        <p:nvSpPr>
          <p:cNvPr id="4100" name="Text Box 5"/>
          <p:cNvSpPr txBox="1">
            <a:spLocks noChangeArrowheads="1"/>
          </p:cNvSpPr>
          <p:nvPr/>
        </p:nvSpPr>
        <p:spPr bwMode="auto">
          <a:xfrm>
            <a:off x="338138" y="6181725"/>
            <a:ext cx="84201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r>
              <a:rPr lang="en-US" altLang="ko-KR" sz="1200" dirty="0">
                <a:solidFill>
                  <a:srgbClr val="000000"/>
                </a:solidFill>
              </a:rPr>
              <a:t>Prepared for </a:t>
            </a:r>
            <a:r>
              <a:rPr lang="en-US" altLang="ko-KR" sz="1200" dirty="0" smtClean="0">
                <a:solidFill>
                  <a:srgbClr val="000000"/>
                </a:solidFill>
              </a:rPr>
              <a:t>Conference on “Korean Unification: Prospect and Global Implications” </a:t>
            </a:r>
          </a:p>
          <a:p>
            <a:pPr algn="ctr"/>
            <a:r>
              <a:rPr lang="en-US" altLang="ko-KR" sz="1200" dirty="0" smtClean="0">
                <a:solidFill>
                  <a:srgbClr val="000000"/>
                </a:solidFill>
              </a:rPr>
              <a:t>held at The Brookings Institution Feb 27-28, 2017</a:t>
            </a:r>
            <a:endParaRPr lang="en-US" altLang="ko-KR" sz="1200" dirty="0">
              <a:solidFill>
                <a:srgbClr val="000000"/>
              </a:solidFill>
            </a:endParaRPr>
          </a:p>
          <a:p>
            <a:pPr algn="ctr"/>
            <a:endParaRPr lang="en-AU" altLang="ko-KR"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6700" y="136525"/>
            <a:ext cx="8694738" cy="914400"/>
          </a:xfrm>
        </p:spPr>
        <p:txBody>
          <a:bodyPr/>
          <a:lstStyle/>
          <a:p>
            <a:pPr algn="l">
              <a:defRPr/>
            </a:pPr>
            <a:r>
              <a:rPr lang="en-US" altLang="ko-KR" sz="2800" b="1" dirty="0">
                <a:solidFill>
                  <a:srgbClr val="006666"/>
                </a:solidFill>
                <a:latin typeface="Times New Roman" pitchFamily="18" charset="0"/>
                <a:ea typeface="+mn-ea"/>
                <a:cs typeface="Times New Roman" pitchFamily="18" charset="0"/>
              </a:rPr>
              <a:t> </a:t>
            </a:r>
            <a:r>
              <a:rPr lang="en-US" altLang="ko-KR" sz="4000" dirty="0"/>
              <a:t>Countries and Sectors (G-cubed, v. </a:t>
            </a:r>
            <a:r>
              <a:rPr lang="en-US" altLang="ko-KR" sz="4000" dirty="0" smtClean="0"/>
              <a:t>137K</a:t>
            </a:r>
            <a:r>
              <a:rPr lang="en-US" altLang="ko-KR" sz="4000" dirty="0"/>
              <a:t>) </a:t>
            </a:r>
          </a:p>
        </p:txBody>
      </p:sp>
      <p:sp>
        <p:nvSpPr>
          <p:cNvPr id="15363" name="Rectangle 3"/>
          <p:cNvSpPr>
            <a:spLocks noGrp="1" noChangeArrowheads="1"/>
          </p:cNvSpPr>
          <p:nvPr>
            <p:ph sz="half" idx="1"/>
          </p:nvPr>
        </p:nvSpPr>
        <p:spPr>
          <a:xfrm>
            <a:off x="365760" y="1060132"/>
            <a:ext cx="8047355" cy="5469255"/>
          </a:xfrm>
        </p:spPr>
        <p:txBody>
          <a:bodyPr/>
          <a:lstStyle/>
          <a:p>
            <a:pPr lvl="2">
              <a:buFontTx/>
              <a:buNone/>
            </a:pPr>
            <a:r>
              <a:rPr lang="en-US" altLang="ko-KR" sz="2400" b="1" dirty="0">
                <a:ea typeface="굴림" pitchFamily="50" charset="-127"/>
              </a:rPr>
              <a:t>Countries</a:t>
            </a:r>
          </a:p>
          <a:p>
            <a:pPr lvl="3">
              <a:buFontTx/>
              <a:buNone/>
            </a:pPr>
            <a:r>
              <a:rPr lang="en-US" altLang="ko-KR" sz="2000" dirty="0">
                <a:ea typeface="굴림" pitchFamily="50" charset="-127"/>
              </a:rPr>
              <a:t>1 United States </a:t>
            </a:r>
          </a:p>
          <a:p>
            <a:pPr lvl="3">
              <a:buFontTx/>
              <a:buNone/>
            </a:pPr>
            <a:r>
              <a:rPr lang="en-US" altLang="ko-KR" sz="2000" dirty="0">
                <a:ea typeface="굴림" pitchFamily="50" charset="-127"/>
              </a:rPr>
              <a:t>2 Japan </a:t>
            </a:r>
          </a:p>
          <a:p>
            <a:pPr lvl="3">
              <a:buFontTx/>
              <a:buNone/>
            </a:pPr>
            <a:r>
              <a:rPr lang="en-US" altLang="ko-KR" sz="2000" dirty="0">
                <a:ea typeface="굴림" pitchFamily="50" charset="-127"/>
              </a:rPr>
              <a:t>3 Australia</a:t>
            </a:r>
          </a:p>
          <a:p>
            <a:pPr lvl="3">
              <a:buFontTx/>
              <a:buNone/>
            </a:pPr>
            <a:r>
              <a:rPr lang="en-US" altLang="ko-KR" sz="2000" dirty="0">
                <a:ea typeface="굴림" pitchFamily="50" charset="-127"/>
              </a:rPr>
              <a:t>4 Europe </a:t>
            </a:r>
          </a:p>
          <a:p>
            <a:pPr lvl="3">
              <a:buFontTx/>
              <a:buNone/>
            </a:pPr>
            <a:r>
              <a:rPr lang="en-US" altLang="ko-KR" sz="2000" dirty="0">
                <a:ea typeface="굴림" pitchFamily="50" charset="-127"/>
              </a:rPr>
              <a:t>5 rest of OECD </a:t>
            </a:r>
          </a:p>
          <a:p>
            <a:pPr lvl="3">
              <a:buFontTx/>
              <a:buNone/>
            </a:pPr>
            <a:r>
              <a:rPr lang="en-US" altLang="ko-KR" sz="2000" dirty="0">
                <a:ea typeface="굴림" pitchFamily="50" charset="-127"/>
              </a:rPr>
              <a:t>6 South Korea </a:t>
            </a:r>
            <a:r>
              <a:rPr lang="en-US" altLang="ko-KR" sz="2000" dirty="0" smtClean="0">
                <a:ea typeface="굴림" pitchFamily="50" charset="-127"/>
              </a:rPr>
              <a:t>(KOR)</a:t>
            </a:r>
            <a:endParaRPr lang="en-US" altLang="ko-KR" sz="2000" dirty="0">
              <a:ea typeface="굴림" pitchFamily="50" charset="-127"/>
            </a:endParaRPr>
          </a:p>
        </p:txBody>
      </p:sp>
      <p:sp>
        <p:nvSpPr>
          <p:cNvPr id="15364" name="Rectangle 4"/>
          <p:cNvSpPr>
            <a:spLocks noGrp="1" noChangeArrowheads="1"/>
          </p:cNvSpPr>
          <p:nvPr>
            <p:ph sz="half" idx="2"/>
          </p:nvPr>
        </p:nvSpPr>
        <p:spPr>
          <a:xfrm>
            <a:off x="3108960" y="1418272"/>
            <a:ext cx="6217920" cy="2376488"/>
          </a:xfrm>
        </p:spPr>
        <p:txBody>
          <a:bodyPr/>
          <a:lstStyle/>
          <a:p>
            <a:pPr lvl="2">
              <a:buFont typeface="Arial" panose="020B0604020202020204" pitchFamily="34" charset="0"/>
              <a:buNone/>
            </a:pPr>
            <a:r>
              <a:rPr lang="en-US" altLang="ko-KR" dirty="0">
                <a:ea typeface="굴림" pitchFamily="50" charset="-127"/>
              </a:rPr>
              <a:t>7 North Korea </a:t>
            </a:r>
            <a:r>
              <a:rPr lang="en-US" altLang="ko-KR" dirty="0" smtClean="0">
                <a:ea typeface="굴림" pitchFamily="50" charset="-127"/>
              </a:rPr>
              <a:t>(PRK)</a:t>
            </a:r>
            <a:endParaRPr lang="en-US" altLang="ko-KR" dirty="0">
              <a:ea typeface="굴림" pitchFamily="50" charset="-127"/>
            </a:endParaRPr>
          </a:p>
          <a:p>
            <a:pPr lvl="2">
              <a:buFontTx/>
              <a:buNone/>
            </a:pPr>
            <a:r>
              <a:rPr lang="en-US" altLang="ko-KR" dirty="0">
                <a:ea typeface="굴림" pitchFamily="50" charset="-127"/>
              </a:rPr>
              <a:t>8 China </a:t>
            </a:r>
          </a:p>
          <a:p>
            <a:pPr lvl="2">
              <a:buFontTx/>
              <a:buNone/>
            </a:pPr>
            <a:r>
              <a:rPr lang="en-US" altLang="ko-KR" dirty="0">
                <a:ea typeface="굴림" pitchFamily="50" charset="-127"/>
              </a:rPr>
              <a:t>9 India</a:t>
            </a:r>
          </a:p>
          <a:p>
            <a:pPr lvl="2">
              <a:buFontTx/>
              <a:buNone/>
            </a:pPr>
            <a:r>
              <a:rPr lang="en-US" altLang="ko-KR" dirty="0">
                <a:ea typeface="굴림" pitchFamily="50" charset="-127"/>
              </a:rPr>
              <a:t>10 Eastern Europe and the former Soviet Union </a:t>
            </a:r>
          </a:p>
          <a:p>
            <a:pPr lvl="2">
              <a:buFontTx/>
              <a:buNone/>
            </a:pPr>
            <a:r>
              <a:rPr lang="en-US" altLang="ko-KR" dirty="0">
                <a:ea typeface="굴림" pitchFamily="50" charset="-127"/>
              </a:rPr>
              <a:t>11 Oil Exporting Developing Countries </a:t>
            </a:r>
          </a:p>
          <a:p>
            <a:pPr lvl="2">
              <a:buFontTx/>
              <a:buNone/>
            </a:pPr>
            <a:r>
              <a:rPr lang="en-US" altLang="ko-KR" dirty="0">
                <a:ea typeface="굴림" pitchFamily="50" charset="-127"/>
              </a:rPr>
              <a:t>12 Rest of World</a:t>
            </a:r>
          </a:p>
        </p:txBody>
      </p:sp>
      <p:cxnSp>
        <p:nvCxnSpPr>
          <p:cNvPr id="6" name="직선 연결선 5"/>
          <p:cNvCxnSpPr/>
          <p:nvPr/>
        </p:nvCxnSpPr>
        <p:spPr>
          <a:xfrm flipH="1">
            <a:off x="266700" y="877888"/>
            <a:ext cx="8569325" cy="0"/>
          </a:xfrm>
          <a:prstGeom prst="line">
            <a:avLst/>
          </a:prstGeom>
          <a:ln>
            <a:solidFill>
              <a:srgbClr val="006666">
                <a:alpha val="60000"/>
              </a:srgbClr>
            </a:solidFill>
          </a:ln>
        </p:spPr>
        <p:style>
          <a:lnRef idx="1">
            <a:schemeClr val="accent1"/>
          </a:lnRef>
          <a:fillRef idx="0">
            <a:schemeClr val="accent1"/>
          </a:fillRef>
          <a:effectRef idx="0">
            <a:schemeClr val="accent1"/>
          </a:effectRef>
          <a:fontRef idx="minor">
            <a:schemeClr val="tx1"/>
          </a:fontRef>
        </p:style>
      </p:cxnSp>
      <p:sp>
        <p:nvSpPr>
          <p:cNvPr id="15366" name="Rectangle 3"/>
          <p:cNvSpPr txBox="1">
            <a:spLocks noChangeArrowheads="1"/>
          </p:cNvSpPr>
          <p:nvPr/>
        </p:nvSpPr>
        <p:spPr bwMode="auto">
          <a:xfrm>
            <a:off x="810064" y="3977640"/>
            <a:ext cx="7785295"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None/>
            </a:pPr>
            <a:r>
              <a:rPr lang="en-US" altLang="ko-KR" sz="2400" b="1" dirty="0">
                <a:ea typeface="굴림" pitchFamily="50" charset="-127"/>
              </a:rPr>
              <a:t>Sectors</a:t>
            </a:r>
          </a:p>
          <a:p>
            <a:pPr lvl="2">
              <a:buFont typeface="Arial" panose="020B0604020202020204" pitchFamily="34" charset="0"/>
              <a:buNone/>
            </a:pPr>
            <a:r>
              <a:rPr lang="en-US" altLang="ko-KR" sz="2000" dirty="0">
                <a:ea typeface="굴림" pitchFamily="50" charset="-127"/>
              </a:rPr>
              <a:t>	1. Energy        		             2. Mining</a:t>
            </a:r>
          </a:p>
          <a:p>
            <a:pPr lvl="2">
              <a:buFont typeface="Arial" panose="020B0604020202020204" pitchFamily="34" charset="0"/>
              <a:buNone/>
            </a:pPr>
            <a:r>
              <a:rPr lang="en-US" altLang="ko-KR" sz="2000" dirty="0">
                <a:ea typeface="굴림" pitchFamily="50" charset="-127"/>
              </a:rPr>
              <a:t>	3. Agriculture 		             4.Durable Manufacturing</a:t>
            </a:r>
          </a:p>
          <a:p>
            <a:pPr lvl="2">
              <a:buFont typeface="Arial" panose="020B0604020202020204" pitchFamily="34" charset="0"/>
              <a:buNone/>
            </a:pPr>
            <a:r>
              <a:rPr lang="en-US" altLang="ko-KR" sz="2000" dirty="0">
                <a:ea typeface="굴림" pitchFamily="50" charset="-127"/>
              </a:rPr>
              <a:t>	5. Non-Durable Manufacturing      6. </a:t>
            </a:r>
            <a:r>
              <a:rPr lang="en-US" altLang="ko-KR" sz="2000" dirty="0" smtClean="0">
                <a:ea typeface="굴림" pitchFamily="50" charset="-127"/>
              </a:rPr>
              <a:t>Services</a:t>
            </a:r>
          </a:p>
          <a:p>
            <a:pPr lvl="2">
              <a:spcBef>
                <a:spcPts val="0"/>
              </a:spcBef>
              <a:buFont typeface="Arial" panose="020B0604020202020204" pitchFamily="34" charset="0"/>
              <a:buNone/>
            </a:pPr>
            <a:r>
              <a:rPr lang="en-US" altLang="ko-KR" sz="2000" dirty="0" smtClean="0">
                <a:ea typeface="굴림" pitchFamily="50" charset="-127"/>
              </a:rPr>
              <a:t>         </a:t>
            </a:r>
            <a:endParaRPr lang="en-US" altLang="ko-KR" sz="2000" dirty="0">
              <a:ea typeface="굴림" pitchFamily="50" charset="-127"/>
            </a:endParaRPr>
          </a:p>
          <a:p>
            <a:pPr lvl="2">
              <a:spcBef>
                <a:spcPts val="0"/>
              </a:spcBef>
              <a:buFont typeface="Arial" panose="020B0604020202020204" pitchFamily="34" charset="0"/>
              <a:buNone/>
            </a:pPr>
            <a:r>
              <a:rPr lang="en-US" altLang="ko-KR" sz="2000" dirty="0">
                <a:ea typeface="굴림" pitchFamily="50" charset="-127"/>
              </a:rPr>
              <a:t>*Capital producing sector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North Korea Data Sources</a:t>
            </a:r>
          </a:p>
        </p:txBody>
      </p:sp>
      <p:sp>
        <p:nvSpPr>
          <p:cNvPr id="16387" name="Content Placeholder 2"/>
          <p:cNvSpPr>
            <a:spLocks noGrp="1"/>
          </p:cNvSpPr>
          <p:nvPr>
            <p:ph idx="1"/>
          </p:nvPr>
        </p:nvSpPr>
        <p:spPr>
          <a:xfrm>
            <a:off x="365760" y="1234440"/>
            <a:ext cx="8229600" cy="5303520"/>
          </a:xfrm>
        </p:spPr>
        <p:txBody>
          <a:bodyPr/>
          <a:lstStyle/>
          <a:p>
            <a:r>
              <a:rPr lang="en-US" altLang="en-US" sz="2400" dirty="0"/>
              <a:t>Macro data (1996-2016): nominal GDP, real GDP, exports, imports. </a:t>
            </a:r>
            <a:r>
              <a:rPr lang="en-US" altLang="en-US" sz="2400" dirty="0" smtClean="0"/>
              <a:t>Bank </a:t>
            </a:r>
            <a:r>
              <a:rPr lang="en-US" altLang="en-US" sz="2400" dirty="0"/>
              <a:t>of Korea</a:t>
            </a:r>
          </a:p>
          <a:p>
            <a:r>
              <a:rPr lang="en-US" altLang="en-US" sz="2400" dirty="0"/>
              <a:t>Macro data (1996-2016): exchange rate, PPP conversion factor. Data for South Korea</a:t>
            </a:r>
          </a:p>
          <a:p>
            <a:r>
              <a:rPr lang="en-US" altLang="en-US" sz="2400" dirty="0"/>
              <a:t>Trade data (1996-2016): Imports by commodities of all countries from North Korea. UN </a:t>
            </a:r>
            <a:r>
              <a:rPr lang="en-US" altLang="en-US" sz="2400" dirty="0" err="1"/>
              <a:t>Comtrade</a:t>
            </a:r>
            <a:r>
              <a:rPr lang="en-US" altLang="en-US" sz="2400" dirty="0"/>
              <a:t> Database</a:t>
            </a:r>
          </a:p>
          <a:p>
            <a:r>
              <a:rPr lang="en-US" altLang="en-US" sz="2400" dirty="0"/>
              <a:t>Input-Output Table: new table, developed from Shin (2009) and Choi (2014)</a:t>
            </a:r>
          </a:p>
          <a:p>
            <a:r>
              <a:rPr lang="en-US" altLang="en-US" sz="2400" dirty="0"/>
              <a:t>Labor by sector (2008): Korea Statistical Office</a:t>
            </a:r>
          </a:p>
          <a:p>
            <a:r>
              <a:rPr lang="en-US" altLang="en-US" sz="2400" dirty="0"/>
              <a:t>Capital share by sector: Bradford et al. (2011)</a:t>
            </a:r>
          </a:p>
          <a:p>
            <a:r>
              <a:rPr lang="en-US" altLang="en-US" sz="2400" dirty="0"/>
              <a:t>Capital and labor share in production: Bradford et al. (2011)</a:t>
            </a:r>
          </a:p>
          <a:p>
            <a:r>
              <a:rPr lang="en-US" altLang="en-US" sz="2400" dirty="0"/>
              <a:t>Capital stock (2007): GTAP 8 (North Korea and Macao), Bradford and Phillips(2005)</a:t>
            </a: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26333C-220F-4580-A2DA-9E1C8078FE29}" type="slidenum">
              <a:rPr lang="en-US" altLang="en-US" sz="1200">
                <a:solidFill>
                  <a:srgbClr val="898989"/>
                </a:solidFill>
                <a:latin typeface="Arial" panose="020B0604020202020204" pitchFamily="34" charset="0"/>
              </a:rPr>
              <a:pPr>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US" altLang="ko-KR"/>
              <a:t>North</a:t>
            </a:r>
            <a:r>
              <a:rPr lang="ko-KR" altLang="en-US"/>
              <a:t> </a:t>
            </a:r>
            <a:r>
              <a:rPr lang="en-US" altLang="ko-KR"/>
              <a:t>Korean Economy and </a:t>
            </a:r>
            <a:r>
              <a:rPr lang="en-US" altLang="en-US"/>
              <a:t>Estimates of Initial Conditions</a:t>
            </a:r>
            <a:endParaRPr lang="en-GB" altLang="en-US"/>
          </a:p>
        </p:txBody>
      </p:sp>
      <p:sp>
        <p:nvSpPr>
          <p:cNvPr id="17411" name="Subtitle 4"/>
          <p:cNvSpPr>
            <a:spLocks noGrp="1"/>
          </p:cNvSpPr>
          <p:nvPr>
            <p:ph type="subTitle" idx="1"/>
          </p:nvPr>
        </p:nvSpPr>
        <p:spPr/>
        <p:txBody>
          <a:bodyPr/>
          <a:lstStyle/>
          <a:p>
            <a:endParaRPr lang="en-GB" altLang="ko-KR">
              <a:solidFill>
                <a:srgbClr val="898989"/>
              </a:solidFill>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56A8EA-4E00-40CD-817B-AE384AFF571B}" type="slidenum">
              <a:rPr lang="en-US" altLang="en-US" sz="1200">
                <a:solidFill>
                  <a:srgbClr val="898989"/>
                </a:solidFill>
                <a:latin typeface="Arial" panose="020B0604020202020204" pitchFamily="34" charset="0"/>
              </a:rPr>
              <a:pPr>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504238" cy="1143000"/>
          </a:xfrm>
        </p:spPr>
        <p:txBody>
          <a:bodyPr/>
          <a:lstStyle/>
          <a:p>
            <a:r>
              <a:rPr lang="en-US" altLang="en-US"/>
              <a:t>Macro Data</a:t>
            </a:r>
            <a:br>
              <a:rPr lang="en-US" altLang="en-US"/>
            </a:br>
            <a:r>
              <a:rPr lang="en-US" altLang="en-US"/>
              <a:t>North Korea relative to South Korea</a:t>
            </a:r>
            <a:endParaRPr lang="en-GB" altLang="en-US"/>
          </a:p>
        </p:txBody>
      </p:sp>
      <p:sp>
        <p:nvSpPr>
          <p:cNvPr id="18435" name="Content Placeholder 2"/>
          <p:cNvSpPr>
            <a:spLocks noGrp="1"/>
          </p:cNvSpPr>
          <p:nvPr>
            <p:ph idx="1"/>
          </p:nvPr>
        </p:nvSpPr>
        <p:spPr>
          <a:xfrm>
            <a:off x="457200" y="1600200"/>
            <a:ext cx="8137525" cy="4937125"/>
          </a:xfrm>
        </p:spPr>
        <p:txBody>
          <a:bodyPr/>
          <a:lstStyle/>
          <a:p>
            <a:r>
              <a:rPr lang="en-US" altLang="en-US" dirty="0"/>
              <a:t>GDP (2015): 2.1%</a:t>
            </a:r>
          </a:p>
          <a:p>
            <a:pPr lvl="1"/>
            <a:r>
              <a:rPr lang="en-US" altLang="en-US" dirty="0" smtClean="0"/>
              <a:t>KOR </a:t>
            </a:r>
            <a:r>
              <a:rPr lang="en-US" altLang="en-US" dirty="0"/>
              <a:t>1464.2 trillion </a:t>
            </a:r>
            <a:r>
              <a:rPr lang="en-US" altLang="en-US" dirty="0" smtClean="0"/>
              <a:t>KOR </a:t>
            </a:r>
            <a:r>
              <a:rPr lang="en-US" altLang="en-US" dirty="0"/>
              <a:t>Won ( 2.6% growth)</a:t>
            </a:r>
          </a:p>
          <a:p>
            <a:pPr lvl="1"/>
            <a:r>
              <a:rPr lang="en-US" altLang="en-US" dirty="0" smtClean="0"/>
              <a:t>PRK </a:t>
            </a:r>
            <a:r>
              <a:rPr lang="en-US" altLang="en-US" dirty="0"/>
              <a:t>30.1 trillion </a:t>
            </a:r>
            <a:r>
              <a:rPr lang="en-US" altLang="en-US" dirty="0" smtClean="0"/>
              <a:t>KOR </a:t>
            </a:r>
            <a:r>
              <a:rPr lang="en-US" altLang="en-US" dirty="0"/>
              <a:t>Won ( -1.1% growth)</a:t>
            </a:r>
          </a:p>
          <a:p>
            <a:r>
              <a:rPr lang="en-US" altLang="en-US" dirty="0"/>
              <a:t>Population(2015): 50%</a:t>
            </a:r>
          </a:p>
          <a:p>
            <a:pPr lvl="1"/>
            <a:r>
              <a:rPr lang="en-US" altLang="en-US" dirty="0" smtClean="0"/>
              <a:t>KOR </a:t>
            </a:r>
            <a:r>
              <a:rPr lang="en-US" altLang="en-US" dirty="0"/>
              <a:t>50.6 million (0.4% growth)</a:t>
            </a:r>
          </a:p>
          <a:p>
            <a:pPr lvl="1"/>
            <a:r>
              <a:rPr lang="en-US" altLang="en-US" dirty="0" smtClean="0"/>
              <a:t>PRK </a:t>
            </a:r>
            <a:r>
              <a:rPr lang="en-US" altLang="en-US" dirty="0"/>
              <a:t>24.8 million (0.5% growth)</a:t>
            </a:r>
          </a:p>
          <a:p>
            <a:r>
              <a:rPr lang="en-US" altLang="en-US" dirty="0"/>
              <a:t>Per-capita GDP (2015): 4.3%</a:t>
            </a:r>
          </a:p>
          <a:p>
            <a:pPr lvl="1"/>
            <a:r>
              <a:rPr lang="en-US" altLang="en-US" dirty="0" smtClean="0"/>
              <a:t>KOR </a:t>
            </a:r>
            <a:r>
              <a:rPr lang="en-US" altLang="en-US" dirty="0"/>
              <a:t>28.9 million </a:t>
            </a:r>
            <a:r>
              <a:rPr lang="en-US" altLang="en-US" dirty="0" smtClean="0"/>
              <a:t>KOR </a:t>
            </a:r>
            <a:r>
              <a:rPr lang="en-US" altLang="en-US" dirty="0"/>
              <a:t>Won (2.2% growth)</a:t>
            </a:r>
          </a:p>
          <a:p>
            <a:pPr lvl="1"/>
            <a:r>
              <a:rPr lang="en-US" altLang="en-US" dirty="0" smtClean="0"/>
              <a:t>PRK </a:t>
            </a:r>
            <a:r>
              <a:rPr lang="en-US" altLang="en-US" dirty="0"/>
              <a:t>1.2 million </a:t>
            </a:r>
            <a:r>
              <a:rPr lang="en-US" altLang="en-US" dirty="0" smtClean="0"/>
              <a:t>KOR </a:t>
            </a:r>
            <a:r>
              <a:rPr lang="en-US" altLang="en-US" dirty="0"/>
              <a:t>Won (-1.6% growth)</a:t>
            </a:r>
          </a:p>
          <a:p>
            <a:pPr marL="914400" lvl="2" indent="0">
              <a:buFont typeface="Arial" panose="020B0604020202020204" pitchFamily="34" charset="0"/>
              <a:buNone/>
            </a:pPr>
            <a:endParaRPr lang="en-US" altLang="en-US" dirty="0"/>
          </a:p>
          <a:p>
            <a:pPr lvl="1"/>
            <a:endParaRPr lang="en-GB" altLang="en-US"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09A484-346F-4771-9FEB-C2069652D21C}" type="slidenum">
              <a:rPr lang="en-US" altLang="en-US" sz="1200">
                <a:solidFill>
                  <a:srgbClr val="898989"/>
                </a:solidFill>
                <a:latin typeface="Arial" panose="020B0604020202020204" pitchFamily="34" charset="0"/>
              </a:rPr>
              <a:pPr>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2880" y="274638"/>
            <a:ext cx="8778240" cy="1143000"/>
          </a:xfrm>
        </p:spPr>
        <p:txBody>
          <a:bodyPr/>
          <a:lstStyle/>
          <a:p>
            <a:r>
              <a:rPr lang="en-US" altLang="en-US" dirty="0"/>
              <a:t>Industrial Structure of North Korea </a:t>
            </a:r>
            <a:br>
              <a:rPr lang="en-US" altLang="en-US" dirty="0"/>
            </a:br>
            <a:r>
              <a:rPr lang="en-US" altLang="en-US" sz="4000" dirty="0"/>
              <a:t>(% in GDP)</a:t>
            </a:r>
            <a:endParaRPr lang="en-GB" altLang="en-US" sz="4000" dirty="0"/>
          </a:p>
        </p:txBody>
      </p:sp>
      <p:sp>
        <p:nvSpPr>
          <p:cNvPr id="19459" name="Content Placeholder 2"/>
          <p:cNvSpPr>
            <a:spLocks noGrp="1"/>
          </p:cNvSpPr>
          <p:nvPr>
            <p:ph idx="1"/>
          </p:nvPr>
        </p:nvSpPr>
        <p:spPr>
          <a:xfrm>
            <a:off x="457200" y="1600200"/>
            <a:ext cx="8137525" cy="4937125"/>
          </a:xfrm>
        </p:spPr>
        <p:txBody>
          <a:bodyPr/>
          <a:lstStyle/>
          <a:p>
            <a:pPr marL="914400" lvl="2" indent="0">
              <a:buFont typeface="Arial" panose="020B0604020202020204" pitchFamily="34" charset="0"/>
              <a:buNone/>
            </a:pPr>
            <a:endParaRPr lang="en-US" altLang="en-US" dirty="0"/>
          </a:p>
          <a:p>
            <a:pPr lvl="1"/>
            <a:endParaRPr lang="en-GB" altLang="en-US"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7A3135-6A6E-48D2-9F58-18B7679C9C1D}" type="slidenum">
              <a:rPr lang="en-US" altLang="en-US" sz="1200">
                <a:solidFill>
                  <a:srgbClr val="898989"/>
                </a:solidFill>
                <a:latin typeface="Arial" panose="020B0604020202020204" pitchFamily="34" charset="0"/>
              </a:rPr>
              <a:pPr>
                <a:spcBef>
                  <a:spcPct val="0"/>
                </a:spcBef>
                <a:buFontTx/>
                <a:buNone/>
              </a:pPr>
              <a:t>14</a:t>
            </a:fld>
            <a:endParaRPr lang="en-US" altLang="en-US" sz="1200">
              <a:solidFill>
                <a:srgbClr val="898989"/>
              </a:solidFill>
              <a:latin typeface="Arial" panose="020B0604020202020204" pitchFamily="34" charset="0"/>
            </a:endParaRPr>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82763"/>
            <a:ext cx="749776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563" y="320675"/>
            <a:ext cx="8778875" cy="1141413"/>
          </a:xfrm>
        </p:spPr>
        <p:txBody>
          <a:bodyPr/>
          <a:lstStyle/>
          <a:p>
            <a:r>
              <a:rPr lang="en-US" altLang="en-US"/>
              <a:t>Employment and Labor Productivity by Industry, North Korea (2008)</a:t>
            </a:r>
            <a:endParaRPr lang="en-GB" altLang="en-US"/>
          </a:p>
        </p:txBody>
      </p:sp>
      <p:sp>
        <p:nvSpPr>
          <p:cNvPr id="20483" name="Content Placeholder 2"/>
          <p:cNvSpPr>
            <a:spLocks noGrp="1"/>
          </p:cNvSpPr>
          <p:nvPr>
            <p:ph idx="1"/>
          </p:nvPr>
        </p:nvSpPr>
        <p:spPr>
          <a:xfrm>
            <a:off x="457200" y="1600200"/>
            <a:ext cx="8137525" cy="4937125"/>
          </a:xfrm>
        </p:spPr>
        <p:txBody>
          <a:bodyPr/>
          <a:lstStyle/>
          <a:p>
            <a:pPr marL="914400" lvl="2" indent="0">
              <a:buFont typeface="Arial" panose="020B0604020202020204" pitchFamily="34" charset="0"/>
              <a:buNone/>
            </a:pPr>
            <a:endParaRPr lang="en-US" altLang="en-US"/>
          </a:p>
          <a:p>
            <a:pPr marL="457200" lvl="1" indent="0">
              <a:buFont typeface="Arial" panose="020B0604020202020204" pitchFamily="34" charset="0"/>
              <a:buNone/>
            </a:pPr>
            <a:endParaRPr lang="en-GB" altLang="en-US"/>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1B70C4-2398-49DB-BB02-52834915F75A}" type="slidenum">
              <a:rPr lang="en-US" altLang="en-US" sz="1200">
                <a:solidFill>
                  <a:srgbClr val="898989"/>
                </a:solidFill>
                <a:latin typeface="Arial" panose="020B0604020202020204" pitchFamily="34" charset="0"/>
              </a:rPr>
              <a:pPr>
                <a:spcBef>
                  <a:spcPct val="0"/>
                </a:spcBef>
                <a:buFontTx/>
                <a:buNone/>
              </a:pPr>
              <a:t>15</a:t>
            </a:fld>
            <a:endParaRPr lang="en-US" altLang="en-US" sz="1200">
              <a:solidFill>
                <a:srgbClr val="898989"/>
              </a:solidFill>
              <a:latin typeface="Arial" panose="020B0604020202020204" pitchFamily="34" charset="0"/>
            </a:endParaRPr>
          </a:p>
        </p:txBody>
      </p:sp>
      <p:graphicFrame>
        <p:nvGraphicFramePr>
          <p:cNvPr id="3" name="표 2"/>
          <p:cNvGraphicFramePr>
            <a:graphicFrameLocks noGrp="1"/>
          </p:cNvGraphicFramePr>
          <p:nvPr>
            <p:extLst>
              <p:ext uri="{D42A27DB-BD31-4B8C-83A1-F6EECF244321}">
                <p14:modId xmlns:p14="http://schemas.microsoft.com/office/powerpoint/2010/main" val="2878690089"/>
              </p:ext>
            </p:extLst>
          </p:nvPr>
        </p:nvGraphicFramePr>
        <p:xfrm>
          <a:off x="182563" y="1782763"/>
          <a:ext cx="8778875" cy="4573588"/>
        </p:xfrm>
        <a:graphic>
          <a:graphicData uri="http://schemas.openxmlformats.org/drawingml/2006/table">
            <a:tbl>
              <a:tblPr>
                <a:tableStyleId>{5C22544A-7EE6-4342-B048-85BDC9FD1C3A}</a:tableStyleId>
              </a:tblPr>
              <a:tblGrid>
                <a:gridCol w="3925025">
                  <a:extLst>
                    <a:ext uri="{9D8B030D-6E8A-4147-A177-3AD203B41FA5}">
                      <a16:colId xmlns="" xmlns:a16="http://schemas.microsoft.com/office/drawing/2014/main" val="20000"/>
                    </a:ext>
                  </a:extLst>
                </a:gridCol>
                <a:gridCol w="1617950">
                  <a:extLst>
                    <a:ext uri="{9D8B030D-6E8A-4147-A177-3AD203B41FA5}">
                      <a16:colId xmlns="" xmlns:a16="http://schemas.microsoft.com/office/drawing/2014/main" val="20001"/>
                    </a:ext>
                  </a:extLst>
                </a:gridCol>
                <a:gridCol w="1617950">
                  <a:extLst>
                    <a:ext uri="{9D8B030D-6E8A-4147-A177-3AD203B41FA5}">
                      <a16:colId xmlns="" xmlns:a16="http://schemas.microsoft.com/office/drawing/2014/main" val="20002"/>
                    </a:ext>
                  </a:extLst>
                </a:gridCol>
                <a:gridCol w="1617950">
                  <a:extLst>
                    <a:ext uri="{9D8B030D-6E8A-4147-A177-3AD203B41FA5}">
                      <a16:colId xmlns="" xmlns:a16="http://schemas.microsoft.com/office/drawing/2014/main" val="20003"/>
                    </a:ext>
                  </a:extLst>
                </a:gridCol>
              </a:tblGrid>
              <a:tr h="646228">
                <a:tc>
                  <a:txBody>
                    <a:bodyPr/>
                    <a:lstStyle/>
                    <a:p>
                      <a:pPr algn="l" fontAlgn="ctr"/>
                      <a:r>
                        <a:rPr lang="ko-KR" altLang="en-US" sz="1600" u="none" strike="noStrike" dirty="0">
                          <a:effectLst/>
                          <a:latin typeface="+mn-lt"/>
                          <a:ea typeface="+mn-ea"/>
                        </a:rPr>
                        <a:t>　</a:t>
                      </a:r>
                      <a:endParaRPr lang="ko-KR" alt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mn-lt"/>
                          <a:ea typeface="+mn-ea"/>
                        </a:rPr>
                        <a:t>Industrial Shares in Employment (%)</a:t>
                      </a:r>
                      <a:endParaRPr 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mn-lt"/>
                          <a:ea typeface="+mn-ea"/>
                        </a:rPr>
                        <a:t>Labor Productivity (million WON)</a:t>
                      </a:r>
                      <a:endParaRPr 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latin typeface="+mn-lt"/>
                          <a:ea typeface="+mn-ea"/>
                        </a:rPr>
                        <a:t>LP Ratio </a:t>
                      </a:r>
                      <a:r>
                        <a:rPr lang="en-US" sz="1600" u="none" strike="noStrike" dirty="0" smtClean="0">
                          <a:effectLst/>
                          <a:latin typeface="+mn-lt"/>
                          <a:ea typeface="+mn-ea"/>
                        </a:rPr>
                        <a:t>(PRK/KOR, </a:t>
                      </a:r>
                      <a:r>
                        <a:rPr lang="en-US" sz="1600" u="none" strike="noStrike" dirty="0">
                          <a:effectLst/>
                          <a:latin typeface="+mn-lt"/>
                          <a:ea typeface="+mn-ea"/>
                        </a:rPr>
                        <a:t>%)</a:t>
                      </a:r>
                      <a:endParaRPr 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92736">
                <a:tc>
                  <a:txBody>
                    <a:bodyPr/>
                    <a:lstStyle/>
                    <a:p>
                      <a:pPr algn="l" fontAlgn="ctr"/>
                      <a:r>
                        <a:rPr lang="en-US" sz="1600" u="none" strike="noStrike" dirty="0">
                          <a:effectLst/>
                          <a:latin typeface="+mn-lt"/>
                          <a:ea typeface="+mn-ea"/>
                        </a:rPr>
                        <a:t>Agriculture, Forestry and Fishing</a:t>
                      </a:r>
                      <a:endParaRPr 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36.0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1.5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8.6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92736">
                <a:tc>
                  <a:txBody>
                    <a:bodyPr/>
                    <a:lstStyle/>
                    <a:p>
                      <a:pPr algn="l" fontAlgn="ctr"/>
                      <a:r>
                        <a:rPr lang="en-US" sz="1600" u="none" strike="noStrike">
                          <a:effectLst/>
                          <a:latin typeface="+mn-lt"/>
                          <a:ea typeface="+mn-ea"/>
                        </a:rPr>
                        <a:t>Mining and Industry</a:t>
                      </a:r>
                      <a:endParaRPr lang="en-US"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29.6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3.1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3.9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92736">
                <a:tc>
                  <a:txBody>
                    <a:bodyPr/>
                    <a:lstStyle/>
                    <a:p>
                      <a:pPr algn="l" fontAlgn="ctr"/>
                      <a:r>
                        <a:rPr lang="en-US" sz="1600" u="none" strike="noStrike">
                          <a:effectLst/>
                          <a:latin typeface="+mn-lt"/>
                          <a:ea typeface="+mn-ea"/>
                        </a:rPr>
                        <a:t>Mining and Quarrying</a:t>
                      </a:r>
                      <a:endParaRPr lang="en-US" sz="1600" b="0" i="0" u="none" strike="noStrike">
                        <a:solidFill>
                          <a:srgbClr val="000000"/>
                        </a:solidFill>
                        <a:effectLst/>
                        <a:latin typeface="+mn-lt"/>
                        <a:ea typeface="+mn-ea"/>
                      </a:endParaRPr>
                    </a:p>
                  </a:txBody>
                  <a:tcPr marL="142885"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5.9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6.1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5.7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92736">
                <a:tc>
                  <a:txBody>
                    <a:bodyPr/>
                    <a:lstStyle/>
                    <a:p>
                      <a:pPr algn="l" fontAlgn="ctr"/>
                      <a:r>
                        <a:rPr lang="en-US" sz="1600" u="none" strike="noStrike">
                          <a:effectLst/>
                          <a:latin typeface="+mn-lt"/>
                          <a:ea typeface="+mn-ea"/>
                        </a:rPr>
                        <a:t>Manufacturing</a:t>
                      </a:r>
                      <a:endParaRPr lang="en-US" sz="1600" b="0" i="0" u="none" strike="noStrike">
                        <a:solidFill>
                          <a:srgbClr val="000000"/>
                        </a:solidFill>
                        <a:effectLst/>
                        <a:latin typeface="+mn-lt"/>
                        <a:ea typeface="+mn-ea"/>
                      </a:endParaRPr>
                    </a:p>
                  </a:txBody>
                  <a:tcPr marL="142885"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23.7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2.4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3.0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92736">
                <a:tc>
                  <a:txBody>
                    <a:bodyPr/>
                    <a:lstStyle/>
                    <a:p>
                      <a:pPr algn="l" fontAlgn="ctr"/>
                      <a:r>
                        <a:rPr lang="en-US" sz="1600" u="none" strike="noStrike">
                          <a:effectLst/>
                          <a:latin typeface="+mn-lt"/>
                          <a:ea typeface="+mn-ea"/>
                        </a:rPr>
                        <a:t>Electricity, Gas and Water Supply</a:t>
                      </a:r>
                      <a:endParaRPr lang="en-US"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1.8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5.4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3.7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92736">
                <a:tc>
                  <a:txBody>
                    <a:bodyPr/>
                    <a:lstStyle/>
                    <a:p>
                      <a:pPr algn="l" fontAlgn="ctr"/>
                      <a:r>
                        <a:rPr lang="en-US" sz="1600" u="none" strike="noStrike">
                          <a:effectLst/>
                          <a:latin typeface="+mn-lt"/>
                          <a:ea typeface="+mn-ea"/>
                        </a:rPr>
                        <a:t>Construction</a:t>
                      </a:r>
                      <a:endParaRPr lang="en-US"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3.0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6.4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19.6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92736">
                <a:tc>
                  <a:txBody>
                    <a:bodyPr/>
                    <a:lstStyle/>
                    <a:p>
                      <a:pPr algn="l" fontAlgn="ctr"/>
                      <a:r>
                        <a:rPr lang="en-US" sz="1600" u="none" strike="noStrike">
                          <a:effectLst/>
                          <a:latin typeface="+mn-lt"/>
                          <a:ea typeface="+mn-ea"/>
                        </a:rPr>
                        <a:t>Services</a:t>
                      </a:r>
                      <a:endParaRPr lang="en-US"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29.6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2.6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6.3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92736">
                <a:tc>
                  <a:txBody>
                    <a:bodyPr/>
                    <a:lstStyle/>
                    <a:p>
                      <a:pPr algn="l" fontAlgn="ctr"/>
                      <a:r>
                        <a:rPr lang="en-US" sz="1600" u="none" strike="noStrike">
                          <a:effectLst/>
                          <a:latin typeface="+mn-lt"/>
                          <a:ea typeface="+mn-ea"/>
                        </a:rPr>
                        <a:t>Government</a:t>
                      </a:r>
                      <a:endParaRPr lang="en-US" sz="1600" b="0" i="0" u="none" strike="noStrike">
                        <a:solidFill>
                          <a:srgbClr val="000000"/>
                        </a:solidFill>
                        <a:effectLst/>
                        <a:latin typeface="+mn-lt"/>
                        <a:ea typeface="+mn-ea"/>
                      </a:endParaRPr>
                    </a:p>
                  </a:txBody>
                  <a:tcPr marL="142885"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19.7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2.8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7.0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92736">
                <a:tc>
                  <a:txBody>
                    <a:bodyPr/>
                    <a:lstStyle/>
                    <a:p>
                      <a:pPr algn="l" fontAlgn="ctr"/>
                      <a:r>
                        <a:rPr lang="en-US" sz="1600" u="none" strike="noStrike">
                          <a:effectLst/>
                          <a:latin typeface="+mn-lt"/>
                          <a:ea typeface="+mn-ea"/>
                        </a:rPr>
                        <a:t>Others</a:t>
                      </a:r>
                      <a:endParaRPr lang="en-US" sz="1600" b="0" i="0" u="none" strike="noStrike">
                        <a:solidFill>
                          <a:srgbClr val="000000"/>
                        </a:solidFill>
                        <a:effectLst/>
                        <a:latin typeface="+mn-lt"/>
                        <a:ea typeface="+mn-ea"/>
                      </a:endParaRPr>
                    </a:p>
                  </a:txBody>
                  <a:tcPr marL="142885"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9.9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2.1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5.2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92736">
                <a:tc>
                  <a:txBody>
                    <a:bodyPr/>
                    <a:lstStyle/>
                    <a:p>
                      <a:pPr algn="l" fontAlgn="ctr"/>
                      <a:r>
                        <a:rPr lang="en-US" sz="1600" u="none" strike="noStrike" dirty="0">
                          <a:effectLst/>
                          <a:latin typeface="+mn-lt"/>
                          <a:ea typeface="+mn-ea"/>
                        </a:rPr>
                        <a:t>Aggregate Economy</a:t>
                      </a:r>
                      <a:endParaRPr lang="en-US"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100</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a:effectLst/>
                          <a:latin typeface="+mn-lt"/>
                          <a:ea typeface="+mn-ea"/>
                        </a:rPr>
                        <a:t>2.5 </a:t>
                      </a:r>
                      <a:endParaRPr lang="en-US" altLang="ko-KR" sz="1600" b="0" i="0" u="none" strike="noStrike">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ko-KR" sz="1600" u="none" strike="noStrike" dirty="0">
                          <a:effectLst/>
                          <a:latin typeface="+mn-lt"/>
                          <a:ea typeface="+mn-ea"/>
                        </a:rPr>
                        <a:t>5.5 </a:t>
                      </a:r>
                      <a:endParaRPr lang="en-US" altLang="ko-KR" sz="1600" b="0" i="0" u="none" strike="noStrike" dirty="0">
                        <a:solidFill>
                          <a:srgbClr val="000000"/>
                        </a:solidFill>
                        <a:effectLst/>
                        <a:latin typeface="+mn-lt"/>
                        <a:ea typeface="+mn-ea"/>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US" altLang="ko-KR" dirty="0"/>
              <a:t>Input-Output Table </a:t>
            </a:r>
            <a:r>
              <a:rPr lang="en-US" altLang="en-US" dirty="0"/>
              <a:t>Basic Data</a:t>
            </a:r>
            <a:endParaRPr lang="en-GB" altLang="en-US" dirty="0"/>
          </a:p>
        </p:txBody>
      </p:sp>
      <p:sp>
        <p:nvSpPr>
          <p:cNvPr id="22531" name="Content Placeholder 2"/>
          <p:cNvSpPr>
            <a:spLocks noGrp="1"/>
          </p:cNvSpPr>
          <p:nvPr>
            <p:ph idx="1"/>
          </p:nvPr>
        </p:nvSpPr>
        <p:spPr>
          <a:xfrm>
            <a:off x="457200" y="1143000"/>
            <a:ext cx="8229600" cy="4983163"/>
          </a:xfrm>
        </p:spPr>
        <p:txBody>
          <a:bodyPr/>
          <a:lstStyle/>
          <a:p>
            <a:r>
              <a:rPr lang="en-US" altLang="en-US" dirty="0"/>
              <a:t>Input Output Table: Previous Studies</a:t>
            </a:r>
          </a:p>
          <a:p>
            <a:pPr>
              <a:buFontTx/>
              <a:buChar char="-"/>
            </a:pPr>
            <a:r>
              <a:rPr lang="en-US" altLang="en-US" sz="2400" dirty="0"/>
              <a:t>Choi (2014):2011 </a:t>
            </a:r>
            <a:r>
              <a:rPr lang="en-US" altLang="en-US" sz="2400" dirty="0" smtClean="0"/>
              <a:t>PRK </a:t>
            </a:r>
            <a:r>
              <a:rPr lang="en-US" altLang="en-US" sz="2400" dirty="0"/>
              <a:t>IO table based on Vietnamese IO table</a:t>
            </a:r>
          </a:p>
          <a:p>
            <a:pPr>
              <a:buFontTx/>
              <a:buChar char="-"/>
            </a:pPr>
            <a:r>
              <a:rPr lang="en-US" altLang="en-US" sz="2400" dirty="0"/>
              <a:t>Shin (2009):2009 </a:t>
            </a:r>
            <a:r>
              <a:rPr lang="en-US" altLang="en-US" sz="2400" dirty="0" smtClean="0"/>
              <a:t>PRK </a:t>
            </a:r>
            <a:r>
              <a:rPr lang="en-US" altLang="en-US" sz="2400" dirty="0"/>
              <a:t>IO table based on East-German IO table</a:t>
            </a:r>
          </a:p>
          <a:p>
            <a:pPr>
              <a:buFontTx/>
              <a:buChar char="-"/>
            </a:pPr>
            <a:r>
              <a:rPr lang="en-US" altLang="en-US" sz="2400" dirty="0"/>
              <a:t>Others : </a:t>
            </a:r>
            <a:r>
              <a:rPr lang="en-US" altLang="en-US" sz="2400" dirty="0" err="1"/>
              <a:t>Kuribayashi</a:t>
            </a:r>
            <a:r>
              <a:rPr lang="en-US" altLang="en-US" sz="2400" dirty="0"/>
              <a:t> (2005), Lee and Yoon (2004), Noland et al. (2000, 2001) etc.</a:t>
            </a:r>
          </a:p>
          <a:p>
            <a:r>
              <a:rPr lang="en-US" altLang="en-US" dirty="0"/>
              <a:t>Construction of New IO Table</a:t>
            </a:r>
          </a:p>
          <a:p>
            <a:pPr>
              <a:buFontTx/>
              <a:buChar char="-"/>
            </a:pPr>
            <a:r>
              <a:rPr lang="en-US" altLang="en-US" sz="2400" dirty="0"/>
              <a:t>Input-output structure of </a:t>
            </a:r>
            <a:r>
              <a:rPr lang="en-US" altLang="en-US" sz="2400" dirty="0" smtClean="0"/>
              <a:t>PRK </a:t>
            </a:r>
            <a:r>
              <a:rPr lang="en-US" altLang="en-US" sz="2400" dirty="0"/>
              <a:t>is assumed to be similar to Vietnam 2011 (Choi, 2014)</a:t>
            </a:r>
          </a:p>
          <a:p>
            <a:pPr>
              <a:buFontTx/>
              <a:buChar char="-"/>
            </a:pPr>
            <a:r>
              <a:rPr lang="en-US" altLang="en-US" sz="2400" dirty="0"/>
              <a:t>Sectoral GDP, sectoral exports and imports, government budget for </a:t>
            </a:r>
            <a:r>
              <a:rPr lang="en-US" altLang="en-US" sz="2400" dirty="0" smtClean="0"/>
              <a:t>PRK </a:t>
            </a:r>
            <a:r>
              <a:rPr lang="en-US" altLang="en-US" sz="2400" dirty="0"/>
              <a:t>are updated to 2014</a:t>
            </a:r>
          </a:p>
          <a:p>
            <a:pPr>
              <a:buFontTx/>
              <a:buChar char="-"/>
            </a:pPr>
            <a:r>
              <a:rPr lang="en-US" altLang="en-US" sz="2400" dirty="0"/>
              <a:t>Methodology : Cross-entropy minimization</a:t>
            </a:r>
          </a:p>
          <a:p>
            <a:pPr>
              <a:buFontTx/>
              <a:buChar char="-"/>
            </a:pPr>
            <a:endParaRPr lang="en-GB" altLang="en-US" dirty="0"/>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D24C1C-CBB8-45F8-963D-EF4BC5297E4A}" type="slidenum">
              <a:rPr lang="en-US" altLang="en-US" sz="1200">
                <a:solidFill>
                  <a:srgbClr val="898989"/>
                </a:solidFill>
                <a:latin typeface="Arial" panose="020B0604020202020204" pitchFamily="34" charset="0"/>
              </a:rPr>
              <a:pPr>
                <a:spcBef>
                  <a:spcPct val="0"/>
                </a:spcBef>
                <a:buFontTx/>
                <a:buNone/>
              </a:pPr>
              <a:t>16</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182880" y="533400"/>
            <a:ext cx="8778240" cy="762000"/>
          </a:xfrm>
        </p:spPr>
        <p:txBody>
          <a:bodyPr>
            <a:noAutofit/>
          </a:bodyPr>
          <a:lstStyle/>
          <a:p>
            <a:pPr>
              <a:defRPr/>
            </a:pPr>
            <a:r>
              <a:rPr lang="en-US" dirty="0"/>
              <a:t>G-Cubed Approach of Generating Future Projections</a:t>
            </a:r>
          </a:p>
        </p:txBody>
      </p:sp>
      <p:sp>
        <p:nvSpPr>
          <p:cNvPr id="441347" name="Rectangle 3"/>
          <p:cNvSpPr>
            <a:spLocks noGrp="1" noChangeArrowheads="1"/>
          </p:cNvSpPr>
          <p:nvPr>
            <p:ph type="body" idx="1"/>
          </p:nvPr>
        </p:nvSpPr>
        <p:spPr/>
        <p:txBody>
          <a:bodyPr>
            <a:normAutofit fontScale="92500"/>
          </a:bodyPr>
          <a:lstStyle/>
          <a:p>
            <a:pPr>
              <a:buFont typeface="Arial" charset="0"/>
              <a:buChar char="•"/>
              <a:defRPr/>
            </a:pPr>
            <a:r>
              <a:rPr lang="en-US" dirty="0"/>
              <a:t>Make assumptions about labor augmenting technical change (LATC) for each sector in the US</a:t>
            </a:r>
          </a:p>
          <a:p>
            <a:pPr>
              <a:buFont typeface="Arial" charset="0"/>
              <a:buChar char="•"/>
              <a:defRPr/>
            </a:pPr>
            <a:r>
              <a:rPr lang="en-US" dirty="0"/>
              <a:t>Calculate economy wide gaps between LATC within each sector relative to the US sector such that the TFP gap across sectors is approximately equal to the PPP GDP per worker gap</a:t>
            </a:r>
          </a:p>
          <a:p>
            <a:pPr>
              <a:buFont typeface="Arial" charset="0"/>
              <a:buChar char="•"/>
              <a:defRPr/>
            </a:pPr>
            <a:r>
              <a:rPr lang="en-US" dirty="0"/>
              <a:t>Assume that the gap in LATC between each country and the US closes by 2% per year (i.e. the </a:t>
            </a:r>
            <a:r>
              <a:rPr lang="en-US" dirty="0" err="1"/>
              <a:t>Barro</a:t>
            </a:r>
            <a:r>
              <a:rPr lang="en-US" dirty="0"/>
              <a:t> rate) unless institutional rigidities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Results</a:t>
            </a:r>
            <a:endParaRPr lang="en-US" altLang="en-US" dirty="0"/>
          </a:p>
        </p:txBody>
      </p:sp>
      <p:sp>
        <p:nvSpPr>
          <p:cNvPr id="31747" name="Content Placeholder 2"/>
          <p:cNvSpPr>
            <a:spLocks noGrp="1"/>
          </p:cNvSpPr>
          <p:nvPr>
            <p:ph idx="1"/>
          </p:nvPr>
        </p:nvSpPr>
        <p:spPr/>
        <p:txBody>
          <a:bodyPr/>
          <a:lstStyle/>
          <a:p>
            <a:r>
              <a:rPr lang="en-US" altLang="en-US" dirty="0"/>
              <a:t>Develop some initial illustrative scenarios to explore model properties and generate initial insights</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B52F36-CD65-4B71-9DC3-0BD4F36AF854}" type="slidenum">
              <a:rPr lang="en-US" altLang="en-US" sz="120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Scenario 1: Status Quo</a:t>
            </a:r>
          </a:p>
        </p:txBody>
      </p:sp>
      <p:sp>
        <p:nvSpPr>
          <p:cNvPr id="32771" name="Content Placeholder 2"/>
          <p:cNvSpPr>
            <a:spLocks noGrp="1"/>
          </p:cNvSpPr>
          <p:nvPr>
            <p:ph idx="1"/>
          </p:nvPr>
        </p:nvSpPr>
        <p:spPr/>
        <p:txBody>
          <a:bodyPr/>
          <a:lstStyle/>
          <a:p>
            <a:r>
              <a:rPr lang="en-US" altLang="en-US" dirty="0"/>
              <a:t>In North Korea</a:t>
            </a:r>
          </a:p>
          <a:p>
            <a:pPr lvl="1"/>
            <a:r>
              <a:rPr lang="en-US" altLang="en-US" dirty="0"/>
              <a:t>No reform, muddling through</a:t>
            </a:r>
          </a:p>
          <a:p>
            <a:pPr lvl="2"/>
            <a:r>
              <a:rPr lang="en-US" altLang="en-US" dirty="0"/>
              <a:t>No productivity growth but some growth driven by demographics</a:t>
            </a:r>
          </a:p>
          <a:p>
            <a:pPr lvl="2"/>
            <a:r>
              <a:rPr lang="en-US" altLang="en-US" dirty="0"/>
              <a:t>No change in any policies within </a:t>
            </a:r>
            <a:r>
              <a:rPr lang="en-US" altLang="en-US" dirty="0" smtClean="0"/>
              <a:t>PRK </a:t>
            </a:r>
            <a:r>
              <a:rPr lang="en-US" altLang="en-US" dirty="0"/>
              <a:t>or against </a:t>
            </a:r>
            <a:r>
              <a:rPr lang="en-US" altLang="en-US" dirty="0" smtClean="0"/>
              <a:t>PRK</a:t>
            </a:r>
            <a:endParaRPr lang="en-US" altLang="en-US" dirty="0"/>
          </a:p>
          <a:p>
            <a:pPr lvl="1"/>
            <a:endParaRPr lang="en-US" altLang="en-US" dirty="0"/>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C6617F-05D9-4850-8ED4-94F072C0A3E1}" type="slidenum">
              <a:rPr lang="en-US" altLang="en-US" sz="1200">
                <a:solidFill>
                  <a:srgbClr val="898989"/>
                </a:solidFill>
                <a:latin typeface="Arial" panose="020B0604020202020204" pitchFamily="34" charset="0"/>
              </a:rPr>
              <a:pPr>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Summary</a:t>
            </a:r>
          </a:p>
        </p:txBody>
      </p:sp>
      <p:sp>
        <p:nvSpPr>
          <p:cNvPr id="5123" name="Content Placeholder 2"/>
          <p:cNvSpPr>
            <a:spLocks noGrp="1"/>
          </p:cNvSpPr>
          <p:nvPr>
            <p:ph idx="1"/>
          </p:nvPr>
        </p:nvSpPr>
        <p:spPr>
          <a:xfrm>
            <a:off x="548640" y="1417320"/>
            <a:ext cx="8229600" cy="5303520"/>
          </a:xfrm>
        </p:spPr>
        <p:txBody>
          <a:bodyPr/>
          <a:lstStyle/>
          <a:p>
            <a:r>
              <a:rPr lang="en-US" altLang="en-US" dirty="0" smtClean="0"/>
              <a:t>Overview of the new North Korean database</a:t>
            </a:r>
          </a:p>
          <a:p>
            <a:r>
              <a:rPr lang="en-US" altLang="en-US" dirty="0" smtClean="0"/>
              <a:t>The Model </a:t>
            </a:r>
            <a:r>
              <a:rPr lang="en-US" altLang="en-US" dirty="0"/>
              <a:t>(G-cubed)</a:t>
            </a:r>
          </a:p>
          <a:p>
            <a:r>
              <a:rPr lang="en-US" altLang="en-US" dirty="0" smtClean="0"/>
              <a:t>Results </a:t>
            </a:r>
            <a:r>
              <a:rPr lang="en-US" altLang="en-US" dirty="0"/>
              <a:t>for 4 scenarios</a:t>
            </a:r>
          </a:p>
          <a:p>
            <a:pPr lvl="1"/>
            <a:r>
              <a:rPr lang="en-US" altLang="en-US" dirty="0"/>
              <a:t>Status Quo</a:t>
            </a:r>
          </a:p>
          <a:p>
            <a:pPr lvl="1"/>
            <a:r>
              <a:rPr lang="en-US" altLang="en-US" dirty="0"/>
              <a:t>Gradual Reform and Convergence of </a:t>
            </a:r>
            <a:r>
              <a:rPr lang="en-US" altLang="en-US" dirty="0" smtClean="0"/>
              <a:t>PRK</a:t>
            </a:r>
            <a:endParaRPr lang="en-US" altLang="en-US" dirty="0"/>
          </a:p>
          <a:p>
            <a:pPr lvl="1"/>
            <a:r>
              <a:rPr lang="en-US" altLang="en-US" dirty="0"/>
              <a:t>Managed Chaos in </a:t>
            </a:r>
            <a:r>
              <a:rPr lang="en-US" altLang="en-US" dirty="0" smtClean="0"/>
              <a:t>PRK</a:t>
            </a:r>
            <a:endParaRPr lang="en-US" altLang="en-US" dirty="0"/>
          </a:p>
          <a:p>
            <a:pPr lvl="1"/>
            <a:r>
              <a:rPr lang="en-US" altLang="en-US" dirty="0"/>
              <a:t>Chaos and Crisis in </a:t>
            </a:r>
            <a:r>
              <a:rPr lang="en-US" altLang="en-US" dirty="0" smtClean="0"/>
              <a:t>PRK </a:t>
            </a:r>
            <a:r>
              <a:rPr lang="en-US" altLang="en-US" dirty="0"/>
              <a:t>and </a:t>
            </a:r>
            <a:r>
              <a:rPr lang="en-US" altLang="en-US" dirty="0" smtClean="0"/>
              <a:t>KOR </a:t>
            </a:r>
            <a:endParaRPr lang="en-US" altLang="en-US" dirty="0"/>
          </a:p>
          <a:p>
            <a:r>
              <a:rPr lang="en-US" altLang="en-US" dirty="0"/>
              <a:t>Future Research</a:t>
            </a:r>
          </a:p>
          <a:p>
            <a:endParaRPr lang="en-US" altLang="en-US" dirty="0"/>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B6CCF6-CC13-4F43-A12F-BB87E54E6C32}" type="slidenum">
              <a:rPr lang="en-US" altLang="en-US" sz="120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31775"/>
            <a:ext cx="8229600" cy="1143000"/>
          </a:xfrm>
        </p:spPr>
        <p:txBody>
          <a:bodyPr/>
          <a:lstStyle/>
          <a:p>
            <a:r>
              <a:rPr lang="en-US" altLang="en-US" dirty="0"/>
              <a:t>Key Assumptions on Status Quo</a:t>
            </a:r>
          </a:p>
        </p:txBody>
      </p:sp>
      <p:sp>
        <p:nvSpPr>
          <p:cNvPr id="30723" name="Content Placeholder 2"/>
          <p:cNvSpPr>
            <a:spLocks noGrp="1"/>
          </p:cNvSpPr>
          <p:nvPr>
            <p:ph idx="1"/>
          </p:nvPr>
        </p:nvSpPr>
        <p:spPr>
          <a:xfrm>
            <a:off x="365125" y="1235075"/>
            <a:ext cx="8229600" cy="4525963"/>
          </a:xfrm>
        </p:spPr>
        <p:txBody>
          <a:bodyPr/>
          <a:lstStyle/>
          <a:p>
            <a:r>
              <a:rPr lang="en-US" altLang="en-US" dirty="0"/>
              <a:t>No collapse of </a:t>
            </a:r>
            <a:r>
              <a:rPr lang="en-US" altLang="en-US" dirty="0" smtClean="0"/>
              <a:t>PRK</a:t>
            </a:r>
            <a:endParaRPr lang="en-US" altLang="en-US" dirty="0"/>
          </a:p>
          <a:p>
            <a:r>
              <a:rPr lang="en-US" altLang="en-US" dirty="0"/>
              <a:t>No labor mobility between </a:t>
            </a:r>
            <a:r>
              <a:rPr lang="en-US" altLang="en-US" dirty="0" smtClean="0"/>
              <a:t>PRK </a:t>
            </a:r>
            <a:r>
              <a:rPr lang="en-US" altLang="en-US" dirty="0"/>
              <a:t>and </a:t>
            </a:r>
            <a:r>
              <a:rPr lang="en-US" altLang="en-US" dirty="0" smtClean="0"/>
              <a:t>KOR </a:t>
            </a:r>
            <a:r>
              <a:rPr lang="en-US" altLang="en-US" dirty="0"/>
              <a:t>but complete mobility within each country across sectors (unemployment possible)</a:t>
            </a:r>
          </a:p>
          <a:p>
            <a:r>
              <a:rPr lang="en-US" altLang="en-US" dirty="0"/>
              <a:t>Capital controls to slow the adjustment of the real exchange rate to the rate that would apply with risk adjusted interest parity (same as China)</a:t>
            </a:r>
          </a:p>
          <a:p>
            <a:r>
              <a:rPr lang="en-US" altLang="en-US" dirty="0"/>
              <a:t>Independent central banks in </a:t>
            </a:r>
            <a:r>
              <a:rPr lang="en-US" altLang="en-US" dirty="0" smtClean="0"/>
              <a:t>PRK </a:t>
            </a:r>
            <a:r>
              <a:rPr lang="en-US" altLang="en-US" dirty="0"/>
              <a:t>and </a:t>
            </a:r>
            <a:r>
              <a:rPr lang="en-US" altLang="en-US" dirty="0" smtClean="0"/>
              <a:t>KOR </a:t>
            </a:r>
            <a:r>
              <a:rPr lang="en-US" altLang="en-US" dirty="0"/>
              <a:t>and fiscal agencies in </a:t>
            </a:r>
            <a:r>
              <a:rPr lang="en-US" altLang="en-US" dirty="0" smtClean="0"/>
              <a:t>PRK </a:t>
            </a:r>
            <a:r>
              <a:rPr lang="en-US" altLang="en-US" dirty="0"/>
              <a:t>and </a:t>
            </a:r>
            <a:r>
              <a:rPr lang="en-US" altLang="en-US" dirty="0" smtClean="0"/>
              <a:t>KOR</a:t>
            </a:r>
            <a:endParaRPr lang="en-US" altLang="en-US" dirty="0"/>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4B0E43-03F8-4BDE-B8FE-264EA9FDB37B}" type="slidenum">
              <a:rPr lang="en-US" altLang="en-US" sz="1200">
                <a:solidFill>
                  <a:srgbClr val="898989"/>
                </a:solidFill>
                <a:latin typeface="Arial" panose="020B0604020202020204" pitchFamily="34" charset="0"/>
              </a:rPr>
              <a:pPr>
                <a:spcBef>
                  <a:spcPct val="0"/>
                </a:spcBef>
                <a:buFontTx/>
                <a:buNone/>
              </a:pPr>
              <a:t>20</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5C0EBC-2D7B-4BF6-A028-7F326178B808}" type="slidenum">
              <a:rPr lang="en-US" altLang="en-US" sz="120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285750"/>
            <a:ext cx="8662987"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Results for Alternative Scenarios</a:t>
            </a:r>
          </a:p>
        </p:txBody>
      </p:sp>
      <p:sp>
        <p:nvSpPr>
          <p:cNvPr id="39939" name="Content Placeholder 2"/>
          <p:cNvSpPr>
            <a:spLocks noGrp="1"/>
          </p:cNvSpPr>
          <p:nvPr>
            <p:ph idx="1"/>
          </p:nvPr>
        </p:nvSpPr>
        <p:spPr/>
        <p:txBody>
          <a:bodyPr/>
          <a:lstStyle/>
          <a:p>
            <a:r>
              <a:rPr lang="en-US" altLang="en-US" dirty="0"/>
              <a:t>All shocks begin in 2017 and show impacts up to 2040</a:t>
            </a:r>
          </a:p>
          <a:p>
            <a:r>
              <a:rPr lang="en-US" altLang="en-US" dirty="0" smtClean="0"/>
              <a:t>KOR </a:t>
            </a:r>
            <a:r>
              <a:rPr lang="en-US" altLang="en-US" dirty="0"/>
              <a:t>is South Korea</a:t>
            </a:r>
          </a:p>
          <a:p>
            <a:r>
              <a:rPr lang="en-US" altLang="en-US" dirty="0" smtClean="0"/>
              <a:t>PRK </a:t>
            </a:r>
            <a:r>
              <a:rPr lang="en-US" altLang="en-US" dirty="0"/>
              <a:t>is North Korea</a:t>
            </a:r>
          </a:p>
          <a:p>
            <a:r>
              <a:rPr lang="en-US" altLang="en-US" dirty="0"/>
              <a:t>Results are % or %GDP deviation from the Status Quo scenario</a:t>
            </a:r>
          </a:p>
          <a:p>
            <a:endParaRPr lang="en-US" altLang="en-US" dirty="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611297-EA08-4CCD-BE5C-49CF84DBD17C}" type="slidenum">
              <a:rPr lang="en-US" altLang="en-US" sz="120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a:t>Scenario 2: Gradual Reform and Convergence in </a:t>
            </a:r>
            <a:r>
              <a:rPr lang="en-US" altLang="en-US" dirty="0" smtClean="0"/>
              <a:t>PRK</a:t>
            </a:r>
            <a:endParaRPr lang="en-US" altLang="en-US" dirty="0"/>
          </a:p>
        </p:txBody>
      </p:sp>
      <p:sp>
        <p:nvSpPr>
          <p:cNvPr id="40963" name="Content Placeholder 4"/>
          <p:cNvSpPr>
            <a:spLocks noGrp="1"/>
          </p:cNvSpPr>
          <p:nvPr>
            <p:ph idx="1"/>
          </p:nvPr>
        </p:nvSpPr>
        <p:spPr/>
        <p:txBody>
          <a:bodyPr/>
          <a:lstStyle/>
          <a:p>
            <a:pPr lvl="0" latinLnBrk="1"/>
            <a:r>
              <a:rPr lang="en-US" dirty="0"/>
              <a:t>No collapse of </a:t>
            </a:r>
            <a:r>
              <a:rPr lang="en-US" dirty="0" smtClean="0"/>
              <a:t>PRK</a:t>
            </a:r>
            <a:endParaRPr lang="en-GB" dirty="0"/>
          </a:p>
          <a:p>
            <a:pPr lvl="0" latinLnBrk="1"/>
            <a:r>
              <a:rPr lang="en-US" dirty="0"/>
              <a:t>Gradual policy reforms in </a:t>
            </a:r>
            <a:r>
              <a:rPr lang="en-US" dirty="0" smtClean="0"/>
              <a:t>PRK</a:t>
            </a:r>
            <a:r>
              <a:rPr lang="en-US" dirty="0"/>
              <a:t>, allowing the       economy to increase labor productivity            growth rates over time.</a:t>
            </a:r>
            <a:endParaRPr lang="en-GB" dirty="0"/>
          </a:p>
          <a:p>
            <a:pPr lvl="0" latinLnBrk="1"/>
            <a:r>
              <a:rPr lang="en-US" dirty="0"/>
              <a:t>No labor mobility between </a:t>
            </a:r>
            <a:r>
              <a:rPr lang="en-US" dirty="0" smtClean="0"/>
              <a:t>PRK </a:t>
            </a:r>
            <a:r>
              <a:rPr lang="en-US" dirty="0"/>
              <a:t>and </a:t>
            </a:r>
            <a:r>
              <a:rPr lang="en-US" dirty="0" smtClean="0"/>
              <a:t>KOR </a:t>
            </a:r>
            <a:r>
              <a:rPr lang="en-US" dirty="0"/>
              <a:t>but        complete mobility within each country across sectors (unemployment possible)</a:t>
            </a:r>
            <a:endParaRPr lang="en-GB" dirty="0"/>
          </a:p>
          <a:p>
            <a:endParaRPr lang="en-US" altLang="en-US" sz="2800" dirty="0"/>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6A38DB-178D-49AE-9D5D-551C827AE7BE}" type="slidenum">
              <a:rPr lang="en-US" altLang="en-US" sz="120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a:t>Scenario 2: Gradual Reform and Convergence in </a:t>
            </a:r>
            <a:r>
              <a:rPr lang="en-US" altLang="en-US" dirty="0" smtClean="0"/>
              <a:t>PRK</a:t>
            </a:r>
            <a:endParaRPr lang="en-US" altLang="en-US" dirty="0"/>
          </a:p>
        </p:txBody>
      </p:sp>
      <p:sp>
        <p:nvSpPr>
          <p:cNvPr id="40963" name="Content Placeholder 4"/>
          <p:cNvSpPr>
            <a:spLocks noGrp="1"/>
          </p:cNvSpPr>
          <p:nvPr>
            <p:ph idx="1"/>
          </p:nvPr>
        </p:nvSpPr>
        <p:spPr/>
        <p:txBody>
          <a:bodyPr/>
          <a:lstStyle/>
          <a:p>
            <a:pPr lvl="0" latinLnBrk="1"/>
            <a:r>
              <a:rPr lang="en-US" dirty="0"/>
              <a:t>Capital controls in </a:t>
            </a:r>
            <a:r>
              <a:rPr lang="en-US" dirty="0" smtClean="0"/>
              <a:t>PRK </a:t>
            </a:r>
            <a:r>
              <a:rPr lang="en-US" dirty="0"/>
              <a:t>to slow the adjustment of the real exchange rate to the rate that        would apply with risk adjusted interest parity.</a:t>
            </a:r>
            <a:endParaRPr lang="en-GB" dirty="0"/>
          </a:p>
          <a:p>
            <a:pPr lvl="0" latinLnBrk="1"/>
            <a:r>
              <a:rPr lang="en-US" dirty="0"/>
              <a:t>Independent monetary and fiscal policies in  </a:t>
            </a:r>
            <a:endParaRPr lang="en-US" dirty="0" smtClean="0"/>
          </a:p>
          <a:p>
            <a:pPr marL="0" lvl="0" indent="0" latinLnBrk="1">
              <a:buNone/>
            </a:pPr>
            <a:r>
              <a:rPr lang="en-US" dirty="0"/>
              <a:t> </a:t>
            </a:r>
            <a:r>
              <a:rPr lang="en-US" dirty="0" smtClean="0"/>
              <a:t>   PRK </a:t>
            </a:r>
            <a:r>
              <a:rPr lang="en-US" dirty="0"/>
              <a:t>and </a:t>
            </a:r>
            <a:r>
              <a:rPr lang="en-US" dirty="0" smtClean="0"/>
              <a:t>KOR</a:t>
            </a:r>
            <a:endParaRPr lang="en-GB" dirty="0"/>
          </a:p>
          <a:p>
            <a:pPr lvl="0" latinLnBrk="1"/>
            <a:r>
              <a:rPr lang="en-US" dirty="0"/>
              <a:t>With and without fiscal transfers from </a:t>
            </a:r>
            <a:r>
              <a:rPr lang="en-US" dirty="0" smtClean="0"/>
              <a:t>KOR </a:t>
            </a:r>
            <a:r>
              <a:rPr lang="en-US" dirty="0"/>
              <a:t>to </a:t>
            </a:r>
            <a:r>
              <a:rPr lang="en-US" dirty="0" smtClean="0"/>
              <a:t>PRK, </a:t>
            </a:r>
            <a:r>
              <a:rPr lang="en-US" dirty="0"/>
              <a:t>amounting to </a:t>
            </a:r>
            <a:r>
              <a:rPr lang="en-US" dirty="0" smtClean="0"/>
              <a:t>1.0% </a:t>
            </a:r>
            <a:r>
              <a:rPr lang="en-US" dirty="0"/>
              <a:t>of </a:t>
            </a:r>
            <a:r>
              <a:rPr lang="en-US" dirty="0" smtClean="0"/>
              <a:t>KOR </a:t>
            </a:r>
            <a:r>
              <a:rPr lang="en-US" dirty="0"/>
              <a:t>GDP.</a:t>
            </a:r>
            <a:endParaRPr lang="en-GB" dirty="0"/>
          </a:p>
          <a:p>
            <a:endParaRPr lang="en-US" altLang="en-US" sz="2800" dirty="0"/>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6A38DB-178D-49AE-9D5D-551C827AE7BE}" type="slidenum">
              <a:rPr lang="en-US" altLang="en-US" sz="120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207388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dirty="0"/>
              <a:t>Scenario 2: Gradual Reform and Convergence in </a:t>
            </a:r>
            <a:r>
              <a:rPr lang="en-US" altLang="en-US" dirty="0" smtClean="0"/>
              <a:t>PRK</a:t>
            </a:r>
            <a:endParaRPr lang="en-US" altLang="en-US" dirty="0"/>
          </a:p>
        </p:txBody>
      </p:sp>
      <p:sp>
        <p:nvSpPr>
          <p:cNvPr id="40963" name="Content Placeholder 4"/>
          <p:cNvSpPr>
            <a:spLocks noGrp="1"/>
          </p:cNvSpPr>
          <p:nvPr>
            <p:ph idx="1"/>
          </p:nvPr>
        </p:nvSpPr>
        <p:spPr/>
        <p:txBody>
          <a:bodyPr/>
          <a:lstStyle/>
          <a:p>
            <a:r>
              <a:rPr lang="en-US" altLang="en-US" sz="2800" dirty="0"/>
              <a:t>Labor productivity growth depend on the initial gap in sectoral productivity to the US sector and the rate of catchup</a:t>
            </a:r>
          </a:p>
          <a:p>
            <a:r>
              <a:rPr lang="en-US" altLang="en-US" sz="2800" dirty="0"/>
              <a:t>Rate of catchup of labor productivity in </a:t>
            </a:r>
            <a:r>
              <a:rPr lang="en-US" altLang="en-US" sz="2800" dirty="0" smtClean="0"/>
              <a:t>PRK </a:t>
            </a:r>
            <a:r>
              <a:rPr lang="en-US" altLang="en-US" sz="2800" dirty="0"/>
              <a:t>becomes </a:t>
            </a:r>
          </a:p>
          <a:p>
            <a:pPr lvl="1"/>
            <a:r>
              <a:rPr lang="en-US" altLang="en-US" sz="2400" dirty="0"/>
              <a:t>2016 </a:t>
            </a:r>
            <a:r>
              <a:rPr lang="en-US" altLang="en-US" sz="2400" dirty="0" smtClean="0"/>
              <a:t>(1</a:t>
            </a:r>
            <a:r>
              <a:rPr lang="en-US" altLang="en-US" sz="2400" dirty="0"/>
              <a:t>%)</a:t>
            </a:r>
          </a:p>
          <a:p>
            <a:pPr lvl="1"/>
            <a:r>
              <a:rPr lang="en-US" altLang="en-US" sz="2400" dirty="0" smtClean="0"/>
              <a:t>2017(1.1%)</a:t>
            </a:r>
            <a:endParaRPr lang="en-US" altLang="en-US" sz="2400" dirty="0"/>
          </a:p>
          <a:p>
            <a:pPr lvl="1"/>
            <a:r>
              <a:rPr lang="en-US" altLang="en-US" sz="2400" dirty="0" smtClean="0"/>
              <a:t>2018(1.2%)……</a:t>
            </a:r>
            <a:endParaRPr lang="en-US" altLang="en-US" sz="2400" dirty="0"/>
          </a:p>
          <a:p>
            <a:pPr lvl="1"/>
            <a:r>
              <a:rPr lang="en-US" altLang="en-US" sz="2400" dirty="0" smtClean="0"/>
              <a:t>2027(2.0%)</a:t>
            </a:r>
            <a:endParaRPr lang="en-US" altLang="en-US" sz="2400" dirty="0"/>
          </a:p>
          <a:p>
            <a:r>
              <a:rPr lang="en-US" altLang="en-US" sz="2800" dirty="0"/>
              <a:t>Rate of catchup of labor productivity in </a:t>
            </a:r>
            <a:r>
              <a:rPr lang="en-US" altLang="en-US" sz="2800" dirty="0" smtClean="0"/>
              <a:t>KOR </a:t>
            </a:r>
            <a:r>
              <a:rPr lang="en-US" altLang="en-US" sz="2800" dirty="0"/>
              <a:t>is unchanged at 2% every year</a:t>
            </a:r>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6A38DB-178D-49AE-9D5D-551C827AE7BE}" type="slidenum">
              <a:rPr lang="en-US" altLang="en-US" sz="120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684129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C9741C-D3F4-4E49-AC27-13B7296356BE}" type="slidenum">
              <a:rPr lang="en-US" altLang="en-US" sz="1200">
                <a:solidFill>
                  <a:srgbClr val="898989"/>
                </a:solidFill>
                <a:latin typeface="Arial" panose="020B0604020202020204" pitchFamily="34" charset="0"/>
              </a:rPr>
              <a:pPr>
                <a:spcBef>
                  <a:spcPct val="0"/>
                </a:spcBef>
                <a:buFontTx/>
                <a:buNone/>
              </a:pPr>
              <a:t>26</a:t>
            </a:fld>
            <a:endParaRPr lang="en-US" altLang="en-US" sz="1200">
              <a:solidFill>
                <a:srgbClr val="898989"/>
              </a:solidFill>
              <a:latin typeface="Arial" panose="020B0604020202020204" pitchFamily="34" charset="0"/>
            </a:endParaRPr>
          </a:p>
        </p:txBody>
      </p:sp>
      <p:sp>
        <p:nvSpPr>
          <p:cNvPr id="41991" name="TextBox 11"/>
          <p:cNvSpPr txBox="1">
            <a:spLocks noChangeArrowheads="1"/>
          </p:cNvSpPr>
          <p:nvPr/>
        </p:nvSpPr>
        <p:spPr bwMode="auto">
          <a:xfrm>
            <a:off x="1243012" y="136525"/>
            <a:ext cx="7352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Gradual </a:t>
            </a:r>
            <a:r>
              <a:rPr lang="en-US" altLang="ko-KR" sz="2800" dirty="0" smtClean="0">
                <a:latin typeface="Arial" panose="020B0604020202020204" pitchFamily="34" charset="0"/>
                <a:ea typeface="굴림" pitchFamily="50" charset="-127"/>
              </a:rPr>
              <a:t>Convergence</a:t>
            </a:r>
            <a:endParaRPr lang="en-GB" altLang="ko-KR" sz="2800" dirty="0">
              <a:latin typeface="Arial" panose="020B0604020202020204" pitchFamily="34" charset="0"/>
            </a:endParaRPr>
          </a:p>
        </p:txBody>
      </p:sp>
      <p:sp>
        <p:nvSpPr>
          <p:cNvPr id="41992"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105156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204"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5C91F0-F49A-43C7-A95C-C84309922B85}" type="slidenum">
              <a:rPr lang="en-US" altLang="en-US" sz="1200">
                <a:solidFill>
                  <a:srgbClr val="898989"/>
                </a:solidFill>
                <a:latin typeface="Arial" panose="020B0604020202020204" pitchFamily="34" charset="0"/>
              </a:rPr>
              <a:pPr>
                <a:spcBef>
                  <a:spcPct val="0"/>
                </a:spcBef>
                <a:buFontTx/>
                <a:buNone/>
              </a:pPr>
              <a:t>27</a:t>
            </a:fld>
            <a:endParaRPr lang="en-US" altLang="en-US" sz="1200">
              <a:solidFill>
                <a:srgbClr val="898989"/>
              </a:solidFill>
              <a:latin typeface="Arial" panose="020B0604020202020204" pitchFamily="34" charset="0"/>
            </a:endParaRPr>
          </a:p>
        </p:txBody>
      </p:sp>
      <p:sp>
        <p:nvSpPr>
          <p:cNvPr id="43015" name="TextBox 10"/>
          <p:cNvSpPr txBox="1">
            <a:spLocks noChangeArrowheads="1"/>
          </p:cNvSpPr>
          <p:nvPr/>
        </p:nvSpPr>
        <p:spPr bwMode="auto">
          <a:xfrm>
            <a:off x="914400" y="1365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Gradual </a:t>
            </a:r>
            <a:r>
              <a:rPr lang="en-US" altLang="ko-KR" sz="2800" dirty="0" smtClean="0">
                <a:latin typeface="Arial" panose="020B0604020202020204" pitchFamily="34" charset="0"/>
                <a:ea typeface="굴림" pitchFamily="50" charset="-127"/>
              </a:rPr>
              <a:t>Convergence</a:t>
            </a:r>
            <a:endParaRPr lang="en-GB" altLang="ko-KR" sz="2800" dirty="0">
              <a:latin typeface="Arial" panose="020B0604020202020204" pitchFamily="34" charset="0"/>
            </a:endParaRPr>
          </a:p>
        </p:txBody>
      </p:sp>
      <p:sp>
        <p:nvSpPr>
          <p:cNvPr id="43016" name="TextBox 11"/>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105156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429000"/>
            <a:ext cx="61023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5C91F0-F49A-43C7-A95C-C84309922B85}" type="slidenum">
              <a:rPr lang="en-US" altLang="en-US" sz="1200">
                <a:solidFill>
                  <a:srgbClr val="898989"/>
                </a:solidFill>
                <a:latin typeface="Arial" panose="020B0604020202020204" pitchFamily="34" charset="0"/>
              </a:rPr>
              <a:pPr>
                <a:spcBef>
                  <a:spcPct val="0"/>
                </a:spcBef>
                <a:buFontTx/>
                <a:buNone/>
              </a:pPr>
              <a:t>28</a:t>
            </a:fld>
            <a:endParaRPr lang="en-US" altLang="en-US" sz="1200">
              <a:solidFill>
                <a:srgbClr val="898989"/>
              </a:solidFill>
              <a:latin typeface="Arial" panose="020B0604020202020204" pitchFamily="34" charset="0"/>
            </a:endParaRPr>
          </a:p>
        </p:txBody>
      </p:sp>
      <p:sp>
        <p:nvSpPr>
          <p:cNvPr id="43015" name="TextBox 10"/>
          <p:cNvSpPr txBox="1">
            <a:spLocks noChangeArrowheads="1"/>
          </p:cNvSpPr>
          <p:nvPr/>
        </p:nvSpPr>
        <p:spPr bwMode="auto">
          <a:xfrm>
            <a:off x="914400" y="1365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Gradual </a:t>
            </a:r>
            <a:r>
              <a:rPr lang="en-US" altLang="ko-KR" sz="2800" dirty="0" smtClean="0">
                <a:latin typeface="Arial" panose="020B0604020202020204" pitchFamily="34" charset="0"/>
                <a:ea typeface="굴림" pitchFamily="50" charset="-127"/>
              </a:rPr>
              <a:t>Convergence</a:t>
            </a:r>
            <a:endParaRPr lang="en-GB" altLang="ko-KR" sz="2800" dirty="0">
              <a:latin typeface="Arial" panose="020B0604020202020204" pitchFamily="34" charset="0"/>
            </a:endParaRPr>
          </a:p>
        </p:txBody>
      </p:sp>
      <p:sp>
        <p:nvSpPr>
          <p:cNvPr id="43016" name="TextBox 11"/>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86868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26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5C91F0-F49A-43C7-A95C-C84309922B85}" type="slidenum">
              <a:rPr lang="en-US" altLang="en-US" sz="120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sp>
        <p:nvSpPr>
          <p:cNvPr id="43015" name="TextBox 10"/>
          <p:cNvSpPr txBox="1">
            <a:spLocks noChangeArrowheads="1"/>
          </p:cNvSpPr>
          <p:nvPr/>
        </p:nvSpPr>
        <p:spPr bwMode="auto">
          <a:xfrm>
            <a:off x="914400" y="1365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Gradual </a:t>
            </a:r>
            <a:r>
              <a:rPr lang="en-US" altLang="ko-KR" sz="2800" dirty="0" smtClean="0">
                <a:latin typeface="Arial" panose="020B0604020202020204" pitchFamily="34" charset="0"/>
                <a:ea typeface="굴림" pitchFamily="50" charset="-127"/>
              </a:rPr>
              <a:t>Convergence</a:t>
            </a:r>
            <a:endParaRPr lang="en-GB" altLang="ko-KR" sz="2800" dirty="0">
              <a:latin typeface="Arial" panose="020B0604020202020204" pitchFamily="34" charset="0"/>
            </a:endParaRPr>
          </a:p>
        </p:txBody>
      </p:sp>
      <p:sp>
        <p:nvSpPr>
          <p:cNvPr id="43016" name="TextBox 11"/>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6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18" y="361188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418" y="86868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44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Project Overview</a:t>
            </a:r>
          </a:p>
        </p:txBody>
      </p:sp>
      <p:sp>
        <p:nvSpPr>
          <p:cNvPr id="6147" name="Content Placeholder 2"/>
          <p:cNvSpPr>
            <a:spLocks noGrp="1"/>
          </p:cNvSpPr>
          <p:nvPr>
            <p:ph idx="1"/>
          </p:nvPr>
        </p:nvSpPr>
        <p:spPr/>
        <p:txBody>
          <a:bodyPr/>
          <a:lstStyle/>
          <a:p>
            <a:r>
              <a:rPr lang="en-US" altLang="en-US"/>
              <a:t>Joint 3 Year research project between ANU (team directed by Warwick McKibbin) and Korea University( team directed by Professor Jong Wha Lee)</a:t>
            </a: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5A344D-324E-4494-A404-9BB0727644AF}" type="slidenum">
              <a:rPr lang="en-US" altLang="en-US" sz="1200">
                <a:solidFill>
                  <a:srgbClr val="898989"/>
                </a:solidFill>
                <a:latin typeface="Arial" panose="020B0604020202020204" pitchFamily="34" charset="0"/>
              </a:rPr>
              <a:pPr>
                <a:spcBef>
                  <a:spcPct val="0"/>
                </a:spcBef>
                <a:buFontTx/>
                <a:buNone/>
              </a:pPr>
              <a:t>3</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5C91F0-F49A-43C7-A95C-C84309922B85}" type="slidenum">
              <a:rPr lang="en-US" altLang="en-US" sz="1200">
                <a:solidFill>
                  <a:srgbClr val="898989"/>
                </a:solidFill>
                <a:latin typeface="Arial" panose="020B0604020202020204" pitchFamily="34" charset="0"/>
              </a:rPr>
              <a:pPr>
                <a:spcBef>
                  <a:spcPct val="0"/>
                </a:spcBef>
                <a:buFontTx/>
                <a:buNone/>
              </a:pPr>
              <a:t>30</a:t>
            </a:fld>
            <a:endParaRPr lang="en-US" altLang="en-US" sz="1200">
              <a:solidFill>
                <a:srgbClr val="898989"/>
              </a:solidFill>
              <a:latin typeface="Arial" panose="020B0604020202020204" pitchFamily="34" charset="0"/>
            </a:endParaRPr>
          </a:p>
        </p:txBody>
      </p:sp>
      <p:sp>
        <p:nvSpPr>
          <p:cNvPr id="43015" name="TextBox 10"/>
          <p:cNvSpPr txBox="1">
            <a:spLocks noChangeArrowheads="1"/>
          </p:cNvSpPr>
          <p:nvPr/>
        </p:nvSpPr>
        <p:spPr bwMode="auto">
          <a:xfrm>
            <a:off x="914400" y="13652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Gradual </a:t>
            </a:r>
            <a:r>
              <a:rPr lang="en-US" altLang="ko-KR" sz="2800" dirty="0" smtClean="0">
                <a:latin typeface="Arial" panose="020B0604020202020204" pitchFamily="34" charset="0"/>
                <a:ea typeface="굴림" pitchFamily="50" charset="-127"/>
              </a:rPr>
              <a:t>Convergence</a:t>
            </a:r>
            <a:endParaRPr lang="en-GB" altLang="ko-KR" sz="2800" dirty="0">
              <a:latin typeface="Arial" panose="020B0604020202020204" pitchFamily="34" charset="0"/>
            </a:endParaRPr>
          </a:p>
        </p:txBody>
      </p:sp>
      <p:sp>
        <p:nvSpPr>
          <p:cNvPr id="43016" name="TextBox 11"/>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166019"/>
            <a:ext cx="61023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663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wrap="square">
            <a:noAutofit/>
          </a:bodyPr>
          <a:lstStyle/>
          <a:p>
            <a:pPr lvl="0" latinLnBrk="1"/>
            <a:r>
              <a:rPr lang="en-US" dirty="0"/>
              <a:t>North Korea </a:t>
            </a:r>
            <a:r>
              <a:rPr lang="en-US" dirty="0" smtClean="0"/>
              <a:t>collapse</a:t>
            </a:r>
          </a:p>
          <a:p>
            <a:pPr lvl="1" latinLnBrk="1"/>
            <a:r>
              <a:rPr lang="en-US" dirty="0" smtClean="0"/>
              <a:t>Productivity falls 20%</a:t>
            </a:r>
          </a:p>
          <a:p>
            <a:pPr lvl="0" latinLnBrk="1"/>
            <a:r>
              <a:rPr lang="en-US" dirty="0"/>
              <a:t>Fiscal transfers from KOR to </a:t>
            </a:r>
            <a:r>
              <a:rPr lang="en-US" dirty="0" smtClean="0"/>
              <a:t>PRK</a:t>
            </a:r>
          </a:p>
          <a:p>
            <a:pPr lvl="1" latinLnBrk="1"/>
            <a:r>
              <a:rPr lang="en-US" dirty="0" smtClean="0"/>
              <a:t>1</a:t>
            </a:r>
            <a:r>
              <a:rPr lang="en-US" dirty="0"/>
              <a:t>% of KOR </a:t>
            </a:r>
            <a:r>
              <a:rPr lang="en-US" dirty="0" smtClean="0"/>
              <a:t>GDP</a:t>
            </a:r>
          </a:p>
          <a:p>
            <a:pPr lvl="1" latinLnBrk="1"/>
            <a:r>
              <a:rPr lang="en-US" dirty="0" smtClean="0"/>
              <a:t>Fiscal </a:t>
            </a:r>
            <a:r>
              <a:rPr lang="en-US" dirty="0"/>
              <a:t>transfers is </a:t>
            </a:r>
            <a:r>
              <a:rPr lang="en-US" altLang="ko-KR" dirty="0"/>
              <a:t>a quarter of West German case but large for PRK(about 40% of GDP).</a:t>
            </a:r>
            <a:endParaRPr lang="en-US" dirty="0"/>
          </a:p>
          <a:p>
            <a:pPr lvl="0" latinLnBrk="1"/>
            <a:r>
              <a:rPr lang="en-US" dirty="0"/>
              <a:t>Refugee flows, about 0.5% of PRK population </a:t>
            </a:r>
          </a:p>
          <a:p>
            <a:pPr marL="0" lvl="0" indent="0" latinLnBrk="1">
              <a:buNone/>
            </a:pPr>
            <a:r>
              <a:rPr lang="en-US" dirty="0"/>
              <a:t>    to KOR per year (as much as in the German</a:t>
            </a:r>
          </a:p>
          <a:p>
            <a:pPr marL="0" lvl="0" indent="0" latinLnBrk="1">
              <a:buNone/>
            </a:pPr>
            <a:r>
              <a:rPr lang="en-US" dirty="0"/>
              <a:t>     unification case) </a:t>
            </a:r>
            <a:endParaRPr lang="en-GB" dirty="0"/>
          </a:p>
          <a:p>
            <a:pPr latinLnBrk="1"/>
            <a:endParaRPr lang="en-US"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D8C6C2-1324-4847-8A2D-9C9148C6B44A}" type="slidenum">
              <a:rPr lang="en-US" altLang="en-US" sz="1200">
                <a:solidFill>
                  <a:srgbClr val="898989"/>
                </a:solidFill>
                <a:latin typeface="Arial" panose="020B0604020202020204" pitchFamily="34" charset="0"/>
              </a:rPr>
              <a:pPr>
                <a:spcBef>
                  <a:spcPct val="0"/>
                </a:spcBef>
                <a:buFontTx/>
                <a:buNone/>
              </a:pPr>
              <a:t>31</a:t>
            </a:fld>
            <a:endParaRPr lang="en-US" altLang="en-US" sz="1200">
              <a:solidFill>
                <a:srgbClr val="898989"/>
              </a:solidFill>
              <a:latin typeface="Arial" panose="020B0604020202020204" pitchFamily="34" charset="0"/>
            </a:endParaRPr>
          </a:p>
        </p:txBody>
      </p:sp>
      <p:sp>
        <p:nvSpPr>
          <p:cNvPr id="5" name="Title 1"/>
          <p:cNvSpPr>
            <a:spLocks noGrp="1"/>
          </p:cNvSpPr>
          <p:nvPr>
            <p:ph type="title"/>
          </p:nvPr>
        </p:nvSpPr>
        <p:spPr>
          <a:xfrm>
            <a:off x="182880" y="274638"/>
            <a:ext cx="8503920" cy="1143000"/>
          </a:xfrm>
        </p:spPr>
        <p:txBody>
          <a:bodyPr/>
          <a:lstStyle/>
          <a:p>
            <a:r>
              <a:rPr lang="en-US" altLang="en-US" dirty="0"/>
              <a:t>Scenario 3: Managed Chaos in </a:t>
            </a:r>
            <a:r>
              <a:rPr lang="en-US" altLang="en-US" dirty="0" smtClean="0"/>
              <a:t>PRK</a:t>
            </a:r>
            <a:endParaRPr lang="en-US" altLang="en-US" dirty="0"/>
          </a:p>
        </p:txBody>
      </p:sp>
    </p:spTree>
    <p:extLst>
      <p:ext uri="{BB962C8B-B14F-4D97-AF65-F5344CB8AC3E}">
        <p14:creationId xmlns:p14="http://schemas.microsoft.com/office/powerpoint/2010/main" val="2443257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latinLnBrk="1"/>
            <a:r>
              <a:rPr lang="en-US" dirty="0"/>
              <a:t>No immediate labor market integration. </a:t>
            </a:r>
            <a:r>
              <a:rPr lang="en-US" altLang="ko-KR" dirty="0"/>
              <a:t>We assume the country can be managed as divided  for the time being with different wage policies and restrictions on labor mobility. </a:t>
            </a:r>
            <a:endParaRPr lang="en-US" dirty="0" smtClean="0"/>
          </a:p>
          <a:p>
            <a:pPr lvl="0" latinLnBrk="1"/>
            <a:r>
              <a:rPr lang="en-US" dirty="0" smtClean="0"/>
              <a:t>Capital </a:t>
            </a:r>
            <a:r>
              <a:rPr lang="en-US" dirty="0"/>
              <a:t>controls to slow the adjustment of the real exchange rate to the rate that would         apply with risk adjusted interest parity.</a:t>
            </a:r>
            <a:endParaRPr lang="en-GB"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D8C6C2-1324-4847-8A2D-9C9148C6B44A}" type="slidenum">
              <a:rPr lang="en-US" altLang="en-US" sz="120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sp>
        <p:nvSpPr>
          <p:cNvPr id="8" name="Title 1"/>
          <p:cNvSpPr>
            <a:spLocks noGrp="1"/>
          </p:cNvSpPr>
          <p:nvPr>
            <p:ph type="title"/>
          </p:nvPr>
        </p:nvSpPr>
        <p:spPr>
          <a:xfrm>
            <a:off x="182880" y="274638"/>
            <a:ext cx="8503920" cy="1143000"/>
          </a:xfrm>
        </p:spPr>
        <p:txBody>
          <a:bodyPr/>
          <a:lstStyle/>
          <a:p>
            <a:r>
              <a:rPr lang="en-US" altLang="en-US" dirty="0"/>
              <a:t>Scenario 3: Managed Chaos in </a:t>
            </a:r>
            <a:r>
              <a:rPr lang="en-US" altLang="en-US" dirty="0" smtClean="0"/>
              <a:t>PRK</a:t>
            </a:r>
            <a:endParaRPr lang="en-US" altLang="en-US" dirty="0"/>
          </a:p>
        </p:txBody>
      </p:sp>
    </p:spTree>
    <p:extLst>
      <p:ext uri="{BB962C8B-B14F-4D97-AF65-F5344CB8AC3E}">
        <p14:creationId xmlns:p14="http://schemas.microsoft.com/office/powerpoint/2010/main" val="426564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2880" y="274638"/>
            <a:ext cx="8503920" cy="1143000"/>
          </a:xfrm>
        </p:spPr>
        <p:txBody>
          <a:bodyPr/>
          <a:lstStyle/>
          <a:p>
            <a:r>
              <a:rPr lang="en-US" altLang="en-US" dirty="0"/>
              <a:t>Scenario 3: Managed Chaos in </a:t>
            </a:r>
            <a:r>
              <a:rPr lang="en-US" altLang="en-US" dirty="0" smtClean="0"/>
              <a:t>PRK</a:t>
            </a:r>
            <a:endParaRPr lang="en-US" altLang="en-US" dirty="0"/>
          </a:p>
        </p:txBody>
      </p:sp>
      <p:sp>
        <p:nvSpPr>
          <p:cNvPr id="34819" name="Content Placeholder 2"/>
          <p:cNvSpPr>
            <a:spLocks noGrp="1"/>
          </p:cNvSpPr>
          <p:nvPr>
            <p:ph idx="1"/>
          </p:nvPr>
        </p:nvSpPr>
        <p:spPr/>
        <p:txBody>
          <a:bodyPr/>
          <a:lstStyle/>
          <a:p>
            <a:pPr latinLnBrk="1"/>
            <a:r>
              <a:rPr lang="en-US" dirty="0"/>
              <a:t>Political crisis or military conflict increases risk premium in </a:t>
            </a:r>
            <a:r>
              <a:rPr lang="en-US" dirty="0" smtClean="0"/>
              <a:t>PRK </a:t>
            </a:r>
            <a:r>
              <a:rPr lang="en-US" dirty="0"/>
              <a:t>of </a:t>
            </a:r>
            <a:r>
              <a:rPr lang="en-US" dirty="0" smtClean="0"/>
              <a:t>10% point </a:t>
            </a:r>
            <a:r>
              <a:rPr lang="en-US" dirty="0"/>
              <a:t>in 2016, </a:t>
            </a:r>
            <a:r>
              <a:rPr lang="en-US" altLang="ko-KR" dirty="0"/>
              <a:t>declining by 2% point per year back to zero by 2022</a:t>
            </a:r>
            <a:endParaRPr lang="en-GB" altLang="ko-KR" dirty="0"/>
          </a:p>
          <a:p>
            <a:pPr lvl="0" latinLnBrk="1"/>
            <a:r>
              <a:rPr lang="en-US" dirty="0" smtClean="0"/>
              <a:t>After PRK </a:t>
            </a:r>
            <a:r>
              <a:rPr lang="en-US" dirty="0"/>
              <a:t>collapse and unification, extensive market-oriented </a:t>
            </a:r>
            <a:r>
              <a:rPr lang="en-US" dirty="0" smtClean="0"/>
              <a:t>reform and </a:t>
            </a:r>
            <a:r>
              <a:rPr lang="en-US" dirty="0"/>
              <a:t>economic             opening will take place in </a:t>
            </a:r>
            <a:r>
              <a:rPr lang="en-US" dirty="0" smtClean="0"/>
              <a:t>PRK </a:t>
            </a:r>
            <a:r>
              <a:rPr lang="en-US" dirty="0"/>
              <a:t>ramping </a:t>
            </a:r>
            <a:r>
              <a:rPr lang="en-US" dirty="0" smtClean="0"/>
              <a:t>from </a:t>
            </a:r>
          </a:p>
          <a:p>
            <a:pPr marL="0" lvl="0" indent="0" latinLnBrk="1">
              <a:buNone/>
            </a:pPr>
            <a:r>
              <a:rPr lang="en-US" dirty="0" smtClean="0"/>
              <a:t>    2021</a:t>
            </a:r>
            <a:endParaRPr lang="en-GB"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D8C6C2-1324-4847-8A2D-9C9148C6B44A}" type="slidenum">
              <a:rPr lang="en-US" altLang="en-US" sz="120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992951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38C59-F5B1-49F2-994C-40A751449CB9}" type="slidenum">
              <a:rPr lang="en-US" altLang="en-US" sz="1200">
                <a:solidFill>
                  <a:srgbClr val="898989"/>
                </a:solidFill>
                <a:latin typeface="Arial" panose="020B0604020202020204" pitchFamily="34" charset="0"/>
              </a:rPr>
              <a:pPr>
                <a:spcBef>
                  <a:spcPct val="0"/>
                </a:spcBef>
                <a:buFontTx/>
                <a:buNone/>
              </a:pPr>
              <a:t>34</a:t>
            </a:fld>
            <a:endParaRPr lang="en-US" altLang="en-US" sz="1200">
              <a:solidFill>
                <a:srgbClr val="898989"/>
              </a:solidFill>
              <a:latin typeface="Arial" panose="020B0604020202020204" pitchFamily="34" charset="0"/>
            </a:endParaRPr>
          </a:p>
        </p:txBody>
      </p:sp>
      <p:sp>
        <p:nvSpPr>
          <p:cNvPr id="45059"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Managed Chaos</a:t>
            </a:r>
            <a:endParaRPr lang="en-GB" altLang="ko-KR" sz="2800" dirty="0">
              <a:latin typeface="Arial" panose="020B0604020202020204" pitchFamily="34" charset="0"/>
            </a:endParaRPr>
          </a:p>
        </p:txBody>
      </p:sp>
      <p:sp>
        <p:nvSpPr>
          <p:cNvPr id="45060"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17"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217" y="105156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175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38C59-F5B1-49F2-994C-40A751449CB9}" type="slidenum">
              <a:rPr lang="en-US" altLang="en-US" sz="1200">
                <a:solidFill>
                  <a:srgbClr val="898989"/>
                </a:solidFill>
                <a:latin typeface="Arial" panose="020B0604020202020204" pitchFamily="34" charset="0"/>
              </a:rPr>
              <a:pPr>
                <a:spcBef>
                  <a:spcPct val="0"/>
                </a:spcBef>
                <a:buFontTx/>
                <a:buNone/>
              </a:pPr>
              <a:t>35</a:t>
            </a:fld>
            <a:endParaRPr lang="en-US" altLang="en-US" sz="1200">
              <a:solidFill>
                <a:srgbClr val="898989"/>
              </a:solidFill>
              <a:latin typeface="Arial" panose="020B0604020202020204" pitchFamily="34" charset="0"/>
            </a:endParaRPr>
          </a:p>
        </p:txBody>
      </p:sp>
      <p:sp>
        <p:nvSpPr>
          <p:cNvPr id="45059"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Managed Chaos</a:t>
            </a:r>
            <a:endParaRPr lang="en-GB" altLang="ko-KR" sz="2800" dirty="0">
              <a:latin typeface="Arial" panose="020B0604020202020204" pitchFamily="34" charset="0"/>
            </a:endParaRPr>
          </a:p>
        </p:txBody>
      </p:sp>
      <p:sp>
        <p:nvSpPr>
          <p:cNvPr id="45060"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1172369"/>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361188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2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38C59-F5B1-49F2-994C-40A751449CB9}" type="slidenum">
              <a:rPr lang="en-US" altLang="en-US" sz="1200">
                <a:solidFill>
                  <a:srgbClr val="898989"/>
                </a:solidFill>
                <a:latin typeface="Arial" panose="020B0604020202020204" pitchFamily="34" charset="0"/>
              </a:rPr>
              <a:pPr>
                <a:spcBef>
                  <a:spcPct val="0"/>
                </a:spcBef>
                <a:buFontTx/>
                <a:buNone/>
              </a:pPr>
              <a:t>36</a:t>
            </a:fld>
            <a:endParaRPr lang="en-US" altLang="en-US" sz="1200">
              <a:solidFill>
                <a:srgbClr val="898989"/>
              </a:solidFill>
              <a:latin typeface="Arial" panose="020B0604020202020204" pitchFamily="34" charset="0"/>
            </a:endParaRPr>
          </a:p>
        </p:txBody>
      </p:sp>
      <p:sp>
        <p:nvSpPr>
          <p:cNvPr id="45059"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Managed Chaos</a:t>
            </a:r>
            <a:endParaRPr lang="en-GB" altLang="ko-KR" sz="2800" dirty="0">
              <a:latin typeface="Arial" panose="020B0604020202020204" pitchFamily="34" charset="0"/>
            </a:endParaRPr>
          </a:p>
        </p:txBody>
      </p:sp>
      <p:sp>
        <p:nvSpPr>
          <p:cNvPr id="45060"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1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379476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1103257"/>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678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38C59-F5B1-49F2-994C-40A751449CB9}" type="slidenum">
              <a:rPr lang="en-US" altLang="en-US" sz="1200">
                <a:solidFill>
                  <a:srgbClr val="898989"/>
                </a:solidFill>
                <a:latin typeface="Arial" panose="020B0604020202020204" pitchFamily="34" charset="0"/>
              </a:rPr>
              <a:pPr>
                <a:spcBef>
                  <a:spcPct val="0"/>
                </a:spcBef>
                <a:buFontTx/>
                <a:buNone/>
              </a:pPr>
              <a:t>37</a:t>
            </a:fld>
            <a:endParaRPr lang="en-US" altLang="en-US" sz="1200">
              <a:solidFill>
                <a:srgbClr val="898989"/>
              </a:solidFill>
              <a:latin typeface="Arial" panose="020B0604020202020204" pitchFamily="34" charset="0"/>
            </a:endParaRPr>
          </a:p>
        </p:txBody>
      </p:sp>
      <p:sp>
        <p:nvSpPr>
          <p:cNvPr id="45059"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Managed Chaos</a:t>
            </a:r>
            <a:endParaRPr lang="en-GB" altLang="ko-KR" sz="2800" dirty="0">
              <a:latin typeface="Arial" panose="020B0604020202020204" pitchFamily="34" charset="0"/>
            </a:endParaRPr>
          </a:p>
        </p:txBody>
      </p:sp>
      <p:sp>
        <p:nvSpPr>
          <p:cNvPr id="45060"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172369"/>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3794760"/>
            <a:ext cx="61023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51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Scenario 4: Chaos in </a:t>
            </a:r>
            <a:r>
              <a:rPr lang="en-US" altLang="en-US" dirty="0" smtClean="0"/>
              <a:t>PRK </a:t>
            </a:r>
            <a:r>
              <a:rPr lang="en-US" altLang="en-US" dirty="0"/>
              <a:t>and Confidence Crisis in </a:t>
            </a:r>
            <a:r>
              <a:rPr lang="en-US" altLang="en-US" dirty="0" smtClean="0"/>
              <a:t>KOR</a:t>
            </a:r>
            <a:endParaRPr lang="en-US" altLang="en-US" dirty="0"/>
          </a:p>
        </p:txBody>
      </p:sp>
      <p:sp>
        <p:nvSpPr>
          <p:cNvPr id="34819" name="Content Placeholder 2"/>
          <p:cNvSpPr>
            <a:spLocks noGrp="1"/>
          </p:cNvSpPr>
          <p:nvPr>
            <p:ph idx="1"/>
          </p:nvPr>
        </p:nvSpPr>
        <p:spPr/>
        <p:txBody>
          <a:bodyPr/>
          <a:lstStyle/>
          <a:p>
            <a:pPr lvl="0" latinLnBrk="1"/>
            <a:r>
              <a:rPr lang="en-US" altLang="ko-KR" dirty="0"/>
              <a:t>Scenario 3 plus</a:t>
            </a:r>
          </a:p>
          <a:p>
            <a:pPr lvl="0" latinLnBrk="1"/>
            <a:r>
              <a:rPr lang="en-US" altLang="ko-KR" dirty="0"/>
              <a:t>Reforms in PRK delayed 5 years</a:t>
            </a:r>
          </a:p>
          <a:p>
            <a:pPr lvl="0" latinLnBrk="1"/>
            <a:r>
              <a:rPr lang="en-US" altLang="ko-KR" dirty="0"/>
              <a:t>Risk premium in PRK rises 20% point and declines over time by 2% point per year</a:t>
            </a:r>
          </a:p>
          <a:p>
            <a:pPr lvl="0" latinLnBrk="1"/>
            <a:r>
              <a:rPr lang="en-US" altLang="ko-KR" dirty="0"/>
              <a:t>Political crisis or military conflict increase risk premium in KOR of 10% point in 2016, 9% point in </a:t>
            </a:r>
            <a:r>
              <a:rPr lang="en-US" altLang="ko-KR" dirty="0" smtClean="0"/>
              <a:t>2017, and then </a:t>
            </a:r>
            <a:r>
              <a:rPr lang="en-US" altLang="ko-KR" dirty="0"/>
              <a:t>back to zero by 2027</a:t>
            </a:r>
            <a:endParaRPr lang="en-GB" altLang="ko-KR" dirty="0"/>
          </a:p>
          <a:p>
            <a:pPr lvl="0" latinLnBrk="1"/>
            <a:endParaRPr lang="en-GB"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D8C6C2-1324-4847-8A2D-9C9148C6B44A}" type="slidenum">
              <a:rPr lang="en-US" altLang="en-US" sz="1200">
                <a:solidFill>
                  <a:srgbClr val="898989"/>
                </a:solidFill>
                <a:latin typeface="Arial" panose="020B0604020202020204" pitchFamily="34" charset="0"/>
              </a:rPr>
              <a:pPr>
                <a:spcBef>
                  <a:spcPct val="0"/>
                </a:spcBef>
                <a:buFontTx/>
                <a:buNone/>
              </a:pPr>
              <a:t>38</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27798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ctrTitle"/>
          </p:nvPr>
        </p:nvSpPr>
        <p:spPr/>
        <p:txBody>
          <a:bodyPr/>
          <a:lstStyle/>
          <a:p>
            <a:r>
              <a:rPr lang="en-US" altLang="en-US" dirty="0"/>
              <a:t>Scenario 4: Chaos in </a:t>
            </a:r>
            <a:r>
              <a:rPr lang="en-US" altLang="en-US" dirty="0" smtClean="0"/>
              <a:t>PRK </a:t>
            </a:r>
            <a:r>
              <a:rPr lang="en-US" altLang="en-US" dirty="0"/>
              <a:t>and Confidence Crisis in </a:t>
            </a:r>
            <a:r>
              <a:rPr lang="en-US" altLang="en-US" dirty="0" smtClean="0"/>
              <a:t>KOR</a:t>
            </a:r>
            <a:endParaRPr lang="en-GB" altLang="ko-KR" dirty="0"/>
          </a:p>
        </p:txBody>
      </p:sp>
      <p:sp>
        <p:nvSpPr>
          <p:cNvPr id="47107" name="Subtitle 3"/>
          <p:cNvSpPr>
            <a:spLocks noGrp="1"/>
          </p:cNvSpPr>
          <p:nvPr>
            <p:ph type="subTitle" idx="1"/>
          </p:nvPr>
        </p:nvSpPr>
        <p:spPr/>
        <p:txBody>
          <a:bodyPr/>
          <a:lstStyle/>
          <a:p>
            <a:endParaRPr lang="en-GB" altLang="ko-KR">
              <a:solidFill>
                <a:srgbClr val="898989"/>
              </a:solidFill>
            </a:endParaRPr>
          </a:p>
        </p:txBody>
      </p:sp>
      <p:sp>
        <p:nvSpPr>
          <p:cNvPr id="471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48A9BD-2C8C-4F56-B36D-70145B2604EF}" type="slidenum">
              <a:rPr lang="en-US" altLang="en-US" sz="1200">
                <a:solidFill>
                  <a:srgbClr val="898989"/>
                </a:solidFill>
                <a:latin typeface="Arial" panose="020B0604020202020204" pitchFamily="34" charset="0"/>
              </a:rPr>
              <a:pPr>
                <a:spcBef>
                  <a:spcPct val="0"/>
                </a:spcBef>
                <a:buFontTx/>
                <a:buNone/>
              </a:pPr>
              <a:t>39</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Goal</a:t>
            </a:r>
          </a:p>
        </p:txBody>
      </p:sp>
      <p:sp>
        <p:nvSpPr>
          <p:cNvPr id="7171" name="Content Placeholder 2"/>
          <p:cNvSpPr>
            <a:spLocks noGrp="1"/>
          </p:cNvSpPr>
          <p:nvPr>
            <p:ph idx="1"/>
          </p:nvPr>
        </p:nvSpPr>
        <p:spPr/>
        <p:txBody>
          <a:bodyPr/>
          <a:lstStyle/>
          <a:p>
            <a:r>
              <a:rPr lang="en-US" altLang="en-US" dirty="0"/>
              <a:t>B</a:t>
            </a:r>
            <a:r>
              <a:rPr lang="en-US" altLang="en-US" dirty="0" smtClean="0"/>
              <a:t>uild a new database for North Korea</a:t>
            </a:r>
          </a:p>
          <a:p>
            <a:r>
              <a:rPr lang="en-US" altLang="en-US" dirty="0" smtClean="0"/>
              <a:t>Incorporate </a:t>
            </a:r>
            <a:r>
              <a:rPr lang="en-US" altLang="en-US" dirty="0"/>
              <a:t>North and South Korea into a global economic model and to simulate various scenarios on Korean Unification</a:t>
            </a:r>
          </a:p>
          <a:p>
            <a:r>
              <a:rPr lang="en-US" altLang="en-US" dirty="0"/>
              <a:t>To explore the impact </a:t>
            </a:r>
            <a:r>
              <a:rPr lang="en-US" altLang="en-US" dirty="0" smtClean="0"/>
              <a:t>of different scenarios on </a:t>
            </a:r>
            <a:r>
              <a:rPr lang="en-US" altLang="en-US" dirty="0"/>
              <a:t>economic activity, trade and capital flows </a:t>
            </a:r>
            <a:r>
              <a:rPr lang="en-US" altLang="en-US" dirty="0" smtClean="0"/>
              <a:t>on the Korean Peninsula and in </a:t>
            </a:r>
            <a:r>
              <a:rPr lang="en-US" altLang="en-US" dirty="0"/>
              <a:t>the Asia </a:t>
            </a:r>
            <a:r>
              <a:rPr lang="en-US" altLang="en-US" dirty="0" smtClean="0"/>
              <a:t>Pacific</a:t>
            </a:r>
            <a:endParaRPr lang="en-US" altLang="en-US" dirty="0"/>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1DCF1F-5B34-4328-8721-BB586AB6C9C9}" type="slidenum">
              <a:rPr lang="en-US" altLang="en-US" sz="1200">
                <a:solidFill>
                  <a:srgbClr val="898989"/>
                </a:solidFill>
                <a:latin typeface="Arial" panose="020B0604020202020204" pitchFamily="34" charset="0"/>
              </a:rPr>
              <a:pPr>
                <a:spcBef>
                  <a:spcPct val="0"/>
                </a:spcBef>
                <a:buFontTx/>
                <a:buNone/>
              </a:pPr>
              <a:t>4</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altLang="en-US" dirty="0"/>
              <a:t>Crisis of Confidence in </a:t>
            </a:r>
            <a:r>
              <a:rPr lang="en-US" altLang="en-US" dirty="0" smtClean="0"/>
              <a:t>KOR</a:t>
            </a:r>
            <a:endParaRPr lang="en-US" altLang="en-US" dirty="0"/>
          </a:p>
        </p:txBody>
      </p:sp>
      <p:sp>
        <p:nvSpPr>
          <p:cNvPr id="5017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9ED85F-6A35-424F-935A-EFB613A14427}" type="slidenum">
              <a:rPr lang="en-US" altLang="en-US" sz="1200">
                <a:solidFill>
                  <a:srgbClr val="898989"/>
                </a:solidFill>
                <a:latin typeface="Arial" panose="020B0604020202020204" pitchFamily="34" charset="0"/>
              </a:rPr>
              <a:pPr>
                <a:spcBef>
                  <a:spcPct val="0"/>
                </a:spcBef>
                <a:buFontTx/>
                <a:buNone/>
              </a:pPr>
              <a:t>40</a:t>
            </a:fld>
            <a:endParaRPr lang="en-US" altLang="en-US" sz="1200">
              <a:solidFill>
                <a:srgbClr val="898989"/>
              </a:solidFill>
              <a:latin typeface="Arial" panose="020B0604020202020204" pitchFamily="34" charset="0"/>
            </a:endParaRPr>
          </a:p>
        </p:txBody>
      </p:sp>
      <p:pic>
        <p:nvPicPr>
          <p:cNvPr id="50180"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2638" y="1965325"/>
            <a:ext cx="5100637" cy="3841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lg" len="lg"/>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69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96A0D-0C94-4A8B-985E-912AB5C1D0C9}" type="slidenum">
              <a:rPr lang="en-US" altLang="en-US" sz="1200">
                <a:solidFill>
                  <a:srgbClr val="898989"/>
                </a:solidFill>
                <a:latin typeface="Arial" panose="020B0604020202020204" pitchFamily="34" charset="0"/>
              </a:rPr>
              <a:pPr>
                <a:spcBef>
                  <a:spcPct val="0"/>
                </a:spcBef>
                <a:buFontTx/>
                <a:buNone/>
              </a:pPr>
              <a:t>41</a:t>
            </a:fld>
            <a:endParaRPr lang="en-US" altLang="en-US" sz="1200">
              <a:solidFill>
                <a:srgbClr val="898989"/>
              </a:solidFill>
              <a:latin typeface="Arial" panose="020B0604020202020204" pitchFamily="34" charset="0"/>
            </a:endParaRPr>
          </a:p>
        </p:txBody>
      </p:sp>
      <p:sp>
        <p:nvSpPr>
          <p:cNvPr id="51203"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Chaos and </a:t>
            </a: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Crisis</a:t>
            </a:r>
            <a:endParaRPr lang="en-GB" altLang="ko-KR" sz="2800" dirty="0">
              <a:latin typeface="Arial" panose="020B0604020202020204" pitchFamily="34" charset="0"/>
            </a:endParaRPr>
          </a:p>
        </p:txBody>
      </p:sp>
      <p:sp>
        <p:nvSpPr>
          <p:cNvPr id="51204"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1172369"/>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96A0D-0C94-4A8B-985E-912AB5C1D0C9}" type="slidenum">
              <a:rPr lang="en-US" altLang="en-US" sz="1200">
                <a:solidFill>
                  <a:srgbClr val="898989"/>
                </a:solidFill>
                <a:latin typeface="Arial" panose="020B0604020202020204" pitchFamily="34" charset="0"/>
              </a:rPr>
              <a:pPr>
                <a:spcBef>
                  <a:spcPct val="0"/>
                </a:spcBef>
                <a:buFontTx/>
                <a:buNone/>
              </a:pPr>
              <a:t>42</a:t>
            </a:fld>
            <a:endParaRPr lang="en-US" altLang="en-US" sz="1200">
              <a:solidFill>
                <a:srgbClr val="898989"/>
              </a:solidFill>
              <a:latin typeface="Arial" panose="020B0604020202020204" pitchFamily="34" charset="0"/>
            </a:endParaRPr>
          </a:p>
        </p:txBody>
      </p:sp>
      <p:sp>
        <p:nvSpPr>
          <p:cNvPr id="51203"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PRK </a:t>
            </a:r>
            <a:r>
              <a:rPr lang="en-US" altLang="ko-KR" sz="2800" dirty="0">
                <a:latin typeface="Arial" panose="020B0604020202020204" pitchFamily="34" charset="0"/>
                <a:ea typeface="굴림" pitchFamily="50" charset="-127"/>
              </a:rPr>
              <a:t>Chaos and </a:t>
            </a: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Crisis</a:t>
            </a:r>
            <a:endParaRPr lang="en-GB" altLang="ko-KR" sz="2800" dirty="0">
              <a:latin typeface="Arial" panose="020B0604020202020204" pitchFamily="34" charset="0"/>
            </a:endParaRPr>
          </a:p>
        </p:txBody>
      </p:sp>
      <p:sp>
        <p:nvSpPr>
          <p:cNvPr id="51204"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172369"/>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94760"/>
            <a:ext cx="60960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62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96A0D-0C94-4A8B-985E-912AB5C1D0C9}" type="slidenum">
              <a:rPr lang="en-US" altLang="en-US" sz="1200">
                <a:solidFill>
                  <a:srgbClr val="898989"/>
                </a:solidFill>
                <a:latin typeface="Arial" panose="020B0604020202020204" pitchFamily="34" charset="0"/>
              </a:rPr>
              <a:pPr>
                <a:spcBef>
                  <a:spcPct val="0"/>
                </a:spcBef>
                <a:buFontTx/>
                <a:buNone/>
              </a:pPr>
              <a:t>43</a:t>
            </a:fld>
            <a:endParaRPr lang="en-US" altLang="en-US" sz="1200">
              <a:solidFill>
                <a:srgbClr val="898989"/>
              </a:solidFill>
              <a:latin typeface="Arial" panose="020B0604020202020204" pitchFamily="34" charset="0"/>
            </a:endParaRPr>
          </a:p>
        </p:txBody>
      </p:sp>
      <p:sp>
        <p:nvSpPr>
          <p:cNvPr id="51203"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Chaos and </a:t>
            </a: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Crisis</a:t>
            </a:r>
            <a:endParaRPr lang="en-GB" altLang="ko-KR" sz="2800" dirty="0">
              <a:latin typeface="Arial" panose="020B0604020202020204" pitchFamily="34" charset="0"/>
            </a:endParaRPr>
          </a:p>
        </p:txBody>
      </p:sp>
      <p:sp>
        <p:nvSpPr>
          <p:cNvPr id="51204"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331" y="361188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331" y="1051560"/>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6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96A0D-0C94-4A8B-985E-912AB5C1D0C9}" type="slidenum">
              <a:rPr lang="en-US" altLang="en-US" sz="1200">
                <a:solidFill>
                  <a:srgbClr val="898989"/>
                </a:solidFill>
                <a:latin typeface="Arial" panose="020B0604020202020204" pitchFamily="34" charset="0"/>
              </a:rPr>
              <a:pPr>
                <a:spcBef>
                  <a:spcPct val="0"/>
                </a:spcBef>
                <a:buFontTx/>
                <a:buNone/>
              </a:pPr>
              <a:t>44</a:t>
            </a:fld>
            <a:endParaRPr lang="en-US" altLang="en-US" sz="1200">
              <a:solidFill>
                <a:srgbClr val="898989"/>
              </a:solidFill>
              <a:latin typeface="Arial" panose="020B0604020202020204" pitchFamily="34" charset="0"/>
            </a:endParaRPr>
          </a:p>
        </p:txBody>
      </p:sp>
      <p:sp>
        <p:nvSpPr>
          <p:cNvPr id="51203"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Chaos and </a:t>
            </a: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Crisis</a:t>
            </a:r>
            <a:endParaRPr lang="en-GB" altLang="ko-KR" sz="2800" dirty="0">
              <a:latin typeface="Arial" panose="020B0604020202020204" pitchFamily="34" charset="0"/>
            </a:endParaRPr>
          </a:p>
        </p:txBody>
      </p:sp>
      <p:sp>
        <p:nvSpPr>
          <p:cNvPr id="51204"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172369"/>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794760"/>
            <a:ext cx="6102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65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96A0D-0C94-4A8B-985E-912AB5C1D0C9}" type="slidenum">
              <a:rPr lang="en-US" altLang="en-US" sz="1200">
                <a:solidFill>
                  <a:srgbClr val="898989"/>
                </a:solidFill>
                <a:latin typeface="Arial" panose="020B0604020202020204" pitchFamily="34" charset="0"/>
              </a:rPr>
              <a:pPr>
                <a:spcBef>
                  <a:spcPct val="0"/>
                </a:spcBef>
                <a:buFontTx/>
                <a:buNone/>
              </a:pPr>
              <a:t>45</a:t>
            </a:fld>
            <a:endParaRPr lang="en-US" altLang="en-US" sz="1200">
              <a:solidFill>
                <a:srgbClr val="898989"/>
              </a:solidFill>
              <a:latin typeface="Arial" panose="020B0604020202020204" pitchFamily="34" charset="0"/>
            </a:endParaRPr>
          </a:p>
        </p:txBody>
      </p:sp>
      <p:sp>
        <p:nvSpPr>
          <p:cNvPr id="51203" name="TextBox 11"/>
          <p:cNvSpPr txBox="1">
            <a:spLocks noChangeArrowheads="1"/>
          </p:cNvSpPr>
          <p:nvPr/>
        </p:nvSpPr>
        <p:spPr bwMode="auto">
          <a:xfrm>
            <a:off x="1243013" y="136525"/>
            <a:ext cx="6621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Chaos and </a:t>
            </a:r>
            <a:r>
              <a:rPr lang="en-US" altLang="ko-KR" sz="2800" dirty="0" smtClean="0">
                <a:latin typeface="Arial" panose="020B0604020202020204" pitchFamily="34" charset="0"/>
                <a:ea typeface="굴림" pitchFamily="50" charset="-127"/>
              </a:rPr>
              <a:t>KOR </a:t>
            </a:r>
            <a:r>
              <a:rPr lang="en-US" altLang="ko-KR" sz="2800" dirty="0">
                <a:latin typeface="Arial" panose="020B0604020202020204" pitchFamily="34" charset="0"/>
                <a:ea typeface="굴림" pitchFamily="50" charset="-127"/>
              </a:rPr>
              <a:t>Crisis</a:t>
            </a:r>
            <a:endParaRPr lang="en-GB" altLang="ko-KR" sz="2800" dirty="0">
              <a:latin typeface="Arial" panose="020B0604020202020204" pitchFamily="34" charset="0"/>
            </a:endParaRPr>
          </a:p>
        </p:txBody>
      </p:sp>
      <p:sp>
        <p:nvSpPr>
          <p:cNvPr id="51204" name="TextBox 13"/>
          <p:cNvSpPr txBox="1">
            <a:spLocks noChangeArrowheads="1"/>
          </p:cNvSpPr>
          <p:nvPr/>
        </p:nvSpPr>
        <p:spPr bwMode="auto">
          <a:xfrm>
            <a:off x="1243013" y="6356350"/>
            <a:ext cx="6621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ko-KR" sz="2000" dirty="0">
                <a:latin typeface="Arial" panose="020B0604020202020204" pitchFamily="34" charset="0"/>
                <a:ea typeface="굴림" pitchFamily="50" charset="-127"/>
              </a:rPr>
              <a:t>Source G-Cubed Model version </a:t>
            </a:r>
            <a:r>
              <a:rPr lang="en-US" altLang="ko-KR" sz="2000" dirty="0" smtClean="0">
                <a:latin typeface="Arial" panose="020B0604020202020204" pitchFamily="34" charset="0"/>
                <a:ea typeface="굴림" pitchFamily="50" charset="-127"/>
              </a:rPr>
              <a:t>137</a:t>
            </a:r>
            <a:endParaRPr lang="en-GB" altLang="ko-KR" sz="2000" dirty="0">
              <a:latin typeface="Arial" panose="020B0604020202020204" pitchFamily="34" charset="0"/>
            </a:endParaRPr>
          </a:p>
        </p:txBody>
      </p:sp>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569" y="1241481"/>
            <a:ext cx="61023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69" y="3794760"/>
            <a:ext cx="610870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260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4000" dirty="0"/>
              <a:t>Some Insights </a:t>
            </a:r>
            <a:endParaRPr lang="en-US" altLang="en-US" dirty="0"/>
          </a:p>
        </p:txBody>
      </p:sp>
      <p:sp>
        <p:nvSpPr>
          <p:cNvPr id="53251" name="Content Placeholder 2"/>
          <p:cNvSpPr>
            <a:spLocks noGrp="1"/>
          </p:cNvSpPr>
          <p:nvPr>
            <p:ph idx="1"/>
          </p:nvPr>
        </p:nvSpPr>
        <p:spPr>
          <a:xfrm>
            <a:off x="548640" y="1234440"/>
            <a:ext cx="8229600" cy="4525962"/>
          </a:xfrm>
        </p:spPr>
        <p:txBody>
          <a:bodyPr/>
          <a:lstStyle/>
          <a:p>
            <a:r>
              <a:rPr lang="en-US" altLang="en-US" dirty="0"/>
              <a:t>Reform and cooperation with </a:t>
            </a:r>
            <a:r>
              <a:rPr lang="en-US" altLang="en-US" dirty="0" smtClean="0"/>
              <a:t>KOR </a:t>
            </a:r>
            <a:r>
              <a:rPr lang="en-US" altLang="en-US" dirty="0"/>
              <a:t>matters a lot for </a:t>
            </a:r>
            <a:r>
              <a:rPr lang="en-US" altLang="en-US" dirty="0" smtClean="0"/>
              <a:t>PRK’s </a:t>
            </a:r>
            <a:r>
              <a:rPr lang="en-US" altLang="en-US" dirty="0"/>
              <a:t>growth</a:t>
            </a:r>
            <a:r>
              <a:rPr lang="en-US" altLang="en-US" dirty="0" smtClean="0"/>
              <a:t>.</a:t>
            </a:r>
          </a:p>
          <a:p>
            <a:r>
              <a:rPr lang="en-US" altLang="ko-KR" dirty="0" smtClean="0"/>
              <a:t>There will occur potentially </a:t>
            </a:r>
            <a:r>
              <a:rPr lang="en-US" altLang="ko-KR" dirty="0"/>
              <a:t>large costs if the process of unification is not handled well</a:t>
            </a:r>
            <a:r>
              <a:rPr lang="en-US" altLang="ko-KR" dirty="0" smtClean="0"/>
              <a:t>.</a:t>
            </a:r>
          </a:p>
          <a:p>
            <a:r>
              <a:rPr lang="en-US" altLang="ko-KR" dirty="0" smtClean="0"/>
              <a:t>Migration </a:t>
            </a:r>
            <a:r>
              <a:rPr lang="en-US" altLang="ko-KR" dirty="0"/>
              <a:t>flows from North to South have medium and long term implications for potential growth in both Koreas</a:t>
            </a:r>
            <a:r>
              <a:rPr lang="en-US" altLang="ko-KR" dirty="0" smtClean="0"/>
              <a:t>.</a:t>
            </a:r>
            <a:endParaRPr lang="ko-KR" altLang="ko-KR"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BA7093-21AF-45DD-AB5A-8C18E5954B37}" type="slidenum">
              <a:rPr lang="en-US" altLang="en-US" sz="1200">
                <a:solidFill>
                  <a:srgbClr val="898989"/>
                </a:solidFill>
                <a:latin typeface="Arial" panose="020B0604020202020204" pitchFamily="34" charset="0"/>
              </a:rPr>
              <a:pPr>
                <a:spcBef>
                  <a:spcPct val="0"/>
                </a:spcBef>
                <a:buFontTx/>
                <a:buNone/>
              </a:pPr>
              <a:t>46</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4000" dirty="0"/>
              <a:t>Some Insights </a:t>
            </a:r>
            <a:endParaRPr lang="en-US" altLang="en-US" dirty="0"/>
          </a:p>
        </p:txBody>
      </p:sp>
      <p:sp>
        <p:nvSpPr>
          <p:cNvPr id="53251" name="Content Placeholder 2"/>
          <p:cNvSpPr>
            <a:spLocks noGrp="1"/>
          </p:cNvSpPr>
          <p:nvPr>
            <p:ph idx="1"/>
          </p:nvPr>
        </p:nvSpPr>
        <p:spPr>
          <a:xfrm>
            <a:off x="548640" y="1234440"/>
            <a:ext cx="8046720" cy="4937760"/>
          </a:xfrm>
        </p:spPr>
        <p:txBody>
          <a:bodyPr/>
          <a:lstStyle/>
          <a:p>
            <a:r>
              <a:rPr lang="en-US" altLang="en-US" dirty="0" smtClean="0"/>
              <a:t>Someone has to pay for rebuilding PRK</a:t>
            </a:r>
            <a:endParaRPr lang="en-US" altLang="en-US" dirty="0"/>
          </a:p>
          <a:p>
            <a:pPr lvl="1"/>
            <a:r>
              <a:rPr lang="en-US" altLang="en-US" dirty="0" smtClean="0"/>
              <a:t>PRK clearly will need a fiscal transfer during adjustment</a:t>
            </a:r>
          </a:p>
          <a:p>
            <a:pPr lvl="1"/>
            <a:r>
              <a:rPr lang="en-US" altLang="en-US" dirty="0" smtClean="0"/>
              <a:t>Too </a:t>
            </a:r>
            <a:r>
              <a:rPr lang="en-US" altLang="en-US" dirty="0"/>
              <a:t>much fiscal transfer can cause surge in </a:t>
            </a:r>
            <a:r>
              <a:rPr lang="en-US" altLang="en-US" dirty="0" smtClean="0"/>
              <a:t>KOR’s </a:t>
            </a:r>
            <a:r>
              <a:rPr lang="en-US" altLang="en-US" dirty="0"/>
              <a:t>fiscal debt and adverse shock to export sectors in </a:t>
            </a:r>
            <a:r>
              <a:rPr lang="en-US" altLang="en-US" dirty="0" smtClean="0"/>
              <a:t>KOR </a:t>
            </a:r>
            <a:r>
              <a:rPr lang="en-US" altLang="en-US" dirty="0"/>
              <a:t>and </a:t>
            </a:r>
            <a:r>
              <a:rPr lang="en-US" altLang="en-US" dirty="0" smtClean="0"/>
              <a:t>PRK.</a:t>
            </a:r>
          </a:p>
          <a:p>
            <a:pPr lvl="1"/>
            <a:r>
              <a:rPr lang="en-US" altLang="en-US" dirty="0" smtClean="0"/>
              <a:t>Political </a:t>
            </a:r>
            <a:r>
              <a:rPr lang="en-US" altLang="en-US" dirty="0"/>
              <a:t>crisis (or immediate collapse) can cause an economic crisis in the Korean peninsula</a:t>
            </a:r>
            <a:r>
              <a:rPr lang="en-US" altLang="en-US" dirty="0" smtClean="0"/>
              <a:t>.</a:t>
            </a:r>
          </a:p>
          <a:p>
            <a:pPr lvl="1"/>
            <a:r>
              <a:rPr lang="en-US" altLang="ko-KR" dirty="0"/>
              <a:t>B</a:t>
            </a:r>
            <a:r>
              <a:rPr lang="en-US" altLang="ko-KR" dirty="0" smtClean="0"/>
              <a:t>orrowing </a:t>
            </a:r>
            <a:r>
              <a:rPr lang="en-US" altLang="ko-KR" dirty="0"/>
              <a:t>from international markets </a:t>
            </a:r>
            <a:r>
              <a:rPr lang="en-US" altLang="ko-KR" dirty="0" smtClean="0"/>
              <a:t>or international aid </a:t>
            </a:r>
            <a:r>
              <a:rPr lang="en-US" altLang="ko-KR" dirty="0" smtClean="0"/>
              <a:t>will be explored in future work</a:t>
            </a:r>
            <a:endParaRPr lang="en-US" altLang="en-US"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BA7093-21AF-45DD-AB5A-8C18E5954B37}" type="slidenum">
              <a:rPr lang="en-US" altLang="en-US" sz="1200">
                <a:solidFill>
                  <a:srgbClr val="898989"/>
                </a:solidFill>
                <a:latin typeface="Arial" panose="020B0604020202020204" pitchFamily="34" charset="0"/>
              </a:rPr>
              <a:pPr>
                <a:spcBef>
                  <a:spcPct val="0"/>
                </a:spcBef>
                <a:buFontTx/>
                <a:buNone/>
              </a:pPr>
              <a:t>47</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33715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Directions for Future Research</a:t>
            </a:r>
          </a:p>
        </p:txBody>
      </p:sp>
      <p:sp>
        <p:nvSpPr>
          <p:cNvPr id="54275" name="Content Placeholder 2"/>
          <p:cNvSpPr>
            <a:spLocks noGrp="1"/>
          </p:cNvSpPr>
          <p:nvPr>
            <p:ph idx="1"/>
          </p:nvPr>
        </p:nvSpPr>
        <p:spPr>
          <a:xfrm>
            <a:off x="365124" y="1235075"/>
            <a:ext cx="8413116" cy="5120005"/>
          </a:xfrm>
        </p:spPr>
        <p:txBody>
          <a:bodyPr/>
          <a:lstStyle/>
          <a:p>
            <a:r>
              <a:rPr lang="en-US" altLang="en-US" dirty="0" smtClean="0"/>
              <a:t>Implement estimates of productivity gaps</a:t>
            </a:r>
          </a:p>
          <a:p>
            <a:r>
              <a:rPr lang="en-US" altLang="en-US" dirty="0" smtClean="0"/>
              <a:t>Alternative </a:t>
            </a:r>
            <a:r>
              <a:rPr lang="en-US" altLang="en-US" dirty="0"/>
              <a:t>financing and allocation of fiscal transfers</a:t>
            </a:r>
          </a:p>
          <a:p>
            <a:r>
              <a:rPr lang="en-US" altLang="en-US" dirty="0"/>
              <a:t>Explore debt dynamics in </a:t>
            </a:r>
            <a:r>
              <a:rPr lang="en-US" altLang="en-US" dirty="0" smtClean="0"/>
              <a:t>PRK </a:t>
            </a:r>
            <a:r>
              <a:rPr lang="en-US" altLang="en-US" dirty="0"/>
              <a:t>and </a:t>
            </a:r>
            <a:r>
              <a:rPr lang="en-US" altLang="en-US" dirty="0" smtClean="0"/>
              <a:t>KOR</a:t>
            </a:r>
          </a:p>
          <a:p>
            <a:pPr lvl="0"/>
            <a:r>
              <a:rPr lang="en-US" altLang="ko-KR" dirty="0"/>
              <a:t>Consider significant expansion of  inter-Korean trade and private investment</a:t>
            </a:r>
            <a:endParaRPr lang="ko-KR" altLang="ko-KR" dirty="0"/>
          </a:p>
          <a:p>
            <a:r>
              <a:rPr lang="en-US" altLang="en-US" dirty="0" smtClean="0"/>
              <a:t>Alternative </a:t>
            </a:r>
            <a:r>
              <a:rPr lang="en-US" altLang="en-US" dirty="0"/>
              <a:t>exchange rate regimes and monetary policy</a:t>
            </a:r>
          </a:p>
          <a:p>
            <a:r>
              <a:rPr lang="en-US" altLang="en-US" dirty="0"/>
              <a:t>Sectoral reallocation and productivity changes</a:t>
            </a:r>
          </a:p>
          <a:p>
            <a:r>
              <a:rPr lang="en-US" altLang="en-US" dirty="0"/>
              <a:t>Regional spillover in trade and </a:t>
            </a:r>
            <a:r>
              <a:rPr lang="en-US" altLang="en-US" dirty="0" smtClean="0"/>
              <a:t>finance </a:t>
            </a:r>
            <a:endParaRPr lang="en-US" altLang="en-US" dirty="0"/>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644888-C7A2-4350-994E-D7211F01B9C9}" type="slidenum">
              <a:rPr lang="en-US" altLang="en-US" sz="1200">
                <a:solidFill>
                  <a:srgbClr val="898989"/>
                </a:solidFill>
                <a:latin typeface="Arial" panose="020B0604020202020204" pitchFamily="34" charset="0"/>
              </a:rPr>
              <a:pPr>
                <a:spcBef>
                  <a:spcPct val="0"/>
                </a:spcBef>
                <a:buFontTx/>
                <a:buNone/>
              </a:pPr>
              <a:t>48</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ltLang="en-US"/>
          </a:p>
        </p:txBody>
      </p:sp>
      <p:sp>
        <p:nvSpPr>
          <p:cNvPr id="55299" name="Content Placeholder 2"/>
          <p:cNvSpPr>
            <a:spLocks noGrp="1"/>
          </p:cNvSpPr>
          <p:nvPr>
            <p:ph idx="1"/>
          </p:nvPr>
        </p:nvSpPr>
        <p:spPr/>
        <p:txBody>
          <a:bodyPr/>
          <a:lstStyle/>
          <a:p>
            <a:pPr algn="ctr"/>
            <a:endParaRPr lang="en-US" altLang="en-US" sz="6600"/>
          </a:p>
          <a:p>
            <a:pPr algn="ctr">
              <a:buFont typeface="Arial" panose="020B0604020202020204" pitchFamily="34" charset="0"/>
              <a:buNone/>
            </a:pPr>
            <a:r>
              <a:rPr lang="en-US" altLang="en-US" sz="5400"/>
              <a:t>www.GCUBED.com</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483AF5-DA78-4179-877C-0EB8BC9ACA01}" type="slidenum">
              <a:rPr lang="en-US" altLang="en-US" sz="1200">
                <a:solidFill>
                  <a:srgbClr val="898989"/>
                </a:solidFill>
                <a:latin typeface="Arial" panose="020B0604020202020204" pitchFamily="34" charset="0"/>
              </a:rPr>
              <a:pPr>
                <a:spcBef>
                  <a:spcPct val="0"/>
                </a:spcBef>
                <a:buFontTx/>
                <a:buNone/>
              </a:pPr>
              <a:t>49</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321040" cy="1143000"/>
          </a:xfrm>
        </p:spPr>
        <p:txBody>
          <a:bodyPr/>
          <a:lstStyle/>
          <a:p>
            <a:r>
              <a:rPr lang="en-US" altLang="en-US" dirty="0"/>
              <a:t>Literature on Modeling North Korea</a:t>
            </a:r>
          </a:p>
        </p:txBody>
      </p:sp>
      <p:sp>
        <p:nvSpPr>
          <p:cNvPr id="9219" name="Content Placeholder 2"/>
          <p:cNvSpPr>
            <a:spLocks noGrp="1"/>
          </p:cNvSpPr>
          <p:nvPr>
            <p:ph idx="1"/>
          </p:nvPr>
        </p:nvSpPr>
        <p:spPr>
          <a:xfrm>
            <a:off x="731838" y="1600200"/>
            <a:ext cx="7954962" cy="4525963"/>
          </a:xfrm>
        </p:spPr>
        <p:txBody>
          <a:bodyPr/>
          <a:lstStyle/>
          <a:p>
            <a:r>
              <a:rPr lang="en-US" altLang="en-US" sz="2400" b="1" dirty="0"/>
              <a:t>Dynamic General Equilibrium (DGE) models</a:t>
            </a:r>
          </a:p>
          <a:p>
            <a:pPr lvl="1"/>
            <a:r>
              <a:rPr lang="en-US" altLang="en-US" sz="2000" dirty="0"/>
              <a:t>Bradford and Phillips (2005), Bradford et al. (2011), St. Brown et al. (2012), </a:t>
            </a:r>
            <a:r>
              <a:rPr lang="en-US" altLang="en-US" sz="2000" dirty="0" err="1" smtClean="0"/>
              <a:t>Funke</a:t>
            </a:r>
            <a:r>
              <a:rPr lang="en-US" altLang="en-US" sz="2000" dirty="0" smtClean="0"/>
              <a:t> </a:t>
            </a:r>
            <a:r>
              <a:rPr lang="en-US" altLang="en-US" sz="2000" dirty="0"/>
              <a:t>and </a:t>
            </a:r>
            <a:r>
              <a:rPr lang="en-US" altLang="en-US" sz="2000" dirty="0" err="1"/>
              <a:t>Stulik</a:t>
            </a:r>
            <a:r>
              <a:rPr lang="en-US" altLang="en-US" sz="2000" dirty="0"/>
              <a:t> (2005), Song (2014), </a:t>
            </a:r>
            <a:r>
              <a:rPr lang="en-US" altLang="en-US" sz="2000" dirty="0" err="1"/>
              <a:t>Mun</a:t>
            </a:r>
            <a:r>
              <a:rPr lang="en-US" altLang="en-US" sz="2000" dirty="0"/>
              <a:t> and </a:t>
            </a:r>
            <a:r>
              <a:rPr lang="en-US" altLang="en-US" sz="2000" dirty="0" err="1"/>
              <a:t>Yoo</a:t>
            </a:r>
            <a:r>
              <a:rPr lang="en-US" altLang="en-US" sz="2000" dirty="0"/>
              <a:t> (2012)  </a:t>
            </a:r>
          </a:p>
          <a:p>
            <a:r>
              <a:rPr lang="en-US" altLang="en-US" sz="2400" b="1" dirty="0"/>
              <a:t>Static General Equilibrium (CGE) models</a:t>
            </a:r>
            <a:endParaRPr lang="en-US" altLang="en-US" sz="2400" dirty="0"/>
          </a:p>
          <a:p>
            <a:pPr lvl="1"/>
            <a:r>
              <a:rPr lang="en-US" altLang="en-US" sz="2000" dirty="0"/>
              <a:t>Noland et al. (1997), Noland et al. (1999, 2000)</a:t>
            </a:r>
          </a:p>
          <a:p>
            <a:r>
              <a:rPr lang="en-US" altLang="en-US" sz="2400" b="1" dirty="0"/>
              <a:t>Cross-country Comparison approaches</a:t>
            </a:r>
            <a:endParaRPr lang="en-US" altLang="en-US" sz="2400" dirty="0"/>
          </a:p>
          <a:p>
            <a:pPr lvl="1"/>
            <a:r>
              <a:rPr lang="en-US" altLang="en-US" sz="2000" dirty="0"/>
              <a:t>Lee (1999), </a:t>
            </a:r>
            <a:r>
              <a:rPr lang="en-US" altLang="en-US" sz="2000" dirty="0" err="1"/>
              <a:t>Jeong</a:t>
            </a:r>
            <a:r>
              <a:rPr lang="en-US" altLang="en-US" sz="2000" dirty="0"/>
              <a:t> (2013), Lee and </a:t>
            </a:r>
            <a:r>
              <a:rPr lang="en-US" altLang="en-US" sz="2000" dirty="0" err="1"/>
              <a:t>Pyun</a:t>
            </a:r>
            <a:r>
              <a:rPr lang="en-US" altLang="en-US" sz="2000" dirty="0"/>
              <a:t> (2016), Haggard and Noland (2010), Noland et al. (2011) </a:t>
            </a:r>
          </a:p>
          <a:p>
            <a:r>
              <a:rPr lang="en-US" altLang="en-US" sz="2400" b="1" dirty="0"/>
              <a:t>Other studies: descriptive or statistical , comprehensive coverage</a:t>
            </a:r>
            <a:r>
              <a:rPr lang="en-US" altLang="en-US" sz="2400" dirty="0"/>
              <a:t>: </a:t>
            </a:r>
          </a:p>
          <a:p>
            <a:pPr lvl="1"/>
            <a:r>
              <a:rPr lang="en-US" altLang="en-US" sz="2000" dirty="0"/>
              <a:t>Noland (2000), Haggard and Noland (2010), Noland et al. (2011), Wolf and </a:t>
            </a:r>
            <a:r>
              <a:rPr lang="en-US" altLang="en-US" sz="2000" dirty="0" err="1"/>
              <a:t>Akramov</a:t>
            </a:r>
            <a:r>
              <a:rPr lang="en-US" altLang="en-US" sz="2000" dirty="0"/>
              <a:t> (2005), Ruiz and Park (2008)</a:t>
            </a:r>
          </a:p>
          <a:p>
            <a:endParaRPr lang="en-US" altLang="en-US" sz="2400" dirty="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A1B85C-BF7C-489F-A6EB-8CB678F67D97}" type="slidenum">
              <a:rPr lang="en-US" altLang="en-US" sz="1200">
                <a:solidFill>
                  <a:srgbClr val="898989"/>
                </a:solidFill>
                <a:latin typeface="Arial" panose="020B0604020202020204" pitchFamily="34" charset="0"/>
              </a:rPr>
              <a:pPr>
                <a:spcBef>
                  <a:spcPct val="0"/>
                </a:spcBef>
                <a:buFontTx/>
                <a:buNone/>
              </a:pPr>
              <a:t>5</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dirty="0"/>
              <a:t>The G-Cubed Model</a:t>
            </a:r>
          </a:p>
        </p:txBody>
      </p:sp>
      <p:sp>
        <p:nvSpPr>
          <p:cNvPr id="10243" name="Content Placeholder 2"/>
          <p:cNvSpPr>
            <a:spLocks noGrp="1"/>
          </p:cNvSpPr>
          <p:nvPr>
            <p:ph idx="1"/>
          </p:nvPr>
        </p:nvSpPr>
        <p:spPr/>
        <p:txBody>
          <a:bodyPr/>
          <a:lstStyle/>
          <a:p>
            <a:r>
              <a:rPr lang="en-US" altLang="en-US" dirty="0"/>
              <a:t>McKibbin W. and P. </a:t>
            </a:r>
            <a:r>
              <a:rPr lang="en-US" altLang="en-US" dirty="0" err="1"/>
              <a:t>Wilcoxen</a:t>
            </a:r>
            <a:r>
              <a:rPr lang="en-US" altLang="en-US" dirty="0"/>
              <a:t> (2013), “A Global Approach to Energy and the Environment: The G-cubed Model” </a:t>
            </a:r>
            <a:r>
              <a:rPr lang="en-US" altLang="en-US" i="1" dirty="0"/>
              <a:t>Handbook of CGE Modeling</a:t>
            </a:r>
            <a:r>
              <a:rPr lang="en-US" altLang="en-US" dirty="0"/>
              <a:t>, Chapter 17, North Holland.</a:t>
            </a:r>
          </a:p>
          <a:p>
            <a:r>
              <a:rPr lang="en-US" altLang="en-US" dirty="0"/>
              <a:t>McKibbin W. and P. </a:t>
            </a:r>
            <a:r>
              <a:rPr lang="en-US" altLang="en-US" dirty="0" err="1"/>
              <a:t>Wilcoxen</a:t>
            </a:r>
            <a:r>
              <a:rPr lang="en-US" altLang="en-US" dirty="0"/>
              <a:t> (1999) “The Theoretical and Empirical Structure of the G-Cubed Model” </a:t>
            </a:r>
            <a:r>
              <a:rPr lang="en-US" altLang="en-US" i="1" dirty="0"/>
              <a:t>Economic Modelling</a:t>
            </a:r>
            <a:r>
              <a:rPr lang="en-US" altLang="en-US" dirty="0"/>
              <a:t> , 16. </a:t>
            </a:r>
            <a:endParaRPr lang="en-AU" altLang="en-US" dirty="0"/>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2C4A17-A6C5-470D-B8FC-C47E0EBFA803}" type="slidenum">
              <a:rPr lang="en-US" altLang="en-US" sz="1200">
                <a:solidFill>
                  <a:srgbClr val="898989"/>
                </a:solidFill>
                <a:latin typeface="Arial" panose="020B0604020202020204" pitchFamily="34" charset="0"/>
              </a:rPr>
              <a:pPr>
                <a:spcBef>
                  <a:spcPct val="0"/>
                </a:spcBef>
                <a:buFontTx/>
                <a:buNone/>
              </a:pPr>
              <a:t>6</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0"/>
            <a:ext cx="7772400" cy="792163"/>
          </a:xfrm>
        </p:spPr>
        <p:txBody>
          <a:bodyPr/>
          <a:lstStyle/>
          <a:p>
            <a:r>
              <a:rPr lang="en-US" altLang="en-US" dirty="0"/>
              <a:t>G-Cubed Model</a:t>
            </a:r>
          </a:p>
        </p:txBody>
      </p:sp>
      <p:sp>
        <p:nvSpPr>
          <p:cNvPr id="11267" name="Rectangle 3"/>
          <p:cNvSpPr>
            <a:spLocks noGrp="1" noChangeArrowheads="1"/>
          </p:cNvSpPr>
          <p:nvPr>
            <p:ph idx="1"/>
          </p:nvPr>
        </p:nvSpPr>
        <p:spPr>
          <a:xfrm>
            <a:off x="738188" y="1055688"/>
            <a:ext cx="7718425" cy="5584825"/>
          </a:xfrm>
        </p:spPr>
        <p:txBody>
          <a:bodyPr/>
          <a:lstStyle/>
          <a:p>
            <a:pPr eaLnBrk="1" hangingPunct="1">
              <a:lnSpc>
                <a:spcPct val="90000"/>
              </a:lnSpc>
            </a:pPr>
            <a:r>
              <a:rPr lang="en-US" altLang="en-US" dirty="0"/>
              <a:t>Developed in 1991 by McKibbin and </a:t>
            </a:r>
            <a:r>
              <a:rPr lang="en-US" altLang="en-US" dirty="0" err="1"/>
              <a:t>Wilcoxen</a:t>
            </a:r>
            <a:r>
              <a:rPr lang="en-US" altLang="en-US" dirty="0"/>
              <a:t> drawing on </a:t>
            </a:r>
            <a:r>
              <a:rPr lang="en-US" altLang="en-US" dirty="0" err="1"/>
              <a:t>Mckibbin</a:t>
            </a:r>
            <a:r>
              <a:rPr lang="en-US" altLang="en-US" dirty="0"/>
              <a:t> &amp; Sachs and Jorgenson &amp; </a:t>
            </a:r>
            <a:r>
              <a:rPr lang="en-US" altLang="en-US" dirty="0" err="1"/>
              <a:t>Wilcoxen</a:t>
            </a:r>
            <a:r>
              <a:rPr lang="en-US" altLang="en-US" dirty="0"/>
              <a:t> models.</a:t>
            </a:r>
          </a:p>
          <a:p>
            <a:pPr eaLnBrk="1" hangingPunct="1">
              <a:lnSpc>
                <a:spcPct val="90000"/>
              </a:lnSpc>
            </a:pPr>
            <a:endParaRPr lang="en-US" altLang="en-US" dirty="0"/>
          </a:p>
          <a:p>
            <a:pPr eaLnBrk="1" hangingPunct="1">
              <a:lnSpc>
                <a:spcPct val="90000"/>
              </a:lnSpc>
            </a:pPr>
            <a:r>
              <a:rPr lang="en-US" altLang="en-US" dirty="0"/>
              <a:t>Hybrid of macro models (dynamic stochastic general equilibrium model) and a computable general equilibrium models</a:t>
            </a:r>
          </a:p>
          <a:p>
            <a:pPr eaLnBrk="1" hangingPunct="1">
              <a:lnSpc>
                <a:spcPct val="90000"/>
              </a:lnSpc>
            </a:pPr>
            <a:endParaRPr lang="en-US" altLang="en-US" dirty="0"/>
          </a:p>
          <a:p>
            <a:pPr eaLnBrk="1" hangingPunct="1">
              <a:lnSpc>
                <a:spcPct val="90000"/>
              </a:lnSpc>
            </a:pPr>
            <a:r>
              <a:rPr lang="en-US" altLang="en-US" dirty="0"/>
              <a:t>Annual frequency with detailed macroeconomic and sectoral dynamics</a:t>
            </a:r>
          </a:p>
          <a:p>
            <a:pPr eaLnBrk="1" hangingPunct="1">
              <a:lnSpc>
                <a:spcPct val="90000"/>
              </a:lnSpc>
            </a:pP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6700" y="136525"/>
            <a:ext cx="8694738" cy="741363"/>
          </a:xfrm>
        </p:spPr>
        <p:txBody>
          <a:bodyPr/>
          <a:lstStyle/>
          <a:p>
            <a:r>
              <a:rPr lang="en-AU" altLang="ko-KR" sz="3200" b="1" dirty="0"/>
              <a:t>G-Cubed Model</a:t>
            </a:r>
          </a:p>
        </p:txBody>
      </p:sp>
      <p:sp>
        <p:nvSpPr>
          <p:cNvPr id="12291" name="Content Placeholder 2"/>
          <p:cNvSpPr>
            <a:spLocks noGrp="1"/>
          </p:cNvSpPr>
          <p:nvPr>
            <p:ph idx="1"/>
          </p:nvPr>
        </p:nvSpPr>
        <p:spPr>
          <a:xfrm>
            <a:off x="549275" y="1235075"/>
            <a:ext cx="8412163" cy="4525963"/>
          </a:xfrm>
        </p:spPr>
        <p:txBody>
          <a:bodyPr/>
          <a:lstStyle/>
          <a:p>
            <a:pPr>
              <a:lnSpc>
                <a:spcPct val="80000"/>
              </a:lnSpc>
              <a:buFontTx/>
              <a:buChar char="-"/>
            </a:pPr>
            <a:endParaRPr lang="en-US" altLang="ko-KR" sz="2700" dirty="0">
              <a:ea typeface="굴림" pitchFamily="50" charset="-127"/>
            </a:endParaRPr>
          </a:p>
          <a:p>
            <a:pPr>
              <a:lnSpc>
                <a:spcPct val="80000"/>
              </a:lnSpc>
              <a:buFontTx/>
              <a:buChar char="-"/>
            </a:pPr>
            <a:r>
              <a:rPr lang="en-US" altLang="ko-KR" dirty="0">
                <a:ea typeface="굴림" pitchFamily="50" charset="-127"/>
              </a:rPr>
              <a:t>Allows for inter-industry input-output </a:t>
            </a:r>
            <a:r>
              <a:rPr lang="en-US" altLang="ko-KR" dirty="0" smtClean="0">
                <a:ea typeface="굴림" pitchFamily="50" charset="-127"/>
              </a:rPr>
              <a:t>linkages</a:t>
            </a:r>
            <a:r>
              <a:rPr lang="en-US" altLang="ko-KR" dirty="0">
                <a:ea typeface="굴림" pitchFamily="50" charset="-127"/>
              </a:rPr>
              <a:t>, capital movements, and consumption and investment dynamics</a:t>
            </a:r>
            <a:r>
              <a:rPr lang="en-US" altLang="ko-KR" sz="2700" dirty="0">
                <a:ea typeface="굴림" pitchFamily="50" charset="-127"/>
              </a:rPr>
              <a:t>.</a:t>
            </a:r>
          </a:p>
          <a:p>
            <a:pPr eaLnBrk="1" hangingPunct="1">
              <a:lnSpc>
                <a:spcPct val="80000"/>
              </a:lnSpc>
              <a:buFontTx/>
              <a:buChar char="-"/>
            </a:pPr>
            <a:endParaRPr lang="en-US" altLang="ko-KR" sz="2700" dirty="0">
              <a:ea typeface="굴림" pitchFamily="50" charset="-127"/>
            </a:endParaRPr>
          </a:p>
          <a:p>
            <a:pPr eaLnBrk="1" hangingPunct="1">
              <a:lnSpc>
                <a:spcPct val="80000"/>
              </a:lnSpc>
              <a:buFontTx/>
              <a:buChar char="-"/>
            </a:pPr>
            <a:r>
              <a:rPr lang="en-US" altLang="ko-KR" dirty="0">
                <a:ea typeface="굴림" pitchFamily="50" charset="-127"/>
              </a:rPr>
              <a:t>Extensive econometric estimation of key consumption and production substitution elasticities</a:t>
            </a:r>
          </a:p>
          <a:p>
            <a:pPr eaLnBrk="1" hangingPunct="1">
              <a:lnSpc>
                <a:spcPct val="70000"/>
              </a:lnSpc>
              <a:buFontTx/>
              <a:buChar char="-"/>
            </a:pPr>
            <a:endParaRPr lang="en-US" altLang="ko-KR" dirty="0">
              <a:latin typeface="Verdana" panose="020B0604030504040204" pitchFamily="34" charset="0"/>
              <a:ea typeface="굴림" pitchFamily="50" charset="-127"/>
            </a:endParaRPr>
          </a:p>
          <a:p>
            <a:pPr>
              <a:lnSpc>
                <a:spcPct val="80000"/>
              </a:lnSpc>
            </a:pPr>
            <a:endParaRPr lang="en-AU" altLang="en-US" sz="2400" dirty="0">
              <a:latin typeface="Verdana" panose="020B0604030504040204" pitchFamily="34"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AABF7D-E0FF-47F3-A79C-EE3BCB98CA75}" type="slidenum">
              <a:rPr lang="en-US" altLang="ko-KR" sz="1200">
                <a:solidFill>
                  <a:srgbClr val="898989"/>
                </a:solidFill>
                <a:latin typeface="Arial" panose="020B0604020202020204" pitchFamily="34" charset="0"/>
              </a:rPr>
              <a:pPr>
                <a:spcBef>
                  <a:spcPct val="0"/>
                </a:spcBef>
                <a:buFontTx/>
                <a:buNone/>
              </a:pPr>
              <a:t>8</a:t>
            </a:fld>
            <a:endParaRPr lang="en-US" altLang="ko-KR" sz="1200">
              <a:solidFill>
                <a:srgbClr val="898989"/>
              </a:solidFill>
              <a:latin typeface="Arial" panose="020B0604020202020204" pitchFamily="34" charset="0"/>
            </a:endParaRPr>
          </a:p>
        </p:txBody>
      </p:sp>
      <p:cxnSp>
        <p:nvCxnSpPr>
          <p:cNvPr id="7" name="직선 연결선 6"/>
          <p:cNvCxnSpPr/>
          <p:nvPr/>
        </p:nvCxnSpPr>
        <p:spPr>
          <a:xfrm flipH="1">
            <a:off x="266700" y="877888"/>
            <a:ext cx="8569325" cy="0"/>
          </a:xfrm>
          <a:prstGeom prst="line">
            <a:avLst/>
          </a:prstGeom>
          <a:ln>
            <a:solidFill>
              <a:srgbClr val="006666">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altLang="en-US"/>
              <a:t>Steps to Building the New South and North Korean Models</a:t>
            </a:r>
          </a:p>
        </p:txBody>
      </p:sp>
      <p:sp>
        <p:nvSpPr>
          <p:cNvPr id="14339" name="Content Placeholder 6"/>
          <p:cNvSpPr>
            <a:spLocks noGrp="1"/>
          </p:cNvSpPr>
          <p:nvPr>
            <p:ph idx="1"/>
          </p:nvPr>
        </p:nvSpPr>
        <p:spPr/>
        <p:txBody>
          <a:bodyPr/>
          <a:lstStyle/>
          <a:p>
            <a:r>
              <a:rPr lang="en-US" altLang="en-US" dirty="0"/>
              <a:t>Develop a 6 sector social accounting matrix for North Korea based on our own data collection and other researchers work</a:t>
            </a:r>
          </a:p>
          <a:p>
            <a:r>
              <a:rPr lang="en-US" altLang="en-US" dirty="0"/>
              <a:t>Create a synthetic macroeconomic, sectoral, trade database on North Korea based on our own data collection and other authors works </a:t>
            </a:r>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0135F1-EF67-4D28-A173-9A60D0FDF96A}" type="slidenum">
              <a:rPr lang="en-US" altLang="en-US" sz="1200">
                <a:solidFill>
                  <a:srgbClr val="898989"/>
                </a:solidFill>
                <a:latin typeface="Arial" panose="020B0604020202020204" pitchFamily="34" charset="0"/>
              </a:rPr>
              <a:pPr>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19487</TotalTime>
  <Words>1999</Words>
  <Application>Microsoft Office PowerPoint</Application>
  <PresentationFormat>On-screen Show (4:3)</PresentationFormat>
  <Paragraphs>357</Paragraphs>
  <Slides>49</Slides>
  <Notes>49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Modelling the Economic Impact of Korean Unification</vt:lpstr>
      <vt:lpstr>Summary</vt:lpstr>
      <vt:lpstr>Project Overview</vt:lpstr>
      <vt:lpstr>Goal</vt:lpstr>
      <vt:lpstr>Literature on Modeling North Korea</vt:lpstr>
      <vt:lpstr>The G-Cubed Model</vt:lpstr>
      <vt:lpstr>G-Cubed Model</vt:lpstr>
      <vt:lpstr>G-Cubed Model</vt:lpstr>
      <vt:lpstr>Steps to Building the New South and North Korean Models</vt:lpstr>
      <vt:lpstr> Countries and Sectors (G-cubed, v. 137K) </vt:lpstr>
      <vt:lpstr>North Korea Data Sources</vt:lpstr>
      <vt:lpstr>North Korean Economy and Estimates of Initial Conditions</vt:lpstr>
      <vt:lpstr>Macro Data North Korea relative to South Korea</vt:lpstr>
      <vt:lpstr>Industrial Structure of North Korea  (% in GDP)</vt:lpstr>
      <vt:lpstr>Employment and Labor Productivity by Industry, North Korea (2008)</vt:lpstr>
      <vt:lpstr>Input-Output Table Basic Data</vt:lpstr>
      <vt:lpstr>G-Cubed Approach of Generating Future Projections</vt:lpstr>
      <vt:lpstr>Results</vt:lpstr>
      <vt:lpstr>Scenario 1: Status Quo</vt:lpstr>
      <vt:lpstr>Key Assumptions on Status Quo</vt:lpstr>
      <vt:lpstr>PowerPoint Presentation</vt:lpstr>
      <vt:lpstr>Results for Alternative Scenarios</vt:lpstr>
      <vt:lpstr>Scenario 2: Gradual Reform and Convergence in PRK</vt:lpstr>
      <vt:lpstr>Scenario 2: Gradual Reform and Convergence in PRK</vt:lpstr>
      <vt:lpstr>Scenario 2: Gradual Reform and Convergence in PRK</vt:lpstr>
      <vt:lpstr>PowerPoint Presentation</vt:lpstr>
      <vt:lpstr>PowerPoint Presentation</vt:lpstr>
      <vt:lpstr>PowerPoint Presentation</vt:lpstr>
      <vt:lpstr>PowerPoint Presentation</vt:lpstr>
      <vt:lpstr>PowerPoint Presentation</vt:lpstr>
      <vt:lpstr>Scenario 3: Managed Chaos in PRK</vt:lpstr>
      <vt:lpstr>Scenario 3: Managed Chaos in PRK</vt:lpstr>
      <vt:lpstr>Scenario 3: Managed Chaos in PRK</vt:lpstr>
      <vt:lpstr>PowerPoint Presentation</vt:lpstr>
      <vt:lpstr>PowerPoint Presentation</vt:lpstr>
      <vt:lpstr>PowerPoint Presentation</vt:lpstr>
      <vt:lpstr>PowerPoint Presentation</vt:lpstr>
      <vt:lpstr>Scenario 4: Chaos in PRK and Confidence Crisis in KOR</vt:lpstr>
      <vt:lpstr>Scenario 4: Chaos in PRK and Confidence Crisis in KOR</vt:lpstr>
      <vt:lpstr>Crisis of Confidence in KOR</vt:lpstr>
      <vt:lpstr>PowerPoint Presentation</vt:lpstr>
      <vt:lpstr>PowerPoint Presentation</vt:lpstr>
      <vt:lpstr>PowerPoint Presentation</vt:lpstr>
      <vt:lpstr>PowerPoint Presentation</vt:lpstr>
      <vt:lpstr>PowerPoint Presentation</vt:lpstr>
      <vt:lpstr>Some Insights </vt:lpstr>
      <vt:lpstr>Some Insights </vt:lpstr>
      <vt:lpstr>Directions for Future Research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 Treasury CGE workshop</dc:title>
  <dc:creator>Warwick McKibbin</dc:creator>
  <cp:lastModifiedBy>wmckibbin</cp:lastModifiedBy>
  <cp:revision>382</cp:revision>
  <cp:lastPrinted>2002-02-13T19:17:31Z</cp:lastPrinted>
  <dcterms:created xsi:type="dcterms:W3CDTF">1999-02-23T18:34:34Z</dcterms:created>
  <dcterms:modified xsi:type="dcterms:W3CDTF">2017-02-26T18:30:56Z</dcterms:modified>
</cp:coreProperties>
</file>