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4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smtClean="0"/>
              <a:t>마스터 제목 스타일 편집</a:t>
            </a:r>
            <a:endParaRPr lang="ko-KR" altLang="en-US"/>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smtClean="0"/>
              <a:t>클릭하여 마스터 부제목 스타일 편집</a:t>
            </a:r>
            <a:endParaRPr lang="ko-KR" altLang="en-US"/>
          </a:p>
        </p:txBody>
      </p:sp>
      <p:sp>
        <p:nvSpPr>
          <p:cNvPr id="4" name="날짜 개체 틀 3"/>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3538587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25564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247046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414599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smtClean="0"/>
              <a:t>마스터 텍스트 스타일 편집</a:t>
            </a:r>
          </a:p>
        </p:txBody>
      </p:sp>
      <p:sp>
        <p:nvSpPr>
          <p:cNvPr id="4" name="날짜 개체 틀 3"/>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3453041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838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72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1144458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3073618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1525941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301136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1881964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603172EA-9ACA-491D-B808-14C2A90FFB71}" type="datetimeFigureOut">
              <a:rPr lang="ko-KR" altLang="en-US" smtClean="0"/>
              <a:t>2017-03-03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366047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3172EA-9ACA-491D-B808-14C2A90FFB71}" type="datetimeFigureOut">
              <a:rPr lang="ko-KR" altLang="en-US" smtClean="0"/>
              <a:t>2017-03-03</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FDF1E-4B50-458D-A094-B8587F0D8931}" type="slidenum">
              <a:rPr lang="ko-KR" altLang="en-US" smtClean="0"/>
              <a:t>‹#›</a:t>
            </a:fld>
            <a:endParaRPr lang="ko-KR" altLang="en-US"/>
          </a:p>
        </p:txBody>
      </p:sp>
    </p:spTree>
    <p:extLst>
      <p:ext uri="{BB962C8B-B14F-4D97-AF65-F5344CB8AC3E}">
        <p14:creationId xmlns:p14="http://schemas.microsoft.com/office/powerpoint/2010/main" val="2847515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normAutofit/>
          </a:bodyPr>
          <a:lstStyle/>
          <a:p>
            <a:r>
              <a:rPr lang="en-US" altLang="ko-KR" sz="2800" b="1" dirty="0" smtClean="0"/>
              <a:t>Comments on “Modelling the Economic Impacts of Korean Unification” by </a:t>
            </a:r>
            <a:r>
              <a:rPr lang="en-US" altLang="ko-KR" sz="2800" b="1" dirty="0" err="1" smtClean="0"/>
              <a:t>McKibbin</a:t>
            </a:r>
            <a:r>
              <a:rPr lang="en-US" altLang="ko-KR" sz="2800" b="1" dirty="0" smtClean="0"/>
              <a:t>, Lee, Liu and Song</a:t>
            </a:r>
            <a:br>
              <a:rPr lang="en-US" altLang="ko-KR" sz="2800" b="1" dirty="0" smtClean="0"/>
            </a:br>
            <a:r>
              <a:rPr lang="en-US" altLang="ko-KR" sz="2800" b="1" dirty="0"/>
              <a:t/>
            </a:r>
            <a:br>
              <a:rPr lang="en-US" altLang="ko-KR" sz="2800" b="1" dirty="0"/>
            </a:br>
            <a:r>
              <a:rPr lang="en-US" altLang="ko-KR" sz="2800" b="1" dirty="0" smtClean="0"/>
              <a:t/>
            </a:r>
            <a:br>
              <a:rPr lang="en-US" altLang="ko-KR" sz="2800" b="1" dirty="0" smtClean="0"/>
            </a:br>
            <a:endParaRPr lang="ko-KR" altLang="en-US" sz="2800" b="1" dirty="0"/>
          </a:p>
        </p:txBody>
      </p:sp>
      <p:sp>
        <p:nvSpPr>
          <p:cNvPr id="4" name="부제목 3"/>
          <p:cNvSpPr>
            <a:spLocks noGrp="1"/>
          </p:cNvSpPr>
          <p:nvPr>
            <p:ph type="subTitle" idx="1"/>
          </p:nvPr>
        </p:nvSpPr>
        <p:spPr>
          <a:xfrm>
            <a:off x="1524000" y="3602038"/>
            <a:ext cx="9144000" cy="2248156"/>
          </a:xfrm>
        </p:spPr>
        <p:txBody>
          <a:bodyPr>
            <a:normAutofit/>
          </a:bodyPr>
          <a:lstStyle/>
          <a:p>
            <a:r>
              <a:rPr lang="en-US" altLang="ko-KR" dirty="0" smtClean="0"/>
              <a:t>Moonsung Kang</a:t>
            </a:r>
          </a:p>
          <a:p>
            <a:endParaRPr lang="en-US" altLang="ko-KR" dirty="0"/>
          </a:p>
          <a:p>
            <a:r>
              <a:rPr lang="en-US" altLang="ko-KR" dirty="0" smtClean="0"/>
              <a:t>Division of International Studies</a:t>
            </a:r>
          </a:p>
          <a:p>
            <a:r>
              <a:rPr lang="en-US" altLang="ko-KR" dirty="0" smtClean="0"/>
              <a:t>Korea University</a:t>
            </a:r>
            <a:endParaRPr lang="ko-KR" altLang="en-US" dirty="0"/>
          </a:p>
        </p:txBody>
      </p:sp>
    </p:spTree>
    <p:extLst>
      <p:ext uri="{BB962C8B-B14F-4D97-AF65-F5344CB8AC3E}">
        <p14:creationId xmlns:p14="http://schemas.microsoft.com/office/powerpoint/2010/main" val="3307232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Summary (1)</a:t>
            </a:r>
          </a:p>
          <a:p>
            <a:pPr algn="l">
              <a:lnSpc>
                <a:spcPct val="100000"/>
              </a:lnSpc>
            </a:pPr>
            <a:endParaRPr lang="en-US" altLang="ko-KR" sz="2800" b="1" dirty="0" smtClean="0"/>
          </a:p>
          <a:p>
            <a:pPr algn="l">
              <a:lnSpc>
                <a:spcPct val="100000"/>
              </a:lnSpc>
            </a:pPr>
            <a:r>
              <a:rPr lang="en-US" altLang="ko-KR" dirty="0" smtClean="0"/>
              <a:t>Great Work in Modelling Economic Impacts of Korean Unification</a:t>
            </a:r>
          </a:p>
          <a:p>
            <a:pPr algn="l">
              <a:lnSpc>
                <a:spcPct val="100000"/>
              </a:lnSpc>
            </a:pPr>
            <a:endParaRPr lang="en-US" altLang="ko-KR" dirty="0" smtClean="0"/>
          </a:p>
          <a:p>
            <a:pPr algn="l">
              <a:lnSpc>
                <a:spcPct val="100000"/>
              </a:lnSpc>
            </a:pPr>
            <a:r>
              <a:rPr lang="en-US" altLang="ko-KR" dirty="0" smtClean="0"/>
              <a:t>Three Scenarios and Results: 	</a:t>
            </a:r>
          </a:p>
          <a:p>
            <a:pPr algn="l">
              <a:lnSpc>
                <a:spcPct val="100000"/>
              </a:lnSpc>
            </a:pPr>
            <a:r>
              <a:rPr lang="en-US" altLang="ko-KR" dirty="0"/>
              <a:t>	</a:t>
            </a:r>
            <a:r>
              <a:rPr lang="en-US" altLang="ko-KR" dirty="0" smtClean="0"/>
              <a:t>1) Reform and Gradual Convergence: Fiscal transfers from South to North would reduce investment and consumption in South.</a:t>
            </a:r>
          </a:p>
          <a:p>
            <a:pPr algn="l">
              <a:lnSpc>
                <a:spcPct val="100000"/>
              </a:lnSpc>
            </a:pPr>
            <a:r>
              <a:rPr lang="en-US" altLang="ko-KR" dirty="0"/>
              <a:t>	</a:t>
            </a:r>
            <a:r>
              <a:rPr lang="en-US" altLang="ko-KR" dirty="0" smtClean="0"/>
              <a:t>2) Managed Chaos in North Korea: Absorbing the workers from North in the short run is not needed but losing the gain in potential output is more costly in the long run.</a:t>
            </a:r>
          </a:p>
          <a:p>
            <a:pPr algn="l">
              <a:lnSpc>
                <a:spcPct val="100000"/>
              </a:lnSpc>
            </a:pPr>
            <a:r>
              <a:rPr lang="en-US" altLang="ko-KR" dirty="0"/>
              <a:t>	</a:t>
            </a:r>
            <a:r>
              <a:rPr lang="en-US" altLang="ko-KR" dirty="0" smtClean="0"/>
              <a:t>3) Chaos in North Korea and Crisis of Confidence in South Korea:  A huge negative impact on the South Korean economy</a:t>
            </a:r>
          </a:p>
        </p:txBody>
      </p:sp>
    </p:spTree>
    <p:extLst>
      <p:ext uri="{BB962C8B-B14F-4D97-AF65-F5344CB8AC3E}">
        <p14:creationId xmlns:p14="http://schemas.microsoft.com/office/powerpoint/2010/main" val="239936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Summary (2)</a:t>
            </a:r>
          </a:p>
          <a:p>
            <a:pPr algn="l">
              <a:lnSpc>
                <a:spcPct val="100000"/>
              </a:lnSpc>
            </a:pPr>
            <a:endParaRPr lang="en-US" altLang="ko-KR" sz="2800" b="1" dirty="0" smtClean="0"/>
          </a:p>
          <a:p>
            <a:pPr algn="l">
              <a:lnSpc>
                <a:spcPct val="100000"/>
              </a:lnSpc>
            </a:pPr>
            <a:r>
              <a:rPr lang="en-US" altLang="ko-KR" dirty="0" smtClean="0"/>
              <a:t>North Korea’s GDP will quickly catch up after unification:</a:t>
            </a:r>
          </a:p>
          <a:p>
            <a:pPr algn="l">
              <a:lnSpc>
                <a:spcPct val="100000"/>
              </a:lnSpc>
            </a:pPr>
            <a:r>
              <a:rPr lang="en-US" altLang="ko-KR" dirty="0" smtClean="0">
                <a:sym typeface="Wingdings" panose="05000000000000000000" pitchFamily="2" charset="2"/>
              </a:rPr>
              <a:t>   Convergence </a:t>
            </a:r>
            <a:r>
              <a:rPr lang="en-US" altLang="ko-KR" dirty="0">
                <a:sym typeface="Wingdings" panose="05000000000000000000" pitchFamily="2" charset="2"/>
              </a:rPr>
              <a:t>+ Transfer: </a:t>
            </a:r>
            <a:r>
              <a:rPr lang="en-US" altLang="ko-KR" dirty="0" smtClean="0">
                <a:sym typeface="Wingdings" panose="05000000000000000000" pitchFamily="2" charset="2"/>
              </a:rPr>
              <a:t>150%dev </a:t>
            </a:r>
            <a:r>
              <a:rPr lang="en-US" altLang="ko-KR" dirty="0">
                <a:sym typeface="Wingdings" panose="05000000000000000000" pitchFamily="2" charset="2"/>
              </a:rPr>
              <a:t>in 2040</a:t>
            </a:r>
          </a:p>
          <a:p>
            <a:pPr algn="l">
              <a:lnSpc>
                <a:spcPct val="100000"/>
              </a:lnSpc>
            </a:pPr>
            <a:r>
              <a:rPr lang="en-US" altLang="ko-KR" dirty="0" smtClean="0">
                <a:sym typeface="Wingdings" panose="05000000000000000000" pitchFamily="2" charset="2"/>
              </a:rPr>
              <a:t>   Convergence</a:t>
            </a:r>
            <a:r>
              <a:rPr lang="en-US" altLang="ko-KR" dirty="0">
                <a:sym typeface="Wingdings" panose="05000000000000000000" pitchFamily="2" charset="2"/>
              </a:rPr>
              <a:t>: </a:t>
            </a:r>
            <a:r>
              <a:rPr lang="en-US" altLang="ko-KR" dirty="0" smtClean="0">
                <a:sym typeface="Wingdings" panose="05000000000000000000" pitchFamily="2" charset="2"/>
              </a:rPr>
              <a:t>140%dev </a:t>
            </a:r>
            <a:r>
              <a:rPr lang="en-US" altLang="ko-KR" dirty="0">
                <a:sym typeface="Wingdings" panose="05000000000000000000" pitchFamily="2" charset="2"/>
              </a:rPr>
              <a:t>in 2040</a:t>
            </a:r>
          </a:p>
          <a:p>
            <a:pPr algn="l">
              <a:lnSpc>
                <a:spcPct val="100000"/>
              </a:lnSpc>
            </a:pPr>
            <a:r>
              <a:rPr lang="en-US" altLang="ko-KR" dirty="0" smtClean="0">
                <a:sym typeface="Wingdings" panose="05000000000000000000" pitchFamily="2" charset="2"/>
              </a:rPr>
              <a:t>   </a:t>
            </a:r>
            <a:r>
              <a:rPr lang="en-US" altLang="ko-KR" dirty="0">
                <a:sym typeface="Wingdings" panose="05000000000000000000" pitchFamily="2" charset="2"/>
              </a:rPr>
              <a:t>Chaos + No migration: </a:t>
            </a:r>
            <a:r>
              <a:rPr lang="en-US" altLang="ko-KR" dirty="0" smtClean="0">
                <a:sym typeface="Wingdings" panose="05000000000000000000" pitchFamily="2" charset="2"/>
              </a:rPr>
              <a:t>45%dev </a:t>
            </a:r>
            <a:r>
              <a:rPr lang="en-US" altLang="ko-KR" dirty="0">
                <a:sym typeface="Wingdings" panose="05000000000000000000" pitchFamily="2" charset="2"/>
              </a:rPr>
              <a:t>in </a:t>
            </a:r>
            <a:r>
              <a:rPr lang="en-US" altLang="ko-KR" dirty="0" smtClean="0">
                <a:sym typeface="Wingdings" panose="05000000000000000000" pitchFamily="2" charset="2"/>
              </a:rPr>
              <a:t>2040</a:t>
            </a:r>
          </a:p>
          <a:p>
            <a:pPr algn="l">
              <a:lnSpc>
                <a:spcPct val="100000"/>
              </a:lnSpc>
            </a:pPr>
            <a:r>
              <a:rPr lang="en-US" altLang="ko-KR" dirty="0" smtClean="0">
                <a:sym typeface="Wingdings" panose="05000000000000000000" pitchFamily="2" charset="2"/>
              </a:rPr>
              <a:t>   Chaos</a:t>
            </a:r>
            <a:r>
              <a:rPr lang="en-US" altLang="ko-KR" dirty="0">
                <a:sym typeface="Wingdings" panose="05000000000000000000" pitchFamily="2" charset="2"/>
              </a:rPr>
              <a:t>: </a:t>
            </a:r>
            <a:r>
              <a:rPr lang="en-US" altLang="ko-KR" dirty="0" smtClean="0">
                <a:sym typeface="Wingdings" panose="05000000000000000000" pitchFamily="2" charset="2"/>
              </a:rPr>
              <a:t>38%dev </a:t>
            </a:r>
            <a:r>
              <a:rPr lang="en-US" altLang="ko-KR" dirty="0">
                <a:sym typeface="Wingdings" panose="05000000000000000000" pitchFamily="2" charset="2"/>
              </a:rPr>
              <a:t>in 2040</a:t>
            </a:r>
          </a:p>
          <a:p>
            <a:pPr algn="l">
              <a:lnSpc>
                <a:spcPct val="100000"/>
              </a:lnSpc>
            </a:pPr>
            <a:r>
              <a:rPr lang="en-US" altLang="ko-KR" dirty="0" smtClean="0">
                <a:sym typeface="Wingdings" panose="05000000000000000000" pitchFamily="2" charset="2"/>
              </a:rPr>
              <a:t>   Chaos </a:t>
            </a:r>
            <a:r>
              <a:rPr lang="en-US" altLang="ko-KR" dirty="0">
                <a:sym typeface="Wingdings" panose="05000000000000000000" pitchFamily="2" charset="2"/>
              </a:rPr>
              <a:t>+ Crisis: </a:t>
            </a:r>
            <a:r>
              <a:rPr lang="en-US" altLang="ko-KR" dirty="0" smtClean="0">
                <a:sym typeface="Wingdings" panose="05000000000000000000" pitchFamily="2" charset="2"/>
              </a:rPr>
              <a:t>25%dev </a:t>
            </a:r>
            <a:r>
              <a:rPr lang="en-US" altLang="ko-KR" dirty="0">
                <a:sym typeface="Wingdings" panose="05000000000000000000" pitchFamily="2" charset="2"/>
              </a:rPr>
              <a:t>in 2040</a:t>
            </a:r>
          </a:p>
          <a:p>
            <a:pPr algn="l">
              <a:lnSpc>
                <a:spcPct val="100000"/>
              </a:lnSpc>
            </a:pPr>
            <a:endParaRPr lang="en-US" altLang="ko-KR" dirty="0"/>
          </a:p>
          <a:p>
            <a:pPr algn="l">
              <a:lnSpc>
                <a:spcPct val="100000"/>
              </a:lnSpc>
            </a:pPr>
            <a:r>
              <a:rPr lang="en-US" altLang="ko-KR" dirty="0" smtClean="0"/>
              <a:t>New Input-Output Table for North Korea</a:t>
            </a:r>
            <a:endParaRPr lang="ko-KR" altLang="en-US" sz="2800" b="1" dirty="0"/>
          </a:p>
        </p:txBody>
      </p:sp>
    </p:spTree>
    <p:extLst>
      <p:ext uri="{BB962C8B-B14F-4D97-AF65-F5344CB8AC3E}">
        <p14:creationId xmlns:p14="http://schemas.microsoft.com/office/powerpoint/2010/main" val="1754104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Comments</a:t>
            </a:r>
          </a:p>
          <a:p>
            <a:pPr algn="l">
              <a:lnSpc>
                <a:spcPct val="100000"/>
              </a:lnSpc>
            </a:pPr>
            <a:endParaRPr lang="en-US" altLang="ko-KR" sz="2800" b="1" dirty="0" smtClean="0"/>
          </a:p>
          <a:p>
            <a:pPr algn="l">
              <a:lnSpc>
                <a:spcPct val="100000"/>
              </a:lnSpc>
            </a:pPr>
            <a:r>
              <a:rPr lang="en-US" altLang="ko-KR" dirty="0" smtClean="0"/>
              <a:t>1. New Input-Output Table for North Korea, using Vietnam’s 2011 IO Table.</a:t>
            </a:r>
          </a:p>
          <a:p>
            <a:pPr algn="l">
              <a:lnSpc>
                <a:spcPct val="100000"/>
              </a:lnSpc>
            </a:pPr>
            <a:r>
              <a:rPr lang="en-US" altLang="ko-KR" dirty="0" smtClean="0">
                <a:sym typeface="Wingdings" panose="05000000000000000000" pitchFamily="2" charset="2"/>
              </a:rPr>
              <a:t> Vietnam is a centrally planned economy, just like North Korea: it explains that 91.6% of the government expenditure in NK is used for the final demand for the services sectors, while 93.1% in Vietnam.</a:t>
            </a:r>
            <a:endParaRPr lang="en-US" altLang="ko-KR" dirty="0" smtClean="0"/>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However, the Vietnamese economy has been actively engaged with global value chains in East Asia after being a member of the WTO in 2007.</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Unlike Vietnam, the North Korean economy still remains closed, having very limited trade activities in East Asia. </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Even though North Korea’s industrial structure would be similar to the Vietnamese in 2011, the industrial impact of the unification process in North Korea would be different from the Vietnamese channels, because Vietnam was actively participating into the GVCs in East Asia</a:t>
            </a:r>
            <a:r>
              <a:rPr lang="en-US" altLang="ko-KR" dirty="0">
                <a:sym typeface="Wingdings" panose="05000000000000000000" pitchFamily="2" charset="2"/>
              </a:rPr>
              <a:t> </a:t>
            </a:r>
            <a:r>
              <a:rPr lang="en-US" altLang="ko-KR" dirty="0" smtClean="0">
                <a:sym typeface="Wingdings" panose="05000000000000000000" pitchFamily="2" charset="2"/>
              </a:rPr>
              <a:t>in 2011.</a:t>
            </a:r>
            <a:endParaRPr lang="ko-KR" altLang="en-US" sz="2800" b="1" dirty="0"/>
          </a:p>
        </p:txBody>
      </p:sp>
    </p:spTree>
    <p:extLst>
      <p:ext uri="{BB962C8B-B14F-4D97-AF65-F5344CB8AC3E}">
        <p14:creationId xmlns:p14="http://schemas.microsoft.com/office/powerpoint/2010/main" val="14932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Comments</a:t>
            </a:r>
          </a:p>
          <a:p>
            <a:pPr algn="l">
              <a:lnSpc>
                <a:spcPct val="100000"/>
              </a:lnSpc>
            </a:pPr>
            <a:endParaRPr lang="en-US" altLang="ko-KR" sz="2800" b="1" dirty="0" smtClean="0"/>
          </a:p>
          <a:p>
            <a:pPr algn="l">
              <a:lnSpc>
                <a:spcPct val="100000"/>
              </a:lnSpc>
            </a:pPr>
            <a:r>
              <a:rPr lang="en-US" altLang="ko-KR" dirty="0"/>
              <a:t>2</a:t>
            </a:r>
            <a:r>
              <a:rPr lang="en-US" altLang="ko-KR" dirty="0" smtClean="0"/>
              <a:t>. How to interpret results of GDP in South Korea over cases?</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Convergence: almost 0.0%dev in 2040</a:t>
            </a:r>
          </a:p>
          <a:p>
            <a:pPr algn="l">
              <a:lnSpc>
                <a:spcPct val="100000"/>
              </a:lnSpc>
            </a:pPr>
            <a:r>
              <a:rPr lang="en-US" altLang="ko-KR" dirty="0">
                <a:sym typeface="Wingdings" panose="05000000000000000000" pitchFamily="2" charset="2"/>
              </a:rPr>
              <a:t> </a:t>
            </a:r>
            <a:r>
              <a:rPr lang="en-US" altLang="ko-KR" dirty="0" smtClean="0">
                <a:sym typeface="Wingdings" panose="05000000000000000000" pitchFamily="2" charset="2"/>
              </a:rPr>
              <a:t>  Convergence + Transfer: -0.23%dev in 2040</a:t>
            </a:r>
          </a:p>
          <a:p>
            <a:pPr algn="l">
              <a:lnSpc>
                <a:spcPct val="100000"/>
              </a:lnSpc>
            </a:pPr>
            <a:r>
              <a:rPr lang="en-US" altLang="ko-KR" dirty="0" smtClean="0">
                <a:sym typeface="Wingdings" panose="05000000000000000000" pitchFamily="2" charset="2"/>
              </a:rPr>
              <a:t>   Chaos: almost 2.0%dev in 2040</a:t>
            </a:r>
          </a:p>
          <a:p>
            <a:pPr algn="l">
              <a:lnSpc>
                <a:spcPct val="100000"/>
              </a:lnSpc>
            </a:pPr>
            <a:r>
              <a:rPr lang="en-US" altLang="ko-KR" dirty="0" smtClean="0">
                <a:sym typeface="Wingdings" panose="05000000000000000000" pitchFamily="2" charset="2"/>
              </a:rPr>
              <a:t>   Chaos + No migration: -0.5%dev in 2040</a:t>
            </a:r>
          </a:p>
          <a:p>
            <a:pPr algn="l">
              <a:lnSpc>
                <a:spcPct val="100000"/>
              </a:lnSpc>
            </a:pPr>
            <a:r>
              <a:rPr lang="en-US" altLang="ko-KR" dirty="0" smtClean="0">
                <a:sym typeface="Wingdings" panose="05000000000000000000" pitchFamily="2" charset="2"/>
              </a:rPr>
              <a:t>   Chaos + Crisis: 2.5%dev in 2040</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Convergence (or peaceful unification): not much benefits to South Korea?</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Chaos cases: turmoil in the SR, but greater benefits in the LR</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Migration from North Korea: An alternative solution for South Korea to overcome problems of the aging society?</a:t>
            </a:r>
            <a:endParaRPr lang="ko-KR" altLang="en-US" dirty="0"/>
          </a:p>
        </p:txBody>
      </p:sp>
    </p:spTree>
    <p:extLst>
      <p:ext uri="{BB962C8B-B14F-4D97-AF65-F5344CB8AC3E}">
        <p14:creationId xmlns:p14="http://schemas.microsoft.com/office/powerpoint/2010/main" val="140152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Comments</a:t>
            </a:r>
          </a:p>
          <a:p>
            <a:pPr algn="l">
              <a:lnSpc>
                <a:spcPct val="100000"/>
              </a:lnSpc>
            </a:pPr>
            <a:endParaRPr lang="en-US" altLang="ko-KR" sz="2800" b="1" dirty="0" smtClean="0"/>
          </a:p>
          <a:p>
            <a:pPr algn="l">
              <a:lnSpc>
                <a:spcPct val="100000"/>
              </a:lnSpc>
            </a:pPr>
            <a:r>
              <a:rPr lang="en-US" altLang="ko-KR" dirty="0" smtClean="0"/>
              <a:t>3. Migration: What if we consider remittance from North Korean workers to North Korea?</a:t>
            </a:r>
          </a:p>
          <a:p>
            <a:pPr algn="l">
              <a:lnSpc>
                <a:spcPct val="100000"/>
              </a:lnSpc>
            </a:pPr>
            <a:r>
              <a:rPr lang="en-US" altLang="ko-KR" dirty="0" smtClean="0">
                <a:sym typeface="Wingdings" panose="05000000000000000000" pitchFamily="2" charset="2"/>
              </a:rPr>
              <a:t> North Korean workers in South Korea would spend their income within South Korea.  South Korea’s GDP</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North Korean workers in South Korea would send part of their income to their families, who stay in North Korea.  North Korea’s GDP </a:t>
            </a:r>
          </a:p>
          <a:p>
            <a:pPr marL="342900" indent="-342900" algn="l">
              <a:lnSpc>
                <a:spcPct val="100000"/>
              </a:lnSpc>
              <a:buFont typeface="Wingdings" panose="05000000000000000000" pitchFamily="2" charset="2"/>
              <a:buChar char="à"/>
            </a:pPr>
            <a:r>
              <a:rPr lang="en-US" altLang="ko-KR" dirty="0" smtClean="0">
                <a:sym typeface="Wingdings" panose="05000000000000000000" pitchFamily="2" charset="2"/>
              </a:rPr>
              <a:t>If North Korean workers allowed to send their money to North Korea, trajectories of GDP in South and North would be different.</a:t>
            </a:r>
            <a:endParaRPr lang="ko-KR" altLang="en-US" sz="2800" b="1" dirty="0"/>
          </a:p>
        </p:txBody>
      </p:sp>
    </p:spTree>
    <p:extLst>
      <p:ext uri="{BB962C8B-B14F-4D97-AF65-F5344CB8AC3E}">
        <p14:creationId xmlns:p14="http://schemas.microsoft.com/office/powerpoint/2010/main" val="3309653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부제목 2"/>
          <p:cNvSpPr>
            <a:spLocks noGrp="1"/>
          </p:cNvSpPr>
          <p:nvPr>
            <p:ph type="subTitle" idx="1"/>
          </p:nvPr>
        </p:nvSpPr>
        <p:spPr>
          <a:xfrm>
            <a:off x="757084" y="363794"/>
            <a:ext cx="10894142" cy="6282812"/>
          </a:xfrm>
        </p:spPr>
        <p:txBody>
          <a:bodyPr>
            <a:normAutofit/>
          </a:bodyPr>
          <a:lstStyle/>
          <a:p>
            <a:pPr algn="l">
              <a:lnSpc>
                <a:spcPct val="100000"/>
              </a:lnSpc>
            </a:pPr>
            <a:r>
              <a:rPr lang="en-US" altLang="ko-KR" sz="2800" b="1" dirty="0" smtClean="0"/>
              <a:t>Comments</a:t>
            </a:r>
          </a:p>
          <a:p>
            <a:pPr algn="l">
              <a:lnSpc>
                <a:spcPct val="100000"/>
              </a:lnSpc>
            </a:pPr>
            <a:endParaRPr lang="en-US" altLang="ko-KR" sz="2800" b="1" dirty="0" smtClean="0"/>
          </a:p>
          <a:p>
            <a:pPr algn="l">
              <a:lnSpc>
                <a:spcPct val="100000"/>
              </a:lnSpc>
            </a:pPr>
            <a:r>
              <a:rPr lang="en-US" altLang="ko-KR" dirty="0" smtClean="0"/>
              <a:t>4. More Discussions Needed: Chaos and Crisis in NK and SK - Results for South Korea</a:t>
            </a:r>
          </a:p>
          <a:p>
            <a:pPr algn="l">
              <a:lnSpc>
                <a:spcPct val="100000"/>
              </a:lnSpc>
            </a:pPr>
            <a:r>
              <a:rPr lang="en-US" altLang="ko-KR" dirty="0"/>
              <a:t> </a:t>
            </a:r>
            <a:r>
              <a:rPr lang="en-US" altLang="ko-KR" dirty="0" smtClean="0"/>
              <a:t>                                                      </a:t>
            </a:r>
            <a:r>
              <a:rPr lang="en-US" altLang="ko-KR" dirty="0" smtClean="0"/>
              <a:t>Double-Dip </a:t>
            </a:r>
            <a:r>
              <a:rPr lang="en-US" altLang="ko-KR" dirty="0" smtClean="0"/>
              <a:t>in consumption?</a:t>
            </a:r>
          </a:p>
          <a:p>
            <a:pPr algn="l">
              <a:lnSpc>
                <a:spcPct val="100000"/>
              </a:lnSpc>
            </a:pPr>
            <a:r>
              <a:rPr lang="en-US" altLang="ko-KR" dirty="0"/>
              <a:t>	</a:t>
            </a:r>
            <a:r>
              <a:rPr lang="en-US" altLang="ko-KR" dirty="0" smtClean="0"/>
              <a:t>					    Logic?</a:t>
            </a:r>
          </a:p>
          <a:p>
            <a:pPr algn="l">
              <a:lnSpc>
                <a:spcPct val="100000"/>
              </a:lnSpc>
            </a:pPr>
            <a:r>
              <a:rPr lang="en-US" altLang="ko-KR" dirty="0"/>
              <a:t>	</a:t>
            </a:r>
            <a:r>
              <a:rPr lang="en-US" altLang="ko-KR" dirty="0" smtClean="0"/>
              <a:t>						</a:t>
            </a:r>
          </a:p>
        </p:txBody>
      </p:sp>
      <p:pic>
        <p:nvPicPr>
          <p:cNvPr id="9" name="그림 8"/>
          <p:cNvPicPr>
            <a:picLocks noChangeAspect="1"/>
          </p:cNvPicPr>
          <p:nvPr/>
        </p:nvPicPr>
        <p:blipFill>
          <a:blip r:embed="rId2"/>
          <a:stretch>
            <a:fillRect/>
          </a:stretch>
        </p:blipFill>
        <p:spPr>
          <a:xfrm>
            <a:off x="904568" y="2385922"/>
            <a:ext cx="5607489" cy="4093537"/>
          </a:xfrm>
          <a:prstGeom prst="rect">
            <a:avLst/>
          </a:prstGeom>
        </p:spPr>
      </p:pic>
      <p:sp>
        <p:nvSpPr>
          <p:cNvPr id="10" name="부제목 2"/>
          <p:cNvSpPr txBox="1">
            <a:spLocks/>
          </p:cNvSpPr>
          <p:nvPr/>
        </p:nvSpPr>
        <p:spPr>
          <a:xfrm>
            <a:off x="7177548" y="3342968"/>
            <a:ext cx="4748982" cy="3313471"/>
          </a:xfrm>
          <a:prstGeom prst="rect">
            <a:avLst/>
          </a:prstGeom>
        </p:spPr>
        <p:txBody>
          <a:bodyPr vert="horz" lIns="91440" tIns="45720" rIns="91440" bIns="45720" rtlCol="0">
            <a:normAutofit lnSpcReduction="10000"/>
          </a:bodyPr>
          <a:lstStyle>
            <a:lvl1pPr marL="0" indent="0" algn="ctr" defTabSz="914400" rtl="0" eaLnBrk="1" latinLnBrk="1"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1"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1"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altLang="ko-KR" dirty="0"/>
              <a:t>An initial </a:t>
            </a:r>
            <a:r>
              <a:rPr lang="en-US" altLang="ko-KR" dirty="0" smtClean="0"/>
              <a:t>shock</a:t>
            </a:r>
          </a:p>
          <a:p>
            <a:pPr algn="l">
              <a:lnSpc>
                <a:spcPct val="100000"/>
              </a:lnSpc>
            </a:pPr>
            <a:r>
              <a:rPr lang="en-US" altLang="ko-KR" dirty="0" smtClean="0"/>
              <a:t>And then private consumption will fall to finance fiscal transfers and investment up to 2025. </a:t>
            </a:r>
          </a:p>
          <a:p>
            <a:pPr algn="l">
              <a:lnSpc>
                <a:spcPct val="100000"/>
              </a:lnSpc>
            </a:pPr>
            <a:r>
              <a:rPr lang="en-US" altLang="ko-KR" dirty="0" smtClean="0"/>
              <a:t>However, this is not happening in case of Chaos in NK only. Why?: The crisis in SK will generate a huge negative impact of the initial shock.</a:t>
            </a:r>
          </a:p>
        </p:txBody>
      </p:sp>
    </p:spTree>
    <p:extLst>
      <p:ext uri="{BB962C8B-B14F-4D97-AF65-F5344CB8AC3E}">
        <p14:creationId xmlns:p14="http://schemas.microsoft.com/office/powerpoint/2010/main" val="3504008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514</Words>
  <Application>Microsoft Office PowerPoint</Application>
  <PresentationFormat>와이드스크린</PresentationFormat>
  <Paragraphs>56</Paragraphs>
  <Slides>7</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7</vt:i4>
      </vt:variant>
    </vt:vector>
  </HeadingPairs>
  <TitlesOfParts>
    <vt:vector size="11" baseType="lpstr">
      <vt:lpstr>맑은 고딕</vt:lpstr>
      <vt:lpstr>Arial</vt:lpstr>
      <vt:lpstr>Wingdings</vt:lpstr>
      <vt:lpstr>Office 테마</vt:lpstr>
      <vt:lpstr>Comments on “Modelling the Economic Impacts of Korean Unification” by McKibbin, Lee, Liu and Song   </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“Modelling the Economic Impacts of Korean Unification” by McKibbin, Lee, Liu and Song </dc:title>
  <dc:creator>Moonsung Kang</dc:creator>
  <cp:lastModifiedBy>Moonsung Kang</cp:lastModifiedBy>
  <cp:revision>23</cp:revision>
  <dcterms:created xsi:type="dcterms:W3CDTF">2017-02-27T11:11:30Z</dcterms:created>
  <dcterms:modified xsi:type="dcterms:W3CDTF">2017-03-03T02:05:21Z</dcterms:modified>
</cp:coreProperties>
</file>