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8" r:id="rId2"/>
    <p:sldId id="279" r:id="rId3"/>
    <p:sldId id="282" r:id="rId4"/>
    <p:sldId id="261" r:id="rId5"/>
    <p:sldId id="260" r:id="rId6"/>
    <p:sldId id="265" r:id="rId7"/>
    <p:sldId id="266" r:id="rId8"/>
    <p:sldId id="270" r:id="rId9"/>
    <p:sldId id="268" r:id="rId10"/>
    <p:sldId id="275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0651307475453"/>
          <c:y val="5.1402541293421984E-2"/>
          <c:w val="0.80272143693494746"/>
          <c:h val="0.87438355220079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Inflation, GDP deflator (annual %)</c:v>
                </c:pt>
              </c:strCache>
            </c:strRef>
          </c:tx>
          <c:marker>
            <c:symbol val="none"/>
          </c:marker>
          <c:cat>
            <c:numRef>
              <c:f>Sheet1!$M$1:$AK$1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Sheet1!$M$7:$AK$7</c:f>
              <c:numCache>
                <c:formatCode>General</c:formatCode>
                <c:ptCount val="25"/>
                <c:pt idx="0">
                  <c:v>42.095094250885609</c:v>
                </c:pt>
                <c:pt idx="1">
                  <c:v>72.546393481380761</c:v>
                </c:pt>
                <c:pt idx="2">
                  <c:v>32.629182138101584</c:v>
                </c:pt>
                <c:pt idx="3">
                  <c:v>17.414979620405973</c:v>
                </c:pt>
                <c:pt idx="4">
                  <c:v>16.952316609899924</c:v>
                </c:pt>
                <c:pt idx="5">
                  <c:v>17.040188554170669</c:v>
                </c:pt>
                <c:pt idx="6">
                  <c:v>8.6967689451712857</c:v>
                </c:pt>
                <c:pt idx="7">
                  <c:v>6.5974085457880562</c:v>
                </c:pt>
                <c:pt idx="8">
                  <c:v>8.8378610433692728</c:v>
                </c:pt>
                <c:pt idx="9">
                  <c:v>5.7346993138371687</c:v>
                </c:pt>
                <c:pt idx="10">
                  <c:v>11.594511112581671</c:v>
                </c:pt>
                <c:pt idx="11">
                  <c:v>2.6770831744455279</c:v>
                </c:pt>
                <c:pt idx="12">
                  <c:v>4.9421924637748589</c:v>
                </c:pt>
                <c:pt idx="13">
                  <c:v>6.8884496833290427</c:v>
                </c:pt>
                <c:pt idx="14">
                  <c:v>9.2325149573548657</c:v>
                </c:pt>
                <c:pt idx="15">
                  <c:v>9.203934461672759</c:v>
                </c:pt>
                <c:pt idx="16">
                  <c:v>8.5689479747524473</c:v>
                </c:pt>
                <c:pt idx="17">
                  <c:v>9.6302256143011817</c:v>
                </c:pt>
                <c:pt idx="18">
                  <c:v>22.673316175643123</c:v>
                </c:pt>
                <c:pt idx="19">
                  <c:v>6.2155644382920912</c:v>
                </c:pt>
                <c:pt idx="20">
                  <c:v>12.074357653436849</c:v>
                </c:pt>
                <c:pt idx="21">
                  <c:v>21.260702914699905</c:v>
                </c:pt>
                <c:pt idx="22">
                  <c:v>10.925993905915533</c:v>
                </c:pt>
                <c:pt idx="23">
                  <c:v>4.7606548399290034</c:v>
                </c:pt>
                <c:pt idx="24">
                  <c:v>3.6623838108651938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DB-4A0C-8277-2C71345D0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439104"/>
        <c:axId val="91440640"/>
      </c:lineChart>
      <c:catAx>
        <c:axId val="9143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91440640"/>
        <c:crosses val="autoZero"/>
        <c:auto val="1"/>
        <c:lblAlgn val="ctr"/>
        <c:lblOffset val="100"/>
        <c:tickLblSkip val="2"/>
        <c:noMultiLvlLbl val="0"/>
      </c:catAx>
      <c:valAx>
        <c:axId val="9144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9143910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Data!$B$1:$R$1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Data!$B$2:$R$2</c:f>
              <c:numCache>
                <c:formatCode>General</c:formatCode>
                <c:ptCount val="17"/>
                <c:pt idx="0">
                  <c:v>25.273156798669817</c:v>
                </c:pt>
                <c:pt idx="1">
                  <c:v>20.727311673651329</c:v>
                </c:pt>
                <c:pt idx="2">
                  <c:v>14.904350065599692</c:v>
                </c:pt>
                <c:pt idx="3">
                  <c:v>14.666477706398753</c:v>
                </c:pt>
                <c:pt idx="4">
                  <c:v>12.324781980742893</c:v>
                </c:pt>
                <c:pt idx="5">
                  <c:v>19.239766656868127</c:v>
                </c:pt>
                <c:pt idx="6">
                  <c:v>14.8869201406815</c:v>
                </c:pt>
                <c:pt idx="7">
                  <c:v>16.741652395309035</c:v>
                </c:pt>
                <c:pt idx="8">
                  <c:v>22.116118852373432</c:v>
                </c:pt>
                <c:pt idx="9">
                  <c:v>16.735534583551793</c:v>
                </c:pt>
                <c:pt idx="10">
                  <c:v>17.778107551017033</c:v>
                </c:pt>
                <c:pt idx="11">
                  <c:v>28.423277872615412</c:v>
                </c:pt>
                <c:pt idx="12">
                  <c:v>18.948314613324708</c:v>
                </c:pt>
                <c:pt idx="13">
                  <c:v>17.322969786285356</c:v>
                </c:pt>
                <c:pt idx="14">
                  <c:v>14.391652016690196</c:v>
                </c:pt>
                <c:pt idx="15">
                  <c:v>13.58890221463145</c:v>
                </c:pt>
                <c:pt idx="16">
                  <c:v>11.011936136133569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AE-4FA1-915E-D700B79DE8AB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numRef>
              <c:f>Data!$B$1:$R$1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Data!$B$3:$R$3</c:f>
              <c:numCache>
                <c:formatCode>General</c:formatCode>
                <c:ptCount val="17"/>
                <c:pt idx="0">
                  <c:v>25.795255173655558</c:v>
                </c:pt>
                <c:pt idx="1">
                  <c:v>25.292109398662632</c:v>
                </c:pt>
                <c:pt idx="2">
                  <c:v>23.809449130810304</c:v>
                </c:pt>
                <c:pt idx="3">
                  <c:v>66.451597275208982</c:v>
                </c:pt>
                <c:pt idx="4">
                  <c:v>35.419318488887249</c:v>
                </c:pt>
                <c:pt idx="5">
                  <c:v>33.052044330996608</c:v>
                </c:pt>
                <c:pt idx="6">
                  <c:v>31.049976485201547</c:v>
                </c:pt>
                <c:pt idx="7">
                  <c:v>30.90671045949977</c:v>
                </c:pt>
                <c:pt idx="8">
                  <c:v>29.670795873348155</c:v>
                </c:pt>
                <c:pt idx="9">
                  <c:v>49.105997368946745</c:v>
                </c:pt>
                <c:pt idx="10">
                  <c:v>20.69752706063764</c:v>
                </c:pt>
                <c:pt idx="11">
                  <c:v>26.2326704190675</c:v>
                </c:pt>
                <c:pt idx="12">
                  <c:v>29.714606841345898</c:v>
                </c:pt>
                <c:pt idx="13">
                  <c:v>11.94244604014647</c:v>
                </c:pt>
                <c:pt idx="14">
                  <c:v>24.544747699406706</c:v>
                </c:pt>
                <c:pt idx="15">
                  <c:v>21.399470154494743</c:v>
                </c:pt>
                <c:pt idx="16">
                  <c:v>19.740018485386589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AE-4FA1-915E-D700B79DE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93344"/>
        <c:axId val="91611520"/>
      </c:lineChart>
      <c:catAx>
        <c:axId val="915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91611520"/>
        <c:crosses val="autoZero"/>
        <c:auto val="1"/>
        <c:lblAlgn val="ctr"/>
        <c:lblOffset val="100"/>
        <c:tickLblSkip val="2"/>
        <c:noMultiLvlLbl val="0"/>
      </c:catAx>
      <c:valAx>
        <c:axId val="9161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91593344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75666478825394E-2"/>
          <c:y val="2.2447718651608547E-2"/>
          <c:w val="0.811099872941765"/>
          <c:h val="0.953082704660191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Inflation, consumer prices (annual %)</c:v>
                </c:pt>
              </c:strCache>
            </c:strRef>
          </c:tx>
          <c:marker>
            <c:symbol val="none"/>
          </c:marker>
          <c:cat>
            <c:numRef>
              <c:f>Sheet1!$P$1:$AK$1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Sheet1!$P$5:$AK$5</c:f>
              <c:numCache>
                <c:formatCode>General</c:formatCode>
                <c:ptCount val="22"/>
                <c:pt idx="3">
                  <c:v>5.6749999999998977</c:v>
                </c:pt>
                <c:pt idx="4">
                  <c:v>3.2095260626137474</c:v>
                </c:pt>
                <c:pt idx="5">
                  <c:v>7.266198044009613</c:v>
                </c:pt>
                <c:pt idx="6">
                  <c:v>4.1171023577173571</c:v>
                </c:pt>
                <c:pt idx="7">
                  <c:v>-1.7103372785111191</c:v>
                </c:pt>
                <c:pt idx="8">
                  <c:v>-0.43154451172814845</c:v>
                </c:pt>
                <c:pt idx="9">
                  <c:v>3.8308283816846966</c:v>
                </c:pt>
                <c:pt idx="10">
                  <c:v>3.2198899531281882</c:v>
                </c:pt>
                <c:pt idx="11">
                  <c:v>7.7591312931885881</c:v>
                </c:pt>
                <c:pt idx="12">
                  <c:v>8.2814217662146206</c:v>
                </c:pt>
                <c:pt idx="13">
                  <c:v>7.3857868020305943</c:v>
                </c:pt>
                <c:pt idx="14">
                  <c:v>8.3037894902697929</c:v>
                </c:pt>
                <c:pt idx="15">
                  <c:v>23.116316287190372</c:v>
                </c:pt>
                <c:pt idx="16">
                  <c:v>7.0545584990910015</c:v>
                </c:pt>
                <c:pt idx="17">
                  <c:v>8.8616003609539291</c:v>
                </c:pt>
                <c:pt idx="18">
                  <c:v>18.677477120540004</c:v>
                </c:pt>
                <c:pt idx="19">
                  <c:v>9.0942160785739077</c:v>
                </c:pt>
                <c:pt idx="20">
                  <c:v>6.5922558981659449</c:v>
                </c:pt>
                <c:pt idx="21">
                  <c:v>4.0858999407278134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55-442B-9164-FDA9268E805D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Deposit interest rate (%)</c:v>
                </c:pt>
              </c:strCache>
            </c:strRef>
          </c:tx>
          <c:marker>
            <c:symbol val="none"/>
          </c:marker>
          <c:cat>
            <c:numRef>
              <c:f>Sheet1!$P$1:$AK$1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Sheet1!$P$9:$AK$9</c:f>
              <c:numCache>
                <c:formatCode>General</c:formatCode>
                <c:ptCount val="22"/>
                <c:pt idx="0">
                  <c:v>22.04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8.5124999999999993</c:v>
                </c:pt>
                <c:pt idx="5">
                  <c:v>9.23</c:v>
                </c:pt>
                <c:pt idx="6">
                  <c:v>7.3724999999999996</c:v>
                </c:pt>
                <c:pt idx="7">
                  <c:v>3.6533333333333302</c:v>
                </c:pt>
                <c:pt idx="8">
                  <c:v>5.3041666666666698</c:v>
                </c:pt>
                <c:pt idx="9">
                  <c:v>6.4474999999999998</c:v>
                </c:pt>
                <c:pt idx="10">
                  <c:v>6.6216666666666697</c:v>
                </c:pt>
                <c:pt idx="11">
                  <c:v>6.1712499999999997</c:v>
                </c:pt>
                <c:pt idx="12">
                  <c:v>7.1449999999999996</c:v>
                </c:pt>
                <c:pt idx="13">
                  <c:v>7.63</c:v>
                </c:pt>
                <c:pt idx="14">
                  <c:v>7.4924999999999997</c:v>
                </c:pt>
                <c:pt idx="15">
                  <c:v>12.7304166666667</c:v>
                </c:pt>
                <c:pt idx="16">
                  <c:v>7.91</c:v>
                </c:pt>
                <c:pt idx="17">
                  <c:v>11.19375</c:v>
                </c:pt>
                <c:pt idx="18">
                  <c:v>13.993499999999999</c:v>
                </c:pt>
                <c:pt idx="19">
                  <c:v>10.5036666666667</c:v>
                </c:pt>
                <c:pt idx="20">
                  <c:v>7.14</c:v>
                </c:pt>
                <c:pt idx="21">
                  <c:v>5.7575000000000003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55-442B-9164-FDA9268E8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166784"/>
        <c:axId val="92180864"/>
      </c:lineChart>
      <c:catAx>
        <c:axId val="9216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2180864"/>
        <c:crosses val="autoZero"/>
        <c:auto val="1"/>
        <c:lblAlgn val="ctr"/>
        <c:lblOffset val="100"/>
        <c:tickLblSkip val="2"/>
        <c:noMultiLvlLbl val="0"/>
      </c:catAx>
      <c:valAx>
        <c:axId val="9218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216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21716204393371"/>
          <c:y val="0.46343883664517393"/>
          <c:w val="0.14499077817975456"/>
          <c:h val="0.32219332214620711"/>
        </c:manualLayout>
      </c:layout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numRef>
              <c:f>Sheet1!$L$1:$AJ$1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Sheet1!$L$3:$AJ$3</c:f>
              <c:numCache>
                <c:formatCode>0.0</c:formatCode>
                <c:ptCount val="25"/>
                <c:pt idx="0">
                  <c:v>105.32244469691744</c:v>
                </c:pt>
                <c:pt idx="1">
                  <c:v>87.707275742195108</c:v>
                </c:pt>
                <c:pt idx="2" formatCode="General">
                  <c:v>86.214500217151411</c:v>
                </c:pt>
                <c:pt idx="3" formatCode="General">
                  <c:v>92.639676481248742</c:v>
                </c:pt>
                <c:pt idx="4" formatCode="General">
                  <c:v>100.77816699986745</c:v>
                </c:pt>
                <c:pt idx="5" formatCode="General">
                  <c:v>101.22686598637397</c:v>
                </c:pt>
                <c:pt idx="6" formatCode="General">
                  <c:v>108.24550272615217</c:v>
                </c:pt>
                <c:pt idx="7" formatCode="General">
                  <c:v>115.8586133603646</c:v>
                </c:pt>
                <c:pt idx="8" formatCode="General">
                  <c:v>120.67889411282174</c:v>
                </c:pt>
                <c:pt idx="9" formatCode="General">
                  <c:v>99.854882334201832</c:v>
                </c:pt>
                <c:pt idx="10" formatCode="General">
                  <c:v>94.16607540415184</c:v>
                </c:pt>
                <c:pt idx="11" formatCode="General">
                  <c:v>92.400806156393557</c:v>
                </c:pt>
                <c:pt idx="12" formatCode="General">
                  <c:v>92.765305335471496</c:v>
                </c:pt>
                <c:pt idx="13" formatCode="General">
                  <c:v>91.053009354495671</c:v>
                </c:pt>
                <c:pt idx="14" formatCode="General">
                  <c:v>84.095831826361461</c:v>
                </c:pt>
                <c:pt idx="15" formatCode="General">
                  <c:v>82.800257984907944</c:v>
                </c:pt>
                <c:pt idx="16" formatCode="General">
                  <c:v>85.456106093663678</c:v>
                </c:pt>
                <c:pt idx="17" formatCode="General">
                  <c:v>88.284411878829417</c:v>
                </c:pt>
                <c:pt idx="18" formatCode="General">
                  <c:v>89.054970307884432</c:v>
                </c:pt>
                <c:pt idx="19" formatCode="General">
                  <c:v>100.15499606604574</c:v>
                </c:pt>
                <c:pt idx="20" formatCode="General">
                  <c:v>104.86842349613231</c:v>
                </c:pt>
                <c:pt idx="21" formatCode="General">
                  <c:v>100.00000000000001</c:v>
                </c:pt>
                <c:pt idx="22" formatCode="General">
                  <c:v>99.542681378142433</c:v>
                </c:pt>
                <c:pt idx="23" formatCode="General">
                  <c:v>106.58302772212564</c:v>
                </c:pt>
                <c:pt idx="24" formatCode="General">
                  <c:v>113.72096958357942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C-46BA-B932-C8958D7A5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74528"/>
        <c:axId val="92376064"/>
      </c:lineChart>
      <c:catAx>
        <c:axId val="9237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92376064"/>
        <c:crosses val="autoZero"/>
        <c:auto val="1"/>
        <c:lblAlgn val="ctr"/>
        <c:lblOffset val="100"/>
        <c:tickLblSkip val="2"/>
        <c:noMultiLvlLbl val="0"/>
      </c:catAx>
      <c:valAx>
        <c:axId val="92376064"/>
        <c:scaling>
          <c:orientation val="minMax"/>
          <c:max val="125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9237452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NFA/GDP</c:v>
                </c:pt>
              </c:strCache>
            </c:strRef>
          </c:tx>
          <c:marker>
            <c:symbol val="none"/>
          </c:marker>
          <c:cat>
            <c:numRef>
              <c:f>Sheet2!$A$8:$A$24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Sheet2!$D$8:$D$24</c:f>
              <c:numCache>
                <c:formatCode>0.00%</c:formatCode>
                <c:ptCount val="17"/>
                <c:pt idx="0">
                  <c:v>-0.78266621948888349</c:v>
                </c:pt>
                <c:pt idx="1">
                  <c:v>-0.75034786921862651</c:v>
                </c:pt>
                <c:pt idx="2">
                  <c:v>-0.77316022363259473</c:v>
                </c:pt>
                <c:pt idx="3">
                  <c:v>-0.80989975867364716</c:v>
                </c:pt>
                <c:pt idx="4">
                  <c:v>-0.67587856965832338</c:v>
                </c:pt>
                <c:pt idx="5">
                  <c:v>-0.60883531144625458</c:v>
                </c:pt>
                <c:pt idx="6">
                  <c:v>-0.58346022684918919</c:v>
                </c:pt>
                <c:pt idx="7">
                  <c:v>-0.58203841608471363</c:v>
                </c:pt>
                <c:pt idx="8">
                  <c:v>-0.55689969335548195</c:v>
                </c:pt>
                <c:pt idx="9">
                  <c:v>-0.52304195878993642</c:v>
                </c:pt>
                <c:pt idx="10">
                  <c:v>-0.48721224706921912</c:v>
                </c:pt>
                <c:pt idx="11">
                  <c:v>-0.40185877973637008</c:v>
                </c:pt>
                <c:pt idx="12">
                  <c:v>-0.43092034628650799</c:v>
                </c:pt>
                <c:pt idx="13">
                  <c:v>-0.44494519441717917</c:v>
                </c:pt>
                <c:pt idx="14">
                  <c:v>-0.67849852854181125</c:v>
                </c:pt>
                <c:pt idx="15">
                  <c:v>-0.79475728183128258</c:v>
                </c:pt>
                <c:pt idx="16">
                  <c:v>-0.72899084988454022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93-426E-B05C-67C5C0C2F4C3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FDI Liabilities/GDP</c:v>
                </c:pt>
              </c:strCache>
            </c:strRef>
          </c:tx>
          <c:marker>
            <c:symbol val="none"/>
          </c:marker>
          <c:cat>
            <c:numRef>
              <c:f>Sheet2!$A$8:$A$24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Sheet2!$E$8:$E$24</c:f>
              <c:numCache>
                <c:formatCode>0.00%</c:formatCode>
                <c:ptCount val="17"/>
                <c:pt idx="0">
                  <c:v>-0.2757144607525488</c:v>
                </c:pt>
                <c:pt idx="1">
                  <c:v>-0.30524774631247997</c:v>
                </c:pt>
                <c:pt idx="2">
                  <c:v>-0.36282632663892289</c:v>
                </c:pt>
                <c:pt idx="3">
                  <c:v>-0.41962880978565614</c:v>
                </c:pt>
                <c:pt idx="4">
                  <c:v>-0.44735585492242591</c:v>
                </c:pt>
                <c:pt idx="5">
                  <c:v>-0.45349875662213801</c:v>
                </c:pt>
                <c:pt idx="6">
                  <c:v>-0.47466977364032947</c:v>
                </c:pt>
                <c:pt idx="7">
                  <c:v>-0.47976619123658792</c:v>
                </c:pt>
                <c:pt idx="8">
                  <c:v>-0.46226098052538156</c:v>
                </c:pt>
                <c:pt idx="9">
                  <c:v>-0.4377886451612808</c:v>
                </c:pt>
                <c:pt idx="10">
                  <c:v>-0.41284238536959816</c:v>
                </c:pt>
                <c:pt idx="11">
                  <c:v>-0.39801397921241383</c:v>
                </c:pt>
                <c:pt idx="12">
                  <c:v>-0.43525730414757374</c:v>
                </c:pt>
                <c:pt idx="13">
                  <c:v>-0.44883820974622135</c:v>
                </c:pt>
                <c:pt idx="14">
                  <c:v>-0.51659620123759054</c:v>
                </c:pt>
                <c:pt idx="15">
                  <c:v>-0.54193669146242496</c:v>
                </c:pt>
                <c:pt idx="16">
                  <c:v>-0.51792985379775569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93-426E-B05C-67C5C0C2F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810752"/>
        <c:axId val="109409408"/>
      </c:lineChart>
      <c:catAx>
        <c:axId val="1068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09409408"/>
        <c:crossesAt val="0"/>
        <c:auto val="1"/>
        <c:lblAlgn val="ctr"/>
        <c:lblOffset val="100"/>
        <c:tickLblSkip val="2"/>
        <c:noMultiLvlLbl val="0"/>
      </c:catAx>
      <c:valAx>
        <c:axId val="1094094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0681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07760516421935"/>
          <c:y val="0.45052392489400361"/>
          <c:w val="0.17291338582677165"/>
          <c:h val="0.19638804764789017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F8469-69D7-49D3-A4BB-84495D324D4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E3AF-D533-435C-A496-65FB9DBE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8E5F0-A410-434E-9829-2E0ED263CA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8E5F0-A410-434E-9829-2E0ED263CA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8E5F0-A410-434E-9829-2E0ED263CA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3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8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A9B7-3355-4B20-AE10-AC5B51E5788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0446-78C5-44D0-ADBF-E533F44C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8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davidrdoll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ookings.edu/experts/david-dolla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Implications from International Experiences of Reunification:  Lessons from Vietnam’s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David Dollar</a:t>
            </a:r>
          </a:p>
          <a:p>
            <a:pPr algn="ctr">
              <a:buNone/>
            </a:pPr>
            <a:r>
              <a:rPr lang="en-US" dirty="0" smtClean="0"/>
              <a:t>Senior Fellow, Brookings Institution</a:t>
            </a:r>
          </a:p>
          <a:p>
            <a:pPr algn="ctr">
              <a:buNone/>
            </a:pPr>
            <a:r>
              <a:rPr lang="en-US" dirty="0" smtClean="0"/>
              <a:t>Seminar on Korean Reunification: Prospect and Global Implications</a:t>
            </a:r>
          </a:p>
          <a:p>
            <a:pPr algn="ctr">
              <a:buNone/>
            </a:pPr>
            <a:r>
              <a:rPr lang="en-US" dirty="0" smtClean="0"/>
              <a:t>February 2017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sz="1900" b="1" i="1" dirty="0"/>
              <a:t>Follow me on twitter </a:t>
            </a:r>
            <a:r>
              <a:rPr lang="en-US" sz="1900" b="1" i="1" u="sng" dirty="0">
                <a:hlinkClick r:id="rId3"/>
              </a:rPr>
              <a:t>@</a:t>
            </a:r>
            <a:r>
              <a:rPr lang="en-US" sz="1900" b="1" i="1" u="sng" dirty="0" err="1">
                <a:hlinkClick r:id="rId3"/>
              </a:rPr>
              <a:t>davidrdollar</a:t>
            </a:r>
            <a:endParaRPr lang="en-US" sz="1900" dirty="0"/>
          </a:p>
          <a:p>
            <a:r>
              <a:rPr lang="en-US" sz="1900" b="1" i="1" dirty="0"/>
              <a:t>See my blog and papers at </a:t>
            </a:r>
            <a:r>
              <a:rPr lang="en-US" sz="1900" u="sng" dirty="0">
                <a:hlinkClick r:id="rId4"/>
              </a:rPr>
              <a:t>https://</a:t>
            </a:r>
            <a:r>
              <a:rPr lang="en-US" sz="1900" u="sng" dirty="0" smtClean="0">
                <a:hlinkClick r:id="rId4"/>
              </a:rPr>
              <a:t>www.brookings.edu/experts/david-dollar/</a:t>
            </a:r>
            <a:endParaRPr lang="en-US" sz="19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04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Vietnam: </a:t>
            </a:r>
            <a:r>
              <a:rPr lang="en-US" sz="2800" b="1" dirty="0"/>
              <a:t>FDI liabilities and Net Foreign Assets</a:t>
            </a:r>
            <a:br>
              <a:rPr lang="en-US" sz="2800" b="1" dirty="0"/>
            </a:br>
            <a:r>
              <a:rPr lang="en-US" sz="2800" b="1" dirty="0" smtClean="0"/>
              <a:t>1995-2011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725605"/>
              </p:ext>
            </p:extLst>
          </p:nvPr>
        </p:nvGraphicFramePr>
        <p:xfrm>
          <a:off x="457200" y="15240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1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E6CA4"/>
                </a:solidFill>
              </a:rPr>
              <a:t>Implications from International Experiences of Reunification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534275" cy="3886200"/>
          </a:xfrm>
        </p:spPr>
        <p:txBody>
          <a:bodyPr/>
          <a:lstStyle/>
          <a:p>
            <a:r>
              <a:rPr lang="en-US" dirty="0" smtClean="0"/>
              <a:t>North-South gap is unprecedented</a:t>
            </a:r>
          </a:p>
          <a:p>
            <a:r>
              <a:rPr lang="en-US" dirty="0" smtClean="0"/>
              <a:t>Vietnam provides some lessons</a:t>
            </a:r>
          </a:p>
          <a:p>
            <a:pPr lvl="1"/>
            <a:r>
              <a:rPr lang="en-US" sz="3200" dirty="0" smtClean="0"/>
              <a:t>Challenges of macroeconomic stability</a:t>
            </a:r>
          </a:p>
          <a:p>
            <a:pPr lvl="1"/>
            <a:r>
              <a:rPr lang="en-US" sz="3200" dirty="0" smtClean="0"/>
              <a:t>Importance of realistic currency value</a:t>
            </a:r>
          </a:p>
          <a:p>
            <a:pPr lvl="1"/>
            <a:r>
              <a:rPr lang="en-US" sz="3200" dirty="0" smtClean="0"/>
              <a:t>Benefits of foreign investment and aid</a:t>
            </a:r>
          </a:p>
          <a:p>
            <a:r>
              <a:rPr lang="en-US" dirty="0" smtClean="0"/>
              <a:t>Economic reform in DPRK is key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211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E6CA4"/>
                </a:solidFill>
              </a:rPr>
              <a:t>Implications from International Experiences of Reunification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534275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North-South gap </a:t>
            </a:r>
            <a:r>
              <a:rPr lang="en-US" dirty="0" smtClean="0"/>
              <a:t>in Korea is </a:t>
            </a:r>
            <a:r>
              <a:rPr lang="en-US" dirty="0" smtClean="0"/>
              <a:t>unprecedented</a:t>
            </a:r>
          </a:p>
          <a:p>
            <a:r>
              <a:rPr lang="en-US" dirty="0" smtClean="0"/>
              <a:t>Vietnam provides some lessons</a:t>
            </a:r>
          </a:p>
          <a:p>
            <a:pPr lvl="1"/>
            <a:r>
              <a:rPr lang="en-US" sz="3200" dirty="0" smtClean="0"/>
              <a:t>Challenges of macroeconomic stability</a:t>
            </a:r>
          </a:p>
          <a:p>
            <a:pPr lvl="1"/>
            <a:r>
              <a:rPr lang="en-US" sz="3200" dirty="0" smtClean="0"/>
              <a:t>Importance of realistic currency value</a:t>
            </a:r>
          </a:p>
          <a:p>
            <a:pPr lvl="1"/>
            <a:r>
              <a:rPr lang="en-US" sz="3200" dirty="0" smtClean="0"/>
              <a:t>Benefits of foreign investment and aid</a:t>
            </a:r>
          </a:p>
          <a:p>
            <a:r>
              <a:rPr lang="en-US" dirty="0" smtClean="0"/>
              <a:t>Economic reform in DPRK is key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912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7350" y="971551"/>
            <a:ext cx="589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Characteristics of China, DPRK, ROK  and Vietnam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43" y="1964129"/>
            <a:ext cx="6457258" cy="40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9489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150137"/>
            <a:ext cx="8969557" cy="6527754"/>
            <a:chOff x="76200" y="150137"/>
            <a:chExt cx="8969557" cy="6527754"/>
          </a:xfrm>
        </p:grpSpPr>
        <p:grpSp>
          <p:nvGrpSpPr>
            <p:cNvPr id="7" name="Group 6"/>
            <p:cNvGrpSpPr/>
            <p:nvPr/>
          </p:nvGrpSpPr>
          <p:grpSpPr>
            <a:xfrm>
              <a:off x="76200" y="150137"/>
              <a:ext cx="8969557" cy="6527754"/>
              <a:chOff x="76200" y="150137"/>
              <a:chExt cx="8969557" cy="652775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150137"/>
                <a:ext cx="8969557" cy="652775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886200" y="715889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(Log Scale)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4800" y="271389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7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4704" y="101646"/>
            <a:ext cx="8969557" cy="6527754"/>
            <a:chOff x="104704" y="101646"/>
            <a:chExt cx="8969557" cy="65277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04" y="101646"/>
              <a:ext cx="8969557" cy="65277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" y="123653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2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6258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Vietnam’s inflation, GDP deflator, 1990-2014</a:t>
            </a:r>
            <a:br>
              <a:rPr lang="en-US" sz="2800" b="1" dirty="0" smtClean="0"/>
            </a:br>
            <a:r>
              <a:rPr lang="en-US" sz="2800" b="1" dirty="0" smtClean="0"/>
              <a:t>(percent per year)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6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Growth rate of money, M2, 1996-2014</a:t>
            </a:r>
            <a:br>
              <a:rPr lang="en-US" sz="2800" b="1" dirty="0" smtClean="0"/>
            </a:br>
            <a:r>
              <a:rPr lang="en-US" sz="2800" b="1" dirty="0" smtClean="0"/>
              <a:t>(percent per year)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230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3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Vietnam, deposit interest rates and CPI inflation</a:t>
            </a:r>
            <a:br>
              <a:rPr lang="en-US" sz="2800" b="1" dirty="0" smtClean="0"/>
            </a:br>
            <a:r>
              <a:rPr lang="en-US" sz="2800" b="1" dirty="0" smtClean="0"/>
              <a:t>1993-2014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363890"/>
              </p:ext>
            </p:extLst>
          </p:nvPr>
        </p:nvGraphicFramePr>
        <p:xfrm>
          <a:off x="457200" y="16002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5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5032"/>
            <a:ext cx="7543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Vietnam’s real effective exchange rate,1989-2013</a:t>
            </a:r>
            <a:endParaRPr lang="en-US" sz="2800" b="1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93400"/>
              </p:ext>
            </p:extLst>
          </p:nvPr>
        </p:nvGraphicFramePr>
        <p:xfrm>
          <a:off x="685800" y="1143000"/>
          <a:ext cx="7620000" cy="557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8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171</Words>
  <Application>Microsoft Office PowerPoint</Application>
  <PresentationFormat>On-screen Show (4:3)</PresentationFormat>
  <Paragraphs>37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Implications from International Experiences of Reunification:  Lessons from Vietnam’s Experience</vt:lpstr>
      <vt:lpstr>Implications from International Experiences of Reunification</vt:lpstr>
      <vt:lpstr>PowerPoint Presentation</vt:lpstr>
      <vt:lpstr>PowerPoint Presentation</vt:lpstr>
      <vt:lpstr>PowerPoint Presentation</vt:lpstr>
      <vt:lpstr>PowerPoint Presentation</vt:lpstr>
      <vt:lpstr>Growth rate of money, M2, 1996-2014 (percent per year)</vt:lpstr>
      <vt:lpstr>Vietnam, deposit interest rates and CPI inflation 1993-2014</vt:lpstr>
      <vt:lpstr>Vietnam’s real effective exchange rate,1989-2013</vt:lpstr>
      <vt:lpstr>Vietnam: FDI liabilities and Net Foreign Assets 1995-2011</vt:lpstr>
      <vt:lpstr>Implications from International Experiences of Reunification</vt:lpstr>
    </vt:vector>
  </TitlesOfParts>
  <Company>The Brookings Institution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Wang</dc:creator>
  <cp:lastModifiedBy>David Dollar</cp:lastModifiedBy>
  <cp:revision>38</cp:revision>
  <dcterms:created xsi:type="dcterms:W3CDTF">2015-07-28T14:39:19Z</dcterms:created>
  <dcterms:modified xsi:type="dcterms:W3CDTF">2017-02-24T15:42:07Z</dcterms:modified>
</cp:coreProperties>
</file>