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theme/themeOverride6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theme/themeOverride7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theme/themeOverride8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theme/themeOverride9.xml" ContentType="application/vnd.openxmlformats-officedocument.themeOverrid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5222" r:id="rId1"/>
    <p:sldMasterId id="2147485234" r:id="rId2"/>
    <p:sldMasterId id="2147485853" r:id="rId3"/>
    <p:sldMasterId id="2147488721" r:id="rId4"/>
    <p:sldMasterId id="2147489386" r:id="rId5"/>
    <p:sldMasterId id="2147489878" r:id="rId6"/>
    <p:sldMasterId id="2147490135" r:id="rId7"/>
    <p:sldMasterId id="2147495243" r:id="rId8"/>
    <p:sldMasterId id="2147495255" r:id="rId9"/>
    <p:sldMasterId id="2147495663" r:id="rId10"/>
    <p:sldMasterId id="2147496180" r:id="rId11"/>
  </p:sldMasterIdLst>
  <p:notesMasterIdLst>
    <p:notesMasterId r:id="rId35"/>
  </p:notesMasterIdLst>
  <p:handoutMasterIdLst>
    <p:handoutMasterId r:id="rId36"/>
  </p:handoutMasterIdLst>
  <p:sldIdLst>
    <p:sldId id="1619" r:id="rId12"/>
    <p:sldId id="1620" r:id="rId13"/>
    <p:sldId id="1625" r:id="rId14"/>
    <p:sldId id="1626" r:id="rId15"/>
    <p:sldId id="1629" r:id="rId16"/>
    <p:sldId id="1650" r:id="rId17"/>
    <p:sldId id="1634" r:id="rId18"/>
    <p:sldId id="1636" r:id="rId19"/>
    <p:sldId id="1531" r:id="rId20"/>
    <p:sldId id="1471" r:id="rId21"/>
    <p:sldId id="1537" r:id="rId22"/>
    <p:sldId id="1552" r:id="rId23"/>
    <p:sldId id="1553" r:id="rId24"/>
    <p:sldId id="1472" r:id="rId25"/>
    <p:sldId id="1632" r:id="rId26"/>
    <p:sldId id="1630" r:id="rId27"/>
    <p:sldId id="1631" r:id="rId28"/>
    <p:sldId id="1641" r:id="rId29"/>
    <p:sldId id="1643" r:id="rId30"/>
    <p:sldId id="1644" r:id="rId31"/>
    <p:sldId id="1652" r:id="rId32"/>
    <p:sldId id="1653" r:id="rId33"/>
    <p:sldId id="1647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6" clrIdx="0">
    <p:extLst/>
  </p:cmAuthor>
  <p:cmAuthor id="2" name="David Cutler" initials="D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CC66"/>
    <a:srgbClr val="FFE1E2"/>
    <a:srgbClr val="FFE48F"/>
    <a:srgbClr val="FF00FF"/>
    <a:srgbClr val="C4E3E6"/>
    <a:srgbClr val="FFAFB1"/>
    <a:srgbClr val="FF7C80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7" autoAdjust="0"/>
    <p:restoredTop sz="92308" autoAdjust="0"/>
  </p:normalViewPr>
  <p:slideViewPr>
    <p:cSldViewPr>
      <p:cViewPr>
        <p:scale>
          <a:sx n="85" d="100"/>
          <a:sy n="85" d="100"/>
        </p:scale>
        <p:origin x="2216" y="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9374"/>
    </p:cViewPr>
  </p:sorterViewPr>
  <p:notesViewPr>
    <p:cSldViewPr>
      <p:cViewPr varScale="1">
        <p:scale>
          <a:sx n="76" d="100"/>
          <a:sy n="76" d="100"/>
        </p:scale>
        <p:origin x="-204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7862519-F60B-45CB-9A87-78CA7E34B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3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Chalkboard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0712CF3-E26A-4AC6-973D-B772AF833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4AE8-8E70-4061-9416-0303BAF48B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1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Master" Target="../slideMasters/slideMaster11.xml"/><Relationship Id="rId3" Type="http://schemas.openxmlformats.org/officeDocument/2006/relationships/image" Target="../media/image2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4.xml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5.xml"/><Relationship Id="rId3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6.xml"/><Relationship Id="rId3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7.xml"/><Relationship Id="rId3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Master" Target="../slideMasters/slideMaster8.xml"/><Relationship Id="rId3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Master" Target="../slideMasters/slideMaster9.xml"/><Relationship Id="rId3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Master" Target="../slideMasters/slideMaster10.xml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1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5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242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4498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475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644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384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6501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2957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5895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5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15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1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639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0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8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8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7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2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95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4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563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45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42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93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020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1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8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3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300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641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119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0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5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6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3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775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5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0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0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02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661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406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50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1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6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6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37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778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6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0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11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206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026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247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63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4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62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8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514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1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404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48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247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711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181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84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20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69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162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36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8621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51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38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367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312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398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340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207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50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6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6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518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456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5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346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57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4807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8471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272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523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223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60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9219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55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7074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1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00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646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9586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0095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8428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523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76" r:id="rId1"/>
    <p:sldLayoutId id="2147496396" r:id="rId2"/>
    <p:sldLayoutId id="2147496397" r:id="rId3"/>
    <p:sldLayoutId id="2147496398" r:id="rId4"/>
    <p:sldLayoutId id="2147496399" r:id="rId5"/>
    <p:sldLayoutId id="2147496400" r:id="rId6"/>
    <p:sldLayoutId id="2147496401" r:id="rId7"/>
    <p:sldLayoutId id="2147496402" r:id="rId8"/>
    <p:sldLayoutId id="2147496403" r:id="rId9"/>
    <p:sldLayoutId id="2147496404" r:id="rId10"/>
    <p:sldLayoutId id="21474964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88" r:id="rId1"/>
    <p:sldLayoutId id="2147496534" r:id="rId2"/>
    <p:sldLayoutId id="2147496535" r:id="rId3"/>
    <p:sldLayoutId id="2147496536" r:id="rId4"/>
    <p:sldLayoutId id="2147496537" r:id="rId5"/>
    <p:sldLayoutId id="2147496538" r:id="rId6"/>
    <p:sldLayoutId id="2147496539" r:id="rId7"/>
    <p:sldLayoutId id="2147496540" r:id="rId8"/>
    <p:sldLayoutId id="2147496541" r:id="rId9"/>
    <p:sldLayoutId id="2147496542" r:id="rId10"/>
    <p:sldLayoutId id="21474965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44" r:id="rId1"/>
    <p:sldLayoutId id="2147496544" r:id="rId2"/>
    <p:sldLayoutId id="2147496545" r:id="rId3"/>
    <p:sldLayoutId id="2147496546" r:id="rId4"/>
    <p:sldLayoutId id="2147496547" r:id="rId5"/>
    <p:sldLayoutId id="2147496548" r:id="rId6"/>
    <p:sldLayoutId id="2147496549" r:id="rId7"/>
    <p:sldLayoutId id="2147496550" r:id="rId8"/>
    <p:sldLayoutId id="2147496551" r:id="rId9"/>
    <p:sldLayoutId id="2147496552" r:id="rId10"/>
    <p:sldLayoutId id="21474965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06" r:id="rId1"/>
    <p:sldLayoutId id="2147496407" r:id="rId2"/>
    <p:sldLayoutId id="2147496408" r:id="rId3"/>
    <p:sldLayoutId id="2147496409" r:id="rId4"/>
    <p:sldLayoutId id="2147496410" r:id="rId5"/>
    <p:sldLayoutId id="2147496411" r:id="rId6"/>
    <p:sldLayoutId id="2147496412" r:id="rId7"/>
    <p:sldLayoutId id="2147496413" r:id="rId8"/>
    <p:sldLayoutId id="2147496414" r:id="rId9"/>
    <p:sldLayoutId id="2147496415" r:id="rId10"/>
    <p:sldLayoutId id="21474964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88" r:id="rId1"/>
    <p:sldLayoutId id="2147496429" r:id="rId2"/>
    <p:sldLayoutId id="2147496430" r:id="rId3"/>
    <p:sldLayoutId id="2147496431" r:id="rId4"/>
    <p:sldLayoutId id="2147496432" r:id="rId5"/>
    <p:sldLayoutId id="2147496433" r:id="rId6"/>
    <p:sldLayoutId id="2147496434" r:id="rId7"/>
    <p:sldLayoutId id="2147496435" r:id="rId8"/>
    <p:sldLayoutId id="2147496436" r:id="rId9"/>
    <p:sldLayoutId id="2147496437" r:id="rId10"/>
    <p:sldLayoutId id="21474964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97" r:id="rId1"/>
    <p:sldLayoutId id="2147496439" r:id="rId2"/>
    <p:sldLayoutId id="2147496440" r:id="rId3"/>
    <p:sldLayoutId id="2147496441" r:id="rId4"/>
    <p:sldLayoutId id="2147496442" r:id="rId5"/>
    <p:sldLayoutId id="2147496443" r:id="rId6"/>
    <p:sldLayoutId id="2147496444" r:id="rId7"/>
    <p:sldLayoutId id="2147496445" r:id="rId8"/>
    <p:sldLayoutId id="2147496446" r:id="rId9"/>
    <p:sldLayoutId id="2147496447" r:id="rId10"/>
    <p:sldLayoutId id="21474964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98" r:id="rId1"/>
    <p:sldLayoutId id="2147496460" r:id="rId2"/>
    <p:sldLayoutId id="2147496461" r:id="rId3"/>
    <p:sldLayoutId id="2147496462" r:id="rId4"/>
    <p:sldLayoutId id="2147496463" r:id="rId5"/>
    <p:sldLayoutId id="2147496464" r:id="rId6"/>
    <p:sldLayoutId id="2147496465" r:id="rId7"/>
    <p:sldLayoutId id="2147496466" r:id="rId8"/>
    <p:sldLayoutId id="2147496467" r:id="rId9"/>
    <p:sldLayoutId id="2147496468" r:id="rId10"/>
    <p:sldLayoutId id="21474964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99" r:id="rId1"/>
    <p:sldLayoutId id="2147496470" r:id="rId2"/>
    <p:sldLayoutId id="2147496471" r:id="rId3"/>
    <p:sldLayoutId id="2147496472" r:id="rId4"/>
    <p:sldLayoutId id="2147496473" r:id="rId5"/>
    <p:sldLayoutId id="2147496474" r:id="rId6"/>
    <p:sldLayoutId id="2147496475" r:id="rId7"/>
    <p:sldLayoutId id="2147496476" r:id="rId8"/>
    <p:sldLayoutId id="2147496477" r:id="rId9"/>
    <p:sldLayoutId id="2147496478" r:id="rId10"/>
    <p:sldLayoutId id="21474964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85" r:id="rId1"/>
    <p:sldLayoutId id="2147496513" r:id="rId2"/>
    <p:sldLayoutId id="2147496514" r:id="rId3"/>
    <p:sldLayoutId id="2147496515" r:id="rId4"/>
    <p:sldLayoutId id="2147496516" r:id="rId5"/>
    <p:sldLayoutId id="2147496517" r:id="rId6"/>
    <p:sldLayoutId id="2147496518" r:id="rId7"/>
    <p:sldLayoutId id="2147496519" r:id="rId8"/>
    <p:sldLayoutId id="2147496520" r:id="rId9"/>
    <p:sldLayoutId id="2147496521" r:id="rId10"/>
    <p:sldLayoutId id="21474965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86" r:id="rId1"/>
    <p:sldLayoutId id="2147496523" r:id="rId2"/>
    <p:sldLayoutId id="2147496524" r:id="rId3"/>
    <p:sldLayoutId id="2147496525" r:id="rId4"/>
    <p:sldLayoutId id="2147496526" r:id="rId5"/>
    <p:sldLayoutId id="2147496527" r:id="rId6"/>
    <p:sldLayoutId id="2147496528" r:id="rId7"/>
    <p:sldLayoutId id="2147496529" r:id="rId8"/>
    <p:sldLayoutId id="2147496530" r:id="rId9"/>
    <p:sldLayoutId id="2147496531" r:id="rId10"/>
    <p:sldLayoutId id="21474965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3.emf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Mortality and Morbidity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Comments by Adriana </a:t>
            </a:r>
            <a:r>
              <a:rPr lang="en-US" dirty="0" err="1" smtClean="0"/>
              <a:t>Lleras-muney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0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stochastic dynamic model of health and mortality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0"/>
                <a:ext cx="8305800" cy="5562600"/>
              </a:xfrm>
            </p:spPr>
            <p:txBody>
              <a:bodyPr/>
              <a:lstStyle/>
              <a:p>
                <a:pPr marL="1371600" lvl="3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~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pPr marL="1371600" lvl="3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l-GR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p>
                        <m: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/>
                      </a:rPr>
                      <m:t> ~ </m:t>
                    </m:r>
                    <m:r>
                      <a:rPr lang="en-US" b="0" i="1" smtClean="0">
                        <a:latin typeface="Cambria Math" charset="0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 charset="0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 charset="0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  <a:ea typeface="Cambria Math"/>
                      </a:rPr>
                      <m:t>. 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  <m:r>
                      <a:rPr lang="en-US" i="1">
                        <a:latin typeface="Cambria Math" charset="0"/>
                      </a:rPr>
                      <m:t>(0,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371600" lvl="3" indent="0">
                  <a:buNone/>
                </a:pPr>
                <a:r>
                  <a:rPr lang="en-US" dirty="0" smtClean="0"/>
                  <a:t>	</a:t>
                </a:r>
              </a:p>
              <a:p>
                <a:pPr marL="914400" lvl="2" indent="0">
                  <a:buNone/>
                </a:pPr>
                <a:r>
                  <a:rPr lang="en-US" dirty="0"/>
                  <a:t>	D</a:t>
                </a:r>
                <a:r>
                  <a:rPr lang="en-US" dirty="0" smtClean="0"/>
                  <a:t>ie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 </m:t>
                    </m:r>
                    <m:bar>
                      <m:bar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</m:ba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pPr marL="342900" lvl="2" indent="-342900"/>
                <a:r>
                  <a:rPr lang="en-US" b="1" dirty="0">
                    <a:ea typeface="Cambria Math" charset="0"/>
                    <a:cs typeface="Cambria Math" charset="0"/>
                  </a:rPr>
                  <a:t>Initial </a:t>
                </a:r>
                <a:r>
                  <a:rPr lang="en-US" b="1" dirty="0" smtClean="0">
                    <a:ea typeface="Cambria Math" charset="0"/>
                    <a:cs typeface="Cambria Math" charset="0"/>
                  </a:rPr>
                  <a:t>conditions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): distance </a:t>
                </a:r>
                <a:r>
                  <a:rPr lang="en-US" dirty="0"/>
                  <a:t>from death threshold </a:t>
                </a:r>
                <a:r>
                  <a:rPr lang="en-US" dirty="0" smtClean="0"/>
                  <a:t>and variance </a:t>
                </a:r>
                <a:endParaRPr lang="en-US" dirty="0"/>
              </a:p>
              <a:p>
                <a:pPr marL="342900" lvl="2" indent="-342900"/>
                <a:r>
                  <a:rPr lang="en-US" b="1" dirty="0"/>
                  <a:t>Environment determines </a:t>
                </a:r>
              </a:p>
              <a:p>
                <a:pPr marL="800100" lvl="3" indent="-342900"/>
                <a:r>
                  <a:rPr lang="en-US" b="1" dirty="0"/>
                  <a:t>Resources </a:t>
                </a:r>
                <a:r>
                  <a:rPr lang="en-US" b="1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: Average annual investment. Can be </a:t>
                </a:r>
                <a:r>
                  <a:rPr lang="en-US" dirty="0" smtClean="0"/>
                  <a:t>zero or negative. Can be affected by inputs like food and pollution.</a:t>
                </a:r>
                <a:endParaRPr lang="en-US" i="1" dirty="0"/>
              </a:p>
              <a:p>
                <a:pPr marL="800100" lvl="3" indent="-342900"/>
                <a:r>
                  <a:rPr lang="en-US" b="1" dirty="0" smtClean="0"/>
                  <a:t>s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𝐡𝐨𝐜𝐤𝐬</m:t>
                    </m:r>
                    <m:r>
                      <a:rPr lang="en-US" b="1" i="0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distribution of resources (rain, drought, disease) </a:t>
                </a:r>
                <a:r>
                  <a:rPr lang="en-US" dirty="0"/>
                  <a:t>hits individuals independently of their </a:t>
                </a:r>
                <a:r>
                  <a:rPr lang="en-US" dirty="0" smtClean="0"/>
                  <a:t>health. Cannot </a:t>
                </a:r>
                <a:r>
                  <a:rPr lang="en-US" dirty="0"/>
                  <a:t>be </a:t>
                </a:r>
                <a:r>
                  <a:rPr lang="en-US" dirty="0" smtClean="0"/>
                  <a:t>zero.</a:t>
                </a:r>
              </a:p>
              <a:p>
                <a:pPr marL="342900" lvl="2" indent="-342900"/>
                <a:r>
                  <a:rPr lang="en-US" b="1" dirty="0" smtClean="0"/>
                  <a:t>Aging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𝜹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𝜶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b="1" dirty="0"/>
                  <a:t>: </a:t>
                </a:r>
                <a:r>
                  <a:rPr lang="en-US" dirty="0"/>
                  <a:t>cannot be </a:t>
                </a:r>
                <a:r>
                  <a:rPr lang="en-US" dirty="0" smtClean="0"/>
                  <a:t>zero.</a:t>
                </a:r>
                <a:endParaRPr lang="en-US" dirty="0"/>
              </a:p>
              <a:p>
                <a:pPr marL="342900" lvl="2" indent="-342900"/>
                <a:r>
                  <a:rPr lang="en-US" b="1" dirty="0" smtClean="0"/>
                  <a:t>Accidents: </a:t>
                </a:r>
                <a:r>
                  <a:rPr lang="en-US" dirty="0" smtClean="0"/>
                  <a:t>can easily add “aggregate risk”</a:t>
                </a:r>
              </a:p>
              <a:p>
                <a:pPr marL="0" lvl="2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Die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 </m:t>
                    </m:r>
                    <m:bar>
                      <m:barPr>
                        <m:ctrlPr>
                          <a:rPr lang="en-US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bar>
                  </m:oMath>
                </a14:m>
                <a:r>
                  <a:rPr lang="en-US" dirty="0"/>
                  <a:t> OR when new </a:t>
                </a:r>
                <a:r>
                  <a:rPr lang="en-US" dirty="0" err="1"/>
                  <a:t>i.i.d</a:t>
                </a:r>
                <a:r>
                  <a:rPr lang="en-US" dirty="0"/>
                  <a:t>. term U[0-1]&lt;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𝜅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342900" lvl="2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8305800" cy="5562600"/>
              </a:xfrm>
              <a:blipFill rotWithShape="0">
                <a:blip r:embed="rId2"/>
                <a:stretch>
                  <a:fillRect r="-587" b="-6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6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mortality determined? 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52" y="854364"/>
            <a:ext cx="8614348" cy="600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57800" y="2065482"/>
                <a:ext cx="3733800" cy="256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2" indent="-342900"/>
                <a:r>
                  <a:rPr lang="en-US" dirty="0" smtClean="0"/>
                  <a:t>*like </a:t>
                </a:r>
                <a:r>
                  <a:rPr lang="en-US" dirty="0" err="1" smtClean="0"/>
                  <a:t>Probit</a:t>
                </a:r>
                <a:r>
                  <a:rPr lang="en-US" dirty="0" smtClean="0"/>
                  <a:t>, scale </a:t>
                </a:r>
                <a:r>
                  <a:rPr lang="en-US" dirty="0"/>
                  <a:t>and </a:t>
                </a:r>
                <a:r>
                  <a:rPr lang="en-US" dirty="0" smtClean="0"/>
                  <a:t>location</a:t>
                </a:r>
                <a:r>
                  <a:rPr lang="en-US" dirty="0"/>
                  <a:t> </a:t>
                </a:r>
                <a:r>
                  <a:rPr lang="en-US" dirty="0" smtClean="0"/>
                  <a:t>are </a:t>
                </a:r>
                <a:r>
                  <a:rPr lang="en-US" dirty="0"/>
                  <a:t>not </a:t>
                </a:r>
                <a:r>
                  <a:rPr lang="en-US" dirty="0" smtClean="0"/>
                  <a:t>identified</a:t>
                </a:r>
              </a:p>
              <a:p>
                <a:pPr marL="342900" lvl="2" indent="-342900"/>
                <a:r>
                  <a:rPr lang="en-US" dirty="0" smtClean="0"/>
                  <a:t>*normalize </a:t>
                </a:r>
              </a:p>
              <a:p>
                <a:pPr marL="342900" lvl="2" indent="-342900"/>
                <a:r>
                  <a:rPr lang="en-US" dirty="0"/>
                  <a:t>	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bar>
                    <m:r>
                      <a:rPr lang="en-US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 smtClean="0"/>
                  <a:t>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1</a:t>
                </a:r>
              </a:p>
              <a:p>
                <a:pPr marL="342900" lvl="2" indent="-342900"/>
                <a:r>
                  <a:rPr lang="en-US" dirty="0" smtClean="0"/>
                  <a:t>	</a:t>
                </a:r>
              </a:p>
              <a:p>
                <a:pPr marL="342900" lvl="2" indent="-342900"/>
                <a:r>
                  <a:rPr lang="en-US" dirty="0"/>
                  <a:t>	</a:t>
                </a:r>
                <a:r>
                  <a:rPr lang="en-US" dirty="0" smtClean="0"/>
                  <a:t>*model has 5 parameters</a:t>
                </a:r>
              </a:p>
              <a:p>
                <a:pPr marL="342900" lvl="2" indent="-34290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065482"/>
                <a:ext cx="3733800" cy="2566985"/>
              </a:xfrm>
              <a:prstGeom prst="rect">
                <a:avLst/>
              </a:prstGeom>
              <a:blipFill rotWithShape="0">
                <a:blip r:embed="rId3"/>
                <a:stretch>
                  <a:fillRect l="-1797" t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66800" y="2651817"/>
            <a:ext cx="2406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Infant mortality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Area under curve,</a:t>
            </a:r>
          </a:p>
          <a:p>
            <a:r>
              <a:rPr lang="en-US" dirty="0"/>
              <a:t>d</a:t>
            </a:r>
            <a:r>
              <a:rPr lang="en-US" dirty="0" smtClean="0"/>
              <a:t>epends mostly on </a:t>
            </a:r>
          </a:p>
          <a:p>
            <a:r>
              <a:rPr lang="en-US" dirty="0" smtClean="0"/>
              <a:t>initial distribution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77040" y="4038600"/>
            <a:ext cx="794760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2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is fundamentally stochastic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66800"/>
            <a:ext cx="7772400" cy="5652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0100" y="1981200"/>
            <a:ext cx="35125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2" indent="-342900"/>
            <a:r>
              <a:rPr lang="en-US" dirty="0" smtClean="0"/>
              <a:t>*</a:t>
            </a:r>
            <a:r>
              <a:rPr lang="en-US" dirty="0"/>
              <a:t>without shocks: 	</a:t>
            </a:r>
          </a:p>
          <a:p>
            <a:pPr marL="342900" lvl="2" indent="-342900"/>
            <a:r>
              <a:rPr lang="en-US" dirty="0"/>
              <a:t>	  no mortality after age 1!</a:t>
            </a:r>
          </a:p>
          <a:p>
            <a:pPr marL="342900" lvl="2" indent="-342900"/>
            <a:r>
              <a:rPr lang="en-US" dirty="0"/>
              <a:t> </a:t>
            </a:r>
            <a:endParaRPr lang="en-US" dirty="0" smtClean="0"/>
          </a:p>
          <a:p>
            <a:pPr marL="342900" lvl="2" indent="-342900"/>
            <a:r>
              <a:rPr lang="en-US" dirty="0" smtClean="0"/>
              <a:t>*</a:t>
            </a:r>
            <a:r>
              <a:rPr lang="en-US" dirty="0"/>
              <a:t>mortality at age t depends    </a:t>
            </a:r>
            <a:endParaRPr lang="en-US" dirty="0" smtClean="0"/>
          </a:p>
          <a:p>
            <a:pPr marL="342900" lvl="2" indent="-342900"/>
            <a:r>
              <a:rPr lang="en-US" dirty="0" smtClean="0"/>
              <a:t>  on </a:t>
            </a:r>
            <a:r>
              <a:rPr lang="en-US" dirty="0"/>
              <a:t>entire history of shocks</a:t>
            </a:r>
          </a:p>
          <a:p>
            <a:pPr marL="342900" lvl="2" indent="-342900"/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209800"/>
            <a:ext cx="129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Mortality at age 2</a:t>
            </a:r>
            <a:r>
              <a:rPr lang="en-US" dirty="0" smtClean="0"/>
              <a:t>:</a:t>
            </a:r>
          </a:p>
          <a:p>
            <a:r>
              <a:rPr lang="en-US" dirty="0" smtClean="0"/>
              <a:t>Area under curve,</a:t>
            </a:r>
          </a:p>
          <a:p>
            <a:r>
              <a:rPr lang="en-US" dirty="0"/>
              <a:t>d</a:t>
            </a:r>
            <a:r>
              <a:rPr lang="en-US" dirty="0" smtClean="0"/>
              <a:t>epends a lot on </a:t>
            </a:r>
          </a:p>
          <a:p>
            <a:r>
              <a:rPr lang="en-US" dirty="0" smtClean="0"/>
              <a:t>shock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5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</a:t>
            </a:r>
            <a:r>
              <a:rPr lang="en-US" dirty="0"/>
              <a:t>of health stock over the 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838200"/>
            <a:ext cx="8077200" cy="5874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676400"/>
            <a:ext cx="43717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moves right and widens.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hen moves left but tail continues to</a:t>
            </a:r>
          </a:p>
          <a:p>
            <a:r>
              <a:rPr lang="en-US" dirty="0"/>
              <a:t>e</a:t>
            </a:r>
            <a:r>
              <a:rPr lang="en-US" dirty="0" smtClean="0"/>
              <a:t>xpand: 90-years old are on average</a:t>
            </a:r>
          </a:p>
          <a:p>
            <a:r>
              <a:rPr lang="en-US" dirty="0"/>
              <a:t>a</a:t>
            </a:r>
            <a:r>
              <a:rPr lang="en-US" dirty="0" smtClean="0"/>
              <a:t>s frail as babies. But some are as </a:t>
            </a:r>
          </a:p>
          <a:p>
            <a:r>
              <a:rPr lang="en-US" dirty="0" smtClean="0"/>
              <a:t>healthy as 40-yr olds</a:t>
            </a:r>
          </a:p>
          <a:p>
            <a:endParaRPr lang="en-US" dirty="0"/>
          </a:p>
          <a:p>
            <a:r>
              <a:rPr lang="en-US" dirty="0" smtClean="0"/>
              <a:t>H close to normal in most periods.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8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Simulated evolution of mortality and average stock</a:t>
            </a:r>
            <a:br>
              <a:rPr lang="en-US" sz="2400" dirty="0" smtClean="0"/>
            </a:br>
            <a:r>
              <a:rPr lang="en-US" sz="2400" dirty="0" smtClean="0"/>
              <a:t>(for Belgium 1860)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18667"/>
            <a:ext cx="8305800" cy="6040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4724400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 mortality ~ age 20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4924455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44501" y="939356"/>
            <a:ext cx="3180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health stock ~ age 40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2133600"/>
            <a:ext cx="1364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sd</a:t>
            </a:r>
            <a:r>
              <a:rPr lang="en-US" dirty="0" smtClean="0"/>
              <a:t> of </a:t>
            </a:r>
          </a:p>
          <a:p>
            <a:r>
              <a:rPr lang="en-US" dirty="0" smtClean="0"/>
              <a:t>health</a:t>
            </a:r>
          </a:p>
          <a:p>
            <a:r>
              <a:rPr lang="en-US" dirty="0" smtClean="0"/>
              <a:t>~ age 60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0200" y="2667000"/>
            <a:ext cx="1371600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2400" y="1390710"/>
            <a:ext cx="0" cy="132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Can changes to the parameters of the model generate the patterns documented by Case and Deaton for the US?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5 different changes at age 20</a:t>
            </a:r>
          </a:p>
          <a:p>
            <a:pPr lvl="1"/>
            <a:r>
              <a:rPr lang="en-US" dirty="0" smtClean="0"/>
              <a:t>Plot mortality and disability rates for affected and unaffected populations (imagine two successive cohorts in the Case &amp; Deaton paper)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we replicate findings? YES!</a:t>
            </a:r>
          </a:p>
          <a:p>
            <a:pPr lvl="1"/>
            <a:r>
              <a:rPr lang="en-US" b="1" dirty="0"/>
              <a:t>lower annual </a:t>
            </a:r>
            <a:r>
              <a:rPr lang="en-US" b="1" dirty="0" smtClean="0"/>
              <a:t>(health) resources </a:t>
            </a:r>
            <a:r>
              <a:rPr lang="en-US" b="1" dirty="0"/>
              <a:t>and higher depreciation rate </a:t>
            </a:r>
            <a:r>
              <a:rPr lang="en-US" dirty="0" smtClean="0"/>
              <a:t>are consistent with the data: </a:t>
            </a:r>
            <a:r>
              <a:rPr lang="en-US" b="1" dirty="0" smtClean="0"/>
              <a:t>Exactly what Case and Deaton argue!!</a:t>
            </a:r>
          </a:p>
          <a:p>
            <a:pPr lvl="1"/>
            <a:endParaRPr lang="en-US" b="1" dirty="0"/>
          </a:p>
          <a:p>
            <a:pPr lvl="1"/>
            <a:r>
              <a:rPr lang="en-US" dirty="0" smtClean="0"/>
              <a:t>Other shocks are not consistent with observation</a:t>
            </a:r>
          </a:p>
          <a:p>
            <a:pPr lvl="2"/>
            <a:r>
              <a:rPr lang="en-US" dirty="0" smtClean="0"/>
              <a:t>Can rule out change in accident rate, threshold and variance</a:t>
            </a:r>
          </a:p>
        </p:txBody>
      </p:sp>
    </p:spTree>
    <p:extLst>
      <p:ext uri="{BB962C8B-B14F-4D97-AF65-F5344CB8AC3E}">
        <p14:creationId xmlns:p14="http://schemas.microsoft.com/office/powerpoint/2010/main" val="41706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annual health resources generates pattern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0391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3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457200" y="1143000"/>
            <a:ext cx="7994834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Increases in depreciation also fit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Increases in accident rate does not affect disease rates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17600"/>
            <a:ext cx="76962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threshold </a:t>
            </a:r>
            <a:r>
              <a:rPr lang="en-US" i="1" dirty="0" smtClean="0"/>
              <a:t>lowers</a:t>
            </a:r>
            <a:r>
              <a:rPr lang="en-US" dirty="0" smtClean="0"/>
              <a:t> disease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78867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trends: When did things get bad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278720"/>
            <a:ext cx="4501886" cy="50516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62200" y="2157820"/>
            <a:ext cx="48986" cy="3416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45170" y="1278720"/>
            <a:ext cx="349023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Original </a:t>
            </a:r>
            <a:r>
              <a:rPr lang="en-US" sz="1500" dirty="0" smtClean="0"/>
              <a:t>(2015) paper </a:t>
            </a:r>
            <a:r>
              <a:rPr lang="en-US" sz="1500" dirty="0" smtClean="0"/>
              <a:t>focused </a:t>
            </a:r>
            <a:r>
              <a:rPr lang="en-US" sz="1500" dirty="0"/>
              <a:t>on period effects: year 2000 roughly “turning point”</a:t>
            </a:r>
          </a:p>
          <a:p>
            <a:endParaRPr lang="en-US" sz="1500" dirty="0"/>
          </a:p>
          <a:p>
            <a:r>
              <a:rPr lang="en-US" sz="1500" b="1" dirty="0" smtClean="0"/>
              <a:t>Suggestion: </a:t>
            </a:r>
            <a:r>
              <a:rPr lang="en-US" sz="1500" b="1" dirty="0"/>
              <a:t>focus on cohorts “effects”</a:t>
            </a:r>
          </a:p>
          <a:p>
            <a:endParaRPr lang="en-US" sz="1500" dirty="0"/>
          </a:p>
          <a:p>
            <a:r>
              <a:rPr lang="en-US" sz="1500" dirty="0"/>
              <a:t>Cohorts born after 1945 (age 55 in 2000) have significantly worse mortality than comparable groups</a:t>
            </a:r>
          </a:p>
          <a:p>
            <a:endParaRPr lang="en-US" sz="1500" dirty="0"/>
          </a:p>
          <a:p>
            <a:r>
              <a:rPr lang="en-US" sz="1500" dirty="0"/>
              <a:t>Hard to identify, but possibly important.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3319" y="1050743"/>
            <a:ext cx="3909060" cy="1107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8511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Increase in variance </a:t>
            </a:r>
            <a:r>
              <a:rPr lang="en-US" sz="2800" i="1" dirty="0" smtClean="0"/>
              <a:t>generates a cross over (flatter slopes)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5" y="1143000"/>
            <a:ext cx="810490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logs, possible to distinguish: mortality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89000"/>
            <a:ext cx="8458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6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or contemporary changes in parameters DO NOT generate observed pattern</a:t>
            </a:r>
          </a:p>
          <a:p>
            <a:endParaRPr lang="en-US" dirty="0"/>
          </a:p>
          <a:p>
            <a:r>
              <a:rPr lang="en-US" dirty="0" smtClean="0"/>
              <a:t>Model with optimal I* does not change conclusions (model here is purely mechanical)</a:t>
            </a:r>
          </a:p>
          <a:p>
            <a:endParaRPr lang="en-US" dirty="0"/>
          </a:p>
          <a:p>
            <a:r>
              <a:rPr lang="en-US" dirty="0" smtClean="0"/>
              <a:t>What is I? health resources (not income). Is it plausible these have gone down for a majority of the population?</a:t>
            </a:r>
          </a:p>
          <a:p>
            <a:endParaRPr lang="en-US" dirty="0"/>
          </a:p>
          <a:p>
            <a:r>
              <a:rPr lang="en-US" dirty="0" smtClean="0"/>
              <a:t>What would change depreciation/aging rate?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ank and stress</a:t>
            </a:r>
          </a:p>
          <a:p>
            <a:pPr lvl="1"/>
            <a:r>
              <a:rPr lang="en-US" dirty="0" smtClean="0"/>
              <a:t>Theories about pollution &amp; exposure to other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71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model imply about compensation?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prove in the paper that in this model initial conditions and investments are complements (there is dynamic complementarity).</a:t>
            </a:r>
          </a:p>
          <a:p>
            <a:endParaRPr lang="en-US" dirty="0" smtClean="0"/>
          </a:p>
          <a:p>
            <a:r>
              <a:rPr lang="en-US" dirty="0" smtClean="0"/>
              <a:t>Both shocks have a “scarring” effect</a:t>
            </a:r>
          </a:p>
          <a:p>
            <a:pPr lvl="1"/>
            <a:r>
              <a:rPr lang="en-US" dirty="0" smtClean="0"/>
              <a:t>Return to baseline levels of I (or delta) will not “undo” effects</a:t>
            </a:r>
          </a:p>
          <a:p>
            <a:pPr lvl="1"/>
            <a:r>
              <a:rPr lang="en-US" dirty="0" smtClean="0"/>
              <a:t>Loss of I needs to be compensated by more than I</a:t>
            </a:r>
          </a:p>
          <a:p>
            <a:endParaRPr lang="en-US" dirty="0"/>
          </a:p>
          <a:p>
            <a:r>
              <a:rPr lang="en-US" dirty="0" smtClean="0"/>
              <a:t>Results are important implications for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isability levels in future</a:t>
            </a:r>
          </a:p>
          <a:p>
            <a:pPr lvl="1"/>
            <a:r>
              <a:rPr lang="en-US" dirty="0" smtClean="0"/>
              <a:t>Future health care expenditures</a:t>
            </a:r>
          </a:p>
          <a:p>
            <a:pPr lvl="1"/>
            <a:endParaRPr lang="en-US" dirty="0"/>
          </a:p>
          <a:p>
            <a:r>
              <a:rPr lang="en-US" dirty="0" smtClean="0"/>
              <a:t>Debate about transfers and SS essential.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9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2400" dirty="0" smtClean="0"/>
              <a:t>Stalling absolute incomes, at the median and below, since 1970s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79539" y="2106158"/>
            <a:ext cx="1998617" cy="33688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Taken from Piketty </a:t>
            </a:r>
            <a:r>
              <a:rPr lang="en-US" dirty="0" err="1" smtClean="0"/>
              <a:t>Saez</a:t>
            </a:r>
            <a:r>
              <a:rPr lang="en-US" dirty="0" smtClean="0"/>
              <a:t> and </a:t>
            </a:r>
            <a:r>
              <a:rPr lang="en-US" dirty="0" err="1" smtClean="0"/>
              <a:t>Zucman</a:t>
            </a:r>
            <a:r>
              <a:rPr lang="en-US" dirty="0" smtClean="0"/>
              <a:t>  2016.</a:t>
            </a:r>
          </a:p>
          <a:p>
            <a:endParaRPr lang="en-US" dirty="0"/>
          </a:p>
          <a:p>
            <a:r>
              <a:rPr lang="en-US" dirty="0" smtClean="0"/>
              <a:t>Results are similar post-tax.</a:t>
            </a:r>
          </a:p>
          <a:p>
            <a:endParaRPr lang="en-US" dirty="0" smtClean="0"/>
          </a:p>
          <a:p>
            <a:r>
              <a:rPr lang="en-US" dirty="0" smtClean="0"/>
              <a:t>Whether incomes stalled or declined depends on deflator/CPI choice &amp; valuation of transfers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6765792" cy="43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Worsening relative incomes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214" y="1123992"/>
            <a:ext cx="6056985" cy="3860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106811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500" b="1" dirty="0"/>
              <a:t>Relative incomes at median </a:t>
            </a:r>
            <a:r>
              <a:rPr lang="en-US" sz="1500" b="1" dirty="0" smtClean="0"/>
              <a:t>or below falling </a:t>
            </a:r>
            <a:endParaRPr lang="en-US" sz="1500" b="1" dirty="0"/>
          </a:p>
          <a:p>
            <a:pPr marL="285750" indent="-285750">
              <a:buFont typeface="Arial" charset="0"/>
              <a:buChar char="•"/>
            </a:pPr>
            <a:r>
              <a:rPr lang="en-US" sz="1500" b="1" dirty="0" smtClean="0"/>
              <a:t>Mobility </a:t>
            </a:r>
            <a:r>
              <a:rPr lang="en-US" sz="1500" b="1" dirty="0"/>
              <a:t>(incomes relative to parents) also falling </a:t>
            </a:r>
            <a:endParaRPr lang="en-US" sz="1500" b="1" dirty="0" smtClean="0"/>
          </a:p>
          <a:p>
            <a:endParaRPr lang="en-US" sz="1500" dirty="0"/>
          </a:p>
          <a:p>
            <a:r>
              <a:rPr lang="en-US" sz="1500" dirty="0" smtClean="0"/>
              <a:t>Long </a:t>
            </a:r>
            <a:r>
              <a:rPr lang="en-US" sz="1500" dirty="0"/>
              <a:t>literature in epidemiology and biology suggesting sustained stress leads to chronic conditions (</a:t>
            </a:r>
            <a:r>
              <a:rPr lang="en-US" sz="1500" dirty="0" err="1"/>
              <a:t>Sapolsky</a:t>
            </a:r>
            <a:r>
              <a:rPr lang="en-US" sz="1500" dirty="0"/>
              <a:t>, Marmot)</a:t>
            </a:r>
          </a:p>
          <a:p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4641330" y="1752600"/>
            <a:ext cx="16401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Chetty</a:t>
            </a:r>
            <a:r>
              <a:rPr lang="en-US" sz="1500" dirty="0"/>
              <a:t> et al 2016</a:t>
            </a:r>
          </a:p>
        </p:txBody>
      </p:sp>
    </p:spTree>
    <p:extLst>
      <p:ext uri="{BB962C8B-B14F-4D97-AF65-F5344CB8AC3E}">
        <p14:creationId xmlns:p14="http://schemas.microsoft.com/office/powerpoint/2010/main" val="31575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9278" y="1066800"/>
            <a:ext cx="7446522" cy="5081003"/>
            <a:chOff x="1175684" y="626721"/>
            <a:chExt cx="9938167" cy="63970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068" y="3735681"/>
              <a:ext cx="4476151" cy="32880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7700" y="3723489"/>
              <a:ext cx="4476151" cy="32880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3316" y="626721"/>
              <a:ext cx="4476151" cy="32880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5684" y="626721"/>
              <a:ext cx="4476151" cy="3288077"/>
            </a:xfrm>
            <a:prstGeom prst="rect">
              <a:avLst/>
            </a:prstGeom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533400"/>
          </a:xfrm>
        </p:spPr>
        <p:txBody>
          <a:bodyPr/>
          <a:lstStyle/>
          <a:p>
            <a:r>
              <a:rPr lang="en-US" dirty="0" smtClean="0"/>
              <a:t>Case &amp; Deaton II: Age profile of mortality by cohort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6248400"/>
            <a:ext cx="6248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Ps: It would be nice to see figures for overall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9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202" y="2195971"/>
            <a:ext cx="3357113" cy="2466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17" y="2195971"/>
            <a:ext cx="3357113" cy="2466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84834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Figure 1.13  Fraction reporting sciatic pain, white non-Hispanics by birth year and education class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7630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Arial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mss10" pitchFamily="34" charset="0"/>
                <a:cs typeface="Arial" charset="0"/>
              </a:defRPr>
            </a:lvl9pPr>
          </a:lstStyle>
          <a:p>
            <a:r>
              <a:rPr lang="en-US" kern="0" smtClean="0"/>
              <a:t>Case &amp; Deaton II: Age profile of disease by cohort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686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Case and </a:t>
            </a:r>
            <a:r>
              <a:rPr lang="en-US" sz="2400" dirty="0" smtClean="0"/>
              <a:t>Deaton: A summary of their </a:t>
            </a:r>
            <a:r>
              <a:rPr lang="en-US" sz="2400" dirty="0" smtClean="0"/>
              <a:t>findings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age-outcome profiles </a:t>
            </a:r>
            <a:r>
              <a:rPr lang="en-US" i="1" dirty="0"/>
              <a:t>steepen</a:t>
            </a:r>
            <a:r>
              <a:rPr lang="en-US" dirty="0"/>
              <a:t> with each successive birth cohort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“The </a:t>
            </a:r>
            <a:r>
              <a:rPr lang="en-US" dirty="0"/>
              <a:t>model has a latent negative factor that all members of the cohort experience as they enter the labor market, and that will stay with them for the rest of their </a:t>
            </a:r>
            <a:r>
              <a:rPr lang="en-US" dirty="0" smtClean="0"/>
              <a:t>lives”</a:t>
            </a:r>
          </a:p>
          <a:p>
            <a:endParaRPr lang="en-US" dirty="0" smtClean="0"/>
          </a:p>
          <a:p>
            <a:pPr lvl="1"/>
            <a:r>
              <a:rPr lang="en-US" dirty="0"/>
              <a:t>“focus on cumulative disadvantage for birth cohorts that came of age in and </a:t>
            </a:r>
            <a:r>
              <a:rPr lang="en-US" dirty="0" smtClean="0"/>
              <a:t>after the </a:t>
            </a:r>
            <a:r>
              <a:rPr lang="en-US" dirty="0"/>
              <a:t>mid-1970s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data are consistent with long-run processes influencing outcomes, rather than contemporaneous shocks affecting health</a:t>
            </a:r>
            <a:r>
              <a:rPr lang="en-US" dirty="0" smtClean="0"/>
              <a:t>.”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sz="2400" dirty="0"/>
              <a:t>“</a:t>
            </a:r>
            <a:r>
              <a:rPr lang="en-US" altLang="en-US" dirty="0"/>
              <a:t>Our final figure suggests that there may be two underlying factors, not one, but they are not very different, and we do not press that conclusion.”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AutoShape 6" descr="/Users/alleras/Library/Caches/TemporaryItems/Bullet-8117035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0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52800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cohort-based  framework to understand the results: </a:t>
            </a:r>
            <a:r>
              <a:rPr lang="en-US" dirty="0" err="1">
                <a:solidFill>
                  <a:schemeClr val="tx1"/>
                </a:solidFill>
              </a:rPr>
              <a:t>Lleras-Muney</a:t>
            </a:r>
            <a:r>
              <a:rPr lang="en-US" dirty="0">
                <a:solidFill>
                  <a:schemeClr val="tx1"/>
                </a:solidFill>
              </a:rPr>
              <a:t> and Moreau (2017)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3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7" y="390130"/>
            <a:ext cx="9105900" cy="402983"/>
          </a:xfrm>
          <a:noFill/>
          <a:ln>
            <a:noFill/>
          </a:ln>
        </p:spPr>
        <p:txBody>
          <a:bodyPr/>
          <a:lstStyle/>
          <a:p>
            <a:r>
              <a:rPr lang="en-US" sz="2400" dirty="0" smtClean="0"/>
              <a:t>Log mortality of a cohort is (almost) shaped like a check mark </a:t>
            </a:r>
            <a:r>
              <a:rPr lang="en-US" altLang="zh-CN" sz="2400" dirty="0" smtClean="0">
                <a:solidFill>
                  <a:schemeClr val="accent3"/>
                </a:solidFill>
                <a:latin typeface="Arial"/>
              </a:rPr>
              <a:t>✔</a:t>
            </a:r>
            <a:r>
              <a:rPr lang="en-US" altLang="zh-CN" dirty="0">
                <a:solidFill>
                  <a:srgbClr val="008000"/>
                </a:solidFill>
                <a:latin typeface="Arial"/>
              </a:rPr>
              <a:t/>
            </a:r>
            <a:br>
              <a:rPr lang="en-US" altLang="zh-CN" dirty="0">
                <a:solidFill>
                  <a:srgbClr val="008000"/>
                </a:solidFill>
                <a:latin typeface="Arial"/>
              </a:rPr>
            </a:b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图片 1"/>
          <p:cNvPicPr>
            <a:picLocks/>
          </p:cNvPicPr>
          <p:nvPr/>
        </p:nvPicPr>
        <p:blipFill>
          <a:blip r:embed="rId2"/>
          <a:srcRect t="2064" b="2064"/>
          <a:stretch>
            <a:fillRect/>
          </a:stretch>
        </p:blipFill>
        <p:spPr bwMode="auto">
          <a:xfrm>
            <a:off x="344658" y="1110869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1" y="146656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Declines rapidly</a:t>
            </a:r>
          </a:p>
          <a:p>
            <a:r>
              <a:rPr lang="en-US" dirty="0"/>
              <a:t>i</a:t>
            </a:r>
            <a:r>
              <a:rPr lang="en-US" dirty="0" smtClean="0"/>
              <a:t>n childhood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1817" y="2734806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Levels-off during</a:t>
            </a:r>
          </a:p>
          <a:p>
            <a:r>
              <a:rPr lang="en-US" dirty="0"/>
              <a:t>r</a:t>
            </a:r>
            <a:r>
              <a:rPr lang="en-US" dirty="0" smtClean="0"/>
              <a:t>eproductive ages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495800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linear in old age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Gompertz</a:t>
            </a:r>
            <a:r>
              <a:rPr lang="en-US" dirty="0" smtClean="0"/>
              <a:t> 1825)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47800" y="2231886"/>
            <a:ext cx="457200" cy="663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6200000">
            <a:off x="3134352" y="2264021"/>
            <a:ext cx="508992" cy="2671103"/>
          </a:xfrm>
          <a:prstGeom prst="rightBrace">
            <a:avLst>
              <a:gd name="adj1" fmla="val 8333"/>
              <a:gd name="adj2" fmla="val 4788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29400" y="3599573"/>
            <a:ext cx="0" cy="837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7400" y="3599573"/>
            <a:ext cx="0" cy="229830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1"/>
          <p:cNvPicPr>
            <a:picLocks/>
          </p:cNvPicPr>
          <p:nvPr/>
        </p:nvPicPr>
        <p:blipFill>
          <a:blip r:embed="rId2"/>
          <a:srcRect t="2064" b="2064"/>
          <a:stretch>
            <a:fillRect/>
          </a:stretch>
        </p:blipFill>
        <p:spPr bwMode="auto">
          <a:xfrm>
            <a:off x="344658" y="1036106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71015" y="1193896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Falls fast in </a:t>
            </a:r>
          </a:p>
          <a:p>
            <a:r>
              <a:rPr lang="en-US" dirty="0" smtClean="0"/>
              <a:t>childhood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90638" y="2387768"/>
            <a:ext cx="2232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Low, flat and variable during</a:t>
            </a:r>
          </a:p>
          <a:p>
            <a:r>
              <a:rPr lang="en-US" dirty="0"/>
              <a:t>r</a:t>
            </a:r>
            <a:r>
              <a:rPr lang="en-US" dirty="0" smtClean="0"/>
              <a:t>eproductive ages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600200" y="1959216"/>
            <a:ext cx="335868" cy="775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512784" y="3687359"/>
            <a:ext cx="269016" cy="427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 rot="5400000">
            <a:off x="3305285" y="2349033"/>
            <a:ext cx="327172" cy="2314109"/>
          </a:xfrm>
          <a:prstGeom prst="leftBrace">
            <a:avLst>
              <a:gd name="adj1" fmla="val 0"/>
              <a:gd name="adj2" fmla="val 526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38800" y="4211832"/>
            <a:ext cx="29120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linear on old age</a:t>
            </a:r>
          </a:p>
          <a:p>
            <a:r>
              <a:rPr lang="en-US" dirty="0"/>
              <a:t>(</a:t>
            </a:r>
            <a:r>
              <a:rPr lang="en-US" dirty="0" err="1"/>
              <a:t>Gompertz</a:t>
            </a:r>
            <a:r>
              <a:rPr lang="en-US" dirty="0"/>
              <a:t> </a:t>
            </a:r>
            <a:r>
              <a:rPr lang="en-US" dirty="0" smtClean="0"/>
              <a:t>1825).</a:t>
            </a:r>
          </a:p>
          <a:p>
            <a:r>
              <a:rPr lang="en-US" dirty="0" smtClean="0"/>
              <a:t>After ~age 45:</a:t>
            </a:r>
          </a:p>
          <a:p>
            <a:r>
              <a:rPr lang="en-US" dirty="0" smtClean="0"/>
              <a:t>Lines move in parallel (as mortality falls)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2784" y="1339558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Lines</a:t>
            </a:r>
          </a:p>
          <a:p>
            <a:r>
              <a:rPr lang="en-US" dirty="0"/>
              <a:t>d</a:t>
            </a:r>
            <a:r>
              <a:rPr lang="en-US" dirty="0" smtClean="0"/>
              <a:t>on’t</a:t>
            </a:r>
          </a:p>
          <a:p>
            <a:r>
              <a:rPr lang="en-US" dirty="0" smtClean="0"/>
              <a:t>cross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274198" y="1898147"/>
            <a:ext cx="353648" cy="215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881" y="6402848"/>
            <a:ext cx="3175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Human Mortality database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594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amer Slides - Figures and Tables">
  <a:themeElements>
    <a:clrScheme name="Beamer Slides - Figures and Tabl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Figures and Tab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Figures and Tab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153946</TotalTime>
  <Words>841</Words>
  <Application>Microsoft Macintosh PowerPoint</Application>
  <PresentationFormat>On-screen Show (4:3)</PresentationFormat>
  <Paragraphs>146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Cambria Math</vt:lpstr>
      <vt:lpstr>Chalkboard</vt:lpstr>
      <vt:lpstr>cmss10</vt:lpstr>
      <vt:lpstr>MS PGothic</vt:lpstr>
      <vt:lpstr>ＭＳ Ｐゴシック</vt:lpstr>
      <vt:lpstr>Symbol</vt:lpstr>
      <vt:lpstr>Arial</vt:lpstr>
      <vt:lpstr>Beamer Slides - Title and Outlines</vt:lpstr>
      <vt:lpstr>Beamer Slides - Figures and Tables</vt:lpstr>
      <vt:lpstr>1_Beamer Slides - Title and Outlines</vt:lpstr>
      <vt:lpstr>2_Beamer Slides - Title and Outlines</vt:lpstr>
      <vt:lpstr>3_Beamer Slides - Title and Outlines</vt:lpstr>
      <vt:lpstr>5_Beamer Slides - Title and Outlines</vt:lpstr>
      <vt:lpstr>6_Beamer Slides - Title and Outlines</vt:lpstr>
      <vt:lpstr>7_Beamer Slides - Title and Outlines</vt:lpstr>
      <vt:lpstr>8_Beamer Slides - Title and Outlines</vt:lpstr>
      <vt:lpstr>9_Beamer Slides - Title and Outlines</vt:lpstr>
      <vt:lpstr>10_Beamer Slides - Title and Outlines</vt:lpstr>
      <vt:lpstr>Mortality and Morbidity in the 21st century</vt:lpstr>
      <vt:lpstr>Understanding the trends: When did things get bad?</vt:lpstr>
      <vt:lpstr>Stalling absolute incomes, at the median and below, since 1970s</vt:lpstr>
      <vt:lpstr>Worsening relative incomes</vt:lpstr>
      <vt:lpstr>Case &amp; Deaton II: Age profile of mortality by cohort</vt:lpstr>
      <vt:lpstr>PowerPoint Presentation</vt:lpstr>
      <vt:lpstr>Case and Deaton: A summary of their findings</vt:lpstr>
      <vt:lpstr>A cohort-based  framework to understand the results: Lleras-Muney and Moreau (2017)</vt:lpstr>
      <vt:lpstr>Log mortality of a cohort is (almost) shaped like a check mark ✔    </vt:lpstr>
      <vt:lpstr>A stochastic dynamic model of health and mortality</vt:lpstr>
      <vt:lpstr>How is mortality determined? </vt:lpstr>
      <vt:lpstr>Process is fundamentally stochastic</vt:lpstr>
      <vt:lpstr>Evolution of health stock over the ages</vt:lpstr>
      <vt:lpstr>Simulated evolution of mortality and average stock (for Belgium 1860)</vt:lpstr>
      <vt:lpstr>Can changes to the parameters of the model generate the patterns documented by Case and Deaton for the US?</vt:lpstr>
      <vt:lpstr>Lower annual health resources generates pattern</vt:lpstr>
      <vt:lpstr>Increases in depreciation also fit the data</vt:lpstr>
      <vt:lpstr>Increases in accident rate does not affect disease rates</vt:lpstr>
      <vt:lpstr>Increase in threshold lowers disease rates</vt:lpstr>
      <vt:lpstr>Increase in variance generates a cross over (flatter slopes)</vt:lpstr>
      <vt:lpstr>In logs, possible to distinguish: mortality example</vt:lpstr>
      <vt:lpstr>Other comments</vt:lpstr>
      <vt:lpstr>What does the model imply about compensation?</vt:lpstr>
    </vt:vector>
  </TitlesOfParts>
  <Company>Staford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Rangel</dc:creator>
  <cp:lastModifiedBy>Adriana Lleras-Muney</cp:lastModifiedBy>
  <cp:revision>4759</cp:revision>
  <dcterms:created xsi:type="dcterms:W3CDTF">2012-01-26T20:38:46Z</dcterms:created>
  <dcterms:modified xsi:type="dcterms:W3CDTF">2017-03-24T01:15:12Z</dcterms:modified>
</cp:coreProperties>
</file>