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04" r:id="rId2"/>
    <p:sldId id="505" r:id="rId3"/>
    <p:sldId id="270" r:id="rId4"/>
    <p:sldId id="322" r:id="rId5"/>
    <p:sldId id="408" r:id="rId6"/>
    <p:sldId id="468" r:id="rId7"/>
    <p:sldId id="486" r:id="rId8"/>
    <p:sldId id="464" r:id="rId9"/>
    <p:sldId id="482" r:id="rId10"/>
    <p:sldId id="494" r:id="rId11"/>
    <p:sldId id="496" r:id="rId12"/>
    <p:sldId id="387" r:id="rId13"/>
    <p:sldId id="472" r:id="rId14"/>
    <p:sldId id="375" r:id="rId15"/>
    <p:sldId id="506" r:id="rId16"/>
    <p:sldId id="346" r:id="rId17"/>
    <p:sldId id="347" r:id="rId18"/>
    <p:sldId id="406" r:id="rId19"/>
    <p:sldId id="507" r:id="rId20"/>
    <p:sldId id="501" r:id="rId21"/>
    <p:sldId id="425" r:id="rId22"/>
    <p:sldId id="452" r:id="rId23"/>
    <p:sldId id="481" r:id="rId24"/>
    <p:sldId id="490" r:id="rId25"/>
    <p:sldId id="491" r:id="rId26"/>
    <p:sldId id="488" r:id="rId27"/>
    <p:sldId id="492" r:id="rId28"/>
    <p:sldId id="465" r:id="rId29"/>
    <p:sldId id="503" r:id="rId30"/>
    <p:sldId id="502" r:id="rId3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2117" autoAdjust="0"/>
  </p:normalViewPr>
  <p:slideViewPr>
    <p:cSldViewPr snapToGrid="0">
      <p:cViewPr varScale="1">
        <p:scale>
          <a:sx n="45" d="100"/>
          <a:sy n="45" d="100"/>
        </p:scale>
        <p:origin x="963" y="4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DC932-076A-479B-9E3B-A92C08593D0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4AE8-8E70-4061-9416-0303BAF4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4AE8-8E70-4061-9416-0303BAF48B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4AE8-8E70-4061-9416-0303BAF48B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4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685D-F95F-41B1-A08A-C41C3CF6AF9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CE16-D9BA-46D2-98C9-93B9903E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b="1" cap="small" dirty="0"/>
              <a:t>m</a:t>
            </a:r>
            <a:r>
              <a:rPr lang="en-US" sz="4000" b="1" cap="small" dirty="0" smtClean="0"/>
              <a:t>ortality and morbidity in the </a:t>
            </a:r>
            <a:r>
              <a:rPr lang="en-US" sz="3600" b="1" dirty="0" smtClean="0"/>
              <a:t>21</a:t>
            </a:r>
            <a:r>
              <a:rPr lang="en-US" sz="4000" b="1" baseline="30000" dirty="0" smtClean="0"/>
              <a:t>st</a:t>
            </a:r>
            <a:r>
              <a:rPr lang="en-US" sz="4000" b="1" cap="small" dirty="0" smtClean="0"/>
              <a:t> century</a:t>
            </a:r>
            <a:r>
              <a:rPr lang="en-US" sz="4000" cap="small" dirty="0" smtClean="0"/>
              <a:t/>
            </a:r>
            <a:br>
              <a:rPr lang="en-US" sz="4000" cap="small" dirty="0" smtClean="0"/>
            </a:br>
            <a:r>
              <a:rPr lang="en-US" sz="4000" cap="small" dirty="0"/>
              <a:t/>
            </a:r>
            <a:br>
              <a:rPr lang="en-US" sz="4000" cap="small" dirty="0"/>
            </a:br>
            <a:r>
              <a:rPr lang="en-US" sz="3200" cap="small" dirty="0" smtClean="0"/>
              <a:t>Spring 2017 Brookings Panel on Economic Activity</a:t>
            </a:r>
            <a:endParaRPr lang="en-US" sz="3200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3200" b="1" cap="small" dirty="0" smtClean="0"/>
              <a:t>Anne Case and Angus Deaton</a:t>
            </a:r>
          </a:p>
        </p:txBody>
      </p:sp>
    </p:spTree>
    <p:extLst>
      <p:ext uri="{BB962C8B-B14F-4D97-AF65-F5344CB8AC3E}">
        <p14:creationId xmlns:p14="http://schemas.microsoft.com/office/powerpoint/2010/main" val="31369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5981" y="585553"/>
            <a:ext cx="10378176" cy="6462447"/>
            <a:chOff x="995981" y="585553"/>
            <a:chExt cx="10378176" cy="6462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981" y="3759923"/>
              <a:ext cx="4476151" cy="32880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006" y="585554"/>
              <a:ext cx="4476151" cy="328807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4249" y="3756256"/>
              <a:ext cx="4476151" cy="32880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38" y="585553"/>
              <a:ext cx="4476151" cy="328807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78992" y="158496"/>
            <a:ext cx="101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1.7 Drug, alcohol and suicide mortality by birth cohort, white non-Hispanics, less than BA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86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80" y="1784961"/>
            <a:ext cx="4476151" cy="3288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69" y="1784961"/>
            <a:ext cx="4476151" cy="3288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410" y="760021"/>
            <a:ext cx="8365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Drug, alcohol and suicide mortality, white non-Hispanics by birth cohort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41319" y="1452455"/>
            <a:ext cx="137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 BA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7725" y="1488078"/>
            <a:ext cx="124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2" y="1592880"/>
            <a:ext cx="7205472" cy="5273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4" y="902525"/>
            <a:ext cx="9465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Heart disease </a:t>
            </a:r>
            <a:r>
              <a:rPr lang="en-US" sz="2000" dirty="0" smtClean="0"/>
              <a:t>mortality</a:t>
            </a:r>
            <a:r>
              <a:rPr lang="en-US" sz="2000" dirty="0" smtClean="0"/>
              <a:t>, ages 50-54, US white non-Hispanics and comparison countries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8762" y="320633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1.8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9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08287" y="329184"/>
            <a:ext cx="12301387" cy="6357187"/>
            <a:chOff x="-108287" y="512064"/>
            <a:chExt cx="12301387" cy="6357187"/>
          </a:xfrm>
        </p:grpSpPr>
        <p:grpSp>
          <p:nvGrpSpPr>
            <p:cNvPr id="9" name="Group 8"/>
            <p:cNvGrpSpPr/>
            <p:nvPr/>
          </p:nvGrpSpPr>
          <p:grpSpPr>
            <a:xfrm>
              <a:off x="-108287" y="1584959"/>
              <a:ext cx="12301387" cy="5284292"/>
              <a:chOff x="-108287" y="1584959"/>
              <a:chExt cx="12301387" cy="528429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08287" y="1584959"/>
                <a:ext cx="12301387" cy="3889249"/>
                <a:chOff x="-132671" y="1548383"/>
                <a:chExt cx="12301387" cy="3889249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27390" y="1548384"/>
                  <a:ext cx="6041326" cy="386916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32671" y="1548383"/>
                  <a:ext cx="6221280" cy="3889249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7402" y="4718304"/>
                <a:ext cx="989436" cy="2150947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365248" y="1316736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2000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6112" y="1335024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2014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6064" y="512064"/>
              <a:ext cx="8039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Figure 1.9  All-cause mortality, white non-Hispanics, ages 45-54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890" y="1165012"/>
            <a:ext cx="5658109" cy="4786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" y="1213780"/>
            <a:ext cx="5555351" cy="4699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5641" y="586450"/>
            <a:ext cx="885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1.10 Change in mortality rates, white non-Hispanics 1998-2015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9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Mortality by cause, by country, by sex, education group, race - (highlights) – this provides us with facts we can use to rule out (and not rule out) possible drivers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(5 minutes)</a:t>
            </a:r>
          </a:p>
          <a:p>
            <a:endParaRPr lang="en-US" sz="3200" dirty="0" smtClean="0"/>
          </a:p>
          <a:p>
            <a:r>
              <a:rPr lang="en-US" sz="3200" dirty="0" smtClean="0"/>
              <a:t>Contemporaneous causes  - income </a:t>
            </a:r>
            <a:r>
              <a:rPr lang="en-US" dirty="0" smtClean="0"/>
              <a:t>(2 minutes)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 model of cumulative disadvantage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(8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6871" y="696239"/>
            <a:ext cx="10379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Median household income per member and all-cause mortality, white non-Hispanics by age group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606175" y="3616371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Deaths per 100,000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9581715" y="3338980"/>
            <a:ext cx="455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income per household member $2015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634" y="256856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2.1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6" y="2108263"/>
            <a:ext cx="4743800" cy="3585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12" y="2099399"/>
            <a:ext cx="4756182" cy="35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08" y="1823061"/>
            <a:ext cx="4202100" cy="3288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365" y="1816082"/>
            <a:ext cx="4202100" cy="3288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008" y="439387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6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2" y="1728983"/>
            <a:ext cx="4723371" cy="3457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506" y="605642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2.3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16" y="1713943"/>
            <a:ext cx="4743919" cy="34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Mortality by cause, by country, by sex, education group, race - (highlights) – this provides us with facts we can use to rule out (and not rule out) possible drivers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(5 minutes)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Contemporaneous causes  - income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(2 minutes)</a:t>
            </a:r>
          </a:p>
          <a:p>
            <a:endParaRPr lang="en-US" sz="3200" dirty="0" smtClean="0"/>
          </a:p>
          <a:p>
            <a:r>
              <a:rPr lang="en-US" sz="3200" dirty="0" smtClean="0"/>
              <a:t>A model of cumulative disadvantage </a:t>
            </a:r>
            <a:r>
              <a:rPr lang="en-US" dirty="0" smtClean="0"/>
              <a:t>(8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Give you some facts: mortality by cause, by country, by sex, education group, race - (highlights) – these have the potential of ruling out (and not ruling out) possible drivers   </a:t>
            </a:r>
            <a:r>
              <a:rPr lang="en-US" dirty="0" smtClean="0"/>
              <a:t>(5 minutes)</a:t>
            </a:r>
          </a:p>
          <a:p>
            <a:endParaRPr lang="en-US" sz="3200" dirty="0" smtClean="0"/>
          </a:p>
          <a:p>
            <a:r>
              <a:rPr lang="en-US" sz="3200" dirty="0" smtClean="0"/>
              <a:t>Contemporaneous circumstances  - income </a:t>
            </a:r>
            <a:r>
              <a:rPr lang="en-US" dirty="0" smtClean="0"/>
              <a:t>(2 minutes)</a:t>
            </a:r>
          </a:p>
          <a:p>
            <a:endParaRPr lang="en-US" sz="3200" dirty="0" smtClean="0"/>
          </a:p>
          <a:p>
            <a:r>
              <a:rPr lang="en-US" sz="3200" dirty="0" smtClean="0"/>
              <a:t>A model of cumulative disadvantage </a:t>
            </a:r>
            <a:r>
              <a:rPr lang="en-US" dirty="0" smtClean="0"/>
              <a:t>(8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5981" y="585553"/>
            <a:ext cx="10378176" cy="6462447"/>
            <a:chOff x="995981" y="585553"/>
            <a:chExt cx="10378176" cy="6462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981" y="3759923"/>
              <a:ext cx="4476151" cy="32880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006" y="585554"/>
              <a:ext cx="4476151" cy="328807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4249" y="3756256"/>
              <a:ext cx="4476151" cy="32880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38" y="585553"/>
              <a:ext cx="4476151" cy="328807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78992" y="158496"/>
            <a:ext cx="101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1.7 Drug, alcohol and suicide mortality by birth cohort, white non-Hispanics, less than BA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69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935" y="1784961"/>
            <a:ext cx="4476151" cy="328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22" y="1784961"/>
            <a:ext cx="4476151" cy="3288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818" y="855528"/>
            <a:ext cx="1026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1.13  Fraction reporting sciatic pain, white non-Hispanics by birth year and education class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2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96" y="1535581"/>
            <a:ext cx="5946704" cy="436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136" y="628516"/>
            <a:ext cx="1033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3.1  Percent not in the labor force, white non-Hispanic men by birth cohort and education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305"/>
            <a:ext cx="5970739" cy="43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15" y="1556304"/>
            <a:ext cx="6050911" cy="4428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33" y="1556305"/>
            <a:ext cx="5958867" cy="4361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02" y="722957"/>
            <a:ext cx="9352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3.2  Percent of birth cohorts never married, white non-Hispanic men and women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92352" y="3291840"/>
            <a:ext cx="12192" cy="207264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Cumulative deprivation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352"/>
            <a:ext cx="10515600" cy="48244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 term process of decline for those without a BA</a:t>
            </a:r>
          </a:p>
          <a:p>
            <a:r>
              <a:rPr lang="en-US" dirty="0" smtClean="0"/>
              <a:t>Steady deterioration in job opportunities, beginning with those leaving high school in the early 1970s</a:t>
            </a:r>
          </a:p>
          <a:p>
            <a:r>
              <a:rPr lang="en-US" dirty="0" smtClean="0"/>
              <a:t>Social and economic structures weakened</a:t>
            </a:r>
          </a:p>
          <a:p>
            <a:pPr lvl="1"/>
            <a:r>
              <a:rPr lang="en-US" dirty="0" smtClean="0"/>
              <a:t>High paying, secure jobs disappeared</a:t>
            </a:r>
          </a:p>
          <a:p>
            <a:pPr lvl="1"/>
            <a:r>
              <a:rPr lang="en-US" dirty="0" smtClean="0"/>
              <a:t>Marriage gave way to cohabitation </a:t>
            </a:r>
          </a:p>
          <a:p>
            <a:pPr lvl="1"/>
            <a:r>
              <a:rPr lang="en-US" dirty="0" smtClean="0"/>
              <a:t>Legacy religions gave way to new churches emphasizing “seeking”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longer one lives in this environment, the worse outcomes become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 smtClean="0"/>
              <a:t>begin, we assume the factor responsible is latent  </a:t>
            </a:r>
            <a:r>
              <a:rPr lang="en-US" dirty="0" smtClean="0"/>
              <a:t>      -- it can change between birth cohorts, but is fixed for a birth cohort.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11" y="5476304"/>
            <a:ext cx="508955" cy="45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62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Cumulative deprivation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 and mental health outcomes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Pain – sciatic pain, chronic joint pain</a:t>
            </a:r>
          </a:p>
          <a:p>
            <a:pPr lvl="1"/>
            <a:r>
              <a:rPr lang="en-US" dirty="0" smtClean="0"/>
              <a:t>Markers of “serious mental distress” or “serious mental illness”</a:t>
            </a:r>
          </a:p>
          <a:p>
            <a:pPr lvl="1"/>
            <a:r>
              <a:rPr lang="en-US" dirty="0" smtClean="0"/>
              <a:t>Social isolation – reports of difficulty socializing with friends</a:t>
            </a:r>
          </a:p>
          <a:p>
            <a:pPr lvl="1"/>
            <a:r>
              <a:rPr lang="en-US" dirty="0" smtClean="0"/>
              <a:t>Body </a:t>
            </a:r>
            <a:r>
              <a:rPr lang="en-US" dirty="0" smtClean="0"/>
              <a:t>weight, obesity</a:t>
            </a:r>
            <a:endParaRPr lang="en-US" dirty="0" smtClean="0"/>
          </a:p>
          <a:p>
            <a:pPr lvl="1"/>
            <a:r>
              <a:rPr lang="en-US" dirty="0" smtClean="0"/>
              <a:t>Marriage – never married, not currently married</a:t>
            </a:r>
          </a:p>
          <a:p>
            <a:pPr lvl="1"/>
            <a:r>
              <a:rPr lang="en-US" dirty="0" smtClean="0"/>
              <a:t>Heavy drinking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Mortality – suicide, drug overdose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07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2" y="1394453"/>
            <a:ext cx="10179133" cy="67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61" y="5296664"/>
            <a:ext cx="853341" cy="5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636" y="2291444"/>
            <a:ext cx="1023653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indexes an outcome—suicide, obesity, pain;  </a:t>
            </a:r>
            <a:r>
              <a:rPr lang="en-US" sz="26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time of observation; </a:t>
            </a:r>
            <a:r>
              <a:rPr lang="en-US" sz="26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birth year, so that </a:t>
            </a:r>
            <a:r>
              <a:rPr lang="en-US" sz="26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age. </a:t>
            </a:r>
            <a:endParaRPr lang="en-US" sz="2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 each outcome on a complete set of age indicators, and birth year indicators interacted with age (the length of time the person has experienced the factor        )</a:t>
            </a:r>
          </a:p>
          <a:p>
            <a:endParaRPr lang="en-US" sz="2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600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15636" y="4941544"/>
            <a:ext cx="10426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coefficient on the birth cohort-age interaction term for birth cohort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Mincho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is an estimate of </a:t>
            </a: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2" y="4265019"/>
            <a:ext cx="508955" cy="45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8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2" y="1394453"/>
            <a:ext cx="10179133" cy="67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8" y="3080522"/>
            <a:ext cx="853341" cy="5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3750" y="2805130"/>
            <a:ext cx="10426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coefficient on the birth cohort-age interaction term for birth cohort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Mincho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is an estimate of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750" y="4280855"/>
            <a:ext cx="9964587" cy="1200329"/>
            <a:chOff x="0" y="5337759"/>
            <a:chExt cx="9964587" cy="1200329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5337759"/>
              <a:ext cx="996458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anose="02040502050405020303" pitchFamily="18" charset="0"/>
                </a:rPr>
                <a:t>Plotting these estimates against </a:t>
              </a:r>
              <a:r>
                <a:rPr kumimoji="0" lang="en-US" alt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anose="02040502050405020303" pitchFamily="18" charset="0"/>
                </a:rPr>
                <a:t>b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anose="02040502050405020303" pitchFamily="18" charset="0"/>
                </a:rPr>
                <a:t> for each condition, we should see the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anose="02040502050405020303" pitchFamily="18" charset="0"/>
                </a:rPr>
                <a:t>latent cohort factor         and we should see the same pattern, up to scale,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smtClean="0">
                  <a:latin typeface="Georgia" panose="02040502050405020303" pitchFamily="18" charset="0"/>
                </a:rPr>
                <a:t>for every outcome.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699" y="5688285"/>
              <a:ext cx="508955" cy="4513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9488384" y="1394453"/>
            <a:ext cx="961902" cy="6718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5642" y="783776"/>
            <a:ext cx="993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3.3  Estimates of cumulative deprivation, white non-Hispanics ages 25-64, less than BA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35" y="1556304"/>
            <a:ext cx="5946990" cy="4352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305"/>
            <a:ext cx="5989173" cy="43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48" y="593766"/>
            <a:ext cx="8568338" cy="6271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97" y="593766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3.4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73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26" y="-106877"/>
            <a:ext cx="6063305" cy="6994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049" y="19426"/>
            <a:ext cx="6133671" cy="6882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131" y="225632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5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 smtClean="0"/>
              <a:t>Tentative story: slow collapse of white working class</a:t>
            </a:r>
            <a:endParaRPr lang="en-US" sz="36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496291"/>
            <a:ext cx="11495313" cy="52370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birth cohort entering the labor market without a BA after those born in 1945</a:t>
            </a:r>
          </a:p>
          <a:p>
            <a:pPr lvl="1"/>
            <a:r>
              <a:rPr lang="en-US" dirty="0" smtClean="0"/>
              <a:t>Men start with lower real wages</a:t>
            </a:r>
          </a:p>
          <a:p>
            <a:pPr lvl="1"/>
            <a:r>
              <a:rPr lang="en-US" dirty="0" smtClean="0"/>
              <a:t>Have worse subsequent careers, </a:t>
            </a:r>
            <a:r>
              <a:rPr lang="en-US" dirty="0" smtClean="0"/>
              <a:t>lower returns to experience</a:t>
            </a:r>
            <a:endParaRPr lang="en-US" dirty="0" smtClean="0"/>
          </a:p>
          <a:p>
            <a:r>
              <a:rPr lang="en-US" dirty="0" smtClean="0"/>
              <a:t>Lower marriage rates, higher divorce for those who get married, worse family lives</a:t>
            </a:r>
            <a:endParaRPr lang="en-US" dirty="0"/>
          </a:p>
          <a:p>
            <a:pPr lvl="1"/>
            <a:r>
              <a:rPr lang="en-US" dirty="0" smtClean="0"/>
              <a:t>leaving the labor force, more mental distress, difficulty socializing, more pain, more drugs more alcohol, more suicide</a:t>
            </a:r>
          </a:p>
          <a:p>
            <a:pPr lvl="1"/>
            <a:r>
              <a:rPr lang="en-US" dirty="0" smtClean="0"/>
              <a:t>All of these follow the same pattern over birth cohorts as do earnings</a:t>
            </a:r>
          </a:p>
          <a:p>
            <a:pPr lvl="1"/>
            <a:r>
              <a:rPr lang="en-US" dirty="0" smtClean="0"/>
              <a:t>Starting off worse, and getting worse </a:t>
            </a:r>
            <a:r>
              <a:rPr lang="en-US" dirty="0" smtClean="0"/>
              <a:t>at a faster rate with </a:t>
            </a:r>
            <a:r>
              <a:rPr lang="en-US" dirty="0" smtClean="0"/>
              <a:t>age</a:t>
            </a:r>
          </a:p>
          <a:p>
            <a:r>
              <a:rPr lang="en-US" dirty="0"/>
              <a:t>This process was unfolding before heavy-duty prescription opioids flooded the market, but their presence has heightened its </a:t>
            </a:r>
            <a:r>
              <a:rPr lang="en-US" dirty="0" smtClean="0"/>
              <a:t>impact</a:t>
            </a:r>
          </a:p>
          <a:p>
            <a:r>
              <a:rPr lang="en-US" dirty="0" smtClean="0"/>
              <a:t>These cumulative effects are unlikely to disappear at retirement</a:t>
            </a:r>
          </a:p>
          <a:p>
            <a:pPr lvl="1"/>
            <a:r>
              <a:rPr lang="en-US" dirty="0" smtClean="0"/>
              <a:t>The next generation of retirees are likely to be in worse health and mental health than current retirees, and those that follow in worse health still</a:t>
            </a:r>
          </a:p>
          <a:p>
            <a:r>
              <a:rPr lang="en-US" dirty="0" smtClean="0"/>
              <a:t>European countries have not suffered in the same way</a:t>
            </a:r>
          </a:p>
          <a:p>
            <a:pPr lvl="1"/>
            <a:r>
              <a:rPr lang="en-US" dirty="0" smtClean="0"/>
              <a:t>Social safety nets? Better social connection? More stability in cohabiting relationships?</a:t>
            </a:r>
          </a:p>
          <a:p>
            <a:r>
              <a:rPr lang="en-US" dirty="0" smtClean="0"/>
              <a:t>Black non-Hispanics have not, either</a:t>
            </a:r>
          </a:p>
          <a:p>
            <a:pPr lvl="1"/>
            <a:r>
              <a:rPr lang="en-US" dirty="0" smtClean="0"/>
              <a:t>More likely to be eligible for US anti-poverty programs?</a:t>
            </a:r>
          </a:p>
        </p:txBody>
      </p:sp>
    </p:spTree>
    <p:extLst>
      <p:ext uri="{BB962C8B-B14F-4D97-AF65-F5344CB8AC3E}">
        <p14:creationId xmlns:p14="http://schemas.microsoft.com/office/powerpoint/2010/main" val="242899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44" y="0"/>
            <a:ext cx="936971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132" y="486888"/>
            <a:ext cx="141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4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5" y="865250"/>
            <a:ext cx="3562650" cy="3013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75" y="865253"/>
            <a:ext cx="3562650" cy="3013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73" y="874483"/>
            <a:ext cx="3562650" cy="301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66" y="3834082"/>
            <a:ext cx="3562650" cy="3013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675" y="3834079"/>
            <a:ext cx="3562650" cy="3013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905" y="3878940"/>
            <a:ext cx="3562650" cy="301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642" y="296888"/>
            <a:ext cx="11044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1.2 All-cause mortality, black and white non-Hispanics with a high school degree or less education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5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31351"/>
            <a:ext cx="9326880" cy="6826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92" y="304800"/>
            <a:ext cx="184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9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88" y="0"/>
            <a:ext cx="9417268" cy="689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631" y="498764"/>
            <a:ext cx="19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Appendix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655" y="34684"/>
            <a:ext cx="842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1.6  Drug, alcohol and suicide mortality, white non-Hispanics ages 45-54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38" y="3652535"/>
            <a:ext cx="5749143" cy="324067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4302" y="452567"/>
            <a:ext cx="11905778" cy="6454201"/>
            <a:chOff x="164302" y="403799"/>
            <a:chExt cx="12015506" cy="6514773"/>
          </a:xfrm>
        </p:grpSpPr>
        <p:grpSp>
          <p:nvGrpSpPr>
            <p:cNvPr id="23" name="Group 22"/>
            <p:cNvGrpSpPr/>
            <p:nvPr/>
          </p:nvGrpSpPr>
          <p:grpSpPr>
            <a:xfrm>
              <a:off x="553887" y="403799"/>
              <a:ext cx="11625921" cy="6514773"/>
              <a:chOff x="553887" y="403799"/>
              <a:chExt cx="11625921" cy="651477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887" y="3653199"/>
                <a:ext cx="5310465" cy="320448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66445" y="3641700"/>
                <a:ext cx="5813363" cy="327687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2449" y="458849"/>
                <a:ext cx="5388864" cy="321387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440" y="403799"/>
                <a:ext cx="5268511" cy="3322929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67687" y="469788"/>
              <a:ext cx="706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4169" y="48230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2007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66619" y="384998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302" y="37168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593" y="5405405"/>
            <a:ext cx="1474177" cy="15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54" y="555174"/>
            <a:ext cx="895437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0228" y="163286"/>
            <a:ext cx="6123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1.11  Drug, alcohol and suicide mortality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2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73983</TotalTime>
  <Words>897</Words>
  <Application>Microsoft Office PowerPoint</Application>
  <PresentationFormat>Widescreen</PresentationFormat>
  <Paragraphs>104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Georgia</vt:lpstr>
      <vt:lpstr>Times New Roman</vt:lpstr>
      <vt:lpstr>Yu Mincho</vt:lpstr>
      <vt:lpstr>Office Theme</vt:lpstr>
      <vt:lpstr>mortality and morbidity in the 21st century  Spring 2017 Brookings Panel on Economic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Cumulative deprivation</vt:lpstr>
      <vt:lpstr>Cumulative deprivation</vt:lpstr>
      <vt:lpstr>PowerPoint Presentation</vt:lpstr>
      <vt:lpstr>PowerPoint Presentation</vt:lpstr>
      <vt:lpstr>PowerPoint Presentation</vt:lpstr>
      <vt:lpstr>PowerPoint Presentation</vt:lpstr>
      <vt:lpstr>Tentative story: slow collapse of white working class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C. Case</dc:creator>
  <cp:lastModifiedBy>Anne C. Case</cp:lastModifiedBy>
  <cp:revision>349</cp:revision>
  <cp:lastPrinted>2017-01-04T22:30:28Z</cp:lastPrinted>
  <dcterms:created xsi:type="dcterms:W3CDTF">2017-01-04T15:09:07Z</dcterms:created>
  <dcterms:modified xsi:type="dcterms:W3CDTF">2017-03-22T21:29:49Z</dcterms:modified>
</cp:coreProperties>
</file>