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trictFirstAndLastChars="0" saveSubsetFonts="1">
  <p:sldMasterIdLst>
    <p:sldMasterId id="2147483648" r:id="rId1"/>
    <p:sldMasterId id="2147483649" r:id="rId2"/>
  </p:sldMasterIdLst>
  <p:notesMasterIdLst>
    <p:notesMasterId r:id="rId18"/>
  </p:notesMasterIdLst>
  <p:handoutMasterIdLst>
    <p:handoutMasterId r:id="rId19"/>
  </p:handoutMasterIdLst>
  <p:sldIdLst>
    <p:sldId id="259" r:id="rId3"/>
    <p:sldId id="260" r:id="rId4"/>
    <p:sldId id="262" r:id="rId5"/>
    <p:sldId id="261" r:id="rId6"/>
    <p:sldId id="277" r:id="rId7"/>
    <p:sldId id="264" r:id="rId8"/>
    <p:sldId id="279" r:id="rId9"/>
    <p:sldId id="281" r:id="rId10"/>
    <p:sldId id="282" r:id="rId11"/>
    <p:sldId id="288" r:id="rId12"/>
    <p:sldId id="283" r:id="rId13"/>
    <p:sldId id="284" r:id="rId14"/>
    <p:sldId id="285" r:id="rId15"/>
    <p:sldId id="286" r:id="rId16"/>
    <p:sldId id="287" r:id="rId17"/>
  </p:sldIdLst>
  <p:sldSz cx="9144000" cy="6858000" type="letter"/>
  <p:notesSz cx="6985000" cy="9283700"/>
  <p:defaultTextStyle>
    <a:defPPr>
      <a:defRPr lang="en-US"/>
    </a:defPPr>
    <a:lvl1pPr algn="ctr" rtl="0" fontAlgn="base">
      <a:spcBef>
        <a:spcPct val="0"/>
      </a:spcBef>
      <a:spcAft>
        <a:spcPct val="0"/>
      </a:spcAft>
      <a:defRPr sz="3000" kern="1200">
        <a:solidFill>
          <a:srgbClr val="000000"/>
        </a:solidFill>
        <a:latin typeface="Gill Sans" pitchFamily="96" charset="0"/>
        <a:ea typeface="ヒラギノ角ゴ Pro W3" pitchFamily="96" charset="-128"/>
        <a:cs typeface="+mn-cs"/>
        <a:sym typeface="Gill Sans" pitchFamily="96" charset="0"/>
      </a:defRPr>
    </a:lvl1pPr>
    <a:lvl2pPr marL="457200" algn="ctr" rtl="0" fontAlgn="base">
      <a:spcBef>
        <a:spcPct val="0"/>
      </a:spcBef>
      <a:spcAft>
        <a:spcPct val="0"/>
      </a:spcAft>
      <a:defRPr sz="3000" kern="1200">
        <a:solidFill>
          <a:srgbClr val="000000"/>
        </a:solidFill>
        <a:latin typeface="Gill Sans" pitchFamily="96" charset="0"/>
        <a:ea typeface="ヒラギノ角ゴ Pro W3" pitchFamily="96" charset="-128"/>
        <a:cs typeface="+mn-cs"/>
        <a:sym typeface="Gill Sans" pitchFamily="96" charset="0"/>
      </a:defRPr>
    </a:lvl2pPr>
    <a:lvl3pPr marL="914400" algn="ctr" rtl="0" fontAlgn="base">
      <a:spcBef>
        <a:spcPct val="0"/>
      </a:spcBef>
      <a:spcAft>
        <a:spcPct val="0"/>
      </a:spcAft>
      <a:defRPr sz="3000" kern="1200">
        <a:solidFill>
          <a:srgbClr val="000000"/>
        </a:solidFill>
        <a:latin typeface="Gill Sans" pitchFamily="96" charset="0"/>
        <a:ea typeface="ヒラギノ角ゴ Pro W3" pitchFamily="96" charset="-128"/>
        <a:cs typeface="+mn-cs"/>
        <a:sym typeface="Gill Sans" pitchFamily="96" charset="0"/>
      </a:defRPr>
    </a:lvl3pPr>
    <a:lvl4pPr marL="1371600" algn="ctr" rtl="0" fontAlgn="base">
      <a:spcBef>
        <a:spcPct val="0"/>
      </a:spcBef>
      <a:spcAft>
        <a:spcPct val="0"/>
      </a:spcAft>
      <a:defRPr sz="3000" kern="1200">
        <a:solidFill>
          <a:srgbClr val="000000"/>
        </a:solidFill>
        <a:latin typeface="Gill Sans" pitchFamily="96" charset="0"/>
        <a:ea typeface="ヒラギノ角ゴ Pro W3" pitchFamily="96" charset="-128"/>
        <a:cs typeface="+mn-cs"/>
        <a:sym typeface="Gill Sans" pitchFamily="96" charset="0"/>
      </a:defRPr>
    </a:lvl4pPr>
    <a:lvl5pPr marL="1828800" algn="ctr" rtl="0" fontAlgn="base">
      <a:spcBef>
        <a:spcPct val="0"/>
      </a:spcBef>
      <a:spcAft>
        <a:spcPct val="0"/>
      </a:spcAft>
      <a:defRPr sz="3000" kern="1200">
        <a:solidFill>
          <a:srgbClr val="000000"/>
        </a:solidFill>
        <a:latin typeface="Gill Sans" pitchFamily="96" charset="0"/>
        <a:ea typeface="ヒラギノ角ゴ Pro W3" pitchFamily="96" charset="-128"/>
        <a:cs typeface="+mn-cs"/>
        <a:sym typeface="Gill Sans" pitchFamily="96" charset="0"/>
      </a:defRPr>
    </a:lvl5pPr>
    <a:lvl6pPr marL="2286000" algn="l" defTabSz="914400" rtl="0" eaLnBrk="1" latinLnBrk="0" hangingPunct="1">
      <a:defRPr sz="3000" kern="1200">
        <a:solidFill>
          <a:srgbClr val="000000"/>
        </a:solidFill>
        <a:latin typeface="Gill Sans" pitchFamily="96" charset="0"/>
        <a:ea typeface="ヒラギノ角ゴ Pro W3" pitchFamily="96" charset="-128"/>
        <a:cs typeface="+mn-cs"/>
        <a:sym typeface="Gill Sans" pitchFamily="96" charset="0"/>
      </a:defRPr>
    </a:lvl6pPr>
    <a:lvl7pPr marL="2743200" algn="l" defTabSz="914400" rtl="0" eaLnBrk="1" latinLnBrk="0" hangingPunct="1">
      <a:defRPr sz="3000" kern="1200">
        <a:solidFill>
          <a:srgbClr val="000000"/>
        </a:solidFill>
        <a:latin typeface="Gill Sans" pitchFamily="96" charset="0"/>
        <a:ea typeface="ヒラギノ角ゴ Pro W3" pitchFamily="96" charset="-128"/>
        <a:cs typeface="+mn-cs"/>
        <a:sym typeface="Gill Sans" pitchFamily="96" charset="0"/>
      </a:defRPr>
    </a:lvl7pPr>
    <a:lvl8pPr marL="3200400" algn="l" defTabSz="914400" rtl="0" eaLnBrk="1" latinLnBrk="0" hangingPunct="1">
      <a:defRPr sz="3000" kern="1200">
        <a:solidFill>
          <a:srgbClr val="000000"/>
        </a:solidFill>
        <a:latin typeface="Gill Sans" pitchFamily="96" charset="0"/>
        <a:ea typeface="ヒラギノ角ゴ Pro W3" pitchFamily="96" charset="-128"/>
        <a:cs typeface="+mn-cs"/>
        <a:sym typeface="Gill Sans" pitchFamily="96" charset="0"/>
      </a:defRPr>
    </a:lvl8pPr>
    <a:lvl9pPr marL="3657600" algn="l" defTabSz="914400" rtl="0" eaLnBrk="1" latinLnBrk="0" hangingPunct="1">
      <a:defRPr sz="3000" kern="1200">
        <a:solidFill>
          <a:srgbClr val="000000"/>
        </a:solidFill>
        <a:latin typeface="Gill Sans" pitchFamily="96" charset="0"/>
        <a:ea typeface="ヒラギノ角ゴ Pro W3" pitchFamily="96" charset="-128"/>
        <a:cs typeface="+mn-cs"/>
        <a:sym typeface="Gill Sans" pitchFamily="96"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arah Holmes" initials="SH"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EDF7"/>
    <a:srgbClr val="C0C0C0"/>
    <a:srgbClr val="B2B2B2"/>
    <a:srgbClr val="295582"/>
    <a:srgbClr val="969696"/>
    <a:srgbClr val="666666"/>
    <a:srgbClr val="08386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14" autoAdjust="0"/>
    <p:restoredTop sz="94660"/>
  </p:normalViewPr>
  <p:slideViewPr>
    <p:cSldViewPr showGuides="1">
      <p:cViewPr varScale="1">
        <p:scale>
          <a:sx n="107" d="100"/>
          <a:sy n="107" d="100"/>
        </p:scale>
        <p:origin x="10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26622"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56794" y="0"/>
            <a:ext cx="3026622" cy="465138"/>
          </a:xfrm>
          <a:prstGeom prst="rect">
            <a:avLst/>
          </a:prstGeom>
        </p:spPr>
        <p:txBody>
          <a:bodyPr vert="horz" lIns="91440" tIns="45720" rIns="91440" bIns="45720" rtlCol="0"/>
          <a:lstStyle>
            <a:lvl1pPr algn="r">
              <a:defRPr sz="1200"/>
            </a:lvl1pPr>
          </a:lstStyle>
          <a:p>
            <a:fld id="{2CF2DCB6-9A30-4FB7-9875-11E204F17641}" type="datetimeFigureOut">
              <a:rPr lang="en-US" smtClean="0"/>
              <a:t>5/5/2017</a:t>
            </a:fld>
            <a:endParaRPr lang="en-US"/>
          </a:p>
        </p:txBody>
      </p:sp>
      <p:sp>
        <p:nvSpPr>
          <p:cNvPr id="4" name="Footer Placeholder 3"/>
          <p:cNvSpPr>
            <a:spLocks noGrp="1"/>
          </p:cNvSpPr>
          <p:nvPr>
            <p:ph type="ftr" sz="quarter" idx="2"/>
          </p:nvPr>
        </p:nvSpPr>
        <p:spPr>
          <a:xfrm>
            <a:off x="1" y="8818564"/>
            <a:ext cx="3026622" cy="46513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56794" y="8818564"/>
            <a:ext cx="3026622" cy="465137"/>
          </a:xfrm>
          <a:prstGeom prst="rect">
            <a:avLst/>
          </a:prstGeom>
        </p:spPr>
        <p:txBody>
          <a:bodyPr vert="horz" lIns="91440" tIns="45720" rIns="91440" bIns="45720" rtlCol="0" anchor="b"/>
          <a:lstStyle>
            <a:lvl1pPr algn="r">
              <a:defRPr sz="1200"/>
            </a:lvl1pPr>
          </a:lstStyle>
          <a:p>
            <a:fld id="{2AC7F259-39B2-4C89-A428-71429B24AC49}" type="slidenum">
              <a:rPr lang="en-US" smtClean="0"/>
              <a:t>‹#›</a:t>
            </a:fld>
            <a:endParaRPr lang="en-US"/>
          </a:p>
        </p:txBody>
      </p:sp>
    </p:spTree>
    <p:extLst>
      <p:ext uri="{BB962C8B-B14F-4D97-AF65-F5344CB8AC3E}">
        <p14:creationId xmlns:p14="http://schemas.microsoft.com/office/powerpoint/2010/main" val="22474086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p:cNvSpPr>
          <p:nvPr>
            <p:ph type="hdr" sz="quarter"/>
          </p:nvPr>
        </p:nvSpPr>
        <p:spPr bwMode="auto">
          <a:xfrm>
            <a:off x="1" y="0"/>
            <a:ext cx="3026622" cy="463550"/>
          </a:xfrm>
          <a:prstGeom prst="rect">
            <a:avLst/>
          </a:prstGeom>
          <a:noFill/>
          <a:ln>
            <a:noFill/>
          </a:ln>
          <a:effectLst/>
          <a:extLst>
            <a:ext uri="{909E8E84-426E-40dd-AFC4-6F175D3DCCD1}">
              <a14:hiddenFill xmlns:a14="http://schemas.microsoft.com/office/drawing/2010/main" xmlns="">
                <a:blipFill dpi="0" rotWithShape="0">
                  <a:blip r:embed="rId2"/>
                  <a:srcRect/>
                  <a:tile tx="0" ty="0" sx="100000" sy="100000" flip="none" algn="tl"/>
                </a:blipFill>
              </a14:hiddenFill>
            </a:ext>
            <a:ext uri="{91240B29-F687-4f45-9708-019B960494DF}">
              <a14:hiddenLine xmlns:a14="http://schemas.microsoft.com/office/drawing/2010/main" xmlns="" w="25400">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3031" tIns="46516" rIns="93031" bIns="46516" numCol="1" anchor="t" anchorCtr="0" compatLnSpc="1">
            <a:prstTxWarp prst="textNoShape">
              <a:avLst/>
            </a:prstTxWarp>
          </a:bodyPr>
          <a:lstStyle>
            <a:lvl1pPr algn="l" defTabSz="930275">
              <a:defRPr sz="1200"/>
            </a:lvl1pPr>
          </a:lstStyle>
          <a:p>
            <a:endParaRPr lang="en-US" altLang="en-US"/>
          </a:p>
        </p:txBody>
      </p:sp>
      <p:sp>
        <p:nvSpPr>
          <p:cNvPr id="33795" name="Rectangle 3"/>
          <p:cNvSpPr>
            <a:spLocks noGrp="1"/>
          </p:cNvSpPr>
          <p:nvPr>
            <p:ph type="dt" idx="1"/>
          </p:nvPr>
        </p:nvSpPr>
        <p:spPr bwMode="auto">
          <a:xfrm>
            <a:off x="3958378" y="0"/>
            <a:ext cx="3026622" cy="463550"/>
          </a:xfrm>
          <a:prstGeom prst="rect">
            <a:avLst/>
          </a:prstGeom>
          <a:noFill/>
          <a:ln>
            <a:noFill/>
          </a:ln>
          <a:effectLst/>
          <a:extLst>
            <a:ext uri="{909E8E84-426E-40dd-AFC4-6F175D3DCCD1}">
              <a14:hiddenFill xmlns:a14="http://schemas.microsoft.com/office/drawing/2010/main" xmlns="">
                <a:blipFill dpi="0" rotWithShape="0">
                  <a:blip r:embed="rId2"/>
                  <a:srcRect/>
                  <a:tile tx="0" ty="0" sx="100000" sy="100000" flip="none" algn="tl"/>
                </a:blipFill>
              </a14:hiddenFill>
            </a:ext>
            <a:ext uri="{91240B29-F687-4f45-9708-019B960494DF}">
              <a14:hiddenLine xmlns:a14="http://schemas.microsoft.com/office/drawing/2010/main" xmlns="" w="25400">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3031" tIns="46516" rIns="93031" bIns="46516" numCol="1" anchor="t" anchorCtr="0" compatLnSpc="1">
            <a:prstTxWarp prst="textNoShape">
              <a:avLst/>
            </a:prstTxWarp>
          </a:bodyPr>
          <a:lstStyle>
            <a:lvl1pPr algn="r" defTabSz="930275">
              <a:defRPr sz="1200"/>
            </a:lvl1pPr>
          </a:lstStyle>
          <a:p>
            <a:endParaRPr lang="en-US" altLang="en-US"/>
          </a:p>
        </p:txBody>
      </p:sp>
      <p:sp>
        <p:nvSpPr>
          <p:cNvPr id="33796" name="Rectangle 4"/>
          <p:cNvSpPr>
            <a:spLocks noGrp="1" noRot="1" noChangeAspect="1" noChangeArrowheads="1" noTextEdit="1"/>
          </p:cNvSpPr>
          <p:nvPr>
            <p:ph type="sldImg" idx="2"/>
          </p:nvPr>
        </p:nvSpPr>
        <p:spPr bwMode="auto">
          <a:xfrm>
            <a:off x="1171575" y="696913"/>
            <a:ext cx="4641850" cy="3481387"/>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33797" name="Rectangle 5"/>
          <p:cNvSpPr>
            <a:spLocks noGrp="1"/>
          </p:cNvSpPr>
          <p:nvPr>
            <p:ph type="body" sz="quarter" idx="3"/>
          </p:nvPr>
        </p:nvSpPr>
        <p:spPr bwMode="auto">
          <a:xfrm>
            <a:off x="931756" y="4410076"/>
            <a:ext cx="5121488" cy="4176713"/>
          </a:xfrm>
          <a:prstGeom prst="rect">
            <a:avLst/>
          </a:prstGeom>
          <a:noFill/>
          <a:ln>
            <a:noFill/>
          </a:ln>
          <a:effectLst/>
          <a:extLst>
            <a:ext uri="{909E8E84-426E-40dd-AFC4-6F175D3DCCD1}">
              <a14:hiddenFill xmlns:a14="http://schemas.microsoft.com/office/drawing/2010/main" xmlns="">
                <a:blipFill dpi="0" rotWithShape="0">
                  <a:blip r:embed="rId2"/>
                  <a:srcRect/>
                  <a:tile tx="0" ty="0" sx="100000" sy="100000" flip="none" algn="tl"/>
                </a:blipFill>
              </a14:hiddenFill>
            </a:ext>
            <a:ext uri="{91240B29-F687-4f45-9708-019B960494DF}">
              <a14:hiddenLine xmlns:a14="http://schemas.microsoft.com/office/drawing/2010/main" xmlns="" w="25400">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3031" tIns="46516" rIns="93031" bIns="46516"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3798" name="Rectangle 6"/>
          <p:cNvSpPr>
            <a:spLocks noGrp="1"/>
          </p:cNvSpPr>
          <p:nvPr>
            <p:ph type="ftr" sz="quarter" idx="4"/>
          </p:nvPr>
        </p:nvSpPr>
        <p:spPr bwMode="auto">
          <a:xfrm>
            <a:off x="1" y="8820150"/>
            <a:ext cx="3026622" cy="463550"/>
          </a:xfrm>
          <a:prstGeom prst="rect">
            <a:avLst/>
          </a:prstGeom>
          <a:noFill/>
          <a:ln>
            <a:noFill/>
          </a:ln>
          <a:effectLst/>
          <a:extLst>
            <a:ext uri="{909E8E84-426E-40dd-AFC4-6F175D3DCCD1}">
              <a14:hiddenFill xmlns:a14="http://schemas.microsoft.com/office/drawing/2010/main" xmlns="">
                <a:blipFill dpi="0" rotWithShape="0">
                  <a:blip r:embed="rId2"/>
                  <a:srcRect/>
                  <a:tile tx="0" ty="0" sx="100000" sy="100000" flip="none" algn="tl"/>
                </a:blipFill>
              </a14:hiddenFill>
            </a:ext>
            <a:ext uri="{91240B29-F687-4f45-9708-019B960494DF}">
              <a14:hiddenLine xmlns:a14="http://schemas.microsoft.com/office/drawing/2010/main" xmlns="" w="25400">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3031" tIns="46516" rIns="93031" bIns="46516" numCol="1" anchor="b" anchorCtr="0" compatLnSpc="1">
            <a:prstTxWarp prst="textNoShape">
              <a:avLst/>
            </a:prstTxWarp>
          </a:bodyPr>
          <a:lstStyle>
            <a:lvl1pPr algn="l" defTabSz="930275">
              <a:defRPr sz="1200"/>
            </a:lvl1pPr>
          </a:lstStyle>
          <a:p>
            <a:endParaRPr lang="en-US" altLang="en-US"/>
          </a:p>
        </p:txBody>
      </p:sp>
      <p:sp>
        <p:nvSpPr>
          <p:cNvPr id="33799" name="Rectangle 7"/>
          <p:cNvSpPr>
            <a:spLocks noGrp="1"/>
          </p:cNvSpPr>
          <p:nvPr>
            <p:ph type="sldNum" sz="quarter" idx="5"/>
          </p:nvPr>
        </p:nvSpPr>
        <p:spPr bwMode="auto">
          <a:xfrm>
            <a:off x="3958378" y="8820150"/>
            <a:ext cx="3026622" cy="463550"/>
          </a:xfrm>
          <a:prstGeom prst="rect">
            <a:avLst/>
          </a:prstGeom>
          <a:noFill/>
          <a:ln>
            <a:noFill/>
          </a:ln>
          <a:effectLst/>
          <a:extLst>
            <a:ext uri="{909E8E84-426E-40dd-AFC4-6F175D3DCCD1}">
              <a14:hiddenFill xmlns:a14="http://schemas.microsoft.com/office/drawing/2010/main" xmlns="">
                <a:blipFill dpi="0" rotWithShape="0">
                  <a:blip r:embed="rId2"/>
                  <a:srcRect/>
                  <a:tile tx="0" ty="0" sx="100000" sy="100000" flip="none" algn="tl"/>
                </a:blipFill>
              </a14:hiddenFill>
            </a:ext>
            <a:ext uri="{91240B29-F687-4f45-9708-019B960494DF}">
              <a14:hiddenLine xmlns:a14="http://schemas.microsoft.com/office/drawing/2010/main" xmlns="" w="25400">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3031" tIns="46516" rIns="93031" bIns="46516" numCol="1" anchor="b" anchorCtr="0" compatLnSpc="1">
            <a:prstTxWarp prst="textNoShape">
              <a:avLst/>
            </a:prstTxWarp>
          </a:bodyPr>
          <a:lstStyle>
            <a:lvl1pPr algn="r" defTabSz="930275">
              <a:defRPr sz="1200"/>
            </a:lvl1pPr>
          </a:lstStyle>
          <a:p>
            <a:fld id="{945D392C-89D6-4356-AB3A-887C3360D846}" type="slidenum">
              <a:rPr lang="en-US" altLang="en-US"/>
              <a:pPr/>
              <a:t>‹#›</a:t>
            </a:fld>
            <a:endParaRPr lang="en-US" altLang="en-US"/>
          </a:p>
        </p:txBody>
      </p:sp>
    </p:spTree>
    <p:extLst>
      <p:ext uri="{BB962C8B-B14F-4D97-AF65-F5344CB8AC3E}">
        <p14:creationId xmlns:p14="http://schemas.microsoft.com/office/powerpoint/2010/main" val="357246297"/>
      </p:ext>
    </p:extLst>
  </p:cSld>
  <p:clrMap bg1="lt1" tx1="dk1" bg2="lt2" tx2="dk2" accent1="accent1" accent2="accent2" accent3="accent3" accent4="accent4" accent5="accent5" accent6="accent6" hlink="hlink" folHlink="folHlink"/>
  <p:notesStyle>
    <a:lvl1pPr algn="l" rtl="0" fontAlgn="base">
      <a:spcBef>
        <a:spcPct val="0"/>
      </a:spcBef>
      <a:spcAft>
        <a:spcPct val="0"/>
      </a:spcAft>
      <a:defRPr sz="1200" kern="1200">
        <a:solidFill>
          <a:schemeClr val="tx1"/>
        </a:solidFill>
        <a:latin typeface="Gill Sans" pitchFamily="96" charset="0"/>
        <a:ea typeface="+mn-ea"/>
        <a:cs typeface="+mn-cs"/>
      </a:defRPr>
    </a:lvl1pPr>
    <a:lvl2pPr marL="457200" algn="l" rtl="0" fontAlgn="base">
      <a:spcBef>
        <a:spcPct val="0"/>
      </a:spcBef>
      <a:spcAft>
        <a:spcPct val="0"/>
      </a:spcAft>
      <a:defRPr sz="1200" kern="1200">
        <a:solidFill>
          <a:schemeClr val="tx1"/>
        </a:solidFill>
        <a:latin typeface="Gill Sans" pitchFamily="96" charset="0"/>
        <a:ea typeface="+mn-ea"/>
        <a:cs typeface="+mn-cs"/>
      </a:defRPr>
    </a:lvl2pPr>
    <a:lvl3pPr marL="914400" algn="l" rtl="0" fontAlgn="base">
      <a:spcBef>
        <a:spcPct val="0"/>
      </a:spcBef>
      <a:spcAft>
        <a:spcPct val="0"/>
      </a:spcAft>
      <a:defRPr sz="1200" kern="1200">
        <a:solidFill>
          <a:schemeClr val="tx1"/>
        </a:solidFill>
        <a:latin typeface="Gill Sans" pitchFamily="96" charset="0"/>
        <a:ea typeface="+mn-ea"/>
        <a:cs typeface="+mn-cs"/>
      </a:defRPr>
    </a:lvl3pPr>
    <a:lvl4pPr marL="1371600" algn="l" rtl="0" fontAlgn="base">
      <a:spcBef>
        <a:spcPct val="0"/>
      </a:spcBef>
      <a:spcAft>
        <a:spcPct val="0"/>
      </a:spcAft>
      <a:defRPr sz="1200" kern="1200">
        <a:solidFill>
          <a:schemeClr val="tx1"/>
        </a:solidFill>
        <a:latin typeface="Gill Sans" pitchFamily="96" charset="0"/>
        <a:ea typeface="+mn-ea"/>
        <a:cs typeface="+mn-cs"/>
      </a:defRPr>
    </a:lvl4pPr>
    <a:lvl5pPr marL="1828800" algn="l" rtl="0" fontAlgn="base">
      <a:spcBef>
        <a:spcPct val="0"/>
      </a:spcBef>
      <a:spcAft>
        <a:spcPct val="0"/>
      </a:spcAft>
      <a:defRPr sz="1200" kern="1200">
        <a:solidFill>
          <a:schemeClr val="tx1"/>
        </a:solidFill>
        <a:latin typeface="Gill Sans" pitchFamily="9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4F00A109-34C7-4D3C-A40C-9269B5E3AD71}" type="slidenum">
              <a:rPr lang="en-US" altLang="en-US"/>
              <a:pPr/>
              <a:t>0</a:t>
            </a:fld>
            <a:endParaRPr lang="en-US" altLang="en-US"/>
          </a:p>
        </p:txBody>
      </p:sp>
      <p:sp>
        <p:nvSpPr>
          <p:cNvPr id="54274" name="Rectangle 2"/>
          <p:cNvSpPr>
            <a:spLocks noGrp="1" noRot="1" noChangeAspect="1" noChangeArrowheads="1" noTextEdit="1"/>
          </p:cNvSpPr>
          <p:nvPr>
            <p:ph type="sldImg"/>
          </p:nvPr>
        </p:nvSpPr>
        <p:spPr>
          <a:ln/>
        </p:spPr>
      </p:sp>
      <p:sp>
        <p:nvSpPr>
          <p:cNvPr id="54275" name="Rectangle 3"/>
          <p:cNvSpPr>
            <a:spLocks noGrp="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BDAB9F46-C51E-40D8-8B0D-52D303FBBBF1}" type="slidenum">
              <a:rPr lang="en-US" altLang="en-US"/>
              <a:pPr/>
              <a:t>1</a:t>
            </a:fld>
            <a:endParaRPr lang="en-US" altLang="en-US"/>
          </a:p>
        </p:txBody>
      </p:sp>
      <p:sp>
        <p:nvSpPr>
          <p:cNvPr id="83970" name="Rectangle 2"/>
          <p:cNvSpPr>
            <a:spLocks noGrp="1" noRot="1" noChangeAspect="1" noChangeArrowheads="1" noTextEdit="1"/>
          </p:cNvSpPr>
          <p:nvPr>
            <p:ph type="sldImg"/>
          </p:nvPr>
        </p:nvSpPr>
        <p:spPr>
          <a:ln/>
        </p:spPr>
      </p:sp>
      <p:sp>
        <p:nvSpPr>
          <p:cNvPr id="83971" name="Rectangle 3"/>
          <p:cNvSpPr>
            <a:spLocks noGrp="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849879943"/>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09220572"/>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13500" y="1652588"/>
            <a:ext cx="1838325" cy="38481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93763" y="1652588"/>
            <a:ext cx="5367337" cy="38481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99051383"/>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693582297"/>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53731392"/>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587943822"/>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93763" y="1946275"/>
            <a:ext cx="3602037" cy="4019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46275"/>
            <a:ext cx="3603625" cy="4019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3958254"/>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70103078"/>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039213257"/>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25745182"/>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10737239"/>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16787036"/>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85161185"/>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19396037"/>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13500" y="857250"/>
            <a:ext cx="1838325" cy="5108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93763" y="857250"/>
            <a:ext cx="5367337" cy="5108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5136792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6329875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93763" y="4037013"/>
            <a:ext cx="3602037" cy="1463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4037013"/>
            <a:ext cx="3603625" cy="1463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28182942"/>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6880396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796596905"/>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298366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05090357"/>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9434530"/>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83868"/>
            </a:gs>
            <a:gs pos="100000">
              <a:srgbClr val="295582"/>
            </a:gs>
          </a:gsLst>
          <a:lin ang="5400000" scaled="1"/>
        </a:gra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893763" y="1652588"/>
            <a:ext cx="7358062" cy="232092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vert="horz" wrap="square" lIns="35695" tIns="35695" rIns="35695" bIns="35695" numCol="1" anchor="b" anchorCtr="0" compatLnSpc="1">
            <a:prstTxWarp prst="textNoShape">
              <a:avLst/>
            </a:prstTxWarp>
          </a:bodyPr>
          <a:lstStyle/>
          <a:p>
            <a:pPr lvl="0"/>
            <a:r>
              <a:rPr lang="en-US" altLang="en-US" smtClean="0">
                <a:sym typeface="Georgia" pitchFamily="18" charset="0"/>
              </a:rPr>
              <a:t>Click to edit Master title style</a:t>
            </a:r>
          </a:p>
        </p:txBody>
      </p:sp>
      <p:sp>
        <p:nvSpPr>
          <p:cNvPr id="1026" name="Rectangle 2"/>
          <p:cNvSpPr>
            <a:spLocks noGrp="1" noChangeArrowheads="1"/>
          </p:cNvSpPr>
          <p:nvPr>
            <p:ph type="body" idx="1"/>
          </p:nvPr>
        </p:nvSpPr>
        <p:spPr bwMode="auto">
          <a:xfrm>
            <a:off x="893763" y="4037013"/>
            <a:ext cx="7358062" cy="14636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vert="horz" wrap="square" lIns="35695" tIns="35695" rIns="35695" bIns="35695" numCol="1" anchor="t" anchorCtr="0" compatLnSpc="1">
            <a:prstTxWarp prst="textNoShape">
              <a:avLst/>
            </a:prstTxWarp>
          </a:bodyPr>
          <a:lstStyle/>
          <a:p>
            <a:pPr lvl="0"/>
            <a:r>
              <a:rPr lang="en-US" altLang="en-US" smtClean="0">
                <a:sym typeface="Arial" charset="0"/>
              </a:rPr>
              <a:t>Click to edit Master text styles</a:t>
            </a:r>
          </a:p>
          <a:p>
            <a:pPr lvl="1"/>
            <a:r>
              <a:rPr lang="en-US" altLang="en-US" smtClean="0">
                <a:sym typeface="Arial" charset="0"/>
              </a:rPr>
              <a:t>Second level</a:t>
            </a:r>
          </a:p>
          <a:p>
            <a:pPr lvl="2"/>
            <a:r>
              <a:rPr lang="en-US" altLang="en-US" smtClean="0">
                <a:sym typeface="Arial" charset="0"/>
              </a:rPr>
              <a:t>Third level</a:t>
            </a:r>
          </a:p>
          <a:p>
            <a:pPr lvl="3"/>
            <a:r>
              <a:rPr lang="en-US" altLang="en-US" smtClean="0">
                <a:sym typeface="Arial" charset="0"/>
              </a:rPr>
              <a:t>Fourth level</a:t>
            </a:r>
          </a:p>
          <a:p>
            <a:pPr lvl="4"/>
            <a:r>
              <a:rPr lang="en-US" altLang="en-US" smtClean="0">
                <a:sym typeface="Arial" charset="0"/>
              </a:rPr>
              <a:t>Fifth level</a:t>
            </a:r>
          </a:p>
        </p:txBody>
      </p:sp>
      <p:sp>
        <p:nvSpPr>
          <p:cNvPr id="1027" name="Line 3"/>
          <p:cNvSpPr>
            <a:spLocks noChangeShapeType="1"/>
          </p:cNvSpPr>
          <p:nvPr/>
        </p:nvSpPr>
        <p:spPr bwMode="auto">
          <a:xfrm>
            <a:off x="874713" y="3929063"/>
            <a:ext cx="7394575" cy="0"/>
          </a:xfrm>
          <a:prstGeom prst="line">
            <a:avLst/>
          </a:prstGeom>
          <a:noFill/>
          <a:ln w="9525">
            <a:solidFill>
              <a:srgbClr val="FFFFFF">
                <a:alpha val="50000"/>
              </a:srgbClr>
            </a:solidFill>
            <a:round/>
            <a:headEnd/>
            <a:tailEnd/>
          </a:ln>
          <a:extLst>
            <a:ext uri="{909E8E84-426E-40dd-AFC4-6F175D3DCCD1}">
              <a14:hiddenFill xmlns:a14="http://schemas.microsoft.com/office/drawing/2010/main" xmlns="">
                <a:noFill/>
              </a14:hiddenFill>
            </a:ext>
          </a:extLst>
        </p:spPr>
        <p:txBody>
          <a:bodyPr/>
          <a:lstStyle/>
          <a:p>
            <a:endParaRPr lang="en-US"/>
          </a:p>
        </p:txBody>
      </p:sp>
      <p:pic>
        <p:nvPicPr>
          <p:cNvPr id="1034" name="Picture 10" descr="BROOKINGS_qii"/>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928688" y="857250"/>
            <a:ext cx="3830637" cy="379413"/>
          </a:xfrm>
          <a:prstGeom prst="rect">
            <a:avLst/>
          </a:prstGeom>
          <a:noFill/>
          <a:extLst>
            <a:ext uri="{909E8E84-426E-40dd-AFC4-6F175D3DCCD1}">
              <a14:hiddenFill xmlns:a14="http://schemas.microsoft.com/office/drawing/2010/main" xmlns="">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p:txStyles>
    <p:titleStyle>
      <a:lvl1pPr algn="l" defTabSz="642938" rtl="0" eaLnBrk="1" fontAlgn="base" hangingPunct="1">
        <a:spcBef>
          <a:spcPct val="0"/>
        </a:spcBef>
        <a:spcAft>
          <a:spcPct val="0"/>
        </a:spcAft>
        <a:defRPr sz="4500">
          <a:solidFill>
            <a:srgbClr val="FFFFFF"/>
          </a:solidFill>
          <a:latin typeface="+mj-lt"/>
          <a:ea typeface="+mj-ea"/>
          <a:cs typeface="+mj-cs"/>
          <a:sym typeface="Georgia" pitchFamily="18" charset="0"/>
        </a:defRPr>
      </a:lvl1pPr>
      <a:lvl2pPr algn="l" defTabSz="642938" rtl="0" eaLnBrk="1" fontAlgn="base" hangingPunct="1">
        <a:spcBef>
          <a:spcPct val="0"/>
        </a:spcBef>
        <a:spcAft>
          <a:spcPct val="0"/>
        </a:spcAft>
        <a:defRPr sz="4500">
          <a:solidFill>
            <a:srgbClr val="FFFFFF"/>
          </a:solidFill>
          <a:latin typeface="Georgia" pitchFamily="18" charset="0"/>
          <a:ea typeface="ヒラギノ明朝 Pro W3" pitchFamily="96" charset="-128"/>
          <a:sym typeface="Georgia" pitchFamily="18" charset="0"/>
        </a:defRPr>
      </a:lvl2pPr>
      <a:lvl3pPr algn="l" defTabSz="642938" rtl="0" eaLnBrk="1" fontAlgn="base" hangingPunct="1">
        <a:spcBef>
          <a:spcPct val="0"/>
        </a:spcBef>
        <a:spcAft>
          <a:spcPct val="0"/>
        </a:spcAft>
        <a:defRPr sz="4500">
          <a:solidFill>
            <a:srgbClr val="FFFFFF"/>
          </a:solidFill>
          <a:latin typeface="Georgia" pitchFamily="18" charset="0"/>
          <a:ea typeface="ヒラギノ明朝 Pro W3" pitchFamily="96" charset="-128"/>
          <a:sym typeface="Georgia" pitchFamily="18" charset="0"/>
        </a:defRPr>
      </a:lvl3pPr>
      <a:lvl4pPr algn="l" defTabSz="642938" rtl="0" eaLnBrk="1" fontAlgn="base" hangingPunct="1">
        <a:spcBef>
          <a:spcPct val="0"/>
        </a:spcBef>
        <a:spcAft>
          <a:spcPct val="0"/>
        </a:spcAft>
        <a:defRPr sz="4500">
          <a:solidFill>
            <a:srgbClr val="FFFFFF"/>
          </a:solidFill>
          <a:latin typeface="Georgia" pitchFamily="18" charset="0"/>
          <a:ea typeface="ヒラギノ明朝 Pro W3" pitchFamily="96" charset="-128"/>
          <a:sym typeface="Georgia" pitchFamily="18" charset="0"/>
        </a:defRPr>
      </a:lvl4pPr>
      <a:lvl5pPr algn="l" defTabSz="642938" rtl="0" eaLnBrk="1" fontAlgn="base" hangingPunct="1">
        <a:spcBef>
          <a:spcPct val="0"/>
        </a:spcBef>
        <a:spcAft>
          <a:spcPct val="0"/>
        </a:spcAft>
        <a:defRPr sz="4500">
          <a:solidFill>
            <a:srgbClr val="FFFFFF"/>
          </a:solidFill>
          <a:latin typeface="Georgia" pitchFamily="18" charset="0"/>
          <a:ea typeface="ヒラギノ明朝 Pro W3" pitchFamily="96" charset="-128"/>
          <a:sym typeface="Georgia" pitchFamily="18" charset="0"/>
        </a:defRPr>
      </a:lvl5pPr>
      <a:lvl6pPr marL="457200" algn="l" defTabSz="642938" rtl="0" eaLnBrk="1" fontAlgn="base" hangingPunct="1">
        <a:spcBef>
          <a:spcPct val="0"/>
        </a:spcBef>
        <a:spcAft>
          <a:spcPct val="0"/>
        </a:spcAft>
        <a:defRPr sz="4500">
          <a:solidFill>
            <a:srgbClr val="FFFFFF"/>
          </a:solidFill>
          <a:latin typeface="Georgia" pitchFamily="18" charset="0"/>
          <a:ea typeface="ヒラギノ明朝 Pro W3" pitchFamily="96" charset="-128"/>
          <a:sym typeface="Georgia" pitchFamily="18" charset="0"/>
        </a:defRPr>
      </a:lvl6pPr>
      <a:lvl7pPr marL="914400" algn="l" defTabSz="642938" rtl="0" eaLnBrk="1" fontAlgn="base" hangingPunct="1">
        <a:spcBef>
          <a:spcPct val="0"/>
        </a:spcBef>
        <a:spcAft>
          <a:spcPct val="0"/>
        </a:spcAft>
        <a:defRPr sz="4500">
          <a:solidFill>
            <a:srgbClr val="FFFFFF"/>
          </a:solidFill>
          <a:latin typeface="Georgia" pitchFamily="18" charset="0"/>
          <a:ea typeface="ヒラギノ明朝 Pro W3" pitchFamily="96" charset="-128"/>
          <a:sym typeface="Georgia" pitchFamily="18" charset="0"/>
        </a:defRPr>
      </a:lvl7pPr>
      <a:lvl8pPr marL="1371600" algn="l" defTabSz="642938" rtl="0" eaLnBrk="1" fontAlgn="base" hangingPunct="1">
        <a:spcBef>
          <a:spcPct val="0"/>
        </a:spcBef>
        <a:spcAft>
          <a:spcPct val="0"/>
        </a:spcAft>
        <a:defRPr sz="4500">
          <a:solidFill>
            <a:srgbClr val="FFFFFF"/>
          </a:solidFill>
          <a:latin typeface="Georgia" pitchFamily="18" charset="0"/>
          <a:ea typeface="ヒラギノ明朝 Pro W3" pitchFamily="96" charset="-128"/>
          <a:sym typeface="Georgia" pitchFamily="18" charset="0"/>
        </a:defRPr>
      </a:lvl8pPr>
      <a:lvl9pPr marL="1828800" algn="l" defTabSz="642938" rtl="0" eaLnBrk="1" fontAlgn="base" hangingPunct="1">
        <a:spcBef>
          <a:spcPct val="0"/>
        </a:spcBef>
        <a:spcAft>
          <a:spcPct val="0"/>
        </a:spcAft>
        <a:defRPr sz="4500">
          <a:solidFill>
            <a:srgbClr val="FFFFFF"/>
          </a:solidFill>
          <a:latin typeface="Georgia" pitchFamily="18" charset="0"/>
          <a:ea typeface="ヒラギノ明朝 Pro W3" pitchFamily="96" charset="-128"/>
          <a:sym typeface="Georgia" pitchFamily="18" charset="0"/>
        </a:defRPr>
      </a:lvl9pPr>
    </p:titleStyle>
    <p:bodyStyle>
      <a:lvl1pPr algn="l" defTabSz="642938" rtl="0" eaLnBrk="1" fontAlgn="base" hangingPunct="1">
        <a:lnSpc>
          <a:spcPct val="120000"/>
        </a:lnSpc>
        <a:spcBef>
          <a:spcPct val="0"/>
        </a:spcBef>
        <a:spcAft>
          <a:spcPct val="0"/>
        </a:spcAft>
        <a:defRPr sz="1300">
          <a:solidFill>
            <a:srgbClr val="FFFFFF"/>
          </a:solidFill>
          <a:latin typeface="+mn-lt"/>
          <a:ea typeface="+mn-ea"/>
          <a:cs typeface="+mn-cs"/>
          <a:sym typeface="Arial" charset="0"/>
        </a:defRPr>
      </a:lvl1pPr>
      <a:lvl2pPr algn="l" defTabSz="642938" rtl="0" eaLnBrk="1" fontAlgn="base" hangingPunct="1">
        <a:lnSpc>
          <a:spcPct val="120000"/>
        </a:lnSpc>
        <a:spcBef>
          <a:spcPct val="0"/>
        </a:spcBef>
        <a:spcAft>
          <a:spcPct val="0"/>
        </a:spcAft>
        <a:defRPr sz="1300">
          <a:solidFill>
            <a:srgbClr val="FFFFFF"/>
          </a:solidFill>
          <a:latin typeface="+mn-lt"/>
          <a:ea typeface="+mn-ea"/>
          <a:sym typeface="Arial" charset="0"/>
        </a:defRPr>
      </a:lvl2pPr>
      <a:lvl3pPr algn="l" defTabSz="642938" rtl="0" eaLnBrk="1" fontAlgn="base" hangingPunct="1">
        <a:lnSpc>
          <a:spcPct val="120000"/>
        </a:lnSpc>
        <a:spcBef>
          <a:spcPct val="0"/>
        </a:spcBef>
        <a:spcAft>
          <a:spcPct val="0"/>
        </a:spcAft>
        <a:defRPr sz="1300">
          <a:solidFill>
            <a:srgbClr val="FFFFFF"/>
          </a:solidFill>
          <a:latin typeface="+mn-lt"/>
          <a:ea typeface="+mn-ea"/>
          <a:sym typeface="Arial" charset="0"/>
        </a:defRPr>
      </a:lvl3pPr>
      <a:lvl4pPr algn="l" defTabSz="642938" rtl="0" eaLnBrk="1" fontAlgn="base" hangingPunct="1">
        <a:lnSpc>
          <a:spcPct val="120000"/>
        </a:lnSpc>
        <a:spcBef>
          <a:spcPct val="0"/>
        </a:spcBef>
        <a:spcAft>
          <a:spcPct val="0"/>
        </a:spcAft>
        <a:defRPr sz="1300">
          <a:solidFill>
            <a:srgbClr val="FFFFFF"/>
          </a:solidFill>
          <a:latin typeface="+mn-lt"/>
          <a:ea typeface="+mn-ea"/>
          <a:sym typeface="Arial" charset="0"/>
        </a:defRPr>
      </a:lvl4pPr>
      <a:lvl5pPr algn="l" defTabSz="642938" rtl="0" eaLnBrk="1" fontAlgn="base" hangingPunct="1">
        <a:lnSpc>
          <a:spcPct val="120000"/>
        </a:lnSpc>
        <a:spcBef>
          <a:spcPct val="0"/>
        </a:spcBef>
        <a:spcAft>
          <a:spcPct val="0"/>
        </a:spcAft>
        <a:defRPr sz="1300">
          <a:solidFill>
            <a:srgbClr val="FFFFFF"/>
          </a:solidFill>
          <a:latin typeface="+mn-lt"/>
          <a:ea typeface="+mn-ea"/>
          <a:sym typeface="Arial" charset="0"/>
        </a:defRPr>
      </a:lvl5pPr>
      <a:lvl6pPr marL="457200" algn="l" defTabSz="642938" rtl="0" eaLnBrk="1" fontAlgn="base" hangingPunct="1">
        <a:lnSpc>
          <a:spcPct val="120000"/>
        </a:lnSpc>
        <a:spcBef>
          <a:spcPct val="0"/>
        </a:spcBef>
        <a:spcAft>
          <a:spcPct val="0"/>
        </a:spcAft>
        <a:defRPr sz="1300">
          <a:solidFill>
            <a:srgbClr val="FFFFFF"/>
          </a:solidFill>
          <a:latin typeface="+mn-lt"/>
          <a:ea typeface="+mn-ea"/>
          <a:sym typeface="Arial" charset="0"/>
        </a:defRPr>
      </a:lvl6pPr>
      <a:lvl7pPr marL="914400" algn="l" defTabSz="642938" rtl="0" eaLnBrk="1" fontAlgn="base" hangingPunct="1">
        <a:lnSpc>
          <a:spcPct val="120000"/>
        </a:lnSpc>
        <a:spcBef>
          <a:spcPct val="0"/>
        </a:spcBef>
        <a:spcAft>
          <a:spcPct val="0"/>
        </a:spcAft>
        <a:defRPr sz="1300">
          <a:solidFill>
            <a:srgbClr val="FFFFFF"/>
          </a:solidFill>
          <a:latin typeface="+mn-lt"/>
          <a:ea typeface="+mn-ea"/>
          <a:sym typeface="Arial" charset="0"/>
        </a:defRPr>
      </a:lvl7pPr>
      <a:lvl8pPr marL="1371600" algn="l" defTabSz="642938" rtl="0" eaLnBrk="1" fontAlgn="base" hangingPunct="1">
        <a:lnSpc>
          <a:spcPct val="120000"/>
        </a:lnSpc>
        <a:spcBef>
          <a:spcPct val="0"/>
        </a:spcBef>
        <a:spcAft>
          <a:spcPct val="0"/>
        </a:spcAft>
        <a:defRPr sz="1300">
          <a:solidFill>
            <a:srgbClr val="FFFFFF"/>
          </a:solidFill>
          <a:latin typeface="+mn-lt"/>
          <a:ea typeface="+mn-ea"/>
          <a:sym typeface="Arial" charset="0"/>
        </a:defRPr>
      </a:lvl8pPr>
      <a:lvl9pPr marL="1828800" algn="l" defTabSz="642938" rtl="0" eaLnBrk="1" fontAlgn="base" hangingPunct="1">
        <a:lnSpc>
          <a:spcPct val="120000"/>
        </a:lnSpc>
        <a:spcBef>
          <a:spcPct val="0"/>
        </a:spcBef>
        <a:spcAft>
          <a:spcPct val="0"/>
        </a:spcAft>
        <a:defRPr sz="1300">
          <a:solidFill>
            <a:srgbClr val="FFFFFF"/>
          </a:solidFill>
          <a:latin typeface="+mn-lt"/>
          <a:ea typeface="+mn-ea"/>
          <a:sym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E3EDF7"/>
            </a:gs>
          </a:gsLst>
          <a:lin ang="0" scaled="1"/>
        </a:gradFill>
        <a:effectLst/>
      </p:bgPr>
    </p:bg>
    <p:spTree>
      <p:nvGrpSpPr>
        <p:cNvPr id="1" name=""/>
        <p:cNvGrpSpPr/>
        <p:nvPr/>
      </p:nvGrpSpPr>
      <p:grpSpPr>
        <a:xfrm>
          <a:off x="0" y="0"/>
          <a:ext cx="0" cy="0"/>
          <a:chOff x="0" y="0"/>
          <a:chExt cx="0" cy="0"/>
        </a:xfrm>
      </p:grpSpPr>
      <p:sp>
        <p:nvSpPr>
          <p:cNvPr id="2049" name="Rectangle 1"/>
          <p:cNvSpPr>
            <a:spLocks noGrp="1" noChangeArrowheads="1"/>
          </p:cNvSpPr>
          <p:nvPr>
            <p:ph type="title"/>
          </p:nvPr>
        </p:nvSpPr>
        <p:spPr bwMode="auto">
          <a:xfrm>
            <a:off x="893763" y="857250"/>
            <a:ext cx="7358062" cy="103663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vert="horz" wrap="square" lIns="35695" tIns="35695" rIns="35695" bIns="35695" numCol="1" anchor="ctr" anchorCtr="0" compatLnSpc="1">
            <a:prstTxWarp prst="textNoShape">
              <a:avLst/>
            </a:prstTxWarp>
          </a:bodyPr>
          <a:lstStyle/>
          <a:p>
            <a:pPr lvl="0"/>
            <a:r>
              <a:rPr lang="en-US" altLang="en-US" smtClean="0"/>
              <a:t>Click to edit Master title style</a:t>
            </a:r>
          </a:p>
        </p:txBody>
      </p:sp>
      <p:sp>
        <p:nvSpPr>
          <p:cNvPr id="2050" name="Rectangle 2"/>
          <p:cNvSpPr>
            <a:spLocks noGrp="1" noChangeArrowheads="1"/>
          </p:cNvSpPr>
          <p:nvPr>
            <p:ph type="body" idx="1"/>
          </p:nvPr>
        </p:nvSpPr>
        <p:spPr bwMode="auto">
          <a:xfrm>
            <a:off x="893763" y="1946275"/>
            <a:ext cx="7358062" cy="401955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vert="horz" wrap="square" lIns="35695" tIns="35695" rIns="35695" bIns="35695"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052" name="Rectangle 4" descr="Light upward diagonal"/>
          <p:cNvSpPr>
            <a:spLocks/>
          </p:cNvSpPr>
          <p:nvPr/>
        </p:nvSpPr>
        <p:spPr bwMode="auto">
          <a:xfrm>
            <a:off x="911225" y="374650"/>
            <a:ext cx="8232775" cy="428625"/>
          </a:xfrm>
          <a:prstGeom prst="rect">
            <a:avLst/>
          </a:prstGeom>
          <a:pattFill prst="ltUpDiag">
            <a:fgClr>
              <a:srgbClr val="083868"/>
            </a:fgClr>
            <a:bgClr>
              <a:srgbClr val="295582"/>
            </a:bgClr>
          </a:pattFill>
          <a:ln>
            <a:noFill/>
          </a:ln>
          <a:effectLst/>
          <a:extLst>
            <a:ext uri="{91240B29-F687-4f45-9708-019B960494DF}">
              <a14:hiddenLine xmlns:a14="http://schemas.microsoft.com/office/drawing/2010/main" xmlns="" w="25400">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057" name="Text Box 9"/>
          <p:cNvSpPr txBox="1">
            <a:spLocks/>
          </p:cNvSpPr>
          <p:nvPr/>
        </p:nvSpPr>
        <p:spPr bwMode="auto">
          <a:xfrm>
            <a:off x="7929563" y="493713"/>
            <a:ext cx="374650" cy="214312"/>
          </a:xfrm>
          <a:prstGeom prst="rect">
            <a:avLst/>
          </a:prstGeom>
          <a:noFill/>
          <a:ln>
            <a:noFill/>
          </a:ln>
          <a:effectLst/>
          <a:extLst>
            <a:ext uri="{909E8E84-426E-40dd-AFC4-6F175D3DCCD1}">
              <a14:hiddenFill xmlns:a14="http://schemas.microsoft.com/office/drawing/2010/main" xmlns="">
                <a:blipFill dpi="0" rotWithShape="0">
                  <a:blip r:embed="rId13"/>
                  <a:srcRect/>
                  <a:tile tx="0" ty="0" sx="100000" sy="100000" flip="none" algn="tl"/>
                </a:blipFill>
              </a14:hiddenFill>
            </a:ext>
            <a:ext uri="{91240B29-F687-4f45-9708-019B960494DF}">
              <a14:hiddenLine xmlns:a14="http://schemas.microsoft.com/office/drawing/2010/main" xmlns="" w="25400">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64255" tIns="32126" rIns="64255" bIns="32126">
            <a:spAutoFit/>
          </a:bodyPr>
          <a:lstStyle>
            <a:lvl1pPr algn="l" defTabSz="642938">
              <a:defRPr sz="1200">
                <a:solidFill>
                  <a:schemeClr val="tx1"/>
                </a:solidFill>
                <a:latin typeface="Gill Sans" pitchFamily="96" charset="0"/>
              </a:defRPr>
            </a:lvl1pPr>
            <a:lvl2pPr marL="320675" algn="l" defTabSz="642938">
              <a:defRPr sz="1200">
                <a:solidFill>
                  <a:schemeClr val="tx1"/>
                </a:solidFill>
                <a:latin typeface="Gill Sans" pitchFamily="96" charset="0"/>
              </a:defRPr>
            </a:lvl2pPr>
            <a:lvl3pPr marL="642938" algn="l" defTabSz="642938">
              <a:defRPr sz="1200">
                <a:solidFill>
                  <a:schemeClr val="tx1"/>
                </a:solidFill>
                <a:latin typeface="Gill Sans" pitchFamily="96" charset="0"/>
              </a:defRPr>
            </a:lvl3pPr>
            <a:lvl4pPr marL="963613" algn="l" defTabSz="642938">
              <a:defRPr sz="1200">
                <a:solidFill>
                  <a:schemeClr val="tx1"/>
                </a:solidFill>
                <a:latin typeface="Gill Sans" pitchFamily="96" charset="0"/>
              </a:defRPr>
            </a:lvl4pPr>
            <a:lvl5pPr marL="1285875" algn="l" defTabSz="642938">
              <a:defRPr sz="1200">
                <a:solidFill>
                  <a:schemeClr val="tx1"/>
                </a:solidFill>
                <a:latin typeface="Gill Sans" pitchFamily="96" charset="0"/>
              </a:defRPr>
            </a:lvl5pPr>
            <a:lvl6pPr marL="1743075" defTabSz="642938" fontAlgn="base">
              <a:spcBef>
                <a:spcPct val="0"/>
              </a:spcBef>
              <a:spcAft>
                <a:spcPct val="0"/>
              </a:spcAft>
              <a:defRPr sz="1200">
                <a:solidFill>
                  <a:schemeClr val="tx1"/>
                </a:solidFill>
                <a:latin typeface="Gill Sans" pitchFamily="96" charset="0"/>
              </a:defRPr>
            </a:lvl6pPr>
            <a:lvl7pPr marL="2200275" defTabSz="642938" fontAlgn="base">
              <a:spcBef>
                <a:spcPct val="0"/>
              </a:spcBef>
              <a:spcAft>
                <a:spcPct val="0"/>
              </a:spcAft>
              <a:defRPr sz="1200">
                <a:solidFill>
                  <a:schemeClr val="tx1"/>
                </a:solidFill>
                <a:latin typeface="Gill Sans" pitchFamily="96" charset="0"/>
              </a:defRPr>
            </a:lvl7pPr>
            <a:lvl8pPr marL="2657475" defTabSz="642938" fontAlgn="base">
              <a:spcBef>
                <a:spcPct val="0"/>
              </a:spcBef>
              <a:spcAft>
                <a:spcPct val="0"/>
              </a:spcAft>
              <a:defRPr sz="1200">
                <a:solidFill>
                  <a:schemeClr val="tx1"/>
                </a:solidFill>
                <a:latin typeface="Gill Sans" pitchFamily="96" charset="0"/>
              </a:defRPr>
            </a:lvl8pPr>
            <a:lvl9pPr marL="3114675" defTabSz="642938" fontAlgn="base">
              <a:spcBef>
                <a:spcPct val="0"/>
              </a:spcBef>
              <a:spcAft>
                <a:spcPct val="0"/>
              </a:spcAft>
              <a:defRPr sz="1200">
                <a:solidFill>
                  <a:schemeClr val="tx1"/>
                </a:solidFill>
                <a:latin typeface="Gill Sans" pitchFamily="96" charset="0"/>
              </a:defRPr>
            </a:lvl9pPr>
          </a:lstStyle>
          <a:p>
            <a:pPr algn="r">
              <a:spcBef>
                <a:spcPct val="50000"/>
              </a:spcBef>
            </a:pPr>
            <a:fld id="{E4FAEDC1-77B1-4F26-9ECF-2DD483465E82}" type="slidenum">
              <a:rPr lang="en-US" altLang="en-US" sz="1000">
                <a:solidFill>
                  <a:schemeClr val="bg1"/>
                </a:solidFill>
                <a:latin typeface="Arial" charset="0"/>
              </a:rPr>
              <a:pPr algn="r">
                <a:spcBef>
                  <a:spcPct val="50000"/>
                </a:spcBef>
              </a:pPr>
              <a:t>‹#›</a:t>
            </a:fld>
            <a:endParaRPr lang="en-US" altLang="en-US" sz="1000">
              <a:solidFill>
                <a:schemeClr val="bg1"/>
              </a:solidFill>
              <a:latin typeface="Arial" charset="0"/>
            </a:endParaRPr>
          </a:p>
        </p:txBody>
      </p:sp>
      <p:pic>
        <p:nvPicPr>
          <p:cNvPr id="2058" name="Picture 10" descr="BROOKINGS_REV"/>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089025" y="522288"/>
            <a:ext cx="1389063" cy="174625"/>
          </a:xfrm>
          <a:prstGeom prst="rect">
            <a:avLst/>
          </a:prstGeom>
          <a:noFill/>
          <a:extLst>
            <a:ext uri="{909E8E84-426E-40dd-AFC4-6F175D3DCCD1}">
              <a14:hiddenFill xmlns:a14="http://schemas.microsoft.com/office/drawing/2010/main" xmlns="">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iming>
    <p:tnLst>
      <p:par>
        <p:cTn id="1" dur="indefinite" restart="never" nodeType="tmRoot"/>
      </p:par>
    </p:tnLst>
  </p:timing>
  <p:txStyles>
    <p:titleStyle>
      <a:lvl1pPr algn="l" defTabSz="642938" rtl="0" fontAlgn="base">
        <a:spcBef>
          <a:spcPct val="0"/>
        </a:spcBef>
        <a:spcAft>
          <a:spcPct val="0"/>
        </a:spcAft>
        <a:defRPr sz="4200">
          <a:solidFill>
            <a:srgbClr val="295582"/>
          </a:solidFill>
          <a:latin typeface="+mj-lt"/>
          <a:ea typeface="+mj-ea"/>
          <a:cs typeface="+mj-cs"/>
        </a:defRPr>
      </a:lvl1pPr>
      <a:lvl2pPr algn="l" defTabSz="642938" rtl="0" fontAlgn="base">
        <a:spcBef>
          <a:spcPct val="0"/>
        </a:spcBef>
        <a:spcAft>
          <a:spcPct val="0"/>
        </a:spcAft>
        <a:defRPr sz="4200">
          <a:solidFill>
            <a:srgbClr val="295582"/>
          </a:solidFill>
          <a:latin typeface="Georgia" pitchFamily="18" charset="0"/>
          <a:ea typeface="ヒラギノ明朝 Pro W3" pitchFamily="96" charset="-128"/>
        </a:defRPr>
      </a:lvl2pPr>
      <a:lvl3pPr algn="l" defTabSz="642938" rtl="0" fontAlgn="base">
        <a:spcBef>
          <a:spcPct val="0"/>
        </a:spcBef>
        <a:spcAft>
          <a:spcPct val="0"/>
        </a:spcAft>
        <a:defRPr sz="4200">
          <a:solidFill>
            <a:srgbClr val="295582"/>
          </a:solidFill>
          <a:latin typeface="Georgia" pitchFamily="18" charset="0"/>
          <a:ea typeface="ヒラギノ明朝 Pro W3" pitchFamily="96" charset="-128"/>
        </a:defRPr>
      </a:lvl3pPr>
      <a:lvl4pPr algn="l" defTabSz="642938" rtl="0" fontAlgn="base">
        <a:spcBef>
          <a:spcPct val="0"/>
        </a:spcBef>
        <a:spcAft>
          <a:spcPct val="0"/>
        </a:spcAft>
        <a:defRPr sz="4200">
          <a:solidFill>
            <a:srgbClr val="295582"/>
          </a:solidFill>
          <a:latin typeface="Georgia" pitchFamily="18" charset="0"/>
          <a:ea typeface="ヒラギノ明朝 Pro W3" pitchFamily="96" charset="-128"/>
        </a:defRPr>
      </a:lvl4pPr>
      <a:lvl5pPr algn="l" defTabSz="642938" rtl="0" fontAlgn="base">
        <a:spcBef>
          <a:spcPct val="0"/>
        </a:spcBef>
        <a:spcAft>
          <a:spcPct val="0"/>
        </a:spcAft>
        <a:defRPr sz="4200">
          <a:solidFill>
            <a:srgbClr val="295582"/>
          </a:solidFill>
          <a:latin typeface="Georgia" pitchFamily="18" charset="0"/>
          <a:ea typeface="ヒラギノ明朝 Pro W3" pitchFamily="96" charset="-128"/>
        </a:defRPr>
      </a:lvl5pPr>
      <a:lvl6pPr marL="457200" algn="l" defTabSz="642938" rtl="0" fontAlgn="base">
        <a:spcBef>
          <a:spcPct val="0"/>
        </a:spcBef>
        <a:spcAft>
          <a:spcPct val="0"/>
        </a:spcAft>
        <a:defRPr sz="4200">
          <a:solidFill>
            <a:srgbClr val="295582"/>
          </a:solidFill>
          <a:latin typeface="Georgia" pitchFamily="18" charset="0"/>
          <a:ea typeface="ヒラギノ明朝 Pro W3" pitchFamily="96" charset="-128"/>
        </a:defRPr>
      </a:lvl6pPr>
      <a:lvl7pPr marL="914400" algn="l" defTabSz="642938" rtl="0" fontAlgn="base">
        <a:spcBef>
          <a:spcPct val="0"/>
        </a:spcBef>
        <a:spcAft>
          <a:spcPct val="0"/>
        </a:spcAft>
        <a:defRPr sz="4200">
          <a:solidFill>
            <a:srgbClr val="295582"/>
          </a:solidFill>
          <a:latin typeface="Georgia" pitchFamily="18" charset="0"/>
          <a:ea typeface="ヒラギノ明朝 Pro W3" pitchFamily="96" charset="-128"/>
        </a:defRPr>
      </a:lvl7pPr>
      <a:lvl8pPr marL="1371600" algn="l" defTabSz="642938" rtl="0" fontAlgn="base">
        <a:spcBef>
          <a:spcPct val="0"/>
        </a:spcBef>
        <a:spcAft>
          <a:spcPct val="0"/>
        </a:spcAft>
        <a:defRPr sz="4200">
          <a:solidFill>
            <a:srgbClr val="295582"/>
          </a:solidFill>
          <a:latin typeface="Georgia" pitchFamily="18" charset="0"/>
          <a:ea typeface="ヒラギノ明朝 Pro W3" pitchFamily="96" charset="-128"/>
        </a:defRPr>
      </a:lvl8pPr>
      <a:lvl9pPr marL="1828800" algn="l" defTabSz="642938" rtl="0" fontAlgn="base">
        <a:spcBef>
          <a:spcPct val="0"/>
        </a:spcBef>
        <a:spcAft>
          <a:spcPct val="0"/>
        </a:spcAft>
        <a:defRPr sz="4200">
          <a:solidFill>
            <a:srgbClr val="295582"/>
          </a:solidFill>
          <a:latin typeface="Georgia" pitchFamily="18" charset="0"/>
          <a:ea typeface="ヒラギノ明朝 Pro W3" pitchFamily="96" charset="-128"/>
        </a:defRPr>
      </a:lvl9pPr>
    </p:titleStyle>
    <p:bodyStyle>
      <a:lvl1pPr marL="58896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cs typeface="+mn-cs"/>
        </a:defRPr>
      </a:lvl1pPr>
      <a:lvl2pPr marL="901700" indent="-401638" algn="l" defTabSz="642938" rtl="0" fontAlgn="base">
        <a:spcBef>
          <a:spcPts val="1688"/>
        </a:spcBef>
        <a:spcAft>
          <a:spcPct val="0"/>
        </a:spcAft>
        <a:buClr>
          <a:srgbClr val="295582"/>
        </a:buClr>
        <a:buChar char="»"/>
        <a:defRPr sz="3000">
          <a:solidFill>
            <a:srgbClr val="666666"/>
          </a:solidFill>
          <a:latin typeface="+mn-lt"/>
          <a:ea typeface="+mn-ea"/>
        </a:defRPr>
      </a:lvl2pPr>
      <a:lvl3pPr marL="1214438" indent="-401638" algn="l" defTabSz="642938" rtl="0" fontAlgn="base">
        <a:spcBef>
          <a:spcPts val="1688"/>
        </a:spcBef>
        <a:spcAft>
          <a:spcPct val="0"/>
        </a:spcAft>
        <a:buClr>
          <a:srgbClr val="295582"/>
        </a:buClr>
        <a:buChar char="–"/>
        <a:defRPr sz="3000">
          <a:solidFill>
            <a:srgbClr val="666666"/>
          </a:solidFill>
          <a:latin typeface="+mn-lt"/>
          <a:ea typeface="+mn-ea"/>
        </a:defRPr>
      </a:lvl3pPr>
      <a:lvl4pPr marL="1527175" indent="-401638" algn="l" defTabSz="642938" rtl="0" fontAlgn="base">
        <a:spcBef>
          <a:spcPts val="1688"/>
        </a:spcBef>
        <a:spcAft>
          <a:spcPct val="0"/>
        </a:spcAft>
        <a:buClr>
          <a:srgbClr val="295582"/>
        </a:buClr>
        <a:buChar char="›"/>
        <a:defRPr sz="3000">
          <a:solidFill>
            <a:srgbClr val="666666"/>
          </a:solidFill>
          <a:latin typeface="+mn-lt"/>
          <a:ea typeface="+mn-ea"/>
        </a:defRPr>
      </a:lvl4pPr>
      <a:lvl5pPr marL="18399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5pPr>
      <a:lvl6pPr marL="22971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6pPr>
      <a:lvl7pPr marL="27543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7pPr>
      <a:lvl8pPr marL="32115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8pPr>
      <a:lvl9pPr marL="36687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nchor="t" anchorCtr="0"/>
          <a:lstStyle/>
          <a:p>
            <a:r>
              <a:rPr lang="en-US" altLang="en-US" sz="3000" dirty="0" smtClean="0"/>
              <a:t>Comment on:</a:t>
            </a:r>
            <a:br>
              <a:rPr lang="en-US" altLang="en-US" sz="3000" dirty="0" smtClean="0"/>
            </a:br>
            <a:r>
              <a:rPr lang="en-US" altLang="en-US" sz="3000" dirty="0"/>
              <a:t/>
            </a:r>
            <a:br>
              <a:rPr lang="en-US" altLang="en-US" sz="3000" dirty="0"/>
            </a:br>
            <a:r>
              <a:rPr lang="en-US" altLang="en-US" sz="3400" dirty="0" smtClean="0"/>
              <a:t>Kiley and Roberts, “Monetary Policy in a Low Interest Rate World”</a:t>
            </a:r>
            <a:endParaRPr lang="en-US" altLang="en-US" sz="3400" dirty="0"/>
          </a:p>
        </p:txBody>
      </p:sp>
      <p:sp>
        <p:nvSpPr>
          <p:cNvPr id="53251" name="Rectangle 3"/>
          <p:cNvSpPr>
            <a:spLocks noGrp="1" noChangeArrowheads="1"/>
          </p:cNvSpPr>
          <p:nvPr>
            <p:ph type="body" idx="1"/>
          </p:nvPr>
        </p:nvSpPr>
        <p:spPr/>
        <p:txBody>
          <a:bodyPr/>
          <a:lstStyle/>
          <a:p>
            <a:r>
              <a:rPr lang="en-US" altLang="en-US" dirty="0" smtClean="0"/>
              <a:t>Brookings Papers on Economic Activity</a:t>
            </a:r>
          </a:p>
          <a:p>
            <a:endParaRPr lang="en-US" altLang="en-US" dirty="0" smtClean="0"/>
          </a:p>
          <a:p>
            <a:r>
              <a:rPr lang="en-US" altLang="en-US" dirty="0" smtClean="0"/>
              <a:t>Ben Bernanke</a:t>
            </a:r>
          </a:p>
          <a:p>
            <a:r>
              <a:rPr lang="en-US" altLang="en-US" dirty="0" smtClean="0"/>
              <a:t>March 24, 2017</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Policy response to ELB</a:t>
            </a:r>
            <a:endParaRPr lang="en-US" sz="3200" dirty="0"/>
          </a:p>
        </p:txBody>
      </p:sp>
      <p:sp>
        <p:nvSpPr>
          <p:cNvPr id="3" name="Content Placeholder 2"/>
          <p:cNvSpPr>
            <a:spLocks noGrp="1"/>
          </p:cNvSpPr>
          <p:nvPr>
            <p:ph idx="1"/>
          </p:nvPr>
        </p:nvSpPr>
        <p:spPr/>
        <p:txBody>
          <a:bodyPr/>
          <a:lstStyle/>
          <a:p>
            <a:pPr marL="187325" indent="0">
              <a:buNone/>
            </a:pPr>
            <a:r>
              <a:rPr lang="en-US" sz="2000" dirty="0"/>
              <a:t>The basic insight from </a:t>
            </a:r>
            <a:r>
              <a:rPr lang="en-US" sz="2000" dirty="0" smtClean="0"/>
              <a:t>literature: Credibly </a:t>
            </a:r>
            <a:r>
              <a:rPr lang="en-US" sz="2000" dirty="0"/>
              <a:t>promising to keep rates low well beyond the ELB period solves the problem (Krugman, </a:t>
            </a:r>
            <a:r>
              <a:rPr lang="en-US" sz="2000" dirty="0" err="1"/>
              <a:t>Eggertsson</a:t>
            </a:r>
            <a:r>
              <a:rPr lang="en-US" sz="2000" dirty="0"/>
              <a:t>-Woodford).  </a:t>
            </a:r>
            <a:endParaRPr lang="en-US" sz="2000" dirty="0" smtClean="0"/>
          </a:p>
          <a:p>
            <a:pPr marL="187325" indent="0">
              <a:buNone/>
            </a:pPr>
            <a:endParaRPr lang="en-US" sz="1000" dirty="0" smtClean="0"/>
          </a:p>
          <a:p>
            <a:pPr marL="187325" indent="0">
              <a:buNone/>
            </a:pPr>
            <a:r>
              <a:rPr lang="en-US" sz="2000" dirty="0" smtClean="0"/>
              <a:t>Factors </a:t>
            </a:r>
            <a:r>
              <a:rPr lang="en-US" sz="2000" dirty="0"/>
              <a:t>that improve performance</a:t>
            </a:r>
            <a:r>
              <a:rPr lang="en-US" sz="2000" dirty="0" smtClean="0"/>
              <a:t>:</a:t>
            </a:r>
            <a:endParaRPr lang="en-US" sz="2000" dirty="0"/>
          </a:p>
          <a:p>
            <a:pPr marL="644525" indent="-457200">
              <a:buFont typeface="+mj-lt"/>
              <a:buAutoNum type="arabicPeriod"/>
            </a:pPr>
            <a:r>
              <a:rPr lang="en-US" sz="2000" dirty="0" smtClean="0"/>
              <a:t>Macro </a:t>
            </a:r>
            <a:r>
              <a:rPr lang="en-US" sz="2000" dirty="0"/>
              <a:t>targets that imply easier policy after ELB episode (price </a:t>
            </a:r>
            <a:r>
              <a:rPr lang="en-US" sz="2000" dirty="0" smtClean="0"/>
              <a:t>level)</a:t>
            </a:r>
          </a:p>
          <a:p>
            <a:pPr marL="644525" indent="-457200">
              <a:buFont typeface="+mj-lt"/>
              <a:buAutoNum type="arabicPeriod"/>
            </a:pPr>
            <a:r>
              <a:rPr lang="en-US" sz="2000" dirty="0" smtClean="0"/>
              <a:t>History </a:t>
            </a:r>
            <a:r>
              <a:rPr lang="en-US" sz="2000" dirty="0"/>
              <a:t>dependence in rate setting (rate inertia; keeping rates lower for longer after ELB episode)</a:t>
            </a:r>
          </a:p>
          <a:p>
            <a:endParaRPr lang="en-US" sz="2000" dirty="0"/>
          </a:p>
        </p:txBody>
      </p:sp>
    </p:spTree>
    <p:extLst>
      <p:ext uri="{BB962C8B-B14F-4D97-AF65-F5344CB8AC3E}">
        <p14:creationId xmlns:p14="http://schemas.microsoft.com/office/powerpoint/2010/main" val="3068154479"/>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95400"/>
            <a:ext cx="7358062" cy="4019550"/>
          </a:xfrm>
        </p:spPr>
        <p:txBody>
          <a:bodyPr/>
          <a:lstStyle/>
          <a:p>
            <a:pPr marL="187325" indent="0">
              <a:buNone/>
            </a:pPr>
            <a:r>
              <a:rPr lang="en-US" sz="2000" dirty="0"/>
              <a:t>K-R focus on two general approaches:</a:t>
            </a:r>
          </a:p>
          <a:p>
            <a:pPr marL="644525" lvl="0" indent="-457200">
              <a:buFont typeface="+mj-lt"/>
              <a:buAutoNum type="arabicPeriod"/>
            </a:pPr>
            <a:r>
              <a:rPr lang="en-US" sz="2000" dirty="0"/>
              <a:t>Higher inflation target or “risk-adjusted” inflation target	</a:t>
            </a:r>
          </a:p>
          <a:p>
            <a:pPr marL="644525" lvl="0" indent="-457200">
              <a:buFont typeface="+mj-lt"/>
              <a:buAutoNum type="arabicPeriod"/>
            </a:pPr>
            <a:r>
              <a:rPr lang="en-US" sz="2000" dirty="0"/>
              <a:t>“Shadow rate” approach (“making up” for lost accommodation under ELB after the ELB period is over)</a:t>
            </a:r>
          </a:p>
          <a:p>
            <a:pPr marL="187325" indent="0">
              <a:buNone/>
            </a:pPr>
            <a:r>
              <a:rPr lang="en-US" sz="2000" dirty="0" smtClean="0"/>
              <a:t>They </a:t>
            </a:r>
            <a:r>
              <a:rPr lang="en-US" sz="2000" dirty="0"/>
              <a:t>identify the inefficiencies of the higher inflation target approach:</a:t>
            </a:r>
          </a:p>
          <a:p>
            <a:pPr marL="644525" lvl="0" indent="-457200">
              <a:buFont typeface="+mj-lt"/>
              <a:buAutoNum type="arabicPeriod"/>
            </a:pPr>
            <a:r>
              <a:rPr lang="en-US" sz="2000" dirty="0"/>
              <a:t>Not sensitive to ELB duration etc.; so output remains subpar</a:t>
            </a:r>
          </a:p>
          <a:p>
            <a:pPr marL="644525" lvl="0" indent="-457200">
              <a:buFont typeface="+mj-lt"/>
              <a:buAutoNum type="arabicPeriod"/>
            </a:pPr>
            <a:r>
              <a:rPr lang="en-US" sz="2000" dirty="0"/>
              <a:t>Inefficient to have high inflation all the time when it’s only needed temporarily, after the ELB episode (Woodford</a:t>
            </a:r>
            <a:r>
              <a:rPr lang="en-US" sz="2000" dirty="0" smtClean="0"/>
              <a:t>)</a:t>
            </a:r>
          </a:p>
          <a:p>
            <a:pPr marL="644525" indent="-457200">
              <a:buFont typeface="+mj-lt"/>
              <a:buAutoNum type="arabicPeriod"/>
            </a:pPr>
            <a:r>
              <a:rPr lang="en-US" sz="2000" dirty="0"/>
              <a:t>[In addition]: Risk of destabilizing inflation expectations</a:t>
            </a:r>
          </a:p>
          <a:p>
            <a:pPr marL="644525" lvl="0" indent="-457200">
              <a:buFont typeface="+mj-lt"/>
              <a:buAutoNum type="arabicPeriod"/>
            </a:pPr>
            <a:endParaRPr lang="en-US" sz="2000" dirty="0"/>
          </a:p>
          <a:p>
            <a:endParaRPr lang="en-US" sz="2000" dirty="0"/>
          </a:p>
        </p:txBody>
      </p:sp>
    </p:spTree>
    <p:extLst>
      <p:ext uri="{BB962C8B-B14F-4D97-AF65-F5344CB8AC3E}">
        <p14:creationId xmlns:p14="http://schemas.microsoft.com/office/powerpoint/2010/main" val="1192465823"/>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95400"/>
            <a:ext cx="7358062" cy="4019550"/>
          </a:xfrm>
        </p:spPr>
        <p:txBody>
          <a:bodyPr/>
          <a:lstStyle/>
          <a:p>
            <a:pPr marL="187325" indent="0">
              <a:buNone/>
            </a:pPr>
            <a:r>
              <a:rPr lang="en-US" sz="2000" dirty="0"/>
              <a:t>Preferred rule:</a:t>
            </a:r>
          </a:p>
          <a:p>
            <a:pPr marL="644525" lvl="0" indent="-457200">
              <a:buFont typeface="+mj-lt"/>
              <a:buAutoNum type="arabicPeriod"/>
            </a:pPr>
            <a:r>
              <a:rPr lang="en-US" sz="2000" dirty="0" smtClean="0"/>
              <a:t>​</a:t>
            </a:r>
            <a:r>
              <a:rPr lang="en-US" sz="2000" i="1" dirty="0" smtClean="0"/>
              <a:t>Change</a:t>
            </a:r>
            <a:r>
              <a:rPr lang="en-US" sz="2000" dirty="0" smtClean="0"/>
              <a:t> </a:t>
            </a:r>
            <a:r>
              <a:rPr lang="en-US" sz="2000" dirty="0"/>
              <a:t>in interest rate depends on inflation and output gap (inertia)</a:t>
            </a:r>
          </a:p>
          <a:p>
            <a:pPr marL="644525" lvl="0" indent="-457200">
              <a:buFont typeface="+mj-lt"/>
              <a:buAutoNum type="arabicPeriod"/>
            </a:pPr>
            <a:r>
              <a:rPr lang="en-US" sz="2000" dirty="0"/>
              <a:t>Shadow rate allowed to be negative; actual rate rises only when shadow rate turns positive (“make-up” policy)</a:t>
            </a:r>
          </a:p>
          <a:p>
            <a:pPr marL="644525" lvl="0" indent="-457200">
              <a:buFont typeface="+mj-lt"/>
              <a:buAutoNum type="arabicPeriod"/>
            </a:pPr>
            <a:r>
              <a:rPr lang="en-US" sz="2000" dirty="0"/>
              <a:t>“In both models, [this policy] effectively eliminates any deterioration in economic performance associated with an ELB.”</a:t>
            </a:r>
          </a:p>
          <a:p>
            <a:pPr marL="187325" lvl="0" indent="0">
              <a:buNone/>
            </a:pPr>
            <a:r>
              <a:rPr lang="en-US" sz="2000" dirty="0" smtClean="0"/>
              <a:t>Has similar characteristics to flexible price-level target but expressed very differently – does that matter?</a:t>
            </a:r>
            <a:endParaRPr lang="en-US" sz="2000" dirty="0"/>
          </a:p>
          <a:p>
            <a:endParaRPr lang="en-US" sz="2000" dirty="0"/>
          </a:p>
        </p:txBody>
      </p:sp>
    </p:spTree>
    <p:extLst>
      <p:ext uri="{BB962C8B-B14F-4D97-AF65-F5344CB8AC3E}">
        <p14:creationId xmlns:p14="http://schemas.microsoft.com/office/powerpoint/2010/main" val="3342267247"/>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3763" y="1143000"/>
            <a:ext cx="7358062" cy="1036638"/>
          </a:xfrm>
        </p:spPr>
        <p:txBody>
          <a:bodyPr/>
          <a:lstStyle/>
          <a:p>
            <a:r>
              <a:rPr lang="en-US" sz="3200" dirty="0" smtClean="0"/>
              <a:t>Expectations, information, and communication</a:t>
            </a:r>
            <a:endParaRPr lang="en-US" sz="3200" dirty="0"/>
          </a:p>
        </p:txBody>
      </p:sp>
      <p:sp>
        <p:nvSpPr>
          <p:cNvPr id="3" name="Content Placeholder 2"/>
          <p:cNvSpPr>
            <a:spLocks noGrp="1"/>
          </p:cNvSpPr>
          <p:nvPr>
            <p:ph idx="1"/>
          </p:nvPr>
        </p:nvSpPr>
        <p:spPr>
          <a:xfrm>
            <a:off x="893763" y="2438400"/>
            <a:ext cx="7358062" cy="4019550"/>
          </a:xfrm>
        </p:spPr>
        <p:txBody>
          <a:bodyPr/>
          <a:lstStyle/>
          <a:p>
            <a:pPr marL="187325" indent="0">
              <a:buNone/>
            </a:pPr>
            <a:r>
              <a:rPr lang="en-US" sz="2000" dirty="0"/>
              <a:t>Key practical problem not addressed by this paper or literature:  How are expectations of markets/public formed outside of steady state, and in particular how are they influenced by central bank talk?  (Paper assumes MCE, steady state)</a:t>
            </a:r>
          </a:p>
          <a:p>
            <a:pPr marL="644525" indent="-457200">
              <a:buFont typeface="+mj-lt"/>
              <a:buAutoNum type="arabicPeriod"/>
            </a:pPr>
            <a:r>
              <a:rPr lang="en-US" sz="2000" dirty="0" smtClean="0"/>
              <a:t>Matters </a:t>
            </a:r>
            <a:r>
              <a:rPr lang="en-US" sz="2000" dirty="0"/>
              <a:t>a lot for thinking about implementing regime change </a:t>
            </a:r>
            <a:r>
              <a:rPr lang="en-US" sz="2000" dirty="0" smtClean="0"/>
              <a:t>– </a:t>
            </a:r>
            <a:r>
              <a:rPr lang="en-US" sz="2000" dirty="0"/>
              <a:t>KR exercise analyzing hypothetical policy shift in 2013 should not be thought of as something that the FOMC could </a:t>
            </a:r>
            <a:r>
              <a:rPr lang="en-US" sz="2000" dirty="0" smtClean="0"/>
              <a:t>actually </a:t>
            </a:r>
            <a:r>
              <a:rPr lang="en-US" sz="2000" dirty="0"/>
              <a:t>have done in real </a:t>
            </a:r>
            <a:r>
              <a:rPr lang="en-US" sz="2000" dirty="0" smtClean="0"/>
              <a:t>time</a:t>
            </a:r>
          </a:p>
          <a:p>
            <a:pPr marL="644525" indent="-457200">
              <a:buFont typeface="+mj-lt"/>
              <a:buAutoNum type="arabicPeriod"/>
            </a:pPr>
            <a:endParaRPr lang="en-US" sz="2000" dirty="0" smtClean="0"/>
          </a:p>
          <a:p>
            <a:pPr marL="187325" indent="0">
              <a:buNone/>
            </a:pPr>
            <a:endParaRPr lang="en-US" sz="2000" dirty="0"/>
          </a:p>
        </p:txBody>
      </p:sp>
    </p:spTree>
    <p:extLst>
      <p:ext uri="{BB962C8B-B14F-4D97-AF65-F5344CB8AC3E}">
        <p14:creationId xmlns:p14="http://schemas.microsoft.com/office/powerpoint/2010/main" val="2818912694"/>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295400"/>
            <a:ext cx="8077200" cy="5010150"/>
          </a:xfrm>
        </p:spPr>
        <p:txBody>
          <a:bodyPr/>
          <a:lstStyle/>
          <a:p>
            <a:pPr marL="644525" indent="-457200">
              <a:buFont typeface="+mj-lt"/>
              <a:buAutoNum type="arabicPeriod" startAt="2"/>
            </a:pPr>
            <a:r>
              <a:rPr lang="en-US" sz="2000" dirty="0" smtClean="0"/>
              <a:t>Matters </a:t>
            </a:r>
            <a:r>
              <a:rPr lang="en-US" sz="2000" dirty="0"/>
              <a:t>for how policy framework is explained…perhaps higher inflation target is better than shadow rate in practice, as former is simpler and relevant at all times, while latter is relevant only after ELB episodes. Or perhaps talking in terms of interest rates is better because interest rates are under direct control of central bank so credibility for keeping promises easier to </a:t>
            </a:r>
            <a:r>
              <a:rPr lang="en-US" sz="2000" dirty="0" smtClean="0"/>
              <a:t>develop</a:t>
            </a:r>
            <a:endParaRPr lang="en-US" sz="2000" dirty="0"/>
          </a:p>
          <a:p>
            <a:pPr marL="644525" indent="-457200">
              <a:buFont typeface="+mj-lt"/>
              <a:buAutoNum type="arabicPeriod" startAt="2"/>
            </a:pPr>
            <a:r>
              <a:rPr lang="en-US" sz="2000" dirty="0" smtClean="0"/>
              <a:t>Matters </a:t>
            </a:r>
            <a:r>
              <a:rPr lang="en-US" sz="2000" dirty="0"/>
              <a:t>for debate about “Delphic” versus “</a:t>
            </a:r>
            <a:r>
              <a:rPr lang="en-US" sz="2000" dirty="0" err="1"/>
              <a:t>Odyssean</a:t>
            </a:r>
            <a:r>
              <a:rPr lang="en-US" sz="2000" dirty="0"/>
              <a:t>” forward guidance; if households and businesses see rates but don’t listen to central bank guidance, even Delphic statements (that lower rates but signal central bank pessimism) might be </a:t>
            </a:r>
            <a:r>
              <a:rPr lang="en-US" sz="2000" dirty="0" smtClean="0"/>
              <a:t>expansionary</a:t>
            </a:r>
          </a:p>
          <a:p>
            <a:pPr marL="644525" indent="-457200">
              <a:buFont typeface="+mj-lt"/>
              <a:buAutoNum type="arabicPeriod" startAt="2"/>
            </a:pPr>
            <a:r>
              <a:rPr lang="en-US" sz="2000" dirty="0" smtClean="0"/>
              <a:t>Matters </a:t>
            </a:r>
            <a:r>
              <a:rPr lang="en-US" sz="2000" dirty="0"/>
              <a:t>for interpretation of signaling devices like quantitative easing</a:t>
            </a:r>
          </a:p>
          <a:p>
            <a:pPr marL="187325" indent="0">
              <a:buNone/>
            </a:pPr>
            <a:endParaRPr lang="en-US" sz="2000" dirty="0"/>
          </a:p>
        </p:txBody>
      </p:sp>
    </p:spTree>
    <p:extLst>
      <p:ext uri="{BB962C8B-B14F-4D97-AF65-F5344CB8AC3E}">
        <p14:creationId xmlns:p14="http://schemas.microsoft.com/office/powerpoint/2010/main" val="1620295796"/>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447800"/>
            <a:ext cx="8077200" cy="5010150"/>
          </a:xfrm>
        </p:spPr>
        <p:txBody>
          <a:bodyPr/>
          <a:lstStyle/>
          <a:p>
            <a:pPr marL="187325" indent="0">
              <a:buNone/>
            </a:pPr>
            <a:r>
              <a:rPr lang="en-US" sz="2000" dirty="0"/>
              <a:t>There is a small literature </a:t>
            </a:r>
            <a:r>
              <a:rPr lang="en-US" sz="2000" dirty="0" smtClean="0"/>
              <a:t>on these issues:</a:t>
            </a:r>
            <a:endParaRPr lang="en-US" sz="2000" dirty="0"/>
          </a:p>
          <a:p>
            <a:pPr marL="187325" indent="0">
              <a:buNone/>
            </a:pPr>
            <a:r>
              <a:rPr lang="en-US" sz="2000" dirty="0" err="1" smtClean="0"/>
              <a:t>Reifschneider</a:t>
            </a:r>
            <a:r>
              <a:rPr lang="en-US" sz="2000" dirty="0" smtClean="0"/>
              <a:t>-Roberts </a:t>
            </a:r>
            <a:r>
              <a:rPr lang="en-US" sz="2000" dirty="0"/>
              <a:t>(2006) and Kiley (2017) study case in which financial participants have rational expectations but households and firms have adaptive expectations – differing </a:t>
            </a:r>
            <a:r>
              <a:rPr lang="en-US" sz="2000" dirty="0" smtClean="0"/>
              <a:t>results</a:t>
            </a:r>
            <a:r>
              <a:rPr lang="en-US" sz="2000" dirty="0"/>
              <a:t> </a:t>
            </a:r>
          </a:p>
          <a:p>
            <a:pPr marL="187325" indent="0">
              <a:buNone/>
            </a:pPr>
            <a:r>
              <a:rPr lang="en-US" sz="2000" dirty="0" err="1"/>
              <a:t>Afrouzi</a:t>
            </a:r>
            <a:r>
              <a:rPr lang="en-US" sz="2000" dirty="0"/>
              <a:t> et al (BPEA 2015) find that inflation targeting does not anchor inflation expectations of firms in New </a:t>
            </a:r>
            <a:r>
              <a:rPr lang="en-US" sz="2000" dirty="0" smtClean="0"/>
              <a:t>Zealand</a:t>
            </a:r>
          </a:p>
          <a:p>
            <a:pPr marL="187325" indent="0">
              <a:buNone/>
            </a:pPr>
            <a:endParaRPr lang="en-US" sz="1000" dirty="0"/>
          </a:p>
          <a:p>
            <a:pPr marL="187325" indent="0">
              <a:buNone/>
            </a:pPr>
            <a:r>
              <a:rPr lang="en-US" sz="2000" dirty="0"/>
              <a:t>Building on both these simulation and empirical studies is a promising and important direction for research</a:t>
            </a:r>
          </a:p>
          <a:p>
            <a:pPr marL="187325" indent="0">
              <a:buNone/>
            </a:pPr>
            <a:endParaRPr lang="en-US" sz="2000" dirty="0"/>
          </a:p>
        </p:txBody>
      </p:sp>
    </p:spTree>
    <p:extLst>
      <p:ext uri="{BB962C8B-B14F-4D97-AF65-F5344CB8AC3E}">
        <p14:creationId xmlns:p14="http://schemas.microsoft.com/office/powerpoint/2010/main" val="3568904244"/>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893763" y="1143000"/>
            <a:ext cx="7858125" cy="1036638"/>
          </a:xfrm>
        </p:spPr>
        <p:txBody>
          <a:bodyPr/>
          <a:lstStyle/>
          <a:p>
            <a:r>
              <a:rPr lang="en-US" altLang="en-US" sz="3200" dirty="0" smtClean="0"/>
              <a:t>Monetary policy at ZLB/ELB – a BPEA tradition</a:t>
            </a:r>
            <a:endParaRPr lang="en-US" altLang="en-US" sz="3200" dirty="0"/>
          </a:p>
        </p:txBody>
      </p:sp>
      <p:sp>
        <p:nvSpPr>
          <p:cNvPr id="55299" name="Rectangle 3"/>
          <p:cNvSpPr>
            <a:spLocks noGrp="1" noChangeArrowheads="1"/>
          </p:cNvSpPr>
          <p:nvPr>
            <p:ph type="body" idx="1"/>
          </p:nvPr>
        </p:nvSpPr>
        <p:spPr>
          <a:xfrm>
            <a:off x="893763" y="2362200"/>
            <a:ext cx="7358062" cy="3859213"/>
          </a:xfrm>
        </p:spPr>
        <p:txBody>
          <a:bodyPr/>
          <a:lstStyle/>
          <a:p>
            <a:pPr marL="187325" indent="0">
              <a:buNone/>
            </a:pPr>
            <a:r>
              <a:rPr lang="en-US" sz="1600" dirty="0" smtClean="0"/>
              <a:t>Krugman</a:t>
            </a:r>
            <a:r>
              <a:rPr lang="en-US" sz="1600" dirty="0"/>
              <a:t>, “It’s </a:t>
            </a:r>
            <a:r>
              <a:rPr lang="en-US" sz="1600" dirty="0" err="1"/>
              <a:t>Baaack</a:t>
            </a:r>
            <a:r>
              <a:rPr lang="en-US" sz="1600" dirty="0"/>
              <a:t>: Japan’s Slump and the Return of the Liquidity Trap</a:t>
            </a:r>
            <a:r>
              <a:rPr lang="en-US" sz="1600" dirty="0" smtClean="0"/>
              <a:t>” (</a:t>
            </a:r>
            <a:r>
              <a:rPr lang="en-US" sz="1600" dirty="0"/>
              <a:t>BPEA, 1998</a:t>
            </a:r>
            <a:r>
              <a:rPr lang="en-US" sz="1600" dirty="0" smtClean="0"/>
              <a:t>)</a:t>
            </a:r>
            <a:endParaRPr lang="en-US" sz="1600" dirty="0"/>
          </a:p>
          <a:p>
            <a:pPr marL="187325" indent="0">
              <a:buNone/>
            </a:pPr>
            <a:r>
              <a:rPr lang="en-US" sz="1600" dirty="0" err="1"/>
              <a:t>Eggertsson</a:t>
            </a:r>
            <a:r>
              <a:rPr lang="en-US" sz="1600" dirty="0"/>
              <a:t> and Woodford, “The Zero Bound on Interest Rates and Optimal Monetary Policy</a:t>
            </a:r>
            <a:r>
              <a:rPr lang="en-US" sz="1600" dirty="0" smtClean="0"/>
              <a:t>” (</a:t>
            </a:r>
            <a:r>
              <a:rPr lang="en-US" sz="1600" dirty="0"/>
              <a:t>BPEA, 2003</a:t>
            </a:r>
            <a:r>
              <a:rPr lang="en-US" sz="1600" dirty="0" smtClean="0"/>
              <a:t>)</a:t>
            </a:r>
            <a:endParaRPr lang="en-US" sz="1600" dirty="0"/>
          </a:p>
          <a:p>
            <a:pPr marL="187325" indent="0">
              <a:buNone/>
            </a:pPr>
            <a:r>
              <a:rPr lang="en-US" sz="1600" dirty="0"/>
              <a:t>Bernanke, Reinhart, Sack, “Monetary Policy Alternatives at the Zero Bound: An Empirical </a:t>
            </a:r>
            <a:r>
              <a:rPr lang="en-US" sz="1600" dirty="0" smtClean="0"/>
              <a:t>Assessment” (</a:t>
            </a:r>
            <a:r>
              <a:rPr lang="en-US" sz="1600" dirty="0"/>
              <a:t>BPEA, 2004)</a:t>
            </a:r>
          </a:p>
          <a:p>
            <a:pPr marL="187325" indent="0">
              <a:buNone/>
            </a:pPr>
            <a:r>
              <a:rPr lang="en-US" sz="1600" dirty="0" smtClean="0"/>
              <a:t>Williams</a:t>
            </a:r>
            <a:r>
              <a:rPr lang="en-US" sz="1600" dirty="0"/>
              <a:t>, “Heeding Daedalus: Optimal Inflation and the Zero Lower Bound</a:t>
            </a:r>
            <a:r>
              <a:rPr lang="en-US" sz="1600" dirty="0" smtClean="0"/>
              <a:t>” (</a:t>
            </a:r>
            <a:r>
              <a:rPr lang="en-US" sz="1600" dirty="0"/>
              <a:t>BPEA, 2009)</a:t>
            </a:r>
          </a:p>
          <a:p>
            <a:pPr marL="187325" indent="0">
              <a:buNone/>
            </a:pPr>
            <a:r>
              <a:rPr lang="en-US" sz="1600" dirty="0" smtClean="0"/>
              <a:t>Campbell</a:t>
            </a:r>
            <a:r>
              <a:rPr lang="en-US" sz="1600" dirty="0"/>
              <a:t>, Fisher, Evans, </a:t>
            </a:r>
            <a:r>
              <a:rPr lang="en-US" sz="1600" dirty="0" err="1"/>
              <a:t>Justiniano</a:t>
            </a:r>
            <a:r>
              <a:rPr lang="en-US" sz="1600" dirty="0"/>
              <a:t>, “Macroeconomic Effects of Federal Reserve Forward Guidance</a:t>
            </a:r>
            <a:r>
              <a:rPr lang="en-US" sz="1600" dirty="0" smtClean="0"/>
              <a:t>” (</a:t>
            </a:r>
            <a:r>
              <a:rPr lang="en-US" sz="1600" dirty="0"/>
              <a:t>BPEA, 2012)</a:t>
            </a:r>
          </a:p>
          <a:p>
            <a:pPr marL="187325" indent="0">
              <a:buNone/>
            </a:pPr>
            <a:r>
              <a:rPr lang="en-US" sz="1600" dirty="0" smtClean="0"/>
              <a:t>Evans</a:t>
            </a:r>
            <a:r>
              <a:rPr lang="en-US" sz="1600" dirty="0"/>
              <a:t>, Fisher, </a:t>
            </a:r>
            <a:r>
              <a:rPr lang="en-US" sz="1600" dirty="0" err="1"/>
              <a:t>Gourio</a:t>
            </a:r>
            <a:r>
              <a:rPr lang="en-US" sz="1600" dirty="0"/>
              <a:t>, </a:t>
            </a:r>
            <a:r>
              <a:rPr lang="en-US" sz="1600" dirty="0" err="1"/>
              <a:t>Krane</a:t>
            </a:r>
            <a:r>
              <a:rPr lang="en-US" sz="1600" dirty="0"/>
              <a:t>, “Risk Management for Monetary Policy Near the Zero Lower Bound” (BPEA 2015</a:t>
            </a:r>
            <a:r>
              <a:rPr lang="en-US" sz="1600" dirty="0" smtClean="0"/>
              <a:t>)</a:t>
            </a:r>
            <a:endParaRPr lang="en-US" altLang="en-US" sz="1600"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8893" y="3276600"/>
            <a:ext cx="7716837" cy="2308225"/>
          </a:xfrm>
        </p:spPr>
        <p:txBody>
          <a:bodyPr/>
          <a:lstStyle/>
          <a:p>
            <a:pPr marL="187325" indent="0">
              <a:buNone/>
            </a:pPr>
            <a:r>
              <a:rPr lang="en-US" sz="2000" dirty="0" smtClean="0"/>
              <a:t>Some key issues:</a:t>
            </a:r>
          </a:p>
          <a:p>
            <a:pPr marL="644525" indent="-457200">
              <a:buFont typeface="+mj-lt"/>
              <a:buAutoNum type="arabicPeriod"/>
            </a:pPr>
            <a:r>
              <a:rPr lang="en-US" sz="2000" dirty="0" smtClean="0"/>
              <a:t>How frequent, long, and severe are ELB episodes?</a:t>
            </a:r>
          </a:p>
          <a:p>
            <a:pPr marL="644525" indent="-457200">
              <a:buFont typeface="+mj-lt"/>
              <a:buAutoNum type="arabicPeriod"/>
            </a:pPr>
            <a:r>
              <a:rPr lang="en-US" sz="2000" dirty="0"/>
              <a:t>What is the right policy response to the ELB constraint</a:t>
            </a:r>
            <a:r>
              <a:rPr lang="en-US" sz="2000" dirty="0" smtClean="0"/>
              <a:t>?</a:t>
            </a:r>
          </a:p>
          <a:p>
            <a:pPr marL="644525" indent="-457200">
              <a:buFont typeface="+mj-lt"/>
              <a:buAutoNum type="arabicPeriod"/>
            </a:pPr>
            <a:r>
              <a:rPr lang="en-US" sz="2000" dirty="0"/>
              <a:t>Neglected in this literature: </a:t>
            </a:r>
            <a:r>
              <a:rPr lang="en-US" sz="2000" dirty="0" smtClean="0"/>
              <a:t>How </a:t>
            </a:r>
            <a:r>
              <a:rPr lang="en-US" sz="2000" dirty="0"/>
              <a:t>do imperfect information, learning, and expectations formation bear on the optimal choice of policy regime and the associated central bank communication?</a:t>
            </a:r>
          </a:p>
          <a:p>
            <a:endParaRPr lang="en-US" sz="2000" dirty="0" smtClean="0"/>
          </a:p>
        </p:txBody>
      </p:sp>
      <p:sp>
        <p:nvSpPr>
          <p:cNvPr id="4" name="Content Placeholder 2"/>
          <p:cNvSpPr txBox="1">
            <a:spLocks/>
          </p:cNvSpPr>
          <p:nvPr/>
        </p:nvSpPr>
        <p:spPr bwMode="auto">
          <a:xfrm>
            <a:off x="788893" y="1371600"/>
            <a:ext cx="7716837" cy="13716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vert="horz" wrap="square" lIns="35695" tIns="35695" rIns="35695" bIns="35695" numCol="1" anchor="t" anchorCtr="0" compatLnSpc="1">
            <a:prstTxWarp prst="textNoShape">
              <a:avLst/>
            </a:prstTxWarp>
          </a:bodyPr>
          <a:lstStyle>
            <a:lvl1pPr marL="58896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cs typeface="+mn-cs"/>
              </a:defRPr>
            </a:lvl1pPr>
            <a:lvl2pPr marL="901700" indent="-401638" algn="l" defTabSz="642938" rtl="0" fontAlgn="base">
              <a:spcBef>
                <a:spcPts val="1688"/>
              </a:spcBef>
              <a:spcAft>
                <a:spcPct val="0"/>
              </a:spcAft>
              <a:buClr>
                <a:srgbClr val="295582"/>
              </a:buClr>
              <a:buChar char="»"/>
              <a:defRPr sz="3000">
                <a:solidFill>
                  <a:srgbClr val="666666"/>
                </a:solidFill>
                <a:latin typeface="+mn-lt"/>
                <a:ea typeface="+mn-ea"/>
              </a:defRPr>
            </a:lvl2pPr>
            <a:lvl3pPr marL="1214438" indent="-401638" algn="l" defTabSz="642938" rtl="0" fontAlgn="base">
              <a:spcBef>
                <a:spcPts val="1688"/>
              </a:spcBef>
              <a:spcAft>
                <a:spcPct val="0"/>
              </a:spcAft>
              <a:buClr>
                <a:srgbClr val="295582"/>
              </a:buClr>
              <a:buChar char="–"/>
              <a:defRPr sz="3000">
                <a:solidFill>
                  <a:srgbClr val="666666"/>
                </a:solidFill>
                <a:latin typeface="+mn-lt"/>
                <a:ea typeface="+mn-ea"/>
              </a:defRPr>
            </a:lvl3pPr>
            <a:lvl4pPr marL="1527175" indent="-401638" algn="l" defTabSz="642938" rtl="0" fontAlgn="base">
              <a:spcBef>
                <a:spcPts val="1688"/>
              </a:spcBef>
              <a:spcAft>
                <a:spcPct val="0"/>
              </a:spcAft>
              <a:buClr>
                <a:srgbClr val="295582"/>
              </a:buClr>
              <a:buChar char="›"/>
              <a:defRPr sz="3000">
                <a:solidFill>
                  <a:srgbClr val="666666"/>
                </a:solidFill>
                <a:latin typeface="+mn-lt"/>
                <a:ea typeface="+mn-ea"/>
              </a:defRPr>
            </a:lvl4pPr>
            <a:lvl5pPr marL="18399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5pPr>
            <a:lvl6pPr marL="22971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6pPr>
            <a:lvl7pPr marL="27543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7pPr>
            <a:lvl8pPr marL="32115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8pPr>
            <a:lvl9pPr marL="36687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9pPr>
          </a:lstStyle>
          <a:p>
            <a:pPr marL="187325" indent="0">
              <a:buNone/>
            </a:pPr>
            <a:r>
              <a:rPr lang="en-US" sz="2000" kern="0" dirty="0" smtClean="0"/>
              <a:t>This paper provides a valuable new look at the debate. It’s </a:t>
            </a:r>
            <a:r>
              <a:rPr lang="en-US" sz="2000" kern="0" dirty="0"/>
              <a:t>timely because as the Fed exits from ELB we are approaching the time when (as John Williams has pointed out) we should actively consider how the monetary policy framework can be improved to reduce ELB </a:t>
            </a:r>
            <a:r>
              <a:rPr lang="en-US" sz="2000" kern="0" dirty="0" smtClean="0"/>
              <a:t>risks.</a:t>
            </a:r>
            <a:endParaRPr lang="en-US" sz="2000" kern="0" dirty="0"/>
          </a:p>
        </p:txBody>
      </p:sp>
    </p:spTree>
    <p:extLst>
      <p:ext uri="{BB962C8B-B14F-4D97-AF65-F5344CB8AC3E}">
        <p14:creationId xmlns:p14="http://schemas.microsoft.com/office/powerpoint/2010/main" val="3557333350"/>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3763" y="904081"/>
            <a:ext cx="7358062" cy="1036638"/>
          </a:xfrm>
        </p:spPr>
        <p:txBody>
          <a:bodyPr/>
          <a:lstStyle/>
          <a:p>
            <a:r>
              <a:rPr lang="en-US" sz="3200" dirty="0" smtClean="0"/>
              <a:t>Frequency and severity of ELB episodes</a:t>
            </a:r>
            <a:endParaRPr lang="en-US" sz="3200" dirty="0"/>
          </a:p>
        </p:txBody>
      </p:sp>
      <p:sp>
        <p:nvSpPr>
          <p:cNvPr id="3" name="Content Placeholder 2"/>
          <p:cNvSpPr>
            <a:spLocks noGrp="1"/>
          </p:cNvSpPr>
          <p:nvPr>
            <p:ph idx="1"/>
          </p:nvPr>
        </p:nvSpPr>
        <p:spPr>
          <a:xfrm>
            <a:off x="893763" y="2057400"/>
            <a:ext cx="7358062" cy="3616325"/>
          </a:xfrm>
        </p:spPr>
        <p:txBody>
          <a:bodyPr/>
          <a:lstStyle/>
          <a:p>
            <a:pPr marL="187325" indent="0">
              <a:buNone/>
            </a:pPr>
            <a:r>
              <a:rPr lang="en-US" sz="2000" dirty="0"/>
              <a:t>K-R find greater frequency, duration, and severity than much of the earlier </a:t>
            </a:r>
            <a:r>
              <a:rPr lang="en-US" sz="2000" dirty="0" smtClean="0"/>
              <a:t>literature</a:t>
            </a:r>
          </a:p>
          <a:p>
            <a:pPr marL="187325" indent="0">
              <a:buNone/>
            </a:pPr>
            <a:endParaRPr lang="en-US" sz="1000" dirty="0"/>
          </a:p>
          <a:p>
            <a:endParaRPr lang="en-US" sz="2000" dirty="0"/>
          </a:p>
        </p:txBody>
      </p:sp>
      <p:sp>
        <p:nvSpPr>
          <p:cNvPr id="4" name="Content Placeholder 2"/>
          <p:cNvSpPr txBox="1">
            <a:spLocks/>
          </p:cNvSpPr>
          <p:nvPr/>
        </p:nvSpPr>
        <p:spPr bwMode="auto">
          <a:xfrm>
            <a:off x="893763" y="3048000"/>
            <a:ext cx="7358062" cy="361632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vert="horz" wrap="square" lIns="35695" tIns="35695" rIns="35695" bIns="35695" numCol="1" anchor="t" anchorCtr="0" compatLnSpc="1">
            <a:prstTxWarp prst="textNoShape">
              <a:avLst/>
            </a:prstTxWarp>
          </a:bodyPr>
          <a:lstStyle>
            <a:lvl1pPr marL="58896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cs typeface="+mn-cs"/>
              </a:defRPr>
            </a:lvl1pPr>
            <a:lvl2pPr marL="901700" indent="-401638" algn="l" defTabSz="642938" rtl="0" fontAlgn="base">
              <a:spcBef>
                <a:spcPts val="1688"/>
              </a:spcBef>
              <a:spcAft>
                <a:spcPct val="0"/>
              </a:spcAft>
              <a:buClr>
                <a:srgbClr val="295582"/>
              </a:buClr>
              <a:buChar char="»"/>
              <a:defRPr sz="3000">
                <a:solidFill>
                  <a:srgbClr val="666666"/>
                </a:solidFill>
                <a:latin typeface="+mn-lt"/>
                <a:ea typeface="+mn-ea"/>
              </a:defRPr>
            </a:lvl2pPr>
            <a:lvl3pPr marL="1214438" indent="-401638" algn="l" defTabSz="642938" rtl="0" fontAlgn="base">
              <a:spcBef>
                <a:spcPts val="1688"/>
              </a:spcBef>
              <a:spcAft>
                <a:spcPct val="0"/>
              </a:spcAft>
              <a:buClr>
                <a:srgbClr val="295582"/>
              </a:buClr>
              <a:buChar char="–"/>
              <a:defRPr sz="3000">
                <a:solidFill>
                  <a:srgbClr val="666666"/>
                </a:solidFill>
                <a:latin typeface="+mn-lt"/>
                <a:ea typeface="+mn-ea"/>
              </a:defRPr>
            </a:lvl3pPr>
            <a:lvl4pPr marL="1527175" indent="-401638" algn="l" defTabSz="642938" rtl="0" fontAlgn="base">
              <a:spcBef>
                <a:spcPts val="1688"/>
              </a:spcBef>
              <a:spcAft>
                <a:spcPct val="0"/>
              </a:spcAft>
              <a:buClr>
                <a:srgbClr val="295582"/>
              </a:buClr>
              <a:buChar char="›"/>
              <a:defRPr sz="3000">
                <a:solidFill>
                  <a:srgbClr val="666666"/>
                </a:solidFill>
                <a:latin typeface="+mn-lt"/>
                <a:ea typeface="+mn-ea"/>
              </a:defRPr>
            </a:lvl4pPr>
            <a:lvl5pPr marL="18399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5pPr>
            <a:lvl6pPr marL="22971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6pPr>
            <a:lvl7pPr marL="27543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7pPr>
            <a:lvl8pPr marL="32115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8pPr>
            <a:lvl9pPr marL="36687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9pPr>
          </a:lstStyle>
          <a:p>
            <a:pPr marL="187325" indent="0">
              <a:buFont typeface="Times" pitchFamily="18" charset="0"/>
              <a:buNone/>
            </a:pPr>
            <a:r>
              <a:rPr lang="en-US" sz="2000" kern="0" dirty="0" smtClean="0"/>
              <a:t>Changes in the economic environment increase the risk of such episodes</a:t>
            </a:r>
          </a:p>
          <a:p>
            <a:pPr marL="644525" indent="-457200">
              <a:buFont typeface="+mj-lt"/>
              <a:buAutoNum type="arabicPeriod"/>
            </a:pPr>
            <a:r>
              <a:rPr lang="en-US" sz="2000" kern="0" dirty="0" smtClean="0"/>
              <a:t>Decline in equilibrium nominal interest rate (r* + π*) to about 3 percent is the most important factor</a:t>
            </a:r>
          </a:p>
          <a:p>
            <a:pPr marL="644525" indent="-457200">
              <a:buFont typeface="+mj-lt"/>
              <a:buAutoNum type="arabicPeriod"/>
            </a:pPr>
            <a:r>
              <a:rPr lang="en-US" sz="2000" kern="0" dirty="0" smtClean="0"/>
              <a:t>Changes in a) the variance of shocks and b) the structure of the economy are found to be less important</a:t>
            </a:r>
          </a:p>
          <a:p>
            <a:endParaRPr lang="en-US" sz="2000" kern="0" dirty="0"/>
          </a:p>
        </p:txBody>
      </p:sp>
    </p:spTree>
    <p:extLst>
      <p:ext uri="{BB962C8B-B14F-4D97-AF65-F5344CB8AC3E}">
        <p14:creationId xmlns:p14="http://schemas.microsoft.com/office/powerpoint/2010/main" val="488185479"/>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3763" y="900672"/>
            <a:ext cx="7358062" cy="1036638"/>
          </a:xfrm>
        </p:spPr>
        <p:txBody>
          <a:bodyPr/>
          <a:lstStyle/>
          <a:p>
            <a:r>
              <a:rPr lang="en-US" sz="3200" dirty="0" smtClean="0"/>
              <a:t>Frequency and severity of ELB episodes</a:t>
            </a:r>
            <a:endParaRPr lang="en-US" sz="3200" dirty="0"/>
          </a:p>
        </p:txBody>
      </p:sp>
      <p:sp>
        <p:nvSpPr>
          <p:cNvPr id="3" name="Content Placeholder 2"/>
          <p:cNvSpPr>
            <a:spLocks noGrp="1"/>
          </p:cNvSpPr>
          <p:nvPr>
            <p:ph idx="1"/>
          </p:nvPr>
        </p:nvSpPr>
        <p:spPr>
          <a:xfrm>
            <a:off x="893763" y="2057400"/>
            <a:ext cx="7358062" cy="4019550"/>
          </a:xfrm>
        </p:spPr>
        <p:txBody>
          <a:bodyPr/>
          <a:lstStyle/>
          <a:p>
            <a:pPr marL="187325" indent="0">
              <a:buNone/>
            </a:pPr>
            <a:r>
              <a:rPr lang="en-US" sz="2000" dirty="0"/>
              <a:t>K-R emphasize the role of the monetary policy regime</a:t>
            </a:r>
            <a:r>
              <a:rPr lang="en-US" sz="2000" dirty="0" smtClean="0"/>
              <a:t>:</a:t>
            </a:r>
          </a:p>
          <a:p>
            <a:pPr marL="644525" lvl="0" indent="-457200">
              <a:buFont typeface="+mj-lt"/>
              <a:buAutoNum type="arabicPeriod"/>
            </a:pPr>
            <a:r>
              <a:rPr lang="en-US" sz="2000" dirty="0"/>
              <a:t>The frequency and severity of ELB episodes is </a:t>
            </a:r>
            <a:r>
              <a:rPr lang="en-US" sz="2000" b="1" dirty="0"/>
              <a:t>endogenous and jointly determined</a:t>
            </a:r>
            <a:r>
              <a:rPr lang="en-US" sz="2000" dirty="0"/>
              <a:t> with the monetary (and fiscal) policy regime</a:t>
            </a:r>
          </a:p>
          <a:p>
            <a:pPr marL="644525" lvl="0" indent="-457200">
              <a:buFont typeface="+mj-lt"/>
              <a:buAutoNum type="arabicPeriod"/>
            </a:pPr>
            <a:r>
              <a:rPr lang="en-US" sz="2000" dirty="0"/>
              <a:t>Some “standard” policy rules yield bad results when equilibrium nominal interest rates are low</a:t>
            </a:r>
          </a:p>
          <a:p>
            <a:pPr marL="644525" lvl="0" indent="-457200">
              <a:buFont typeface="+mj-lt"/>
              <a:buAutoNum type="arabicPeriod"/>
            </a:pPr>
            <a:r>
              <a:rPr lang="en-US" sz="2000" dirty="0"/>
              <a:t>“Technical” assumptions in earlier literature may have led to underestimation of ELB risk (comparison to Williams 2009)</a:t>
            </a:r>
          </a:p>
          <a:p>
            <a:endParaRPr lang="en-US" sz="2000" dirty="0"/>
          </a:p>
        </p:txBody>
      </p:sp>
    </p:spTree>
    <p:extLst>
      <p:ext uri="{BB962C8B-B14F-4D97-AF65-F5344CB8AC3E}">
        <p14:creationId xmlns:p14="http://schemas.microsoft.com/office/powerpoint/2010/main" val="2832107762"/>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3365" y="905435"/>
            <a:ext cx="7358062" cy="1036638"/>
          </a:xfrm>
        </p:spPr>
        <p:txBody>
          <a:bodyPr/>
          <a:lstStyle/>
          <a:p>
            <a:r>
              <a:rPr lang="en-US" sz="3200" dirty="0" smtClean="0"/>
              <a:t>Some simple policy rules and the ELB</a:t>
            </a:r>
            <a:endParaRPr lang="en-US" sz="3200" dirty="0"/>
          </a:p>
        </p:txBody>
      </p:sp>
      <p:sp>
        <p:nvSpPr>
          <p:cNvPr id="3" name="Content Placeholder 2"/>
          <p:cNvSpPr>
            <a:spLocks noGrp="1"/>
          </p:cNvSpPr>
          <p:nvPr>
            <p:ph idx="1"/>
          </p:nvPr>
        </p:nvSpPr>
        <p:spPr>
          <a:xfrm>
            <a:off x="923365" y="1854061"/>
            <a:ext cx="7640637" cy="2641739"/>
          </a:xfrm>
        </p:spPr>
        <p:txBody>
          <a:bodyPr/>
          <a:lstStyle/>
          <a:p>
            <a:pPr marL="187325" indent="0">
              <a:spcBef>
                <a:spcPts val="0"/>
              </a:spcBef>
              <a:buNone/>
            </a:pPr>
            <a:r>
              <a:rPr lang="en-US" sz="2000" dirty="0"/>
              <a:t>Estimated rule: </a:t>
            </a:r>
            <a:endParaRPr lang="en-US" sz="2000" dirty="0" smtClean="0"/>
          </a:p>
          <a:p>
            <a:pPr marL="187325" indent="0">
              <a:spcBef>
                <a:spcPts val="0"/>
              </a:spcBef>
              <a:buNone/>
            </a:pPr>
            <a:r>
              <a:rPr lang="en-US" sz="2000" i="1" dirty="0" smtClean="0"/>
              <a:t>	</a:t>
            </a:r>
            <a:r>
              <a:rPr lang="en-US" sz="2000" i="1" dirty="0" err="1" smtClean="0"/>
              <a:t>i</a:t>
            </a:r>
            <a:r>
              <a:rPr lang="en-US" sz="2000" dirty="0"/>
              <a:t>(𝑡) = .9𝑖(</a:t>
            </a:r>
            <a:r>
              <a:rPr lang="en-US" sz="2000" dirty="0" smtClean="0"/>
              <a:t>𝑡 - 1</a:t>
            </a:r>
            <a:r>
              <a:rPr lang="en-US" sz="2000" dirty="0"/>
              <a:t>) + .2𝜋</a:t>
            </a:r>
            <a:r>
              <a:rPr lang="en-US" sz="2000" baseline="-25000" dirty="0"/>
              <a:t>4</a:t>
            </a:r>
            <a:r>
              <a:rPr lang="en-US" sz="2000" dirty="0"/>
              <a:t>(𝑡) + .15𝑦(𝑡) + .25Δ𝑦(𝑡</a:t>
            </a:r>
            <a:r>
              <a:rPr lang="en-US" sz="2000" dirty="0" smtClean="0"/>
              <a:t>)</a:t>
            </a:r>
          </a:p>
          <a:p>
            <a:pPr marL="187325" indent="0">
              <a:spcBef>
                <a:spcPts val="0"/>
              </a:spcBef>
              <a:buNone/>
            </a:pPr>
            <a:endParaRPr lang="en-US" sz="1000" dirty="0"/>
          </a:p>
          <a:p>
            <a:pPr marL="187325" indent="0">
              <a:spcBef>
                <a:spcPts val="0"/>
              </a:spcBef>
              <a:buNone/>
            </a:pPr>
            <a:r>
              <a:rPr lang="en-US" sz="2000" dirty="0" smtClean="0"/>
              <a:t>Simple </a:t>
            </a:r>
            <a:r>
              <a:rPr lang="en-US" sz="2000" dirty="0"/>
              <a:t>Taylor rule: </a:t>
            </a:r>
            <a:endParaRPr lang="en-US" sz="2000" dirty="0" smtClean="0"/>
          </a:p>
          <a:p>
            <a:pPr marL="187325" indent="0">
              <a:spcBef>
                <a:spcPts val="0"/>
              </a:spcBef>
              <a:buNone/>
            </a:pPr>
            <a:r>
              <a:rPr lang="en-US" sz="2000" i="1" dirty="0" smtClean="0"/>
              <a:t>	</a:t>
            </a:r>
            <a:r>
              <a:rPr lang="en-US" sz="2000" i="1" dirty="0" err="1" smtClean="0"/>
              <a:t>i</a:t>
            </a:r>
            <a:r>
              <a:rPr lang="en-US" sz="2000" dirty="0"/>
              <a:t>(𝑡) = 𝑟</a:t>
            </a:r>
            <a:r>
              <a:rPr lang="en-US" sz="2000" baseline="30000" dirty="0"/>
              <a:t>∗ </a:t>
            </a:r>
            <a:r>
              <a:rPr lang="en-US" sz="2000" dirty="0"/>
              <a:t>+ 2 + 1.5(𝜋</a:t>
            </a:r>
            <a:r>
              <a:rPr lang="en-US" sz="2000" baseline="-25000" dirty="0"/>
              <a:t>4</a:t>
            </a:r>
            <a:r>
              <a:rPr lang="en-US" sz="2000" dirty="0"/>
              <a:t>(𝑡) - 2) + 𝑦(𝑡)</a:t>
            </a:r>
          </a:p>
          <a:p>
            <a:pPr marL="187325" indent="0">
              <a:buNone/>
            </a:pPr>
            <a:endParaRPr lang="en-US" sz="200" i="1" dirty="0" smtClean="0"/>
          </a:p>
          <a:p>
            <a:pPr marL="187325" indent="0">
              <a:spcBef>
                <a:spcPts val="0"/>
              </a:spcBef>
              <a:buNone/>
            </a:pPr>
            <a:r>
              <a:rPr lang="en-US" sz="1500" i="1" dirty="0" err="1" smtClean="0"/>
              <a:t>i</a:t>
            </a:r>
            <a:r>
              <a:rPr lang="en-US" sz="1500" dirty="0"/>
              <a:t>(𝑡): nominal federal funds rate</a:t>
            </a:r>
          </a:p>
          <a:p>
            <a:pPr marL="187325" indent="0">
              <a:spcBef>
                <a:spcPts val="0"/>
              </a:spcBef>
              <a:buNone/>
            </a:pPr>
            <a:r>
              <a:rPr lang="en-US" sz="1500" dirty="0"/>
              <a:t>𝜋</a:t>
            </a:r>
            <a:r>
              <a:rPr lang="en-US" sz="1500" baseline="-25000" dirty="0"/>
              <a:t>4</a:t>
            </a:r>
            <a:r>
              <a:rPr lang="en-US" sz="1500" dirty="0"/>
              <a:t>(𝑡): four-quarter core PCE inflation</a:t>
            </a:r>
          </a:p>
          <a:p>
            <a:pPr marL="187325" indent="0">
              <a:spcBef>
                <a:spcPts val="0"/>
              </a:spcBef>
              <a:buNone/>
            </a:pPr>
            <a:r>
              <a:rPr lang="en-US" sz="1500" i="1" dirty="0"/>
              <a:t>y</a:t>
            </a:r>
            <a:r>
              <a:rPr lang="en-US" sz="1500" dirty="0"/>
              <a:t>(𝑡): output gap (using CBO’s estimate of potential)</a:t>
            </a:r>
          </a:p>
          <a:p>
            <a:pPr marL="187325" indent="0">
              <a:spcBef>
                <a:spcPts val="0"/>
              </a:spcBef>
              <a:buNone/>
            </a:pPr>
            <a:r>
              <a:rPr lang="en-US" sz="1500" dirty="0"/>
              <a:t>𝑟</a:t>
            </a:r>
            <a:r>
              <a:rPr lang="en-US" sz="1500" baseline="30000" dirty="0"/>
              <a:t>∗</a:t>
            </a:r>
            <a:r>
              <a:rPr lang="en-US" sz="1500" dirty="0"/>
              <a:t>: equilibrium real interest </a:t>
            </a:r>
            <a:r>
              <a:rPr lang="en-US" sz="1500" dirty="0" smtClean="0"/>
              <a:t>rate</a:t>
            </a:r>
          </a:p>
          <a:p>
            <a:pPr marL="187325" indent="0">
              <a:spcBef>
                <a:spcPts val="0"/>
              </a:spcBef>
              <a:buNone/>
            </a:pPr>
            <a:endParaRPr lang="en-US" sz="1600" dirty="0"/>
          </a:p>
          <a:p>
            <a:pPr marL="187325" indent="0">
              <a:spcBef>
                <a:spcPts val="0"/>
              </a:spcBef>
              <a:buNone/>
            </a:pPr>
            <a:endParaRPr lang="en-US" sz="1600" dirty="0" smtClean="0"/>
          </a:p>
          <a:p>
            <a:pPr marL="187325" indent="0">
              <a:buNone/>
            </a:pPr>
            <a:endParaRPr lang="en-US" sz="1600" dirty="0"/>
          </a:p>
          <a:p>
            <a:pPr marL="187325"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246769851"/>
              </p:ext>
            </p:extLst>
          </p:nvPr>
        </p:nvGraphicFramePr>
        <p:xfrm>
          <a:off x="1066800" y="4670612"/>
          <a:ext cx="7869237" cy="1493520"/>
        </p:xfrm>
        <a:graphic>
          <a:graphicData uri="http://schemas.openxmlformats.org/drawingml/2006/table">
            <a:tbl>
              <a:tblPr firstRow="1" firstCol="1" bandRow="1">
                <a:tableStyleId>{5C22544A-7EE6-4342-B048-85BDC9FD1C3A}</a:tableStyleId>
              </a:tblPr>
              <a:tblGrid>
                <a:gridCol w="1459607">
                  <a:extLst>
                    <a:ext uri="{9D8B030D-6E8A-4147-A177-3AD203B41FA5}">
                      <a16:colId xmlns:a16="http://schemas.microsoft.com/office/drawing/2014/main" val="3147709753"/>
                    </a:ext>
                  </a:extLst>
                </a:gridCol>
                <a:gridCol w="1761430">
                  <a:extLst>
                    <a:ext uri="{9D8B030D-6E8A-4147-A177-3AD203B41FA5}">
                      <a16:colId xmlns:a16="http://schemas.microsoft.com/office/drawing/2014/main" val="2767928652"/>
                    </a:ext>
                  </a:extLst>
                </a:gridCol>
                <a:gridCol w="1905000">
                  <a:extLst>
                    <a:ext uri="{9D8B030D-6E8A-4147-A177-3AD203B41FA5}">
                      <a16:colId xmlns:a16="http://schemas.microsoft.com/office/drawing/2014/main" val="159009949"/>
                    </a:ext>
                  </a:extLst>
                </a:gridCol>
                <a:gridCol w="1324307">
                  <a:extLst>
                    <a:ext uri="{9D8B030D-6E8A-4147-A177-3AD203B41FA5}">
                      <a16:colId xmlns:a16="http://schemas.microsoft.com/office/drawing/2014/main" val="993974120"/>
                    </a:ext>
                  </a:extLst>
                </a:gridCol>
                <a:gridCol w="1418893">
                  <a:extLst>
                    <a:ext uri="{9D8B030D-6E8A-4147-A177-3AD203B41FA5}">
                      <a16:colId xmlns:a16="http://schemas.microsoft.com/office/drawing/2014/main" val="712818139"/>
                    </a:ext>
                  </a:extLst>
                </a:gridCol>
              </a:tblGrid>
              <a:tr h="218185">
                <a:tc gridSpan="5">
                  <a:txBody>
                    <a:bodyPr/>
                    <a:lstStyle/>
                    <a:p>
                      <a:pPr marL="0" marR="0">
                        <a:spcBef>
                          <a:spcPts val="0"/>
                        </a:spcBef>
                        <a:spcAft>
                          <a:spcPts val="0"/>
                        </a:spcAft>
                      </a:pPr>
                      <a:r>
                        <a:rPr lang="en-US" sz="1800" b="0" dirty="0" smtClean="0"/>
                        <a:t>FRB/US performance under estimated and simple rules</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1365" marR="613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95582"/>
                    </a:solidFill>
                  </a:tcPr>
                </a:tc>
                <a:tc hMerge="1">
                  <a:txBody>
                    <a:bodyPr/>
                    <a:lstStyle/>
                    <a:p>
                      <a:pPr marL="0" marR="0">
                        <a:spcBef>
                          <a:spcPts val="0"/>
                        </a:spcBef>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365" marR="613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95582"/>
                    </a:solidFill>
                  </a:tcPr>
                </a:tc>
                <a:tc hMerge="1">
                  <a:txBody>
                    <a:bodyPr/>
                    <a:lstStyle/>
                    <a:p>
                      <a:pPr marL="0" marR="0">
                        <a:spcBef>
                          <a:spcPts val="0"/>
                        </a:spcBef>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365" marR="613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95582"/>
                    </a:solidFill>
                  </a:tcPr>
                </a:tc>
                <a:tc hMerge="1">
                  <a:txBody>
                    <a:bodyPr/>
                    <a:lstStyle/>
                    <a:p>
                      <a:pPr marL="0" marR="0">
                        <a:spcBef>
                          <a:spcPts val="0"/>
                        </a:spcBef>
                        <a:spcAft>
                          <a:spcPts val="0"/>
                        </a:spcAft>
                      </a:pP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1365" marR="613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95582"/>
                    </a:solidFill>
                  </a:tcPr>
                </a:tc>
                <a:tc hMerge="1">
                  <a:txBody>
                    <a:bodyPr/>
                    <a:lstStyle/>
                    <a:p>
                      <a:pPr marL="0" marR="0">
                        <a:spcBef>
                          <a:spcPts val="0"/>
                        </a:spcBef>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365" marR="613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95582"/>
                    </a:solidFill>
                  </a:tcPr>
                </a:tc>
                <a:extLst>
                  <a:ext uri="{0D108BD9-81ED-4DB2-BD59-A6C34878D82A}">
                    <a16:rowId xmlns:a16="http://schemas.microsoft.com/office/drawing/2014/main" val="1329397854"/>
                  </a:ext>
                </a:extLst>
              </a:tr>
              <a:tr h="218185">
                <a:tc>
                  <a:txBody>
                    <a:bodyPr/>
                    <a:lstStyle/>
                    <a:p>
                      <a:pPr marL="0" marR="0">
                        <a:spcBef>
                          <a:spcPts val="0"/>
                        </a:spcBef>
                        <a:spcAft>
                          <a:spcPts val="0"/>
                        </a:spcAft>
                      </a:pPr>
                      <a:r>
                        <a:rPr lang="en-US" sz="16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365" marR="613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95582"/>
                    </a:solidFill>
                  </a:tcPr>
                </a:tc>
                <a:tc>
                  <a:txBody>
                    <a:bodyPr/>
                    <a:lstStyle/>
                    <a:p>
                      <a:pPr marL="0" marR="0">
                        <a:spcBef>
                          <a:spcPts val="0"/>
                        </a:spcBef>
                        <a:spcAft>
                          <a:spcPts val="0"/>
                        </a:spcAft>
                      </a:pPr>
                      <a:r>
                        <a:rPr lang="en-US" sz="1600" b="0" dirty="0">
                          <a:solidFill>
                            <a:schemeClr val="bg1"/>
                          </a:solidFill>
                          <a:effectLst/>
                        </a:rPr>
                        <a:t>ELB frequency</a:t>
                      </a:r>
                      <a:endParaRPr lang="en-US" sz="16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365" marR="613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95582"/>
                    </a:solidFill>
                  </a:tcPr>
                </a:tc>
                <a:tc>
                  <a:txBody>
                    <a:bodyPr/>
                    <a:lstStyle/>
                    <a:p>
                      <a:pPr marL="0" marR="0">
                        <a:spcBef>
                          <a:spcPts val="0"/>
                        </a:spcBef>
                        <a:spcAft>
                          <a:spcPts val="0"/>
                        </a:spcAft>
                      </a:pPr>
                      <a:r>
                        <a:rPr lang="en-US" sz="1600" b="0" dirty="0">
                          <a:solidFill>
                            <a:schemeClr val="bg1"/>
                          </a:solidFill>
                          <a:effectLst/>
                        </a:rPr>
                        <a:t>Mean duration of ELB</a:t>
                      </a:r>
                      <a:endParaRPr lang="en-US" sz="16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365" marR="613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95582"/>
                    </a:solidFill>
                  </a:tcPr>
                </a:tc>
                <a:tc>
                  <a:txBody>
                    <a:bodyPr/>
                    <a:lstStyle/>
                    <a:p>
                      <a:pPr marL="0" marR="0">
                        <a:spcBef>
                          <a:spcPts val="0"/>
                        </a:spcBef>
                        <a:spcAft>
                          <a:spcPts val="0"/>
                        </a:spcAft>
                      </a:pPr>
                      <a:r>
                        <a:rPr lang="en-US" sz="1600" b="0" dirty="0">
                          <a:solidFill>
                            <a:schemeClr val="bg1"/>
                          </a:solidFill>
                          <a:effectLst/>
                        </a:rPr>
                        <a:t>Mean(y)</a:t>
                      </a:r>
                      <a:endParaRPr lang="en-US" sz="16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365" marR="613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95582"/>
                    </a:solidFill>
                  </a:tcPr>
                </a:tc>
                <a:tc>
                  <a:txBody>
                    <a:bodyPr/>
                    <a:lstStyle/>
                    <a:p>
                      <a:pPr marL="0" marR="0">
                        <a:spcBef>
                          <a:spcPts val="0"/>
                        </a:spcBef>
                        <a:spcAft>
                          <a:spcPts val="0"/>
                        </a:spcAft>
                      </a:pPr>
                      <a:r>
                        <a:rPr lang="en-US" sz="1600" b="0" dirty="0">
                          <a:solidFill>
                            <a:schemeClr val="bg1"/>
                          </a:solidFill>
                          <a:effectLst/>
                        </a:rPr>
                        <a:t>Mean(π) </a:t>
                      </a:r>
                      <a:endParaRPr lang="en-US" sz="16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365" marR="613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95582"/>
                    </a:solidFill>
                  </a:tcPr>
                </a:tc>
                <a:extLst>
                  <a:ext uri="{0D108BD9-81ED-4DB2-BD59-A6C34878D82A}">
                    <a16:rowId xmlns:a16="http://schemas.microsoft.com/office/drawing/2014/main" val="38633987"/>
                  </a:ext>
                </a:extLst>
              </a:tr>
              <a:tr h="218185">
                <a:tc>
                  <a:txBody>
                    <a:bodyPr/>
                    <a:lstStyle/>
                    <a:p>
                      <a:pPr marL="0" marR="0">
                        <a:spcBef>
                          <a:spcPts val="0"/>
                        </a:spcBef>
                        <a:spcAft>
                          <a:spcPts val="0"/>
                        </a:spcAft>
                      </a:pPr>
                      <a:r>
                        <a:rPr lang="en-US" sz="1600" b="0" dirty="0">
                          <a:effectLst/>
                        </a:rPr>
                        <a:t>Estimated rule</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1365" marR="613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95582"/>
                    </a:solidFill>
                  </a:tcPr>
                </a:tc>
                <a:tc>
                  <a:txBody>
                    <a:bodyPr/>
                    <a:lstStyle/>
                    <a:p>
                      <a:pPr marL="0" marR="0">
                        <a:spcBef>
                          <a:spcPts val="0"/>
                        </a:spcBef>
                        <a:spcAft>
                          <a:spcPts val="0"/>
                        </a:spcAft>
                      </a:pPr>
                      <a:r>
                        <a:rPr lang="en-US" sz="1600" dirty="0">
                          <a:effectLst/>
                        </a:rPr>
                        <a:t>31.7%</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365" marR="613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600" dirty="0">
                          <a:effectLst/>
                        </a:rPr>
                        <a:t>2.3 years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365" marR="613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600" dirty="0">
                          <a:effectLst/>
                        </a:rPr>
                        <a:t>-1.3%</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365" marR="613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600" dirty="0">
                          <a:effectLst/>
                        </a:rPr>
                        <a:t>1.2%</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365" marR="613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3153542"/>
                  </a:ext>
                </a:extLst>
              </a:tr>
              <a:tr h="218185">
                <a:tc>
                  <a:txBody>
                    <a:bodyPr/>
                    <a:lstStyle/>
                    <a:p>
                      <a:pPr marL="0" marR="0">
                        <a:spcBef>
                          <a:spcPts val="0"/>
                        </a:spcBef>
                        <a:spcAft>
                          <a:spcPts val="0"/>
                        </a:spcAft>
                      </a:pPr>
                      <a:r>
                        <a:rPr lang="en-US" sz="1600" b="0" dirty="0">
                          <a:effectLst/>
                        </a:rPr>
                        <a:t>Simple rule</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1365" marR="613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95582"/>
                    </a:solidFill>
                  </a:tcPr>
                </a:tc>
                <a:tc>
                  <a:txBody>
                    <a:bodyPr/>
                    <a:lstStyle/>
                    <a:p>
                      <a:pPr marL="0" marR="0">
                        <a:spcBef>
                          <a:spcPts val="0"/>
                        </a:spcBef>
                        <a:spcAft>
                          <a:spcPts val="0"/>
                        </a:spcAft>
                      </a:pPr>
                      <a:r>
                        <a:rPr lang="en-US" sz="1600" dirty="0">
                          <a:effectLst/>
                        </a:rPr>
                        <a:t>38.3%</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365" marR="613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600" dirty="0">
                          <a:effectLst/>
                        </a:rPr>
                        <a:t>2.5 years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365" marR="613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600" dirty="0">
                          <a:effectLst/>
                        </a:rPr>
                        <a:t>-1.1%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365" marR="613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600" dirty="0">
                          <a:effectLst/>
                        </a:rPr>
                        <a:t>1.2%</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365" marR="613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32815138"/>
                  </a:ext>
                </a:extLst>
              </a:tr>
              <a:tr h="190912">
                <a:tc gridSpan="5">
                  <a:txBody>
                    <a:bodyPr/>
                    <a:lstStyle/>
                    <a:p>
                      <a:pPr marL="0" marR="0">
                        <a:spcBef>
                          <a:spcPts val="0"/>
                        </a:spcBef>
                        <a:spcAft>
                          <a:spcPts val="0"/>
                        </a:spcAft>
                      </a:pPr>
                      <a:r>
                        <a:rPr lang="en-US" sz="1600" b="0" dirty="0">
                          <a:effectLst/>
                        </a:rPr>
                        <a:t>Note: Results for steady-state nominal interest rate of 3%</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1365" marR="613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9558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02410343"/>
                  </a:ext>
                </a:extLst>
              </a:tr>
            </a:tbl>
          </a:graphicData>
        </a:graphic>
      </p:graphicFrame>
    </p:spTree>
    <p:extLst>
      <p:ext uri="{BB962C8B-B14F-4D97-AF65-F5344CB8AC3E}">
        <p14:creationId xmlns:p14="http://schemas.microsoft.com/office/powerpoint/2010/main" val="3516743359"/>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bwMode="auto">
          <a:xfrm>
            <a:off x="762000" y="1219200"/>
            <a:ext cx="7716837" cy="13716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vert="horz" wrap="square" lIns="35695" tIns="35695" rIns="35695" bIns="35695" numCol="1" anchor="t" anchorCtr="0" compatLnSpc="1">
            <a:prstTxWarp prst="textNoShape">
              <a:avLst/>
            </a:prstTxWarp>
          </a:bodyPr>
          <a:lstStyle>
            <a:lvl1pPr marL="58896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cs typeface="+mn-cs"/>
              </a:defRPr>
            </a:lvl1pPr>
            <a:lvl2pPr marL="901700" indent="-401638" algn="l" defTabSz="642938" rtl="0" fontAlgn="base">
              <a:spcBef>
                <a:spcPts val="1688"/>
              </a:spcBef>
              <a:spcAft>
                <a:spcPct val="0"/>
              </a:spcAft>
              <a:buClr>
                <a:srgbClr val="295582"/>
              </a:buClr>
              <a:buChar char="»"/>
              <a:defRPr sz="3000">
                <a:solidFill>
                  <a:srgbClr val="666666"/>
                </a:solidFill>
                <a:latin typeface="+mn-lt"/>
                <a:ea typeface="+mn-ea"/>
              </a:defRPr>
            </a:lvl2pPr>
            <a:lvl3pPr marL="1214438" indent="-401638" algn="l" defTabSz="642938" rtl="0" fontAlgn="base">
              <a:spcBef>
                <a:spcPts val="1688"/>
              </a:spcBef>
              <a:spcAft>
                <a:spcPct val="0"/>
              </a:spcAft>
              <a:buClr>
                <a:srgbClr val="295582"/>
              </a:buClr>
              <a:buChar char="–"/>
              <a:defRPr sz="3000">
                <a:solidFill>
                  <a:srgbClr val="666666"/>
                </a:solidFill>
                <a:latin typeface="+mn-lt"/>
                <a:ea typeface="+mn-ea"/>
              </a:defRPr>
            </a:lvl3pPr>
            <a:lvl4pPr marL="1527175" indent="-401638" algn="l" defTabSz="642938" rtl="0" fontAlgn="base">
              <a:spcBef>
                <a:spcPts val="1688"/>
              </a:spcBef>
              <a:spcAft>
                <a:spcPct val="0"/>
              </a:spcAft>
              <a:buClr>
                <a:srgbClr val="295582"/>
              </a:buClr>
              <a:buChar char="›"/>
              <a:defRPr sz="3000">
                <a:solidFill>
                  <a:srgbClr val="666666"/>
                </a:solidFill>
                <a:latin typeface="+mn-lt"/>
                <a:ea typeface="+mn-ea"/>
              </a:defRPr>
            </a:lvl4pPr>
            <a:lvl5pPr marL="18399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5pPr>
            <a:lvl6pPr marL="22971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6pPr>
            <a:lvl7pPr marL="27543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7pPr>
            <a:lvl8pPr marL="32115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8pPr>
            <a:lvl9pPr marL="36687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9pPr>
          </a:lstStyle>
          <a:p>
            <a:pPr marL="187325" indent="0">
              <a:buNone/>
            </a:pPr>
            <a:r>
              <a:rPr lang="en-US" sz="2000" kern="0" dirty="0"/>
              <a:t>Interestingly, one indicator of ELB risk, far-forward inflation </a:t>
            </a:r>
            <a:r>
              <a:rPr lang="en-US" sz="2000" kern="0" dirty="0" err="1"/>
              <a:t>breakevens</a:t>
            </a:r>
            <a:r>
              <a:rPr lang="en-US" sz="2000" kern="0" dirty="0"/>
              <a:t>, don’t show much </a:t>
            </a:r>
            <a:r>
              <a:rPr lang="en-US" sz="2000" kern="0" dirty="0" smtClean="0"/>
              <a:t>concern.</a:t>
            </a:r>
            <a:endParaRPr lang="en-US" sz="2000" kern="0" dirty="0"/>
          </a:p>
        </p:txBody>
      </p:sp>
      <p:pic>
        <p:nvPicPr>
          <p:cNvPr id="8" name="Picture 7"/>
          <p:cNvPicPr>
            <a:picLocks noChangeAspect="1"/>
          </p:cNvPicPr>
          <p:nvPr/>
        </p:nvPicPr>
        <p:blipFill>
          <a:blip r:embed="rId2"/>
          <a:stretch>
            <a:fillRect/>
          </a:stretch>
        </p:blipFill>
        <p:spPr>
          <a:xfrm>
            <a:off x="799305" y="2133600"/>
            <a:ext cx="7679532" cy="3810000"/>
          </a:xfrm>
          <a:prstGeom prst="rect">
            <a:avLst/>
          </a:prstGeom>
        </p:spPr>
      </p:pic>
    </p:spTree>
    <p:extLst>
      <p:ext uri="{BB962C8B-B14F-4D97-AF65-F5344CB8AC3E}">
        <p14:creationId xmlns:p14="http://schemas.microsoft.com/office/powerpoint/2010/main" val="4059358415"/>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bwMode="auto">
          <a:xfrm>
            <a:off x="744071" y="1219200"/>
            <a:ext cx="7716837" cy="13716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vert="horz" wrap="square" lIns="35695" tIns="35695" rIns="35695" bIns="35695" numCol="1" anchor="t" anchorCtr="0" compatLnSpc="1">
            <a:prstTxWarp prst="textNoShape">
              <a:avLst/>
            </a:prstTxWarp>
          </a:bodyPr>
          <a:lstStyle>
            <a:lvl1pPr marL="58896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cs typeface="+mn-cs"/>
              </a:defRPr>
            </a:lvl1pPr>
            <a:lvl2pPr marL="901700" indent="-401638" algn="l" defTabSz="642938" rtl="0" fontAlgn="base">
              <a:spcBef>
                <a:spcPts val="1688"/>
              </a:spcBef>
              <a:spcAft>
                <a:spcPct val="0"/>
              </a:spcAft>
              <a:buClr>
                <a:srgbClr val="295582"/>
              </a:buClr>
              <a:buChar char="»"/>
              <a:defRPr sz="3000">
                <a:solidFill>
                  <a:srgbClr val="666666"/>
                </a:solidFill>
                <a:latin typeface="+mn-lt"/>
                <a:ea typeface="+mn-ea"/>
              </a:defRPr>
            </a:lvl2pPr>
            <a:lvl3pPr marL="1214438" indent="-401638" algn="l" defTabSz="642938" rtl="0" fontAlgn="base">
              <a:spcBef>
                <a:spcPts val="1688"/>
              </a:spcBef>
              <a:spcAft>
                <a:spcPct val="0"/>
              </a:spcAft>
              <a:buClr>
                <a:srgbClr val="295582"/>
              </a:buClr>
              <a:buChar char="–"/>
              <a:defRPr sz="3000">
                <a:solidFill>
                  <a:srgbClr val="666666"/>
                </a:solidFill>
                <a:latin typeface="+mn-lt"/>
                <a:ea typeface="+mn-ea"/>
              </a:defRPr>
            </a:lvl3pPr>
            <a:lvl4pPr marL="1527175" indent="-401638" algn="l" defTabSz="642938" rtl="0" fontAlgn="base">
              <a:spcBef>
                <a:spcPts val="1688"/>
              </a:spcBef>
              <a:spcAft>
                <a:spcPct val="0"/>
              </a:spcAft>
              <a:buClr>
                <a:srgbClr val="295582"/>
              </a:buClr>
              <a:buChar char="›"/>
              <a:defRPr sz="3000">
                <a:solidFill>
                  <a:srgbClr val="666666"/>
                </a:solidFill>
                <a:latin typeface="+mn-lt"/>
                <a:ea typeface="+mn-ea"/>
              </a:defRPr>
            </a:lvl4pPr>
            <a:lvl5pPr marL="18399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5pPr>
            <a:lvl6pPr marL="22971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6pPr>
            <a:lvl7pPr marL="27543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7pPr>
            <a:lvl8pPr marL="32115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8pPr>
            <a:lvl9pPr marL="36687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9pPr>
          </a:lstStyle>
          <a:p>
            <a:pPr marL="187325" indent="0">
              <a:buNone/>
            </a:pPr>
            <a:r>
              <a:rPr lang="en-US" sz="2000" kern="0" dirty="0" smtClean="0"/>
              <a:t>Neither do expectations based on inflation derivatives… Why?</a:t>
            </a:r>
            <a:endParaRPr lang="en-US" sz="2000" kern="0" dirty="0"/>
          </a:p>
        </p:txBody>
      </p:sp>
      <p:pic>
        <p:nvPicPr>
          <p:cNvPr id="2" name="Picture 1"/>
          <p:cNvPicPr>
            <a:picLocks noChangeAspect="1"/>
          </p:cNvPicPr>
          <p:nvPr/>
        </p:nvPicPr>
        <p:blipFill>
          <a:blip r:embed="rId2"/>
          <a:stretch>
            <a:fillRect/>
          </a:stretch>
        </p:blipFill>
        <p:spPr>
          <a:xfrm>
            <a:off x="779930" y="1905000"/>
            <a:ext cx="7617622" cy="3813048"/>
          </a:xfrm>
          <a:prstGeom prst="rect">
            <a:avLst/>
          </a:prstGeom>
        </p:spPr>
      </p:pic>
    </p:spTree>
    <p:extLst>
      <p:ext uri="{BB962C8B-B14F-4D97-AF65-F5344CB8AC3E}">
        <p14:creationId xmlns:p14="http://schemas.microsoft.com/office/powerpoint/2010/main" val="403921057"/>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bwMode="auto">
          <a:xfrm>
            <a:off x="762000" y="1447800"/>
            <a:ext cx="7716837" cy="3810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vert="horz" wrap="square" lIns="35695" tIns="35695" rIns="35695" bIns="35695" numCol="1" anchor="t" anchorCtr="0" compatLnSpc="1">
            <a:prstTxWarp prst="textNoShape">
              <a:avLst/>
            </a:prstTxWarp>
          </a:bodyPr>
          <a:lstStyle>
            <a:lvl1pPr marL="58896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cs typeface="+mn-cs"/>
              </a:defRPr>
            </a:lvl1pPr>
            <a:lvl2pPr marL="901700" indent="-401638" algn="l" defTabSz="642938" rtl="0" fontAlgn="base">
              <a:spcBef>
                <a:spcPts val="1688"/>
              </a:spcBef>
              <a:spcAft>
                <a:spcPct val="0"/>
              </a:spcAft>
              <a:buClr>
                <a:srgbClr val="295582"/>
              </a:buClr>
              <a:buChar char="»"/>
              <a:defRPr sz="3000">
                <a:solidFill>
                  <a:srgbClr val="666666"/>
                </a:solidFill>
                <a:latin typeface="+mn-lt"/>
                <a:ea typeface="+mn-ea"/>
              </a:defRPr>
            </a:lvl2pPr>
            <a:lvl3pPr marL="1214438" indent="-401638" algn="l" defTabSz="642938" rtl="0" fontAlgn="base">
              <a:spcBef>
                <a:spcPts val="1688"/>
              </a:spcBef>
              <a:spcAft>
                <a:spcPct val="0"/>
              </a:spcAft>
              <a:buClr>
                <a:srgbClr val="295582"/>
              </a:buClr>
              <a:buChar char="–"/>
              <a:defRPr sz="3000">
                <a:solidFill>
                  <a:srgbClr val="666666"/>
                </a:solidFill>
                <a:latin typeface="+mn-lt"/>
                <a:ea typeface="+mn-ea"/>
              </a:defRPr>
            </a:lvl3pPr>
            <a:lvl4pPr marL="1527175" indent="-401638" algn="l" defTabSz="642938" rtl="0" fontAlgn="base">
              <a:spcBef>
                <a:spcPts val="1688"/>
              </a:spcBef>
              <a:spcAft>
                <a:spcPct val="0"/>
              </a:spcAft>
              <a:buClr>
                <a:srgbClr val="295582"/>
              </a:buClr>
              <a:buChar char="›"/>
              <a:defRPr sz="3000">
                <a:solidFill>
                  <a:srgbClr val="666666"/>
                </a:solidFill>
                <a:latin typeface="+mn-lt"/>
                <a:ea typeface="+mn-ea"/>
              </a:defRPr>
            </a:lvl4pPr>
            <a:lvl5pPr marL="18399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5pPr>
            <a:lvl6pPr marL="22971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6pPr>
            <a:lvl7pPr marL="27543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7pPr>
            <a:lvl8pPr marL="32115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8pPr>
            <a:lvl9pPr marL="3668713" indent="-401638" algn="l" defTabSz="642938" rtl="0" fontAlgn="base">
              <a:spcBef>
                <a:spcPts val="1688"/>
              </a:spcBef>
              <a:spcAft>
                <a:spcPct val="0"/>
              </a:spcAft>
              <a:buClr>
                <a:srgbClr val="295582"/>
              </a:buClr>
              <a:buFont typeface="Times" pitchFamily="18" charset="0"/>
              <a:buChar char="•"/>
              <a:defRPr sz="3000">
                <a:solidFill>
                  <a:srgbClr val="666666"/>
                </a:solidFill>
                <a:latin typeface="+mn-lt"/>
                <a:ea typeface="+mn-ea"/>
              </a:defRPr>
            </a:lvl9pPr>
          </a:lstStyle>
          <a:p>
            <a:pPr marL="644525" indent="-457200">
              <a:spcBef>
                <a:spcPts val="0"/>
              </a:spcBef>
              <a:buFont typeface="+mj-lt"/>
              <a:buAutoNum type="arabicPeriod"/>
            </a:pPr>
            <a:r>
              <a:rPr lang="en-US" sz="2000" dirty="0"/>
              <a:t>Is expected inflation outside ELB episodes &gt; 2 </a:t>
            </a:r>
            <a:r>
              <a:rPr lang="en-US" sz="2000" dirty="0" smtClean="0"/>
              <a:t>percent? Seems unlikely.</a:t>
            </a:r>
          </a:p>
          <a:p>
            <a:pPr marL="644525" indent="-457200">
              <a:spcBef>
                <a:spcPts val="0"/>
              </a:spcBef>
              <a:buFont typeface="+mj-lt"/>
              <a:buAutoNum type="arabicPeriod"/>
            </a:pPr>
            <a:endParaRPr lang="en-US" sz="2000" dirty="0"/>
          </a:p>
          <a:p>
            <a:pPr marL="644525" indent="-457200">
              <a:spcBef>
                <a:spcPts val="0"/>
              </a:spcBef>
              <a:buFont typeface="+mj-lt"/>
              <a:buAutoNum type="arabicPeriod"/>
            </a:pPr>
            <a:r>
              <a:rPr lang="en-US" sz="2000" dirty="0"/>
              <a:t>Are markets confident that policymakers will “do what it takes”?</a:t>
            </a:r>
          </a:p>
          <a:p>
            <a:pPr marL="187325" indent="0">
              <a:spcBef>
                <a:spcPts val="0"/>
              </a:spcBef>
              <a:buNone/>
            </a:pPr>
            <a:endParaRPr lang="en-US" sz="2000" dirty="0" smtClean="0"/>
          </a:p>
          <a:p>
            <a:pPr marL="187325" indent="0">
              <a:spcBef>
                <a:spcPts val="0"/>
              </a:spcBef>
              <a:buNone/>
            </a:pPr>
            <a:r>
              <a:rPr lang="en-US" sz="2000" dirty="0" smtClean="0"/>
              <a:t>K-R </a:t>
            </a:r>
            <a:r>
              <a:rPr lang="en-US" sz="2000" dirty="0"/>
              <a:t>disagreement with Williams (2009) shows that conclusions about ELB depend heavily on market/public beliefs about how policy will react to highly unusual and/or extreme circumstances….</a:t>
            </a:r>
            <a:endParaRPr lang="en-US" sz="2000" kern="0" dirty="0"/>
          </a:p>
        </p:txBody>
      </p:sp>
    </p:spTree>
    <p:extLst>
      <p:ext uri="{BB962C8B-B14F-4D97-AF65-F5344CB8AC3E}">
        <p14:creationId xmlns:p14="http://schemas.microsoft.com/office/powerpoint/2010/main" val="1838536751"/>
      </p:ext>
    </p:extLst>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ookings">
  <a:themeElements>
    <a:clrScheme name="Brooking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rookings">
      <a:majorFont>
        <a:latin typeface="Georgia"/>
        <a:ea typeface="ヒラギノ明朝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642938" rtl="0" eaLnBrk="1" fontAlgn="base" latinLnBrk="0" hangingPunct="1">
          <a:lnSpc>
            <a:spcPct val="100000"/>
          </a:lnSpc>
          <a:spcBef>
            <a:spcPct val="0"/>
          </a:spcBef>
          <a:spcAft>
            <a:spcPct val="0"/>
          </a:spcAft>
          <a:buClrTx/>
          <a:buSzTx/>
          <a:buFontTx/>
          <a:buNone/>
          <a:tabLst/>
          <a:defRPr kumimoji="0" lang="en-US" altLang="en-US" sz="3000" b="0" i="0" u="none" strike="noStrike" cap="none" normalizeH="0" baseline="0" smtClean="0">
            <a:ln>
              <a:noFill/>
            </a:ln>
            <a:solidFill>
              <a:srgbClr val="000000"/>
            </a:solidFill>
            <a:effectLst/>
            <a:latin typeface="Gill Sans" pitchFamily="96" charset="0"/>
            <a:ea typeface="ヒラギノ角ゴ Pro W3" pitchFamily="96" charset="-128"/>
            <a:sym typeface="Gill Sans" pitchFamily="96"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642938" rtl="0" eaLnBrk="1" fontAlgn="base" latinLnBrk="0" hangingPunct="1">
          <a:lnSpc>
            <a:spcPct val="100000"/>
          </a:lnSpc>
          <a:spcBef>
            <a:spcPct val="0"/>
          </a:spcBef>
          <a:spcAft>
            <a:spcPct val="0"/>
          </a:spcAft>
          <a:buClrTx/>
          <a:buSzTx/>
          <a:buFontTx/>
          <a:buNone/>
          <a:tabLst/>
          <a:defRPr kumimoji="0" lang="en-US" altLang="en-US" sz="3000" b="0" i="0" u="none" strike="noStrike" cap="none" normalizeH="0" baseline="0" smtClean="0">
            <a:ln>
              <a:noFill/>
            </a:ln>
            <a:solidFill>
              <a:srgbClr val="000000"/>
            </a:solidFill>
            <a:effectLst/>
            <a:latin typeface="Gill Sans" pitchFamily="96" charset="0"/>
            <a:ea typeface="ヒラギノ角ゴ Pro W3" pitchFamily="96" charset="-128"/>
            <a:sym typeface="Gill Sans" pitchFamily="96" charset="0"/>
          </a:defRPr>
        </a:defPPr>
      </a:lstStyle>
    </a:lnDef>
  </a:objectDefaults>
  <a:extraClrSchemeLst>
    <a:extraClrScheme>
      <a:clrScheme name="Brooking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Georgia"/>
        <a:ea typeface="ヒラギノ明朝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642938" rtl="0" eaLnBrk="1" fontAlgn="base" latinLnBrk="0" hangingPunct="1">
          <a:lnSpc>
            <a:spcPct val="100000"/>
          </a:lnSpc>
          <a:spcBef>
            <a:spcPct val="0"/>
          </a:spcBef>
          <a:spcAft>
            <a:spcPct val="0"/>
          </a:spcAft>
          <a:buClrTx/>
          <a:buSzTx/>
          <a:buFontTx/>
          <a:buNone/>
          <a:tabLst/>
          <a:defRPr kumimoji="0" lang="en-US" altLang="en-US" sz="3000" b="0" i="0" u="none" strike="noStrike" cap="none" normalizeH="0" baseline="0" smtClean="0">
            <a:ln>
              <a:noFill/>
            </a:ln>
            <a:solidFill>
              <a:srgbClr val="000000"/>
            </a:solidFill>
            <a:effectLst/>
            <a:latin typeface="Gill Sans" pitchFamily="96" charset="0"/>
            <a:ea typeface="ヒラギノ角ゴ Pro W3" pitchFamily="96" charset="-128"/>
            <a:sym typeface="Gill Sans" pitchFamily="96"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642938" rtl="0" eaLnBrk="1" fontAlgn="base" latinLnBrk="0" hangingPunct="1">
          <a:lnSpc>
            <a:spcPct val="100000"/>
          </a:lnSpc>
          <a:spcBef>
            <a:spcPct val="0"/>
          </a:spcBef>
          <a:spcAft>
            <a:spcPct val="0"/>
          </a:spcAft>
          <a:buClrTx/>
          <a:buSzTx/>
          <a:buFontTx/>
          <a:buNone/>
          <a:tabLst/>
          <a:defRPr kumimoji="0" lang="en-US" altLang="en-US" sz="3000" b="0" i="0" u="none" strike="noStrike" cap="none" normalizeH="0" baseline="0" smtClean="0">
            <a:ln>
              <a:noFill/>
            </a:ln>
            <a:solidFill>
              <a:srgbClr val="000000"/>
            </a:solidFill>
            <a:effectLst/>
            <a:latin typeface="Gill Sans" pitchFamily="96" charset="0"/>
            <a:ea typeface="ヒラギノ角ゴ Pro W3" pitchFamily="96" charset="-128"/>
            <a:sym typeface="Gill Sans" pitchFamily="96"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Brookings</Template>
  <TotalTime>510</TotalTime>
  <Pages>0</Pages>
  <Words>946</Words>
  <Characters>0</Characters>
  <Application>Microsoft Office PowerPoint</Application>
  <PresentationFormat>Letter Paper (8.5x11 in)</PresentationFormat>
  <Lines>0</Lines>
  <Paragraphs>95</Paragraphs>
  <Slides>15</Slides>
  <Notes>2</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15</vt:i4>
      </vt:variant>
    </vt:vector>
  </HeadingPairs>
  <TitlesOfParts>
    <vt:vector size="25" baseType="lpstr">
      <vt:lpstr>Arial</vt:lpstr>
      <vt:lpstr>Calibri</vt:lpstr>
      <vt:lpstr>Georgia</vt:lpstr>
      <vt:lpstr>Gill Sans</vt:lpstr>
      <vt:lpstr>Times</vt:lpstr>
      <vt:lpstr>Times New Roman</vt:lpstr>
      <vt:lpstr>ヒラギノ明朝 Pro W3</vt:lpstr>
      <vt:lpstr>ヒラギノ角ゴ Pro W3</vt:lpstr>
      <vt:lpstr>Brookings</vt:lpstr>
      <vt:lpstr>Title &amp; Bullets</vt:lpstr>
      <vt:lpstr>Comment on:  Kiley and Roberts, “Monetary Policy in a Low Interest Rate World”</vt:lpstr>
      <vt:lpstr>Monetary policy at ZLB/ELB – a BPEA tradition</vt:lpstr>
      <vt:lpstr>PowerPoint Presentation</vt:lpstr>
      <vt:lpstr>Frequency and severity of ELB episodes</vt:lpstr>
      <vt:lpstr>Frequency and severity of ELB episodes</vt:lpstr>
      <vt:lpstr>Some simple policy rules and the ELB</vt:lpstr>
      <vt:lpstr>PowerPoint Presentation</vt:lpstr>
      <vt:lpstr>PowerPoint Presentation</vt:lpstr>
      <vt:lpstr>PowerPoint Presentation</vt:lpstr>
      <vt:lpstr>Policy response to ELB</vt:lpstr>
      <vt:lpstr>PowerPoint Presentation</vt:lpstr>
      <vt:lpstr>PowerPoint Presentation</vt:lpstr>
      <vt:lpstr>Expectations, information, and communication</vt:lpstr>
      <vt:lpstr>PowerPoint Presentation</vt:lpstr>
      <vt:lpstr>PowerPoint Presentation</vt:lpstr>
    </vt:vector>
  </TitlesOfParts>
  <Company>The Brookings Institution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Sarah Holmes</dc:creator>
  <cp:lastModifiedBy>Peter Olson</cp:lastModifiedBy>
  <cp:revision>44</cp:revision>
  <cp:lastPrinted>2016-10-17T21:18:19Z</cp:lastPrinted>
  <dcterms:created xsi:type="dcterms:W3CDTF">2015-04-15T14:01:59Z</dcterms:created>
  <dcterms:modified xsi:type="dcterms:W3CDTF">2017-05-05T14:21:47Z</dcterms:modified>
</cp:coreProperties>
</file>