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2" r:id="rId5"/>
  </p:sldMasterIdLst>
  <p:notesMasterIdLst>
    <p:notesMasterId r:id="rId21"/>
  </p:notesMasterIdLst>
  <p:handoutMasterIdLst>
    <p:handoutMasterId r:id="rId22"/>
  </p:handoutMasterIdLst>
  <p:sldIdLst>
    <p:sldId id="275" r:id="rId6"/>
    <p:sldId id="295" r:id="rId7"/>
    <p:sldId id="316" r:id="rId8"/>
    <p:sldId id="279" r:id="rId9"/>
    <p:sldId id="312" r:id="rId10"/>
    <p:sldId id="278" r:id="rId11"/>
    <p:sldId id="319" r:id="rId12"/>
    <p:sldId id="283" r:id="rId13"/>
    <p:sldId id="285" r:id="rId14"/>
    <p:sldId id="317" r:id="rId15"/>
    <p:sldId id="315" r:id="rId16"/>
    <p:sldId id="314" r:id="rId17"/>
    <p:sldId id="320" r:id="rId18"/>
    <p:sldId id="309" r:id="rId19"/>
    <p:sldId id="313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B8"/>
    <a:srgbClr val="840E02"/>
    <a:srgbClr val="000818"/>
    <a:srgbClr val="E5FBFD"/>
    <a:srgbClr val="0005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357" autoAdjust="0"/>
  </p:normalViewPr>
  <p:slideViewPr>
    <p:cSldViewPr>
      <p:cViewPr varScale="1">
        <p:scale>
          <a:sx n="74" d="100"/>
          <a:sy n="74" d="100"/>
        </p:scale>
        <p:origin x="171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627" cy="46657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172" y="0"/>
            <a:ext cx="3037627" cy="46657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7B834F55-5BED-4DD6-AECA-5532AF261AD0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22"/>
            <a:ext cx="3037627" cy="46657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172" y="8829822"/>
            <a:ext cx="3037627" cy="46657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CF0D41F7-BAC0-4C5D-B76A-BAE1B603E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15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77A9CF25-7023-457D-B748-56CF9E255D35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DADCBC8F-51A3-4728-8E15-AE805339E4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76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CBC8F-51A3-4728-8E15-AE805339E47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476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CBC8F-51A3-4728-8E15-AE805339E47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222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CBC8F-51A3-4728-8E15-AE805339E47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781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CBC8F-51A3-4728-8E15-AE805339E47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172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929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70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943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RBShape; FRBDatabase=None; Key=0; Date Inserted=01/01/1900; Inserted by=Nobody; Date updated=01/01/1900; Updated by=Nobod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12539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8458200" cy="3048000"/>
          </a:xfrm>
        </p:spPr>
        <p:txBody>
          <a:bodyPr/>
          <a:lstStyle>
            <a:lvl1pPr marL="0" indent="0" algn="l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 descr="FRBShape; FRBDatabase=None; Key=0; Date Inserted=01/01/1900; Inserted by=Nobody; Date updated=01/01/1900; Updated by=Nobody"/>
          <p:cNvSpPr>
            <a:spLocks noGrp="1"/>
          </p:cNvSpPr>
          <p:nvPr>
            <p:ph type="ctrTitle"/>
          </p:nvPr>
        </p:nvSpPr>
        <p:spPr>
          <a:xfrm>
            <a:off x="685800" y="1678917"/>
            <a:ext cx="8458200" cy="1447800"/>
          </a:xfrm>
        </p:spPr>
        <p:txBody>
          <a:bodyPr/>
          <a:lstStyle>
            <a:lvl1pPr algn="l">
              <a:defRPr sz="38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191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RBShape; FRBDatabase=None; Key=0; Date Inserted=01/01/1900; Inserted by=Nobody; Date updated=01/01/1900; Updated by=Nobod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29" y="1"/>
            <a:ext cx="9161929" cy="990600"/>
          </a:xfrm>
          <a:prstGeom prst="rect">
            <a:avLst/>
          </a:prstGeom>
        </p:spPr>
      </p:pic>
      <p:sp>
        <p:nvSpPr>
          <p:cNvPr id="2" name="Title 1" descr="FRBShape; FRBDatabase=None; Key=0; Date Inserted=01/01/1900; Inserted by=Nobody; Date updated=01/01/1900; Updated by=Nobody"/>
          <p:cNvSpPr>
            <a:spLocks noGrp="1"/>
          </p:cNvSpPr>
          <p:nvPr>
            <p:ph type="title"/>
          </p:nvPr>
        </p:nvSpPr>
        <p:spPr>
          <a:xfrm>
            <a:off x="0" y="3313"/>
            <a:ext cx="9144000" cy="838200"/>
          </a:xfrm>
        </p:spPr>
        <p:txBody>
          <a:bodyPr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 descr="FRBShape; FRBDatabase=None; Key=0; Date Inserted=01/01/1900; Inserted by=Nobody; Date updated=01/01/1900; Updated by=Nobody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10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85B5F-5CE0-4280-BDED-49DB6B76A21F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933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RBShape; FRBDatabase=None; Key=0; Date Inserted=01/01/1900; Inserted by=Nobody; Date updated=01/01/1900; Updated by=Nobod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29" y="1"/>
            <a:ext cx="9161929" cy="990600"/>
          </a:xfrm>
          <a:prstGeom prst="rect">
            <a:avLst/>
          </a:prstGeom>
        </p:spPr>
      </p:pic>
      <p:sp>
        <p:nvSpPr>
          <p:cNvPr id="2" name="Title 1" descr="FRBShape; FRBDatabase=None; Key=0; Date Inserted=01/01/1900; Inserted by=Nobody; Date updated=01/01/1900; Updated by=Nobody"/>
          <p:cNvSpPr>
            <a:spLocks noGrp="1"/>
          </p:cNvSpPr>
          <p:nvPr>
            <p:ph type="title"/>
          </p:nvPr>
        </p:nvSpPr>
        <p:spPr>
          <a:xfrm>
            <a:off x="0" y="3313"/>
            <a:ext cx="9144000" cy="838200"/>
          </a:xfrm>
        </p:spPr>
        <p:txBody>
          <a:bodyPr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 descr="FRBShape; FRBDatabase=None; Key=0; Date Inserted=01/01/1900; Inserted by=Nobody; Date updated=01/01/1900; Updated by=Nobody"/>
          <p:cNvSpPr>
            <a:spLocks noGrp="1"/>
          </p:cNvSpPr>
          <p:nvPr>
            <p:ph idx="1"/>
          </p:nvPr>
        </p:nvSpPr>
        <p:spPr>
          <a:xfrm>
            <a:off x="457200" y="990603"/>
            <a:ext cx="8229600" cy="571499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85B5F-5CE0-4280-BDED-49DB6B76A21F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831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ps and dow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FRBShape; FRBDatabase=None; Key=0; Date Inserted=01/01/1900; Inserted by=Nobody; Date updated=01/01/1900; Updated by=Nobod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29" y="1"/>
            <a:ext cx="9161929" cy="990600"/>
          </a:xfrm>
          <a:prstGeom prst="rect">
            <a:avLst/>
          </a:prstGeom>
        </p:spPr>
      </p:pic>
      <p:sp>
        <p:nvSpPr>
          <p:cNvPr id="10" name="Up Arrow 9"/>
          <p:cNvSpPr/>
          <p:nvPr userDrawn="1"/>
        </p:nvSpPr>
        <p:spPr bwMode="auto">
          <a:xfrm>
            <a:off x="304800" y="1524000"/>
            <a:ext cx="3962400" cy="4876800"/>
          </a:xfrm>
          <a:prstGeom prst="upArrow">
            <a:avLst/>
          </a:prstGeom>
          <a:solidFill>
            <a:schemeClr val="accent5"/>
          </a:solidFill>
          <a:ln w="22225" cap="sq" cmpd="sng" algn="ctr">
            <a:noFill/>
            <a:prstDash val="solid"/>
            <a:round/>
            <a:headEnd type="none" w="sm" len="sm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smtClean="0">
              <a:solidFill>
                <a:srgbClr val="000000"/>
              </a:solidFill>
            </a:endParaRPr>
          </a:p>
        </p:txBody>
      </p:sp>
      <p:sp>
        <p:nvSpPr>
          <p:cNvPr id="11" name="Up Arrow 10"/>
          <p:cNvSpPr/>
          <p:nvPr userDrawn="1"/>
        </p:nvSpPr>
        <p:spPr bwMode="auto">
          <a:xfrm flipV="1">
            <a:off x="5029200" y="1600200"/>
            <a:ext cx="3962400" cy="4876800"/>
          </a:xfrm>
          <a:prstGeom prst="upArrow">
            <a:avLst/>
          </a:prstGeom>
          <a:solidFill>
            <a:schemeClr val="accent5"/>
          </a:solidFill>
          <a:ln w="22225" cap="sq" cmpd="sng" algn="ctr">
            <a:noFill/>
            <a:prstDash val="solid"/>
            <a:round/>
            <a:headEnd type="none" w="sm" len="sm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smtClean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 descr="FRBShape; FRBDatabase=None; Key=0; Date Inserted=01/01/1900; Inserted by=Nobody; Date updated=01/01/1900; Updated by=Nobody"/>
          <p:cNvSpPr>
            <a:spLocks noGrp="1"/>
          </p:cNvSpPr>
          <p:nvPr>
            <p:ph idx="1"/>
          </p:nvPr>
        </p:nvSpPr>
        <p:spPr>
          <a:xfrm>
            <a:off x="152400" y="1066800"/>
            <a:ext cx="4267200" cy="541020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85B5F-5CE0-4280-BDED-49DB6B76A21F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Content Placeholder 2" descr="FRBShape; FRBDatabase=None; Key=0; Date Inserted=01/01/1900; Inserted by=Nobody; Date updated=01/01/1900; Updated by=Nobody"/>
          <p:cNvSpPr>
            <a:spLocks noGrp="1"/>
          </p:cNvSpPr>
          <p:nvPr>
            <p:ph idx="11"/>
          </p:nvPr>
        </p:nvSpPr>
        <p:spPr>
          <a:xfrm>
            <a:off x="4724400" y="1066800"/>
            <a:ext cx="4267200" cy="541020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8" name="Straight Connector 7" descr="FRBShape; FRBDatabase=None; Key=0; Date Inserted=01/01/1900; Inserted by=Nobody; Date updated=01/01/1900; Updated by=Nobody"/>
          <p:cNvCxnSpPr/>
          <p:nvPr userDrawn="1"/>
        </p:nvCxnSpPr>
        <p:spPr bwMode="auto">
          <a:xfrm>
            <a:off x="4572000" y="1066800"/>
            <a:ext cx="0" cy="5486400"/>
          </a:xfrm>
          <a:prstGeom prst="line">
            <a:avLst/>
          </a:prstGeom>
          <a:solidFill>
            <a:schemeClr val="accent1"/>
          </a:solidFill>
          <a:ln w="317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none" w="med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056929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RBShape; FRBDatabase=None; Key=0; Date Inserted=01/01/1900; Inserted by=Nobody; Date updated=01/01/1900; Updated by=Nobod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62200"/>
            <a:ext cx="9161929" cy="99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2514602"/>
            <a:ext cx="5257800" cy="762001"/>
          </a:xfrm>
        </p:spPr>
        <p:txBody>
          <a:bodyPr/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85B5F-5CE0-4280-BDED-49DB6B76A21F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949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42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52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64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79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41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246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1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029-9EB9-4F1F-8011-45A11FD36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299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"/>
            <a:ext cx="9144000" cy="685746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867400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096000"/>
            <a:ext cx="2393058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1" y="6324600"/>
            <a:ext cx="1763305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3C029-9EB9-4F1F-8011-45A11FD364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7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990600"/>
            <a:ext cx="88392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58000" y="6477002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46185B5F-5CE0-4280-BDED-49DB6B76A21F}" type="slidenum">
              <a:rPr lang="en-US" b="1" smtClean="0">
                <a:solidFill>
                  <a:srgbClr val="000000">
                    <a:tint val="75000"/>
                  </a:srgb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75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3429000"/>
            <a:ext cx="8534400" cy="3124200"/>
          </a:xfrm>
        </p:spPr>
        <p:txBody>
          <a:bodyPr anchor="ctr"/>
          <a:lstStyle/>
          <a:p>
            <a:pPr lvl="0" algn="ctr"/>
            <a:r>
              <a:rPr lang="en-US" sz="3200" dirty="0" smtClean="0">
                <a:solidFill>
                  <a:srgbClr val="000000"/>
                </a:solidFill>
              </a:rPr>
              <a:t>John Williams</a:t>
            </a:r>
          </a:p>
          <a:p>
            <a:pPr lvl="0" algn="ctr"/>
            <a:r>
              <a:rPr lang="en-US" sz="2000" dirty="0" smtClean="0">
                <a:solidFill>
                  <a:srgbClr val="000000"/>
                </a:solidFill>
              </a:rPr>
              <a:t>Federal </a:t>
            </a:r>
            <a:r>
              <a:rPr lang="en-US" sz="2000" dirty="0">
                <a:solidFill>
                  <a:srgbClr val="000000"/>
                </a:solidFill>
              </a:rPr>
              <a:t>Reserve Bank of San </a:t>
            </a:r>
            <a:r>
              <a:rPr lang="en-US" sz="2000" dirty="0" smtClean="0">
                <a:solidFill>
                  <a:srgbClr val="000000"/>
                </a:solidFill>
              </a:rPr>
              <a:t>Francisco</a:t>
            </a:r>
          </a:p>
          <a:p>
            <a:pPr lvl="0" algn="ctr"/>
            <a:endParaRPr lang="en-US" sz="1200" dirty="0">
              <a:solidFill>
                <a:srgbClr val="000000"/>
              </a:solidFill>
            </a:endParaRPr>
          </a:p>
          <a:p>
            <a:pPr lvl="0" algn="ctr"/>
            <a:r>
              <a:rPr lang="en-US" sz="2000" dirty="0" smtClean="0">
                <a:solidFill>
                  <a:srgbClr val="000000"/>
                </a:solidFill>
              </a:rPr>
              <a:t>Prepared for the </a:t>
            </a:r>
            <a:r>
              <a:rPr lang="en-US" sz="2000" i="1" dirty="0" smtClean="0">
                <a:solidFill>
                  <a:srgbClr val="000000"/>
                </a:solidFill>
              </a:rPr>
              <a:t>Brookings Papers on Economic Activity </a:t>
            </a:r>
            <a:r>
              <a:rPr lang="en-US" sz="2000" dirty="0" smtClean="0">
                <a:solidFill>
                  <a:srgbClr val="000000"/>
                </a:solidFill>
              </a:rPr>
              <a:t>Conference</a:t>
            </a:r>
          </a:p>
          <a:p>
            <a:pPr lvl="0" algn="ctr"/>
            <a:r>
              <a:rPr lang="en-US" sz="2000" dirty="0" smtClean="0">
                <a:solidFill>
                  <a:srgbClr val="000000"/>
                </a:solidFill>
              </a:rPr>
              <a:t>March 23-24, 2017</a:t>
            </a:r>
            <a:endParaRPr lang="en-US" sz="2000" dirty="0">
              <a:solidFill>
                <a:srgbClr val="000000"/>
              </a:solidFill>
            </a:endParaRPr>
          </a:p>
          <a:p>
            <a:pPr lvl="0"/>
            <a:endParaRPr lang="en-US" sz="1200" dirty="0">
              <a:solidFill>
                <a:srgbClr val="000000"/>
              </a:solidFill>
            </a:endParaRPr>
          </a:p>
          <a:p>
            <a:pPr lvl="0"/>
            <a:r>
              <a:rPr lang="en-US" sz="2000" dirty="0">
                <a:solidFill>
                  <a:srgbClr val="FF0000"/>
                </a:solidFill>
              </a:rPr>
              <a:t>The views expressed here are those of the </a:t>
            </a:r>
            <a:r>
              <a:rPr lang="en-US" sz="2000" dirty="0" smtClean="0">
                <a:solidFill>
                  <a:srgbClr val="FF0000"/>
                </a:solidFill>
              </a:rPr>
              <a:t>author </a:t>
            </a:r>
            <a:r>
              <a:rPr lang="en-US" sz="2000" dirty="0">
                <a:solidFill>
                  <a:srgbClr val="FF0000"/>
                </a:solidFill>
              </a:rPr>
              <a:t>and do not necessarily reflect those of anyone else in the Federal Reserve System.</a:t>
            </a:r>
          </a:p>
        </p:txBody>
      </p:sp>
      <p:sp>
        <p:nvSpPr>
          <p:cNvPr id="3" name="Title 2" descr="FRBShape; FRBDatabase=None; Key=0; Date Inserted=01/01/1900; Inserted by=Nobody; Date updated=01/01/1900; Updated by=Nobody"/>
          <p:cNvSpPr>
            <a:spLocks noGrp="1"/>
          </p:cNvSpPr>
          <p:nvPr>
            <p:ph type="ctrTitle"/>
          </p:nvPr>
        </p:nvSpPr>
        <p:spPr>
          <a:xfrm>
            <a:off x="685800" y="1447803"/>
            <a:ext cx="8458200" cy="1219199"/>
          </a:xfrm>
        </p:spPr>
        <p:txBody>
          <a:bodyPr anchor="b" anchorCtr="0"/>
          <a:lstStyle/>
          <a:p>
            <a:pPr algn="ctr"/>
            <a:r>
              <a:rPr lang="en-US" sz="3600" dirty="0" smtClean="0"/>
              <a:t>Discussion of </a:t>
            </a:r>
            <a:br>
              <a:rPr lang="en-US" sz="3600" dirty="0" smtClean="0"/>
            </a:br>
            <a:r>
              <a:rPr lang="en-US" sz="3600" dirty="0" smtClean="0"/>
              <a:t>“Safety, Liquidity, and the </a:t>
            </a:r>
            <a:br>
              <a:rPr lang="en-US" sz="3600" dirty="0" smtClean="0"/>
            </a:br>
            <a:r>
              <a:rPr lang="en-US" sz="3600" dirty="0" smtClean="0"/>
              <a:t>Natural Rate of Interest”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21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340469"/>
              </p:ext>
            </p:extLst>
          </p:nvPr>
        </p:nvGraphicFramePr>
        <p:xfrm>
          <a:off x="533400" y="1676403"/>
          <a:ext cx="8229599" cy="4724392"/>
        </p:xfrm>
        <a:graphic>
          <a:graphicData uri="http://schemas.openxmlformats.org/drawingml/2006/table">
            <a:tbl>
              <a:tblPr/>
              <a:tblGrid>
                <a:gridCol w="2833511"/>
                <a:gridCol w="2302933"/>
                <a:gridCol w="2190045"/>
                <a:gridCol w="903110"/>
              </a:tblGrid>
              <a:tr h="29670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Median bond spreads to Treasuries: pre- and post-crisis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1995 - 2006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2010 - 2017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Difference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20-year Refcorp*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Bloomberg industrials A 1-year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-0.23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Bloomberg industrials A 5-year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-0.05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Bloomberg industrials A 10-year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Bloomberg industrials A 20-year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Bloomberg industrials BBB 1-year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-0.02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Bloomberg industrials BBB 5-year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Bloomberg industrials BBB 10-year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Bloomberg industrials BBB 20-year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Gilchrist and Zakrajšek (2012) spread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GZ (2012) excess bond premium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DGGT AAA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DGGT BAA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3877">
                <a:tc gridSpan="4"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*through Sep. 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305799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Liquidity/Risk </a:t>
            </a:r>
            <a:r>
              <a:rPr lang="en-US" sz="3200" dirty="0" smtClean="0"/>
              <a:t>Spreads are </a:t>
            </a:r>
            <a:r>
              <a:rPr lang="en-US" sz="3200" i="1" dirty="0"/>
              <a:t>Not</a:t>
            </a:r>
            <a:r>
              <a:rPr lang="en-US" sz="3200" dirty="0"/>
              <a:t> </a:t>
            </a:r>
            <a:r>
              <a:rPr lang="en-US" sz="3200" dirty="0" smtClean="0"/>
              <a:t>Very Elevated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8042564" y="3200399"/>
            <a:ext cx="568036" cy="6338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039100" y="5562600"/>
            <a:ext cx="5715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39100" y="4419600"/>
            <a:ext cx="571500" cy="838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5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Highly Persistent </a:t>
            </a:r>
            <a:r>
              <a:rPr lang="en-US" sz="3200" dirty="0"/>
              <a:t>F</a:t>
            </a:r>
            <a:r>
              <a:rPr lang="en-US" sz="3200" dirty="0" smtClean="0"/>
              <a:t>actors AWOL</a:t>
            </a:r>
            <a:r>
              <a:rPr lang="en-US" sz="3200" dirty="0" smtClean="0"/>
              <a:t> from DSGE Model: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TFP Growth and Demographics</a:t>
            </a:r>
            <a:endParaRPr lang="en-US" sz="3200" dirty="0"/>
          </a:p>
        </p:txBody>
      </p:sp>
      <p:pic>
        <p:nvPicPr>
          <p:cNvPr id="6" name="Picture 5" descr="FRBShape; FRBDatabase=None; Key=0; Date Inserted=01/01/1900; Inserted by=Nobody; Date updated=01/01/1900; Updated by=Nobody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385" y="1600200"/>
            <a:ext cx="6419215" cy="46482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6840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 </a:t>
            </a:r>
            <a:r>
              <a:rPr lang="en-US" sz="3100" dirty="0" smtClean="0"/>
              <a:t>DSGE Model with Persistent Shocks Tracks Existing R* Estimates</a:t>
            </a:r>
            <a:endParaRPr lang="en-US" sz="3100" dirty="0"/>
          </a:p>
        </p:txBody>
      </p:sp>
      <p:pic>
        <p:nvPicPr>
          <p:cNvPr id="5" name="Picture 4" descr="FRBShape; FRBDatabase=None; Key=0; Date Inserted=01/01/1900; Inserted by=Nobody; Date updated=01/01/1900; Updated by=Nobod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799"/>
            <a:ext cx="6400800" cy="4953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0543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that Leave Us?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828800"/>
            <a:ext cx="8458200" cy="4724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VAR evidence: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New estimates add to consensus that R* has declined significantly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Both real &amp; financial factors appear to have pushed down R*</a:t>
            </a:r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DSGE models with persistent shocks can replicate reduced-form estimates of R*: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Clarifies relationship between lower-frequency models of R* and natural rate in DSGE models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Allows for model-based assessment of factors affecting R*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However, DGGT DSGE model does not allow for highly persistent real factors: this is a horse race with just one horse!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Inconsistency between VAR and DSGE models/results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With allowance for persistent movements in TFP growth and demographics and better measurement of spreads, will convenience yield story hold up?</a:t>
            </a:r>
          </a:p>
          <a:p>
            <a:pPr lvl="1"/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7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5FBFD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55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 Estimates of R*</a:t>
            </a:r>
            <a:endParaRPr lang="en-US" dirty="0"/>
          </a:p>
        </p:txBody>
      </p:sp>
      <p:pic>
        <p:nvPicPr>
          <p:cNvPr id="5" name="Content Placeholder 4" descr="FRBShape; FRBDatabase=None; Key=0; Date Inserted=01/01/1900; Inserted by=Nobody; Date updated=01/01/1900; Updated by=Nobody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17638"/>
            <a:ext cx="6467959" cy="480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9184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Natural </a:t>
            </a:r>
            <a:r>
              <a:rPr lang="en-US" dirty="0"/>
              <a:t>R</a:t>
            </a:r>
            <a:r>
              <a:rPr lang="en-US" dirty="0" smtClean="0"/>
              <a:t>ate of Interest: R*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i="1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3600" i="1" dirty="0">
                <a:solidFill>
                  <a:schemeClr val="accent1">
                    <a:lumMod val="75000"/>
                  </a:schemeClr>
                </a:solidFill>
              </a:rPr>
              <a:t>natural rate is an abstraction; like faith, it is seen by its works. One </a:t>
            </a:r>
            <a:r>
              <a:rPr lang="en-US" sz="3600" i="1" dirty="0" smtClean="0">
                <a:solidFill>
                  <a:schemeClr val="accent1">
                    <a:lumMod val="75000"/>
                  </a:schemeClr>
                </a:solidFill>
              </a:rPr>
              <a:t>can only </a:t>
            </a:r>
            <a:r>
              <a:rPr lang="en-US" sz="3600" i="1" dirty="0">
                <a:solidFill>
                  <a:schemeClr val="accent1">
                    <a:lumMod val="75000"/>
                  </a:schemeClr>
                </a:solidFill>
              </a:rPr>
              <a:t>say that if the bank policy succeeds in stabilizing prices, the bank </a:t>
            </a:r>
            <a:r>
              <a:rPr lang="en-US" sz="3600" i="1" dirty="0" smtClean="0">
                <a:solidFill>
                  <a:schemeClr val="accent1">
                    <a:lumMod val="75000"/>
                  </a:schemeClr>
                </a:solidFill>
              </a:rPr>
              <a:t>rate must </a:t>
            </a:r>
            <a:r>
              <a:rPr lang="en-US" sz="3600" i="1" dirty="0">
                <a:solidFill>
                  <a:schemeClr val="accent1">
                    <a:lumMod val="75000"/>
                  </a:schemeClr>
                </a:solidFill>
              </a:rPr>
              <a:t>have been brought in line with the natural rate, but if it does not, it </a:t>
            </a:r>
            <a:r>
              <a:rPr lang="en-US" sz="3600" i="1" dirty="0" smtClean="0">
                <a:solidFill>
                  <a:schemeClr val="accent1">
                    <a:lumMod val="75000"/>
                  </a:schemeClr>
                </a:solidFill>
              </a:rPr>
              <a:t>must not </a:t>
            </a:r>
            <a:r>
              <a:rPr lang="en-US" sz="3600" i="1" dirty="0">
                <a:solidFill>
                  <a:schemeClr val="accent1">
                    <a:lumMod val="75000"/>
                  </a:schemeClr>
                </a:solidFill>
              </a:rPr>
              <a:t>have been</a:t>
            </a:r>
            <a:r>
              <a:rPr lang="en-US" sz="3600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sz="12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John H. Williams (1931)</a:t>
            </a:r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35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 of DGGT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Estimate R* 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in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VAR with shifting 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endpoints using macro, financial, and survey data</a:t>
            </a:r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Modify standard DSGE model to incorporate: 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highly 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persistent 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financial 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shocks 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el-GR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  <a:cs typeface="Times New Roman" panose="02020603050405020304" pitchFamily="18" charset="0"/>
              </a:rPr>
              <a:t>= 0.99)</a:t>
            </a:r>
          </a:p>
          <a:p>
            <a:pPr lvl="1"/>
            <a:r>
              <a:rPr lang="en-US" dirty="0">
                <a:solidFill>
                  <a:schemeClr val="tx1">
                    <a:lumMod val="75000"/>
                  </a:schemeClr>
                </a:solidFill>
                <a:cs typeface="Times New Roman" panose="02020603050405020304" pitchFamily="18" charset="0"/>
              </a:rPr>
              <a:t>financial data (corporate bond spreads)</a:t>
            </a:r>
            <a:endParaRPr lang="en-US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Use VAR and DSGE models to gauge contributions of real and financial factors (“safe assets”) to decline in R* </a:t>
            </a:r>
          </a:p>
        </p:txBody>
      </p:sp>
    </p:spTree>
    <p:extLst>
      <p:ext uri="{BB962C8B-B14F-4D97-AF65-F5344CB8AC3E}">
        <p14:creationId xmlns:p14="http://schemas.microsoft.com/office/powerpoint/2010/main" val="35814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Point: the Decline in R*</a:t>
            </a:r>
            <a:endParaRPr lang="en-US" dirty="0"/>
          </a:p>
        </p:txBody>
      </p:sp>
      <p:pic>
        <p:nvPicPr>
          <p:cNvPr id="6" name="Content Placeholder 5" descr="FRBShape; FRBDatabase=None; Key=0; Date Inserted=01/01/1900; Inserted by=Nobody; Date updated=01/01/1900; Updated by=Nobody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17638"/>
            <a:ext cx="6477000" cy="49069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639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Expectations of R*</a:t>
            </a:r>
            <a:endParaRPr lang="en-US" dirty="0"/>
          </a:p>
        </p:txBody>
      </p:sp>
      <p:pic>
        <p:nvPicPr>
          <p:cNvPr id="7" name="Content Placeholder 6" descr="FRBShape; FRBDatabase=None; Key=0; Date Inserted=01/01/1900; Inserted by=Nobody; Date updated=01/01/1900; Updated by=Nobody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17638"/>
            <a:ext cx="6477000" cy="48609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7964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 descr="FRBShape; FRBDatabase=None; Key=0; Date Inserted=01/01/1900; Inserted by=Nobody; Date updated=01/01/1900; Updated by=Nobody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56196"/>
              </p:ext>
            </p:extLst>
          </p:nvPr>
        </p:nvGraphicFramePr>
        <p:xfrm>
          <a:off x="685800" y="1299498"/>
          <a:ext cx="7772399" cy="4712617"/>
        </p:xfrm>
        <a:graphic>
          <a:graphicData uri="http://schemas.openxmlformats.org/drawingml/2006/table">
            <a:tbl>
              <a:tblPr firstRow="1" firstCol="1" bandRow="1"/>
              <a:tblGrid>
                <a:gridCol w="3733800"/>
                <a:gridCol w="1143000"/>
                <a:gridCol w="1295400"/>
                <a:gridCol w="1600199"/>
              </a:tblGrid>
              <a:tr h="3007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1998-2016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Laubach</a:t>
                      </a: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-Williams</a:t>
                      </a:r>
                      <a:r>
                        <a:rPr lang="en-US" sz="1600" baseline="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(2003)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0.2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-2.3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Holston-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Laubach</a:t>
                      </a: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-Williams (2016)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3.0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0.4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-2.6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Kiley (2016)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0.9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-1.7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Lubik-Matthes</a:t>
                      </a:r>
                      <a:r>
                        <a:rPr lang="en-US" sz="1600" baseline="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(2016)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-0.2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-2.6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886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Johanssen</a:t>
                      </a: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-Mertens</a:t>
                      </a:r>
                      <a:r>
                        <a:rPr lang="en-US" sz="1600" baseline="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(2016)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0.8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-1.7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65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Christensen-Rudebusch</a:t>
                      </a:r>
                      <a:r>
                        <a:rPr lang="en-US" sz="1600" baseline="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(2017)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0.4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-2.2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Crump-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Eusepi</a:t>
                      </a: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Moench</a:t>
                      </a: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(2016)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1.0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-1.4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Mean of 7 estimates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0.5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-2.1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DGGT VAR – consumption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1.2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-1.4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DGGT VAR – productivity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2.7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1.1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-1.6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DGGT- DSGE (10-year forward)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2.7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0.3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-2.4</a:t>
                      </a:r>
                      <a:endParaRPr lang="en-US" sz="16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Estimates of R*</a:t>
            </a:r>
            <a:endParaRPr lang="en-US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6043288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tx1">
                    <a:lumMod val="75000"/>
                  </a:schemeClr>
                </a:solidFill>
              </a:rPr>
              <a:t>Chistensen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>-Rudebusch (2017) 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>and Crump-</a:t>
            </a:r>
            <a:r>
              <a:rPr lang="en-US" sz="1400" dirty="0" err="1" smtClean="0">
                <a:solidFill>
                  <a:schemeClr val="tx1">
                    <a:lumMod val="75000"/>
                  </a:schemeClr>
                </a:solidFill>
              </a:rPr>
              <a:t>Eusepi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>-</a:t>
            </a:r>
            <a:r>
              <a:rPr lang="en-US" sz="1400" dirty="0" err="1" smtClean="0">
                <a:solidFill>
                  <a:schemeClr val="tx1">
                    <a:lumMod val="75000"/>
                  </a:schemeClr>
                </a:solidFill>
              </a:rPr>
              <a:t>Moench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>(2016) estimates 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>are adjusted </a:t>
            </a:r>
          </a:p>
          <a:p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>upwards by 0.35 to account for the mean difference in PCEPI and CPI inflation rates. </a:t>
            </a:r>
            <a:endParaRPr lang="en-US" sz="14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57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Has R* Declined</a:t>
            </a:r>
            <a:r>
              <a:rPr lang="en-US" dirty="0" smtClean="0"/>
              <a:t>?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24000"/>
                <a:ext cx="8229600" cy="4800600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dirty="0" err="1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Laubach</a:t>
                </a:r>
                <a:r>
                  <a:rPr lang="en-US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-Williams (2003) model:</a:t>
                </a:r>
              </a:p>
              <a:p>
                <a:pPr marL="0" indent="0" algn="ctr">
                  <a:buNone/>
                </a:pPr>
                <a:r>
                  <a:rPr lang="en-US" sz="5100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100" i="1">
                            <a:solidFill>
                              <a:schemeClr val="tx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100" i="1">
                            <a:solidFill>
                              <a:schemeClr val="tx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5100" i="1">
                            <a:solidFill>
                              <a:schemeClr val="tx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5100" i="1">
                        <a:solidFill>
                          <a:schemeClr val="tx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5100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5100" i="1">
                        <a:solidFill>
                          <a:schemeClr val="tx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α</m:t>
                    </m:r>
                    <m:r>
                      <a:rPr lang="en-US" sz="5100" i="1">
                        <a:solidFill>
                          <a:schemeClr val="tx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5100" i="1">
                        <a:solidFill>
                          <a:schemeClr val="tx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5100" i="1">
                        <a:solidFill>
                          <a:schemeClr val="tx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5100" i="1">
                        <a:solidFill>
                          <a:schemeClr val="tx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5100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6000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2000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2000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en-US" sz="2000" dirty="0" smtClean="0">
                  <a:solidFill>
                    <a:schemeClr val="tx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i="1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 </a:t>
                </a: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* : natural real interest rate</a:t>
                </a:r>
                <a:b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i="1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: unobserved trend growth rate</a:t>
                </a:r>
                <a:b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i="1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</a:t>
                </a: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: unobserved “other stuff”</a:t>
                </a:r>
                <a:b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- risk/liquidity premiums (“safe assets”)</a:t>
                </a:r>
                <a:b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- preferences</a:t>
                </a:r>
                <a:b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- demographics</a:t>
                </a:r>
                <a:b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- “unknown </a:t>
                </a:r>
                <a:r>
                  <a:rPr lang="en-US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unknowns”</a:t>
                </a: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en-US" dirty="0" smtClean="0">
                  <a:solidFill>
                    <a:schemeClr val="tx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LW: Slightly more than ½ (55%) of the estimated </a:t>
                </a: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decline in </a:t>
                </a:r>
                <a:r>
                  <a:rPr lang="en-US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* </a:t>
                </a:r>
                <a:r>
                  <a:rPr lang="en-US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over </a:t>
                </a:r>
                <a:r>
                  <a:rPr lang="en-US" dirty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1998-2016 is </a:t>
                </a:r>
                <a:r>
                  <a:rPr lang="en-US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associated with fall in trend growth (</a:t>
                </a:r>
                <a:r>
                  <a:rPr lang="en-US" i="1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en-US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endParaRPr lang="en-US" sz="1900" i="1" dirty="0" smtClean="0">
                  <a:solidFill>
                    <a:schemeClr val="tx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>
                    <a:solidFill>
                      <a:schemeClr val="tx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VAR-DGGT (models 4): 40 - 47% of decline in R* associated with fall in trend consumption or productivity growth  </a:t>
                </a:r>
                <a:endParaRPr lang="en-US" dirty="0" smtClean="0">
                  <a:solidFill>
                    <a:schemeClr val="tx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24000"/>
                <a:ext cx="8229600" cy="4800600"/>
              </a:xfrm>
              <a:blipFill rotWithShape="0">
                <a:blip r:embed="rId2"/>
                <a:stretch>
                  <a:fillRect l="-963" t="-2157" r="-1111" b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2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Is it Just a Safe </a:t>
            </a:r>
            <a:r>
              <a:rPr lang="en-US" sz="3200" dirty="0" smtClean="0"/>
              <a:t>Asset Story?</a:t>
            </a:r>
            <a:br>
              <a:rPr lang="en-US" sz="3200" dirty="0" smtClean="0"/>
            </a:br>
            <a:r>
              <a:rPr lang="en-US" sz="3200" dirty="0" smtClean="0"/>
              <a:t>No: Expected </a:t>
            </a:r>
            <a:r>
              <a:rPr lang="en-US" sz="3200" dirty="0" smtClean="0"/>
              <a:t>Returns </a:t>
            </a:r>
            <a:r>
              <a:rPr lang="en-US" sz="3200" i="1" dirty="0" smtClean="0"/>
              <a:t>Have</a:t>
            </a:r>
            <a:r>
              <a:rPr lang="en-US" sz="3200" dirty="0" smtClean="0"/>
              <a:t> </a:t>
            </a:r>
            <a:r>
              <a:rPr lang="en-US" sz="3200" dirty="0" smtClean="0"/>
              <a:t>Fallen with R*</a:t>
            </a:r>
            <a:endParaRPr lang="en-US" sz="3200" i="1" dirty="0"/>
          </a:p>
        </p:txBody>
      </p:sp>
      <p:pic>
        <p:nvPicPr>
          <p:cNvPr id="6" name="Content Placeholder 5" descr="FRBShape; FRBDatabase=None; Key=0; Date Inserted=01/01/1900; Inserted by=Nobody; Date updated=01/01/1900; Updated by=Nobody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63675"/>
            <a:ext cx="6620359" cy="47847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239000" y="3048000"/>
            <a:ext cx="1762021" cy="1754326"/>
          </a:xfrm>
          <a:prstGeom prst="rect">
            <a:avLst/>
          </a:prstGeom>
          <a:noFill/>
          <a:ln w="25400">
            <a:solidFill>
              <a:schemeClr val="accent6">
                <a:lumMod val="1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Change</a:t>
            </a:r>
          </a:p>
          <a:p>
            <a:pPr algn="ctr"/>
            <a:r>
              <a:rPr lang="en-US" dirty="0" smtClean="0"/>
              <a:t>1998-2017</a:t>
            </a:r>
          </a:p>
          <a:p>
            <a:endParaRPr lang="en-US" dirty="0" smtClean="0"/>
          </a:p>
          <a:p>
            <a:r>
              <a:rPr lang="en-US" dirty="0" smtClean="0"/>
              <a:t>Equities	   -2.7 </a:t>
            </a:r>
          </a:p>
          <a:p>
            <a:r>
              <a:rPr lang="en-US" dirty="0" smtClean="0"/>
              <a:t>Bonds	   -1.7</a:t>
            </a:r>
          </a:p>
          <a:p>
            <a:r>
              <a:rPr lang="en-US" dirty="0" smtClean="0"/>
              <a:t>T-Bills	   -2.2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61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</a:t>
            </a:r>
            <a:r>
              <a:rPr lang="en-US" sz="3100" dirty="0" smtClean="0"/>
              <a:t>Liquidity/Risk </a:t>
            </a:r>
            <a:r>
              <a:rPr lang="en-US" sz="3100" dirty="0" smtClean="0"/>
              <a:t>Spreads are </a:t>
            </a:r>
            <a:r>
              <a:rPr lang="en-US" sz="3100" i="1" dirty="0" smtClean="0"/>
              <a:t>Not</a:t>
            </a:r>
            <a:r>
              <a:rPr lang="en-US" sz="3100" dirty="0" smtClean="0"/>
              <a:t> </a:t>
            </a:r>
            <a:r>
              <a:rPr lang="en-US" sz="3100" dirty="0" smtClean="0"/>
              <a:t>Very Elevated</a:t>
            </a:r>
            <a:endParaRPr lang="en-US" sz="3100" dirty="0"/>
          </a:p>
        </p:txBody>
      </p:sp>
      <p:pic>
        <p:nvPicPr>
          <p:cNvPr id="4" name="Picture 3" descr="FRBShape; FRBDatabase=None; Key=0; Date Inserted=01/01/1900; Inserted by=Nobody; Date updated=01/01/1900; Updated by=Nobod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447801"/>
            <a:ext cx="6553200" cy="4952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66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Visual Identity Blue Alternative">
      <a:dk1>
        <a:srgbClr val="0055B8"/>
      </a:dk1>
      <a:lt1>
        <a:sysClr val="window" lastClr="FFFFFF"/>
      </a:lt1>
      <a:dk2>
        <a:srgbClr val="BE955B"/>
      </a:dk2>
      <a:lt2>
        <a:srgbClr val="D8D8D8"/>
      </a:lt2>
      <a:accent1>
        <a:srgbClr val="0055B8"/>
      </a:accent1>
      <a:accent2>
        <a:srgbClr val="7F7F7F"/>
      </a:accent2>
      <a:accent3>
        <a:srgbClr val="A5A5A5"/>
      </a:accent3>
      <a:accent4>
        <a:srgbClr val="BFBFBF"/>
      </a:accent4>
      <a:accent5>
        <a:srgbClr val="D8D8D8"/>
      </a:accent5>
      <a:accent6>
        <a:srgbClr val="F2F2F2"/>
      </a:accent6>
      <a:hlink>
        <a:srgbClr val="0055B8"/>
      </a:hlink>
      <a:folHlink>
        <a:srgbClr val="506E5A"/>
      </a:folHlink>
    </a:clrScheme>
    <a:fontScheme name="Branding - Myriad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sq" cmpd="sng" algn="ctr">
          <a:solidFill>
            <a:schemeClr val="tx1"/>
          </a:solidFill>
          <a:prstDash val="solid"/>
          <a:round/>
          <a:headEnd type="none" w="sm" len="sm"/>
          <a:tailEnd type="triangle" w="med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sq" cmpd="sng" algn="ctr">
          <a:solidFill>
            <a:schemeClr val="tx1"/>
          </a:solidFill>
          <a:prstDash val="solid"/>
          <a:round/>
          <a:headEnd type="none" w="sm" len="sm"/>
          <a:tailEnd type="triangle" w="med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33C3F3E86F7E48B12BCD3D84DD8D8E" ma:contentTypeVersion="1" ma:contentTypeDescription="Create a new document." ma:contentTypeScope="" ma:versionID="74e5003abdc77df61bf0b1cb5f2fca3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106B6B-4E5C-4D3E-AEAB-B6A15B462C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9E4ED0-39CB-4BB9-B837-2CE3CB03B672}">
  <ds:schemaRefs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E33BAC5-562D-4101-B4DA-1C2EC40C20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13468</TotalTime>
  <Words>637</Words>
  <Application>Microsoft Office PowerPoint</Application>
  <PresentationFormat>On-screen Show (4:3)</PresentationFormat>
  <Paragraphs>169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 Math</vt:lpstr>
      <vt:lpstr>Myriad Pro</vt:lpstr>
      <vt:lpstr>Myriad Pro Light</vt:lpstr>
      <vt:lpstr>Times New Roman</vt:lpstr>
      <vt:lpstr>Office Theme</vt:lpstr>
      <vt:lpstr>Default Design</vt:lpstr>
      <vt:lpstr>Discussion of  “Safety, Liquidity, and the  Natural Rate of Interest”</vt:lpstr>
      <vt:lpstr>The Natural Rate of Interest: R*</vt:lpstr>
      <vt:lpstr>Contributions of DGGT</vt:lpstr>
      <vt:lpstr>Starting Point: the Decline in R*</vt:lpstr>
      <vt:lpstr>Market Expectations of R*</vt:lpstr>
      <vt:lpstr>Estimates of R*</vt:lpstr>
      <vt:lpstr>Why Has R* Declined?</vt:lpstr>
      <vt:lpstr> Is it Just a Safe Asset Story? No: Expected Returns Have Fallen with R*</vt:lpstr>
      <vt:lpstr> Liquidity/Risk Spreads are Not Very Elevated</vt:lpstr>
      <vt:lpstr>Liquidity/Risk Spreads are Not Very Elevated</vt:lpstr>
      <vt:lpstr>Highly Persistent Factors AWOL from DSGE Model: TFP Growth and Demographics</vt:lpstr>
      <vt:lpstr> DSGE Model with Persistent Shocks Tracks Existing R* Estimates</vt:lpstr>
      <vt:lpstr>Where Does that Leave Us?</vt:lpstr>
      <vt:lpstr>PowerPoint Presentation</vt:lpstr>
      <vt:lpstr>VAR Estimates of R*</vt:lpstr>
    </vt:vector>
  </TitlesOfParts>
  <Company>Federal Reserve System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Espiritu, Ed</dc:creator>
  <cp:lastModifiedBy>Williams, John C</cp:lastModifiedBy>
  <cp:revision>245</cp:revision>
  <cp:lastPrinted>2017-02-15T18:20:43Z</cp:lastPrinted>
  <dcterms:created xsi:type="dcterms:W3CDTF">2014-11-19T00:12:42Z</dcterms:created>
  <dcterms:modified xsi:type="dcterms:W3CDTF">2017-03-22T17:39:12Z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0x0101008E33C3F3E86F7E48B12BCD3D84DD8D8E</vt:lpwstr>
  </property>
</Properties>
</file>