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United</a:t>
            </a:r>
            <a:r>
              <a:rPr lang="en-US" baseline="0" dirty="0" smtClean="0"/>
              <a:t> States, Number of Immigrant Visas Granted vs. </a:t>
            </a:r>
            <a:br>
              <a:rPr lang="en-US" baseline="0" dirty="0" smtClean="0"/>
            </a:br>
            <a:r>
              <a:rPr lang="en-US" baseline="0" dirty="0" smtClean="0"/>
              <a:t>Annual Length of Waiting List</a:t>
            </a:r>
          </a:p>
          <a:p>
            <a:pPr>
              <a:defRPr/>
            </a:pPr>
            <a:r>
              <a:rPr lang="en-US" sz="1200" i="1" baseline="0" dirty="0" smtClean="0"/>
              <a:t>(2009-2014)</a:t>
            </a:r>
            <a:endParaRPr lang="en-US" sz="1200" i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Immigrant Visas Granted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92D050"/>
              </a:solidFill>
            </a:ln>
            <a:effectLst/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Sheet1!$B$2:$B$7</c:f>
              <c:numCache>
                <c:formatCode>_(* #,##0_);_(* \(#,##0\);_(* "-"_);_(@_)</c:formatCode>
                <c:ptCount val="6"/>
                <c:pt idx="0">
                  <c:v>1130818</c:v>
                </c:pt>
                <c:pt idx="1">
                  <c:v>1042625</c:v>
                </c:pt>
                <c:pt idx="2">
                  <c:v>1062040</c:v>
                </c:pt>
                <c:pt idx="3">
                  <c:v>1031631</c:v>
                </c:pt>
                <c:pt idx="4">
                  <c:v>990553</c:v>
                </c:pt>
                <c:pt idx="5">
                  <c:v>1016518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09-47BC-8249-C441D2282CF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Number of People Still on Waiting List for Immigrant Visa</c:v>
                </c:pt>
              </c:strCache>
            </c:strRef>
          </c:tx>
          <c:spPr>
            <a:solidFill>
              <a:srgbClr val="FF5050"/>
            </a:solidFill>
            <a:ln>
              <a:solidFill>
                <a:srgbClr val="FF5050"/>
              </a:solidFill>
            </a:ln>
            <a:effectLst/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Sheet1!$C$2:$C$7</c:f>
              <c:numCache>
                <c:formatCode>#,##0</c:formatCode>
                <c:ptCount val="6"/>
                <c:pt idx="0">
                  <c:v>3499964</c:v>
                </c:pt>
                <c:pt idx="1">
                  <c:v>4683393</c:v>
                </c:pt>
                <c:pt idx="2">
                  <c:v>4683393</c:v>
                </c:pt>
                <c:pt idx="3">
                  <c:v>4614124</c:v>
                </c:pt>
                <c:pt idx="4">
                  <c:v>4422968</c:v>
                </c:pt>
                <c:pt idx="5">
                  <c:v>4422660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09-47BC-8249-C441D2282C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1300320"/>
        <c:axId val="241300712"/>
      </c:barChart>
      <c:catAx>
        <c:axId val="241300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1300712"/>
        <c:crosses val="autoZero"/>
        <c:auto val="1"/>
        <c:lblAlgn val="ctr"/>
        <c:lblOffset val="100"/>
        <c:noMultiLvlLbl val="0"/>
      </c:catAx>
      <c:valAx>
        <c:axId val="241300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1300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3BEB52A-2DB7-4F73-A7C1-18C2B1D94AE5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00452574-EE24-4066-8D87-CD833BAF7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8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63638"/>
            <a:ext cx="5583238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graph comes from the European Commission’s </a:t>
            </a:r>
            <a:r>
              <a:rPr lang="en-US" i="1" baseline="0" dirty="0" smtClean="0"/>
              <a:t>Eurobarometer </a:t>
            </a:r>
            <a:r>
              <a:rPr lang="en-US" i="0" baseline="0" dirty="0" smtClean="0"/>
              <a:t>report on “Geographical and </a:t>
            </a:r>
            <a:r>
              <a:rPr lang="en-US" i="0" baseline="0" dirty="0" err="1" smtClean="0"/>
              <a:t>Labour</a:t>
            </a:r>
            <a:r>
              <a:rPr lang="en-US" i="0" baseline="0" dirty="0" smtClean="0"/>
              <a:t> Market Mobility,” published June 2010, concluding fieldwork that took place from November to December of 2009. 3,486 Respondents ages 15 and over from EU member nations completed the questionnaire.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632C6-A0F0-4882-90EA-0AB7012C669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33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BFFA2-B136-43C6-BE47-1822381BFA82}" type="datetime1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017D4-AC24-433A-B99E-DE12B99BC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80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87990-43FC-4071-9C99-0C80DAE92F25}" type="datetime1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017D4-AC24-433A-B99E-DE12B99BC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31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60B59-C07F-479A-8D93-F097E071D506}" type="datetime1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017D4-AC24-433A-B99E-DE12B99BC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903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30985-78A9-4CCB-B6B6-D7BAFE519BC5}" type="datetime1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017D4-AC24-433A-B99E-DE12B99BC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13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3172-7ED5-4496-B1D0-B86A249D4F2F}" type="datetime1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017D4-AC24-433A-B99E-DE12B99BC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0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5174-2ABE-460A-9BA5-FAE539C26436}" type="datetime1">
              <a:rPr lang="en-US" smtClean="0"/>
              <a:t>3/18/2017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017D4-AC24-433A-B99E-DE12B99BC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003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70A36-C8AF-4579-B939-94DBBEEF21F3}" type="datetime1">
              <a:rPr lang="en-US" smtClean="0"/>
              <a:t>3/18/2017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017D4-AC24-433A-B99E-DE12B99BC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849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CDE21-3C75-47B0-A8D7-33C21AA4CE0F}" type="datetime1">
              <a:rPr lang="en-US" smtClean="0"/>
              <a:t>3/18/2017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017D4-AC24-433A-B99E-DE12B99BC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301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09104-CC0F-4B4F-BA96-8312BB4CF689}" type="datetime1">
              <a:rPr lang="en-US" smtClean="0"/>
              <a:t>3/18/2017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017D4-AC24-433A-B99E-DE12B99BC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915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BA49-8D64-4450-A29C-E02CC6AD05B1}" type="datetime1">
              <a:rPr lang="en-US" smtClean="0"/>
              <a:t>3/18/2017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017D4-AC24-433A-B99E-DE12B99BC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346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71693-21E6-4975-8FC1-66BF2E9556DD}" type="datetime1">
              <a:rPr lang="en-US" smtClean="0"/>
              <a:t>3/18/2017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017D4-AC24-433A-B99E-DE12B99BC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97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6E2CC-5C07-4515-BFBD-CA558CD5609A}" type="datetime1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017D4-AC24-433A-B99E-DE12B99BC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969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Along the Watchtower:</a:t>
            </a:r>
            <a:br>
              <a:rPr lang="en-US" sz="3600" dirty="0" smtClean="0"/>
            </a:br>
            <a:r>
              <a:rPr lang="en-US" sz="3600" dirty="0" smtClean="0"/>
              <a:t>The Rise and Fall of U.S. Low-Skilled Immigration</a:t>
            </a:r>
            <a:br>
              <a:rPr lang="en-US" sz="3600" dirty="0" smtClean="0"/>
            </a:br>
            <a:r>
              <a:rPr lang="en-US" sz="3600" dirty="0" smtClean="0"/>
              <a:t>Discussion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02929"/>
            <a:ext cx="9144000" cy="1655762"/>
          </a:xfrm>
        </p:spPr>
        <p:txBody>
          <a:bodyPr/>
          <a:lstStyle/>
          <a:p>
            <a:r>
              <a:rPr lang="en-US" dirty="0" smtClean="0"/>
              <a:t>Edward P. </a:t>
            </a:r>
            <a:r>
              <a:rPr lang="en-US" dirty="0" err="1" smtClean="0"/>
              <a:t>Lazear</a:t>
            </a:r>
            <a:endParaRPr lang="en-US" dirty="0" smtClean="0"/>
          </a:p>
          <a:p>
            <a:r>
              <a:rPr lang="en-US" dirty="0" smtClean="0"/>
              <a:t>Stanford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5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Rank these countries’ US immigrants for average educational attainment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Algeria</a:t>
            </a:r>
          </a:p>
          <a:p>
            <a:r>
              <a:rPr lang="en-US" dirty="0" smtClean="0"/>
              <a:t>Azerbaijan </a:t>
            </a:r>
          </a:p>
          <a:p>
            <a:r>
              <a:rPr lang="en-US" dirty="0" smtClean="0"/>
              <a:t>Israel</a:t>
            </a:r>
          </a:p>
          <a:p>
            <a:r>
              <a:rPr lang="en-US" dirty="0" smtClean="0"/>
              <a:t>Japan </a:t>
            </a:r>
          </a:p>
          <a:p>
            <a:r>
              <a:rPr lang="en-US" dirty="0" smtClean="0"/>
              <a:t>South Africa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017D4-AC24-433A-B99E-DE12B99BC8F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81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Actual ranking (2010 Census)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017D4-AC24-433A-B99E-DE12B99BC8F3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57497" y="1486607"/>
            <a:ext cx="11534503" cy="4641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Immigrants Actual Education Ranking  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South Africa 	(.002)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Azerbaijan 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(.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0004)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Algeria 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(.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0004)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Israel    (.003)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Japan   (.01)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0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number in parentheses is the proportion of total US immigrants who come from that country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Spearman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rank correlation 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coefficient of educational rank and proportion rank: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-.32 (p value = .0001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Source: US Census 2010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99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017D4-AC24-433A-B99E-DE12B99BC8F3}" type="slidenum">
              <a:rPr lang="en-US" smtClean="0"/>
              <a:t>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396343" y="783771"/>
            <a:ext cx="6962503" cy="679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52698" y="382307"/>
            <a:ext cx="115867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Positive </a:t>
            </a:r>
            <a:r>
              <a:rPr lang="en-US" sz="2800" dirty="0" smtClean="0"/>
              <a:t>relation of educational attainment among immigrants to that in source </a:t>
            </a:r>
            <a:r>
              <a:rPr lang="en-US" sz="2800" dirty="0" smtClean="0"/>
              <a:t>country as well (thickness of the upper tail)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931126" y="5471218"/>
            <a:ext cx="9422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 smtClean="0"/>
              <a:t>Source: </a:t>
            </a:r>
            <a:r>
              <a:rPr lang="en-US" dirty="0" smtClean="0"/>
              <a:t>US Census 2010, World Bank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77" y="1531175"/>
            <a:ext cx="5116796" cy="3745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82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017D4-AC24-433A-B99E-DE12B99BC8F3}" type="slidenum">
              <a:rPr lang="en-US" smtClean="0"/>
              <a:t>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70263" y="1701841"/>
            <a:ext cx="1146918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Dependent Variable: Average Level of Education for Country’s </a:t>
            </a:r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Immigrants </a:t>
            </a:r>
          </a:p>
          <a:p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(2010 Census)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------------------------------------------------------------------------------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|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   Std. Err.      t    P&gt;|t|     [95% Conf. Interval]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-------------+----------------------------------------------------------------</a:t>
            </a:r>
          </a:p>
          <a:p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num_from_ctry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-.0000494   2.96e-06   -16.68   0.000    -.0000552   -.0000435</a:t>
            </a:r>
          </a:p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Pop_home_ctry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|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1.85725   .2954069     6.29   0.000     1.273178    2.441322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Ed home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ctry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|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.344663   .0539426     6.39   0.000     .2380089    .4513172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_cons |   13.83861   .5007474    27.64   0.000     12.84854    14.82867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------------------------------------------------------------------------------</a:t>
            </a:r>
          </a:p>
          <a:p>
            <a:r>
              <a:rPr lang="en-US" dirty="0" smtClean="0"/>
              <a:t>152 observations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418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133115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en-US" dirty="0"/>
              <a:t>A Market </a:t>
            </a:r>
            <a:r>
              <a:rPr lang="en-US" dirty="0" smtClean="0"/>
              <a:t>Test on Immigration: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Long Queue of Those Wanting to Move to the US</a:t>
            </a:r>
            <a:endParaRPr lang="en-US" sz="2800" b="1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/>
          </p:nvPr>
        </p:nvGraphicFramePr>
        <p:xfrm>
          <a:off x="2152650" y="1458678"/>
          <a:ext cx="8143448" cy="4718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780308" y="6299200"/>
            <a:ext cx="54379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Source: U.S. Department of State, Bureau of Consular Affairs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878B-394A-49C2-B4AA-8B1AB46C29F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08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2878B-394A-49C2-B4AA-8B1AB46C29F5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09" t="24786" r="30769" b="15385"/>
          <a:stretch/>
        </p:blipFill>
        <p:spPr bwMode="auto">
          <a:xfrm>
            <a:off x="2637417" y="1"/>
            <a:ext cx="6317428" cy="6721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05162" y="6427113"/>
            <a:ext cx="51889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Source: European Commission’s </a:t>
            </a:r>
            <a:r>
              <a:rPr lang="en-US" sz="1100" i="1" dirty="0"/>
              <a:t>Eurobarometer, </a:t>
            </a:r>
            <a:r>
              <a:rPr lang="en-US" sz="1100" dirty="0"/>
              <a:t>“Geographical and </a:t>
            </a:r>
            <a:r>
              <a:rPr lang="en-US" sz="1100" dirty="0" err="1"/>
              <a:t>Labour</a:t>
            </a:r>
            <a:r>
              <a:rPr lang="en-US" sz="1100" dirty="0"/>
              <a:t> Market Mobility,” June 2010</a:t>
            </a:r>
          </a:p>
        </p:txBody>
      </p:sp>
    </p:spTree>
    <p:extLst>
      <p:ext uri="{BB962C8B-B14F-4D97-AF65-F5344CB8AC3E}">
        <p14:creationId xmlns:p14="http://schemas.microsoft.com/office/powerpoint/2010/main" val="198047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251</Words>
  <Application>Microsoft Office PowerPoint</Application>
  <PresentationFormat>Widescreen</PresentationFormat>
  <Paragraphs>50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Times New Roman</vt:lpstr>
      <vt:lpstr>Office Theme</vt:lpstr>
      <vt:lpstr>Along the Watchtower: The Rise and Fall of U.S. Low-Skilled Immigration Discussion</vt:lpstr>
      <vt:lpstr>Rank these countries’ US immigrants for average educational attainment</vt:lpstr>
      <vt:lpstr>Actual ranking (2010 Census)</vt:lpstr>
      <vt:lpstr>PowerPoint Presentation</vt:lpstr>
      <vt:lpstr>PowerPoint Presentation</vt:lpstr>
      <vt:lpstr>A Market Test on Immigration: Long Queue of Those Wanting to Move to the US</vt:lpstr>
      <vt:lpstr>PowerPoint Presentation</vt:lpstr>
    </vt:vector>
  </TitlesOfParts>
  <Company>Stanford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Along the Watchtower: The Rise and Fall of U.S. Low-Skilled Immigration Discussion</dc:title>
  <dc:creator>Edward Lazear</dc:creator>
  <cp:lastModifiedBy>Edward Lazear</cp:lastModifiedBy>
  <cp:revision>29</cp:revision>
  <cp:lastPrinted>2017-03-18T17:03:35Z</cp:lastPrinted>
  <dcterms:created xsi:type="dcterms:W3CDTF">2017-02-20T19:35:36Z</dcterms:created>
  <dcterms:modified xsi:type="dcterms:W3CDTF">2017-03-18T18:10:07Z</dcterms:modified>
</cp:coreProperties>
</file>