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9" r:id="rId1"/>
  </p:sldMasterIdLst>
  <p:sldIdLst>
    <p:sldId id="256" r:id="rId2"/>
    <p:sldId id="276" r:id="rId3"/>
    <p:sldId id="262" r:id="rId4"/>
    <p:sldId id="257" r:id="rId5"/>
    <p:sldId id="258" r:id="rId6"/>
    <p:sldId id="272" r:id="rId7"/>
    <p:sldId id="260" r:id="rId8"/>
    <p:sldId id="273" r:id="rId9"/>
    <p:sldId id="277" r:id="rId10"/>
    <p:sldId id="270" r:id="rId11"/>
    <p:sldId id="263" r:id="rId12"/>
    <p:sldId id="264" r:id="rId13"/>
    <p:sldId id="265" r:id="rId14"/>
    <p:sldId id="274" r:id="rId15"/>
    <p:sldId id="267" r:id="rId16"/>
    <p:sldId id="269" r:id="rId17"/>
    <p:sldId id="266"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0" d="100"/>
          <a:sy n="100" d="100"/>
        </p:scale>
        <p:origin x="-928" y="-3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6D5698B-C8A2-4473-B8AA-B72F571E788C}" type="datetimeFigureOut">
              <a:rPr lang="en-US" smtClean="0"/>
              <a:t>3/22/17</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E2D2B3B-882E-40F3-A32F-6DD516915044}"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D5698B-C8A2-4473-B8AA-B72F571E788C}" type="datetimeFigureOut">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E8350-1A21-4C34-8662-C192A95FD6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550400" y="274639"/>
            <a:ext cx="22352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D5698B-C8A2-4473-B8AA-B72F571E788C}" type="datetimeFigureOut">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E49E8350-1A21-4C34-8662-C192A95FD6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D5698B-C8A2-4473-B8AA-B72F571E788C}" type="datetimeFigureOut">
              <a:rPr lang="en-US" smtClean="0"/>
              <a:t>3/22/17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9E8350-1A21-4C34-8662-C192A95FD640}"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6D5698B-C8A2-4473-B8AA-B72F571E788C}" type="datetimeFigureOut">
              <a:rPr lang="en-US" smtClean="0"/>
              <a:t>3/22/17</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3E4AAA4-6363-4581-962D-1ACCC2D600C5}"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D5698B-C8A2-4473-B8AA-B72F571E788C}" type="datetimeFigureOut">
              <a:rPr lang="en-US" smtClean="0"/>
              <a:t>3/22/17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9E8350-1A21-4C34-8662-C192A95FD64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D5698B-C8A2-4473-B8AA-B72F571E788C}" type="datetimeFigureOut">
              <a:rPr lang="en-US" smtClean="0"/>
              <a:t>3/22/17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9E8350-1A21-4C34-8662-C192A95FD640}"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6D5698B-C8A2-4473-B8AA-B72F571E788C}" type="datetimeFigureOut">
              <a:rPr lang="en-US" smtClean="0"/>
              <a:t>3/22/17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9E8350-1A21-4C34-8662-C192A95FD640}"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6D5698B-C8A2-4473-B8AA-B72F571E788C}" type="datetimeFigureOut">
              <a:rPr lang="en-US" smtClean="0"/>
              <a:t>3/22/17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9E8350-1A21-4C34-8662-C192A95FD6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D5698B-C8A2-4473-B8AA-B72F571E788C}" type="datetimeFigureOut">
              <a:rPr lang="en-US" smtClean="0"/>
              <a:t>3/22/17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E2D2B3B-882E-40F3-A32F-6DD516915044}" type="slidenum">
              <a:rPr lang="en-US" smtClean="0"/>
              <a:pPr/>
              <a:t>‹#›</a:t>
            </a:fld>
            <a:endParaRPr lang="en-US"/>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D5698B-C8A2-4473-B8AA-B72F571E788C}" type="datetimeFigureOut">
              <a:rPr lang="en-US" smtClean="0"/>
              <a:t>3/22/17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9E8350-1A21-4C34-8662-C192A95FD640}" type="slidenum">
              <a:rPr lang="en-US" smtClean="0"/>
              <a:t>‹#›</a:t>
            </a:fld>
            <a:endParaRPr lang="en-US"/>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26D5698B-C8A2-4473-B8AA-B72F571E788C}" type="datetimeFigureOut">
              <a:rPr lang="en-US" smtClean="0"/>
              <a:t>3/22/17</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E49E8350-1A21-4C34-8662-C192A95FD6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283700" y="0"/>
            <a:ext cx="2908300" cy="952500"/>
          </a:xfrm>
        </p:spPr>
        <p:txBody>
          <a:bodyPr>
            <a:normAutofit/>
          </a:bodyPr>
          <a:lstStyle/>
          <a:p>
            <a:endParaRPr lang="en-US" b="1" dirty="0" smtClean="0">
              <a:latin typeface="Arial" panose="020B0604020202020204" pitchFamily="34" charset="0"/>
              <a:cs typeface="Arial" panose="020B0604020202020204" pitchFamily="34" charset="0"/>
            </a:endParaRPr>
          </a:p>
          <a:p>
            <a:endParaRPr lang="en-US" sz="3300" b="1"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152400" y="-723900"/>
            <a:ext cx="8890000" cy="7581900"/>
          </a:xfrm>
        </p:spPr>
        <p:txBody>
          <a:bodyPr anchor="ctr">
            <a:noAutofit/>
          </a:bodyPr>
          <a:lstStyle/>
          <a:p>
            <a:r>
              <a:rPr lang="en-US" sz="3600" b="1" dirty="0" smtClean="0">
                <a:latin typeface="Arial" panose="020B0604020202020204" pitchFamily="34" charset="0"/>
                <a:cs typeface="Arial" panose="020B0604020202020204" pitchFamily="34" charset="0"/>
              </a:rPr>
              <a:t/>
            </a:r>
            <a:br>
              <a:rPr lang="en-US" sz="3600" b="1"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“Along </a:t>
            </a:r>
            <a:r>
              <a:rPr lang="en-US" sz="3800" b="1" dirty="0">
                <a:latin typeface="Arial" panose="020B0604020202020204" pitchFamily="34" charset="0"/>
                <a:cs typeface="Arial" panose="020B0604020202020204" pitchFamily="34" charset="0"/>
              </a:rPr>
              <a:t>the Watchtower: The Rise and Fall of U.S. Low-Skilled Immigration</a:t>
            </a:r>
            <a:r>
              <a:rPr lang="en-US" sz="3800" b="1" dirty="0" smtClean="0">
                <a:latin typeface="Arial" panose="020B0604020202020204" pitchFamily="34" charset="0"/>
                <a:cs typeface="Arial" panose="020B0604020202020204" pitchFamily="34" charset="0"/>
              </a:rPr>
              <a:t>”</a:t>
            </a:r>
            <a:br>
              <a:rPr lang="en-US" sz="3800" b="1"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 </a:t>
            </a:r>
            <a:r>
              <a:rPr lang="en-US" sz="3800" dirty="0">
                <a:latin typeface="Arial" panose="020B0604020202020204" pitchFamily="34" charset="0"/>
                <a:cs typeface="Arial" panose="020B0604020202020204" pitchFamily="34" charset="0"/>
              </a:rPr>
              <a:t/>
            </a:r>
            <a:br>
              <a:rPr lang="en-US" sz="3800" dirty="0">
                <a:latin typeface="Arial" panose="020B0604020202020204" pitchFamily="34" charset="0"/>
                <a:cs typeface="Arial" panose="020B0604020202020204" pitchFamily="34" charset="0"/>
              </a:rPr>
            </a:br>
            <a:r>
              <a:rPr lang="en-US" sz="3800" b="1" dirty="0">
                <a:latin typeface="Arial" panose="020B0604020202020204" pitchFamily="34" charset="0"/>
                <a:cs typeface="Arial" panose="020B0604020202020204" pitchFamily="34" charset="0"/>
              </a:rPr>
              <a:t>by Gordon Hanson, Chen </a:t>
            </a:r>
            <a:r>
              <a:rPr lang="en-US" sz="3800" b="1" dirty="0" smtClean="0">
                <a:latin typeface="Arial" panose="020B0604020202020204" pitchFamily="34" charset="0"/>
                <a:cs typeface="Arial" panose="020B0604020202020204" pitchFamily="34" charset="0"/>
              </a:rPr>
              <a:t>Liu,</a:t>
            </a:r>
            <a:br>
              <a:rPr lang="en-US" sz="3800" b="1"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and </a:t>
            </a:r>
            <a:r>
              <a:rPr lang="en-US" sz="3800" b="1" dirty="0">
                <a:latin typeface="Arial" panose="020B0604020202020204" pitchFamily="34" charset="0"/>
                <a:cs typeface="Arial" panose="020B0604020202020204" pitchFamily="34" charset="0"/>
              </a:rPr>
              <a:t>Craig </a:t>
            </a:r>
            <a:r>
              <a:rPr lang="en-US" sz="3800" b="1" dirty="0" smtClean="0">
                <a:latin typeface="Arial" panose="020B0604020202020204" pitchFamily="34" charset="0"/>
                <a:cs typeface="Arial" panose="020B0604020202020204" pitchFamily="34" charset="0"/>
              </a:rPr>
              <a:t>McIntosh</a:t>
            </a:r>
            <a:br>
              <a:rPr lang="en-US" sz="3800" b="1"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
            </a:r>
            <a:br>
              <a:rPr lang="en-US" sz="3800" b="1" dirty="0" smtClean="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Comments:</a:t>
            </a:r>
            <a:r>
              <a:rPr lang="en-US" sz="3800" b="1" dirty="0">
                <a:latin typeface="Arial" panose="020B0604020202020204" pitchFamily="34" charset="0"/>
                <a:cs typeface="Arial" panose="020B0604020202020204" pitchFamily="34" charset="0"/>
              </a:rPr>
              <a:t/>
            </a:r>
            <a:br>
              <a:rPr lang="en-US" sz="3800" b="1" dirty="0">
                <a:latin typeface="Arial" panose="020B0604020202020204" pitchFamily="34" charset="0"/>
                <a:cs typeface="Arial" panose="020B0604020202020204" pitchFamily="34" charset="0"/>
              </a:rPr>
            </a:br>
            <a:r>
              <a:rPr lang="en-US" sz="3800" b="1" dirty="0" smtClean="0">
                <a:latin typeface="Arial" panose="020B0604020202020204" pitchFamily="34" charset="0"/>
                <a:cs typeface="Arial" panose="020B0604020202020204" pitchFamily="34" charset="0"/>
              </a:rPr>
              <a:t>ADRIANA KUGLER, GEORGETOWN UNIVERSITY &amp; NBER</a:t>
            </a:r>
            <a:endParaRPr lang="en-US" sz="3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23234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74700" y="1724024"/>
            <a:ext cx="11036300" cy="5032375"/>
          </a:xfrm>
        </p:spPr>
        <p:txBody>
          <a:bodyPr>
            <a:normAutofit fontScale="92500"/>
          </a:bodyPr>
          <a:lstStyle/>
          <a:p>
            <a:r>
              <a:rPr lang="en-US" sz="3000" dirty="0" smtClean="0">
                <a:latin typeface="Arial" panose="020B0604020202020204" pitchFamily="34" charset="0"/>
                <a:cs typeface="Arial" panose="020B0604020202020204" pitchFamily="34" charset="0"/>
              </a:rPr>
              <a:t>Authors </a:t>
            </a:r>
            <a:r>
              <a:rPr lang="en-US" sz="3000" dirty="0" smtClean="0">
                <a:latin typeface="Arial" panose="020B0604020202020204" pitchFamily="34" charset="0"/>
                <a:cs typeface="Arial" panose="020B0604020202020204" pitchFamily="34" charset="0"/>
              </a:rPr>
              <a:t>conduct </a:t>
            </a:r>
            <a:r>
              <a:rPr lang="en-US" sz="3000" dirty="0" smtClean="0">
                <a:latin typeface="Arial" panose="020B0604020202020204" pitchFamily="34" charset="0"/>
                <a:cs typeface="Arial" panose="020B0604020202020204" pitchFamily="34" charset="0"/>
              </a:rPr>
              <a:t>regression analysis of outmigration for 25 LAC countries to do simulations showing what would have been the emigration from sending countries had birth cohort sizes grown as predicted by the UN World Population Prospects: Predicts a that LAC population under 40 will shrink by 6% over the next 30 yrs.</a:t>
            </a:r>
          </a:p>
          <a:p>
            <a:endParaRPr lang="en-US" sz="8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Then, simulate the impact on the skill premium due to the decline since 2007 using a specification a-la Katz and Murphy. Predicts that had less-skilled supply continued to grow as in the 1994-2007 period, the skills premium would have increased by 1.1% more per year after 2007.</a:t>
            </a:r>
          </a:p>
        </p:txBody>
      </p:sp>
      <p:sp>
        <p:nvSpPr>
          <p:cNvPr id="2" name="Title 1"/>
          <p:cNvSpPr>
            <a:spLocks noGrp="1"/>
          </p:cNvSpPr>
          <p:nvPr>
            <p:ph type="title"/>
          </p:nvPr>
        </p:nvSpPr>
        <p:spPr>
          <a:xfrm>
            <a:off x="0" y="279647"/>
            <a:ext cx="12192000" cy="1054394"/>
          </a:xfrm>
        </p:spPr>
        <p:txBody>
          <a:bodyPr>
            <a:noAutofit/>
          </a:bodyPr>
          <a:lstStyle/>
          <a:p>
            <a:r>
              <a:rPr lang="en-US" sz="4400" b="1" dirty="0" smtClean="0">
                <a:latin typeface="Arial" panose="020B0604020202020204" pitchFamily="34" charset="0"/>
                <a:cs typeface="Arial" panose="020B0604020202020204" pitchFamily="34" charset="0"/>
              </a:rPr>
              <a:t>Simulations of impacts of decline in supply of less-skilled</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8535476"/>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799" y="1981200"/>
            <a:ext cx="10905723" cy="4546599"/>
          </a:xfrm>
        </p:spPr>
        <p:txBody>
          <a:bodyPr>
            <a:normAutofit/>
          </a:bodyPr>
          <a:lstStyle/>
          <a:p>
            <a:pPr marL="514350" indent="-514350">
              <a:buFont typeface="+mj-lt"/>
              <a:buAutoNum type="arabicPeriod"/>
            </a:pPr>
            <a:r>
              <a:rPr lang="en-US" sz="3000" dirty="0" smtClean="0">
                <a:latin typeface="Arial" panose="020B0604020202020204" pitchFamily="34" charset="0"/>
                <a:cs typeface="Arial" panose="020B0604020202020204" pitchFamily="34" charset="0"/>
              </a:rPr>
              <a:t>Measurement of decline in less-skilled </a:t>
            </a:r>
            <a:r>
              <a:rPr lang="en-US" sz="3000" dirty="0">
                <a:latin typeface="Arial" panose="020B0604020202020204" pitchFamily="34" charset="0"/>
                <a:cs typeface="Arial" panose="020B0604020202020204" pitchFamily="34" charset="0"/>
              </a:rPr>
              <a:t>immigration over the past </a:t>
            </a:r>
            <a:r>
              <a:rPr lang="en-US" sz="3000" dirty="0" smtClean="0">
                <a:latin typeface="Arial" panose="020B0604020202020204" pitchFamily="34" charset="0"/>
                <a:cs typeface="Arial" panose="020B0604020202020204" pitchFamily="34" charset="0"/>
              </a:rPr>
              <a:t>decade.</a:t>
            </a:r>
          </a:p>
          <a:p>
            <a:pPr marL="0" indent="0">
              <a:buNone/>
            </a:pPr>
            <a:endParaRPr lang="en-US" sz="3000" dirty="0" smtClean="0">
              <a:latin typeface="Arial" panose="020B0604020202020204" pitchFamily="34" charset="0"/>
              <a:cs typeface="Arial" panose="020B0604020202020204" pitchFamily="34" charset="0"/>
            </a:endParaRPr>
          </a:p>
          <a:p>
            <a:pPr marL="514350" indent="-514350">
              <a:buFont typeface="+mj-lt"/>
              <a:buAutoNum type="arabicPeriod"/>
            </a:pPr>
            <a:endParaRPr lang="en-US" sz="8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000" dirty="0" smtClean="0">
                <a:latin typeface="Arial" panose="020B0604020202020204" pitchFamily="34" charset="0"/>
                <a:cs typeface="Arial" panose="020B0604020202020204" pitchFamily="34" charset="0"/>
              </a:rPr>
              <a:t>Disentangling factors that explain the </a:t>
            </a:r>
            <a:r>
              <a:rPr lang="en-US" sz="3000" dirty="0">
                <a:latin typeface="Arial" panose="020B0604020202020204" pitchFamily="34" charset="0"/>
                <a:cs typeface="Arial" panose="020B0604020202020204" pitchFamily="34" charset="0"/>
              </a:rPr>
              <a:t>decline in </a:t>
            </a:r>
            <a:r>
              <a:rPr lang="en-US" sz="3000" dirty="0" smtClean="0">
                <a:latin typeface="Arial" panose="020B0604020202020204" pitchFamily="34" charset="0"/>
                <a:cs typeface="Arial" panose="020B0604020202020204" pitchFamily="34" charset="0"/>
              </a:rPr>
              <a:t>less-skilled immigration.</a:t>
            </a:r>
            <a:endParaRPr lang="en-US" sz="3000"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304800" y="355847"/>
            <a:ext cx="11595100" cy="1054394"/>
          </a:xfrm>
        </p:spPr>
        <p:txBody>
          <a:bodyPr>
            <a:normAutofit/>
          </a:bodyPr>
          <a:lstStyle/>
          <a:p>
            <a:r>
              <a:rPr lang="en-US" sz="4400" b="1" dirty="0" smtClean="0">
                <a:latin typeface="Arial" panose="020B0604020202020204" pitchFamily="34" charset="0"/>
                <a:cs typeface="Arial" panose="020B0604020202020204" pitchFamily="34" charset="0"/>
              </a:rPr>
              <a:t>suggestions</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0518801"/>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299" y="1524000"/>
            <a:ext cx="11010901" cy="5486400"/>
          </a:xfrm>
        </p:spPr>
        <p:txBody>
          <a:bodyPr>
            <a:normAutofit fontScale="92500" lnSpcReduction="10000"/>
          </a:bodyPr>
          <a:lstStyle/>
          <a:p>
            <a:pPr marL="0" indent="0">
              <a:buNone/>
            </a:pPr>
            <a:r>
              <a:rPr lang="en-US" sz="3000" b="1" u="sng" dirty="0" smtClean="0">
                <a:latin typeface="Arial" panose="020B0604020202020204" pitchFamily="34" charset="0"/>
                <a:cs typeface="Arial" panose="020B0604020202020204" pitchFamily="34" charset="0"/>
              </a:rPr>
              <a:t>Suggestions</a:t>
            </a:r>
            <a:r>
              <a:rPr lang="en-US" sz="3000" b="1" dirty="0" smtClean="0">
                <a:latin typeface="Arial" panose="020B0604020202020204" pitchFamily="34" charset="0"/>
                <a:cs typeface="Arial" panose="020B0604020202020204" pitchFamily="34" charset="0"/>
              </a:rPr>
              <a:t>:</a:t>
            </a:r>
            <a:endParaRPr lang="en-US" sz="800" b="1"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Immigrant’s schooling in their home countries not necessarily valued the same in the U.S. Adjust PAU’s by using weights that allow for within group earnings ratios not only by race</a:t>
            </a:r>
            <a:r>
              <a:rPr lang="en-US" sz="3000" dirty="0" smtClean="0">
                <a:latin typeface="Arial" panose="020B0604020202020204" pitchFamily="34" charset="0"/>
                <a:cs typeface="Arial" panose="020B0604020202020204" pitchFamily="34" charset="0"/>
              </a:rPr>
              <a:t>/gender/education/</a:t>
            </a:r>
            <a:r>
              <a:rPr lang="en-US" sz="3000" dirty="0" smtClean="0">
                <a:latin typeface="Arial" panose="020B0604020202020204" pitchFamily="34" charset="0"/>
                <a:cs typeface="Arial" panose="020B0604020202020204" pitchFamily="34" charset="0"/>
              </a:rPr>
              <a:t>experience</a:t>
            </a:r>
            <a:r>
              <a:rPr lang="en-US" sz="3000" dirty="0" smtClean="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but also by nativity status.</a:t>
            </a:r>
          </a:p>
          <a:p>
            <a:endParaRPr lang="en-US" sz="8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Report </a:t>
            </a:r>
            <a:r>
              <a:rPr lang="en-US" sz="3000" dirty="0">
                <a:latin typeface="Arial" panose="020B0604020202020204" pitchFamily="34" charset="0"/>
                <a:cs typeface="Arial" panose="020B0604020202020204" pitchFamily="34" charset="0"/>
              </a:rPr>
              <a:t>the changes in inflows and outflows of immigrants from different skill groups and </a:t>
            </a:r>
            <a:r>
              <a:rPr lang="en-US" sz="3000" dirty="0" smtClean="0">
                <a:latin typeface="Arial" panose="020B0604020202020204" pitchFamily="34" charset="0"/>
                <a:cs typeface="Arial" panose="020B0604020202020204" pitchFamily="34" charset="0"/>
              </a:rPr>
              <a:t>source countries, which would allow to disentangle contribution of various factors.</a:t>
            </a:r>
          </a:p>
          <a:p>
            <a:endParaRPr lang="en-US" sz="8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Analyze </a:t>
            </a:r>
            <a:r>
              <a:rPr lang="en-US" sz="3000" dirty="0">
                <a:latin typeface="Arial" panose="020B0604020202020204" pitchFamily="34" charset="0"/>
                <a:cs typeface="Arial" panose="020B0604020202020204" pitchFamily="34" charset="0"/>
              </a:rPr>
              <a:t>immigration trends in other countries </a:t>
            </a:r>
            <a:r>
              <a:rPr lang="en-US" sz="3000" dirty="0" smtClean="0">
                <a:latin typeface="Arial" panose="020B0604020202020204" pitchFamily="34" charset="0"/>
                <a:cs typeface="Arial" panose="020B0604020202020204" pitchFamily="34" charset="0"/>
              </a:rPr>
              <a:t>receiving immigrants </a:t>
            </a:r>
            <a:r>
              <a:rPr lang="en-US" sz="3000" dirty="0">
                <a:latin typeface="Arial" panose="020B0604020202020204" pitchFamily="34" charset="0"/>
                <a:cs typeface="Arial" panose="020B0604020202020204" pitchFamily="34" charset="0"/>
              </a:rPr>
              <a:t>from Latin </a:t>
            </a:r>
            <a:r>
              <a:rPr lang="en-US" sz="3000" dirty="0" smtClean="0">
                <a:latin typeface="Arial" panose="020B0604020202020204" pitchFamily="34" charset="0"/>
                <a:cs typeface="Arial" panose="020B0604020202020204" pitchFamily="34" charset="0"/>
              </a:rPr>
              <a:t>America where three causes are not as important.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469900" y="279647"/>
            <a:ext cx="11175013" cy="1054394"/>
          </a:xfrm>
        </p:spPr>
        <p:txBody>
          <a:bodyPr>
            <a:noAutofit/>
          </a:bodyPr>
          <a:lstStyle/>
          <a:p>
            <a:r>
              <a:rPr lang="en-US" sz="4400" b="1" dirty="0" smtClean="0">
                <a:latin typeface="Arial" panose="020B0604020202020204" pitchFamily="34" charset="0"/>
                <a:cs typeface="Arial" panose="020B0604020202020204" pitchFamily="34" charset="0"/>
              </a:rPr>
              <a:t>MEASUREMENT OF decline in </a:t>
            </a:r>
            <a:br>
              <a:rPr lang="en-US" sz="4400" b="1" dirty="0" smtClean="0">
                <a:latin typeface="Arial" panose="020B0604020202020204" pitchFamily="34" charset="0"/>
                <a:cs typeface="Arial" panose="020B0604020202020204" pitchFamily="34" charset="0"/>
              </a:rPr>
            </a:br>
            <a:r>
              <a:rPr lang="en-US" sz="4400" b="1" dirty="0" smtClean="0">
                <a:latin typeface="Arial" panose="020B0604020202020204" pitchFamily="34" charset="0"/>
                <a:cs typeface="Arial" panose="020B0604020202020204" pitchFamily="34" charset="0"/>
              </a:rPr>
              <a:t>less-skilled immigration</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7341626"/>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4"/>
            <a:ext cx="10515600" cy="5032375"/>
          </a:xfrm>
        </p:spPr>
        <p:txBody>
          <a:bodyPr>
            <a:normAutofit/>
          </a:bodyPr>
          <a:lstStyle/>
          <a:p>
            <a:r>
              <a:rPr lang="en-US" sz="3000" dirty="0" smtClean="0">
                <a:latin typeface="Arial" panose="020B0604020202020204" pitchFamily="34" charset="0"/>
                <a:cs typeface="Arial" panose="020B0604020202020204" pitchFamily="34" charset="0"/>
              </a:rPr>
              <a:t>Temporary differences in economic conditions in the home countries and the USA during the Great Recession.</a:t>
            </a:r>
          </a:p>
          <a:p>
            <a:pPr marL="45720" indent="0">
              <a:buNone/>
            </a:pPr>
            <a:endParaRPr lang="en-US" sz="16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Increased internal and U.S. border enforcement.</a:t>
            </a:r>
          </a:p>
          <a:p>
            <a:endParaRPr lang="en-US" sz="16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Declines in the labor supply in Latin America due to a demographic transition in these countries.</a:t>
            </a:r>
          </a:p>
        </p:txBody>
      </p:sp>
      <p:sp>
        <p:nvSpPr>
          <p:cNvPr id="2" name="Title 1"/>
          <p:cNvSpPr>
            <a:spLocks noGrp="1"/>
          </p:cNvSpPr>
          <p:nvPr>
            <p:ph type="title"/>
          </p:nvPr>
        </p:nvSpPr>
        <p:spPr>
          <a:xfrm>
            <a:off x="508000" y="266947"/>
            <a:ext cx="11175013" cy="1054394"/>
          </a:xfrm>
        </p:spPr>
        <p:txBody>
          <a:bodyPr>
            <a:normAutofit fontScale="90000"/>
          </a:bodyPr>
          <a:lstStyle/>
          <a:p>
            <a:r>
              <a:rPr lang="en-US" sz="4900" b="1" dirty="0" smtClean="0">
                <a:latin typeface="Arial" panose="020B0604020202020204" pitchFamily="34" charset="0"/>
                <a:cs typeface="Arial" panose="020B0604020202020204" pitchFamily="34" charset="0"/>
              </a:rPr>
              <a:t>disentangle causes of decline in less-skilled immigration</a:t>
            </a:r>
            <a:endParaRPr lang="en-US" sz="49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9241032"/>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7699" y="1270000"/>
            <a:ext cx="10756901" cy="5588000"/>
          </a:xfrm>
        </p:spPr>
        <p:txBody>
          <a:bodyPr>
            <a:normAutofit/>
          </a:bodyPr>
          <a:lstStyle/>
          <a:p>
            <a:pPr marL="0" indent="0">
              <a:buNone/>
            </a:pPr>
            <a:endParaRPr lang="en-US" sz="3000" b="1" dirty="0">
              <a:latin typeface="Arial" panose="020B0604020202020204" pitchFamily="34" charset="0"/>
              <a:cs typeface="Arial" panose="020B0604020202020204" pitchFamily="34" charset="0"/>
            </a:endParaRPr>
          </a:p>
          <a:p>
            <a:pPr marL="0" indent="0">
              <a:buNone/>
            </a:pPr>
            <a:r>
              <a:rPr lang="en-US" sz="3000" b="1" u="sng" dirty="0">
                <a:latin typeface="Arial" panose="020B0604020202020204" pitchFamily="34" charset="0"/>
                <a:cs typeface="Arial" panose="020B0604020202020204" pitchFamily="34" charset="0"/>
              </a:rPr>
              <a:t>Main shortcomings</a:t>
            </a:r>
            <a:r>
              <a:rPr lang="en-US" sz="3000" b="1" dirty="0" smtClean="0">
                <a:latin typeface="Arial" panose="020B0604020202020204" pitchFamily="34" charset="0"/>
                <a:cs typeface="Arial" panose="020B0604020202020204" pitchFamily="34" charset="0"/>
              </a:rPr>
              <a:t>:</a:t>
            </a:r>
          </a:p>
          <a:p>
            <a:pPr marL="0" indent="0">
              <a:buNone/>
            </a:pPr>
            <a:endParaRPr lang="en-US" sz="800" dirty="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 The </a:t>
            </a:r>
            <a:r>
              <a:rPr lang="en-US" sz="3000" dirty="0">
                <a:latin typeface="Arial" panose="020B0604020202020204" pitchFamily="34" charset="0"/>
                <a:cs typeface="Arial" panose="020B0604020202020204" pitchFamily="34" charset="0"/>
              </a:rPr>
              <a:t>paper does not attempt to examine causal impacts of the three identified </a:t>
            </a:r>
            <a:r>
              <a:rPr lang="en-US" sz="3000" dirty="0" smtClean="0">
                <a:latin typeface="Arial" panose="020B0604020202020204" pitchFamily="34" charset="0"/>
                <a:cs typeface="Arial" panose="020B0604020202020204" pitchFamily="34" charset="0"/>
              </a:rPr>
              <a:t>factors.</a:t>
            </a:r>
          </a:p>
          <a:p>
            <a:endParaRPr lang="en-US" sz="800" dirty="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 The </a:t>
            </a:r>
            <a:r>
              <a:rPr lang="en-US" sz="3000" dirty="0">
                <a:latin typeface="Arial" panose="020B0604020202020204" pitchFamily="34" charset="0"/>
                <a:cs typeface="Arial" panose="020B0604020202020204" pitchFamily="34" charset="0"/>
              </a:rPr>
              <a:t>drivers are not considered in a single analysis with </a:t>
            </a:r>
            <a:r>
              <a:rPr lang="en-US" sz="3000" dirty="0" smtClean="0">
                <a:latin typeface="Arial" panose="020B0604020202020204" pitchFamily="34" charset="0"/>
                <a:cs typeface="Arial" panose="020B0604020202020204" pitchFamily="34" charset="0"/>
              </a:rPr>
              <a:t>a </a:t>
            </a:r>
            <a:r>
              <a:rPr lang="en-US" sz="3000" dirty="0">
                <a:latin typeface="Arial" panose="020B0604020202020204" pitchFamily="34" charset="0"/>
                <a:cs typeface="Arial" panose="020B0604020202020204" pitchFamily="34" charset="0"/>
              </a:rPr>
              <a:t>single </a:t>
            </a:r>
            <a:r>
              <a:rPr lang="en-US" sz="3000" dirty="0" smtClean="0">
                <a:latin typeface="Arial" panose="020B0604020202020204" pitchFamily="34" charset="0"/>
                <a:cs typeface="Arial" panose="020B0604020202020204" pitchFamily="34" charset="0"/>
              </a:rPr>
              <a:t>dataset.</a:t>
            </a:r>
          </a:p>
          <a:p>
            <a:endParaRPr lang="en-US" sz="800" dirty="0">
              <a:latin typeface="Arial" panose="020B0604020202020204" pitchFamily="34" charset="0"/>
              <a:cs typeface="Arial" panose="020B0604020202020204" pitchFamily="34" charset="0"/>
            </a:endParaRPr>
          </a:p>
          <a:p>
            <a:pPr marL="45720" indent="0">
              <a:buNone/>
            </a:pPr>
            <a:endParaRPr lang="en-US" dirty="0"/>
          </a:p>
        </p:txBody>
      </p:sp>
      <p:sp>
        <p:nvSpPr>
          <p:cNvPr id="3" name="Title 2"/>
          <p:cNvSpPr>
            <a:spLocks noGrp="1"/>
          </p:cNvSpPr>
          <p:nvPr>
            <p:ph type="title"/>
          </p:nvPr>
        </p:nvSpPr>
        <p:spPr>
          <a:xfrm>
            <a:off x="508000" y="279647"/>
            <a:ext cx="11175013" cy="1054394"/>
          </a:xfrm>
        </p:spPr>
        <p:txBody>
          <a:bodyPr/>
          <a:lstStyle/>
          <a:p>
            <a:r>
              <a:rPr lang="en-US" sz="4400" b="1" dirty="0">
                <a:latin typeface="Arial" panose="020B0604020202020204" pitchFamily="34" charset="0"/>
                <a:cs typeface="Arial" panose="020B0604020202020204" pitchFamily="34" charset="0"/>
              </a:rPr>
              <a:t>disentangle causes of decline in less skilled immigration</a:t>
            </a:r>
            <a:endParaRPr lang="en-US" sz="4400" b="1" dirty="0"/>
          </a:p>
        </p:txBody>
      </p:sp>
    </p:spTree>
    <p:extLst>
      <p:ext uri="{BB962C8B-B14F-4D97-AF65-F5344CB8AC3E}">
        <p14:creationId xmlns:p14="http://schemas.microsoft.com/office/powerpoint/2010/main" val="14572132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35000" y="1600200"/>
            <a:ext cx="11061700" cy="5257799"/>
          </a:xfrm>
        </p:spPr>
        <p:txBody>
          <a:bodyPr>
            <a:normAutofit fontScale="92500" lnSpcReduction="20000"/>
          </a:bodyPr>
          <a:lstStyle/>
          <a:p>
            <a:pPr marL="0" indent="0">
              <a:buNone/>
            </a:pPr>
            <a:r>
              <a:rPr lang="en-US" sz="3000" dirty="0" smtClean="0">
                <a:latin typeface="Arial" panose="020B0604020202020204" pitchFamily="34" charset="0"/>
                <a:cs typeface="Arial" panose="020B0604020202020204" pitchFamily="34" charset="0"/>
              </a:rPr>
              <a:t>Regression </a:t>
            </a:r>
            <a:r>
              <a:rPr lang="en-US" sz="3000" dirty="0">
                <a:latin typeface="Arial" panose="020B0604020202020204" pitchFamily="34" charset="0"/>
                <a:cs typeface="Arial" panose="020B0604020202020204" pitchFamily="34" charset="0"/>
              </a:rPr>
              <a:t>of the change in emigration </a:t>
            </a:r>
            <a:r>
              <a:rPr lang="en-US" sz="3000" dirty="0" smtClean="0">
                <a:latin typeface="Arial" panose="020B0604020202020204" pitchFamily="34" charset="0"/>
                <a:cs typeface="Arial" panose="020B0604020202020204" pitchFamily="34" charset="0"/>
              </a:rPr>
              <a:t>from each </a:t>
            </a:r>
            <a:r>
              <a:rPr lang="en-US" sz="3000" dirty="0">
                <a:latin typeface="Arial" panose="020B0604020202020204" pitchFamily="34" charset="0"/>
                <a:cs typeface="Arial" panose="020B0604020202020204" pitchFamily="34" charset="0"/>
              </a:rPr>
              <a:t>Mexican </a:t>
            </a:r>
            <a:r>
              <a:rPr lang="en-US" sz="3000" dirty="0" smtClean="0">
                <a:latin typeface="Arial" panose="020B0604020202020204" pitchFamily="34" charset="0"/>
                <a:cs typeface="Arial" panose="020B0604020202020204" pitchFamily="34" charset="0"/>
              </a:rPr>
              <a:t>state on the ratio of GDP in each state to GDP in the US, and on the ratio of the birth cohorts:</a:t>
            </a:r>
          </a:p>
          <a:p>
            <a:r>
              <a:rPr lang="en-US" sz="3000" dirty="0">
                <a:latin typeface="Arial" panose="020B0604020202020204" pitchFamily="34" charset="0"/>
                <a:cs typeface="Arial" panose="020B0604020202020204" pitchFamily="34" charset="0"/>
              </a:rPr>
              <a:t>The analysis uses </a:t>
            </a:r>
            <a:r>
              <a:rPr lang="en-US" sz="3000" dirty="0" smtClean="0">
                <a:latin typeface="Arial" panose="020B0604020202020204" pitchFamily="34" charset="0"/>
                <a:cs typeface="Arial" panose="020B0604020202020204" pitchFamily="34" charset="0"/>
              </a:rPr>
              <a:t>the </a:t>
            </a:r>
            <a:r>
              <a:rPr lang="en-US" sz="3000" dirty="0">
                <a:latin typeface="Arial" panose="020B0604020202020204" pitchFamily="34" charset="0"/>
                <a:cs typeface="Arial" panose="020B0604020202020204" pitchFamily="34" charset="0"/>
              </a:rPr>
              <a:t>relative labor supply </a:t>
            </a:r>
            <a:r>
              <a:rPr lang="en-US" sz="3000" dirty="0" smtClean="0">
                <a:latin typeface="Arial" panose="020B0604020202020204" pitchFamily="34" charset="0"/>
                <a:cs typeface="Arial" panose="020B0604020202020204" pitchFamily="34" charset="0"/>
              </a:rPr>
              <a:t>shock as an instrument. However</a:t>
            </a:r>
            <a:r>
              <a:rPr lang="en-US" sz="3000" dirty="0">
                <a:latin typeface="Arial" panose="020B0604020202020204" pitchFamily="34" charset="0"/>
                <a:cs typeface="Arial" panose="020B0604020202020204" pitchFamily="34" charset="0"/>
              </a:rPr>
              <a:t>, the first stage is never shown and US birth cohort size could itself be affected by previous </a:t>
            </a:r>
            <a:r>
              <a:rPr lang="en-US" sz="3000" dirty="0" smtClean="0">
                <a:latin typeface="Arial" panose="020B0604020202020204" pitchFamily="34" charset="0"/>
                <a:cs typeface="Arial" panose="020B0604020202020204" pitchFamily="34" charset="0"/>
              </a:rPr>
              <a:t>migration.</a:t>
            </a:r>
          </a:p>
          <a:p>
            <a:r>
              <a:rPr lang="en-US" sz="3000" dirty="0" smtClean="0">
                <a:latin typeface="Arial" panose="020B0604020202020204" pitchFamily="34" charset="0"/>
                <a:cs typeface="Arial" panose="020B0604020202020204" pitchFamily="34" charset="0"/>
              </a:rPr>
              <a:t>It does not include information on enforcement.</a:t>
            </a:r>
          </a:p>
          <a:p>
            <a:r>
              <a:rPr lang="en-US" sz="3000" dirty="0" smtClean="0">
                <a:latin typeface="Arial" panose="020B0604020202020204" pitchFamily="34" charset="0"/>
                <a:cs typeface="Arial" panose="020B0604020202020204" pitchFamily="34" charset="0"/>
              </a:rPr>
              <a:t>Analysis could include a measure </a:t>
            </a:r>
            <a:r>
              <a:rPr lang="en-US" sz="3000" dirty="0">
                <a:latin typeface="Arial" panose="020B0604020202020204" pitchFamily="34" charset="0"/>
                <a:cs typeface="Arial" panose="020B0604020202020204" pitchFamily="34" charset="0"/>
              </a:rPr>
              <a:t>of relative inequality in Mexico and the US</a:t>
            </a:r>
            <a:r>
              <a:rPr lang="en-US" sz="3000" dirty="0" smtClean="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rPr>
              <a:t>to understand the relative returns </a:t>
            </a:r>
            <a:r>
              <a:rPr lang="en-US" sz="3000" dirty="0" smtClean="0">
                <a:latin typeface="Arial" panose="020B0604020202020204" pitchFamily="34" charset="0"/>
                <a:cs typeface="Arial" panose="020B0604020202020204" pitchFamily="34" charset="0"/>
              </a:rPr>
              <a:t>for a </a:t>
            </a:r>
            <a:r>
              <a:rPr lang="en-US" sz="3000" dirty="0">
                <a:latin typeface="Arial" panose="020B0604020202020204" pitchFamily="34" charset="0"/>
                <a:cs typeface="Arial" panose="020B0604020202020204" pitchFamily="34" charset="0"/>
              </a:rPr>
              <a:t>HS </a:t>
            </a:r>
            <a:r>
              <a:rPr lang="en-US" sz="3000" dirty="0" smtClean="0">
                <a:latin typeface="Arial" panose="020B0604020202020204" pitchFamily="34" charset="0"/>
                <a:cs typeface="Arial" panose="020B0604020202020204" pitchFamily="34" charset="0"/>
              </a:rPr>
              <a:t>graduate or dropout.</a:t>
            </a:r>
          </a:p>
          <a:p>
            <a:r>
              <a:rPr lang="en-US" sz="3000" dirty="0" smtClean="0">
                <a:latin typeface="Arial" panose="020B0604020202020204" pitchFamily="34" charset="0"/>
                <a:cs typeface="Arial" panose="020B0604020202020204" pitchFamily="34" charset="0"/>
              </a:rPr>
              <a:t>Study drops 2010, although the </a:t>
            </a:r>
            <a:r>
              <a:rPr lang="en-US" sz="3000" dirty="0">
                <a:latin typeface="Arial" panose="020B0604020202020204" pitchFamily="34" charset="0"/>
                <a:cs typeface="Arial" panose="020B0604020202020204" pitchFamily="34" charset="0"/>
              </a:rPr>
              <a:t>Great </a:t>
            </a:r>
            <a:r>
              <a:rPr lang="en-US" sz="3000" dirty="0" smtClean="0">
                <a:latin typeface="Arial" panose="020B0604020202020204" pitchFamily="34" charset="0"/>
                <a:cs typeface="Arial" panose="020B0604020202020204" pitchFamily="34" charset="0"/>
              </a:rPr>
              <a:t>Recession officially started in Q3 2008 and </a:t>
            </a:r>
            <a:r>
              <a:rPr lang="en-US" sz="3000" dirty="0">
                <a:latin typeface="Arial" panose="020B0604020202020204" pitchFamily="34" charset="0"/>
                <a:cs typeface="Arial" panose="020B0604020202020204" pitchFamily="34" charset="0"/>
              </a:rPr>
              <a:t>ended </a:t>
            </a:r>
            <a:r>
              <a:rPr lang="en-US" sz="3000" dirty="0" smtClean="0">
                <a:latin typeface="Arial" panose="020B0604020202020204" pitchFamily="34" charset="0"/>
                <a:cs typeface="Arial" panose="020B0604020202020204" pitchFamily="34" charset="0"/>
              </a:rPr>
              <a:t>in Q2 2009. Also, surprisingly effects become smaller when drop 2010.</a:t>
            </a:r>
          </a:p>
          <a:p>
            <a:endParaRPr lang="en-US" dirty="0" smtClean="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190500" y="266947"/>
            <a:ext cx="11747500" cy="1054394"/>
          </a:xfrm>
        </p:spPr>
        <p:txBody>
          <a:bodyPr>
            <a:noAutofit/>
          </a:bodyPr>
          <a:lstStyle/>
          <a:p>
            <a:r>
              <a:rPr lang="en-US" sz="4400" b="1" dirty="0" smtClean="0">
                <a:latin typeface="Arial" panose="020B0604020202020204" pitchFamily="34" charset="0"/>
                <a:cs typeface="Arial" panose="020B0604020202020204" pitchFamily="34" charset="0"/>
              </a:rPr>
              <a:t>disentangling causes of decline in less-skilled immigration</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2009349"/>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14500"/>
            <a:ext cx="10909300" cy="5143499"/>
          </a:xfrm>
        </p:spPr>
        <p:txBody>
          <a:bodyPr>
            <a:normAutofit fontScale="92500" lnSpcReduction="10000"/>
          </a:bodyPr>
          <a:lstStyle/>
          <a:p>
            <a:pPr marL="0" indent="0">
              <a:buNone/>
            </a:pPr>
            <a:r>
              <a:rPr lang="en-US" sz="3000" dirty="0" smtClean="0">
                <a:latin typeface="Arial" panose="020B0604020202020204" pitchFamily="34" charset="0"/>
                <a:cs typeface="Arial" panose="020B0604020202020204" pitchFamily="34" charset="0"/>
              </a:rPr>
              <a:t>Regression of emigration </a:t>
            </a:r>
            <a:r>
              <a:rPr lang="en-US" sz="3000" dirty="0">
                <a:latin typeface="Arial" panose="020B0604020202020204" pitchFamily="34" charset="0"/>
                <a:cs typeface="Arial" panose="020B0604020202020204" pitchFamily="34" charset="0"/>
              </a:rPr>
              <a:t>on relative supplies of less skilled </a:t>
            </a:r>
            <a:r>
              <a:rPr lang="en-US" sz="3000" dirty="0" smtClean="0">
                <a:latin typeface="Arial" panose="020B0604020202020204" pitchFamily="34" charset="0"/>
                <a:cs typeface="Arial" panose="020B0604020202020204" pitchFamily="34" charset="0"/>
              </a:rPr>
              <a:t>migration from LAC </a:t>
            </a:r>
            <a:r>
              <a:rPr lang="en-US" sz="3000" dirty="0">
                <a:latin typeface="Arial" panose="020B0604020202020204" pitchFamily="34" charset="0"/>
                <a:cs typeface="Arial" panose="020B0604020202020204" pitchFamily="34" charset="0"/>
              </a:rPr>
              <a:t>countries relative to the </a:t>
            </a:r>
            <a:r>
              <a:rPr lang="en-US" sz="3000" dirty="0" smtClean="0">
                <a:latin typeface="Arial" panose="020B0604020202020204" pitchFamily="34" charset="0"/>
                <a:cs typeface="Arial" panose="020B0604020202020204" pitchFamily="34" charset="0"/>
              </a:rPr>
              <a:t>US, and </a:t>
            </a:r>
            <a:r>
              <a:rPr lang="en-US" sz="3000" dirty="0">
                <a:latin typeface="Arial" panose="020B0604020202020204" pitchFamily="34" charset="0"/>
                <a:cs typeface="Arial" panose="020B0604020202020204" pitchFamily="34" charset="0"/>
              </a:rPr>
              <a:t>GDP in sending countries relative to US </a:t>
            </a:r>
            <a:r>
              <a:rPr lang="en-US" sz="3000" dirty="0" smtClean="0">
                <a:latin typeface="Arial" panose="020B0604020202020204" pitchFamily="34" charset="0"/>
                <a:cs typeface="Arial" panose="020B0604020202020204" pitchFamily="34" charset="0"/>
              </a:rPr>
              <a:t>GDP:</a:t>
            </a:r>
          </a:p>
          <a:p>
            <a:pPr marL="0" indent="0">
              <a:buNone/>
            </a:pPr>
            <a:endParaRPr lang="en-US" sz="8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Analysis shows negative effects of relative labor supply for many countries and positive only for Mexico, El Salvador and Trinidad &amp; Tobago. This is surprising. </a:t>
            </a:r>
          </a:p>
          <a:p>
            <a:endParaRPr lang="en-US" sz="800" dirty="0" smtClean="0">
              <a:latin typeface="Arial" panose="020B0604020202020204" pitchFamily="34" charset="0"/>
              <a:cs typeface="Arial" panose="020B0604020202020204" pitchFamily="34" charset="0"/>
            </a:endParaRPr>
          </a:p>
          <a:p>
            <a:r>
              <a:rPr lang="en-US" sz="3000" dirty="0">
                <a:latin typeface="Arial" panose="020B0604020202020204" pitchFamily="34" charset="0"/>
                <a:cs typeface="Arial" panose="020B0604020202020204" pitchFamily="34" charset="0"/>
              </a:rPr>
              <a:t>Given the positive sign on the GDP </a:t>
            </a:r>
            <a:r>
              <a:rPr lang="en-US" sz="3000" dirty="0" smtClean="0">
                <a:latin typeface="Arial" panose="020B0604020202020204" pitchFamily="34" charset="0"/>
                <a:cs typeface="Arial" panose="020B0604020202020204" pitchFamily="34" charset="0"/>
              </a:rPr>
              <a:t>ratios, this </a:t>
            </a:r>
            <a:r>
              <a:rPr lang="en-US" sz="3000" dirty="0">
                <a:latin typeface="Arial" panose="020B0604020202020204" pitchFamily="34" charset="0"/>
                <a:cs typeface="Arial" panose="020B0604020202020204" pitchFamily="34" charset="0"/>
              </a:rPr>
              <a:t>regression is not capturing the effect of </a:t>
            </a:r>
            <a:r>
              <a:rPr lang="en-US" sz="3000" dirty="0" smtClean="0">
                <a:latin typeface="Arial" panose="020B0604020202020204" pitchFamily="34" charset="0"/>
                <a:cs typeface="Arial" panose="020B0604020202020204" pitchFamily="34" charset="0"/>
              </a:rPr>
              <a:t>positive demand shocks on keeping migrants from leaving (like previous analysis) but rather the effects on </a:t>
            </a:r>
            <a:r>
              <a:rPr lang="en-US" sz="3000" dirty="0" smtClean="0">
                <a:latin typeface="Arial" panose="020B0604020202020204" pitchFamily="34" charset="0"/>
                <a:cs typeface="Arial" panose="020B0604020202020204" pitchFamily="34" charset="0"/>
              </a:rPr>
              <a:t>relaxing </a:t>
            </a:r>
            <a:r>
              <a:rPr lang="en-US" sz="3000" dirty="0" smtClean="0">
                <a:latin typeface="Arial" panose="020B0604020202020204" pitchFamily="34" charset="0"/>
                <a:cs typeface="Arial" panose="020B0604020202020204" pitchFamily="34" charset="0"/>
              </a:rPr>
              <a:t>credit constraints for migrants. Need to explain why this is different from Mexican data.</a:t>
            </a:r>
          </a:p>
        </p:txBody>
      </p:sp>
      <p:sp>
        <p:nvSpPr>
          <p:cNvPr id="2" name="Title 1"/>
          <p:cNvSpPr>
            <a:spLocks noGrp="1"/>
          </p:cNvSpPr>
          <p:nvPr>
            <p:ph type="title"/>
          </p:nvPr>
        </p:nvSpPr>
        <p:spPr>
          <a:xfrm>
            <a:off x="0" y="254247"/>
            <a:ext cx="12192000" cy="1054394"/>
          </a:xfrm>
        </p:spPr>
        <p:txBody>
          <a:bodyPr>
            <a:noAutofit/>
          </a:bodyPr>
          <a:lstStyle/>
          <a:p>
            <a:r>
              <a:rPr lang="en-US" sz="4400" b="1" dirty="0" smtClean="0">
                <a:latin typeface="Arial" panose="020B0604020202020204" pitchFamily="34" charset="0"/>
                <a:cs typeface="Arial" panose="020B0604020202020204" pitchFamily="34" charset="0"/>
              </a:rPr>
              <a:t>disentangling causes of decline in less-skilled immigration</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148419"/>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1587500"/>
            <a:ext cx="11696700" cy="5359400"/>
          </a:xfrm>
        </p:spPr>
        <p:txBody>
          <a:bodyPr>
            <a:normAutofit fontScale="92500" lnSpcReduction="10000"/>
          </a:bodyPr>
          <a:lstStyle/>
          <a:p>
            <a:pPr marL="0" indent="0">
              <a:buNone/>
            </a:pPr>
            <a:r>
              <a:rPr lang="en-US" sz="3200" dirty="0" smtClean="0">
                <a:latin typeface="Arial" panose="020B0604020202020204" pitchFamily="34" charset="0"/>
                <a:cs typeface="Arial" panose="020B0604020202020204" pitchFamily="34" charset="0"/>
              </a:rPr>
              <a:t>Regression of skilled/unskilled </a:t>
            </a:r>
            <a:r>
              <a:rPr lang="en-US" sz="3200" dirty="0">
                <a:latin typeface="Arial" panose="020B0604020202020204" pitchFamily="34" charset="0"/>
                <a:cs typeface="Arial" panose="020B0604020202020204" pitchFamily="34" charset="0"/>
              </a:rPr>
              <a:t>wage </a:t>
            </a:r>
            <a:r>
              <a:rPr lang="en-US" sz="3200" dirty="0" smtClean="0">
                <a:latin typeface="Arial" panose="020B0604020202020204" pitchFamily="34" charset="0"/>
                <a:cs typeface="Arial" panose="020B0604020202020204" pitchFamily="34" charset="0"/>
              </a:rPr>
              <a:t>differentials a-la Katz &amp; Murphy:</a:t>
            </a:r>
          </a:p>
          <a:p>
            <a:pPr marL="0" indent="0">
              <a:buNone/>
            </a:pPr>
            <a:endParaRPr lang="en-US" sz="9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Time trend </a:t>
            </a:r>
            <a:r>
              <a:rPr lang="en-US" sz="3000" dirty="0">
                <a:latin typeface="Arial" panose="020B0604020202020204" pitchFamily="34" charset="0"/>
                <a:cs typeface="Arial" panose="020B0604020202020204" pitchFamily="34" charset="0"/>
              </a:rPr>
              <a:t>would imply that labor demand is growing at a constant rate </a:t>
            </a:r>
            <a:r>
              <a:rPr lang="en-US" sz="3000" dirty="0" smtClean="0">
                <a:latin typeface="Arial" panose="020B0604020202020204" pitchFamily="34" charset="0"/>
                <a:cs typeface="Arial" panose="020B0604020202020204" pitchFamily="34" charset="0"/>
              </a:rPr>
              <a:t>over </a:t>
            </a:r>
            <a:r>
              <a:rPr lang="en-US" sz="3000" dirty="0">
                <a:latin typeface="Arial" panose="020B0604020202020204" pitchFamily="34" charset="0"/>
                <a:cs typeface="Arial" panose="020B0604020202020204" pitchFamily="34" charset="0"/>
              </a:rPr>
              <a:t>time period or within each sub-period, and this </a:t>
            </a:r>
            <a:r>
              <a:rPr lang="en-US" sz="3000" dirty="0" smtClean="0">
                <a:latin typeface="Arial" panose="020B0604020202020204" pitchFamily="34" charset="0"/>
                <a:cs typeface="Arial" panose="020B0604020202020204" pitchFamily="34" charset="0"/>
              </a:rPr>
              <a:t>is not </a:t>
            </a:r>
            <a:r>
              <a:rPr lang="en-US" sz="3000" dirty="0">
                <a:latin typeface="Arial" panose="020B0604020202020204" pitchFamily="34" charset="0"/>
                <a:cs typeface="Arial" panose="020B0604020202020204" pitchFamily="34" charset="0"/>
              </a:rPr>
              <a:t>the </a:t>
            </a:r>
            <a:r>
              <a:rPr lang="en-US" sz="3000" dirty="0" smtClean="0">
                <a:latin typeface="Arial" panose="020B0604020202020204" pitchFamily="34" charset="0"/>
                <a:cs typeface="Arial" panose="020B0604020202020204" pitchFamily="34" charset="0"/>
              </a:rPr>
              <a:t>case. The analysis </a:t>
            </a:r>
            <a:r>
              <a:rPr lang="en-US" sz="3000" dirty="0" smtClean="0">
                <a:latin typeface="Arial" panose="020B0604020202020204" pitchFamily="34" charset="0"/>
                <a:cs typeface="Arial" panose="020B0604020202020204" pitchFamily="34" charset="0"/>
              </a:rPr>
              <a:t>does </a:t>
            </a:r>
            <a:r>
              <a:rPr lang="en-US" sz="3000" dirty="0" smtClean="0">
                <a:latin typeface="Arial" panose="020B0604020202020204" pitchFamily="34" charset="0"/>
                <a:cs typeface="Arial" panose="020B0604020202020204" pitchFamily="34" charset="0"/>
              </a:rPr>
              <a:t>include </a:t>
            </a:r>
            <a:r>
              <a:rPr lang="en-US" sz="3000" dirty="0" smtClean="0">
                <a:latin typeface="Arial" panose="020B0604020202020204" pitchFamily="34" charset="0"/>
                <a:cs typeface="Arial" panose="020B0604020202020204" pitchFamily="34" charset="0"/>
              </a:rPr>
              <a:t>the unemployment rate, but no other </a:t>
            </a:r>
            <a:r>
              <a:rPr lang="en-US" sz="3000" dirty="0" smtClean="0">
                <a:latin typeface="Arial" panose="020B0604020202020204" pitchFamily="34" charset="0"/>
                <a:cs typeface="Arial" panose="020B0604020202020204" pitchFamily="34" charset="0"/>
              </a:rPr>
              <a:t>measure associated </a:t>
            </a:r>
            <a:r>
              <a:rPr lang="en-US" sz="3000" dirty="0">
                <a:latin typeface="Arial" panose="020B0604020202020204" pitchFamily="34" charset="0"/>
                <a:cs typeface="Arial" panose="020B0604020202020204" pitchFamily="34" charset="0"/>
              </a:rPr>
              <a:t>with </a:t>
            </a:r>
            <a:r>
              <a:rPr lang="en-US" sz="3000" dirty="0" smtClean="0">
                <a:latin typeface="Arial" panose="020B0604020202020204" pitchFamily="34" charset="0"/>
                <a:cs typeface="Arial" panose="020B0604020202020204" pitchFamily="34" charset="0"/>
              </a:rPr>
              <a:t>relative labor </a:t>
            </a:r>
            <a:r>
              <a:rPr lang="en-US" sz="3000" dirty="0">
                <a:latin typeface="Arial" panose="020B0604020202020204" pitchFamily="34" charset="0"/>
                <a:cs typeface="Arial" panose="020B0604020202020204" pitchFamily="34" charset="0"/>
              </a:rPr>
              <a:t>demand for </a:t>
            </a:r>
            <a:r>
              <a:rPr lang="en-US" sz="3000" dirty="0" smtClean="0">
                <a:latin typeface="Arial" panose="020B0604020202020204" pitchFamily="34" charset="0"/>
                <a:cs typeface="Arial" panose="020B0604020202020204" pitchFamily="34" charset="0"/>
              </a:rPr>
              <a:t>skilled </a:t>
            </a:r>
            <a:r>
              <a:rPr lang="en-US" sz="3000" dirty="0">
                <a:latin typeface="Arial" panose="020B0604020202020204" pitchFamily="34" charset="0"/>
                <a:cs typeface="Arial" panose="020B0604020202020204" pitchFamily="34" charset="0"/>
              </a:rPr>
              <a:t>to unskilled </a:t>
            </a:r>
            <a:r>
              <a:rPr lang="en-US" sz="3000" dirty="0" smtClean="0">
                <a:latin typeface="Arial" panose="020B0604020202020204" pitchFamily="34" charset="0"/>
                <a:cs typeface="Arial" panose="020B0604020202020204" pitchFamily="34" charset="0"/>
              </a:rPr>
              <a:t>workers.</a:t>
            </a:r>
            <a:endParaRPr lang="en-US" sz="3000" dirty="0" smtClean="0">
              <a:latin typeface="Arial" panose="020B0604020202020204" pitchFamily="34" charset="0"/>
              <a:cs typeface="Arial" panose="020B0604020202020204" pitchFamily="34" charset="0"/>
            </a:endParaRPr>
          </a:p>
          <a:p>
            <a:endParaRPr lang="en-US" sz="9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Analysis </a:t>
            </a:r>
            <a:r>
              <a:rPr lang="en-US" sz="3000" dirty="0">
                <a:latin typeface="Arial" panose="020B0604020202020204" pitchFamily="34" charset="0"/>
                <a:cs typeface="Arial" panose="020B0604020202020204" pitchFamily="34" charset="0"/>
              </a:rPr>
              <a:t>c</a:t>
            </a:r>
            <a:r>
              <a:rPr lang="en-US" sz="3000" dirty="0" smtClean="0">
                <a:latin typeface="Arial" panose="020B0604020202020204" pitchFamily="34" charset="0"/>
                <a:cs typeface="Arial" panose="020B0604020202020204" pitchFamily="34" charset="0"/>
              </a:rPr>
              <a:t>ould </a:t>
            </a:r>
            <a:r>
              <a:rPr lang="en-US" sz="3000" dirty="0">
                <a:latin typeface="Arial" panose="020B0604020202020204" pitchFamily="34" charset="0"/>
                <a:cs typeface="Arial" panose="020B0604020202020204" pitchFamily="34" charset="0"/>
              </a:rPr>
              <a:t>distinguish </a:t>
            </a:r>
            <a:r>
              <a:rPr lang="en-US" sz="3000" dirty="0" smtClean="0">
                <a:latin typeface="Arial" panose="020B0604020202020204" pitchFamily="34" charset="0"/>
                <a:cs typeface="Arial" panose="020B0604020202020204" pitchFamily="34" charset="0"/>
              </a:rPr>
              <a:t>immigrants’ and natives’ labor supply</a:t>
            </a:r>
            <a:r>
              <a:rPr lang="en-US" sz="3000" dirty="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for sub-period after 1994 and see if results robust. This would allow to use differential efficiency units for immigrants and natives, and allow </a:t>
            </a:r>
            <a:r>
              <a:rPr lang="en-US" sz="3000" dirty="0">
                <a:latin typeface="Arial" panose="020B0604020202020204" pitchFamily="34" charset="0"/>
                <a:cs typeface="Arial" panose="020B0604020202020204" pitchFamily="34" charset="0"/>
              </a:rPr>
              <a:t>for differential </a:t>
            </a:r>
            <a:r>
              <a:rPr lang="en-US" sz="3000" dirty="0" err="1" smtClean="0">
                <a:latin typeface="Arial" panose="020B0604020202020204" pitchFamily="34" charset="0"/>
                <a:cs typeface="Arial" panose="020B0604020202020204" pitchFamily="34" charset="0"/>
              </a:rPr>
              <a:t>elasticities</a:t>
            </a:r>
            <a:r>
              <a:rPr lang="en-US" sz="3000" dirty="0" smtClean="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rPr>
              <a:t>of substitution for immigrant and native workers of different skill </a:t>
            </a:r>
            <a:r>
              <a:rPr lang="en-US" sz="3000" dirty="0" smtClean="0">
                <a:latin typeface="Arial" panose="020B0604020202020204" pitchFamily="34" charset="0"/>
                <a:cs typeface="Arial" panose="020B0604020202020204" pitchFamily="34" charset="0"/>
              </a:rPr>
              <a:t>levels.</a:t>
            </a:r>
          </a:p>
        </p:txBody>
      </p:sp>
      <p:sp>
        <p:nvSpPr>
          <p:cNvPr id="2" name="Title 1"/>
          <p:cNvSpPr>
            <a:spLocks noGrp="1"/>
          </p:cNvSpPr>
          <p:nvPr>
            <p:ph type="title"/>
          </p:nvPr>
        </p:nvSpPr>
        <p:spPr>
          <a:xfrm>
            <a:off x="203200" y="292347"/>
            <a:ext cx="11861800" cy="1054394"/>
          </a:xfrm>
        </p:spPr>
        <p:txBody>
          <a:bodyPr>
            <a:noAutofit/>
          </a:bodyPr>
          <a:lstStyle/>
          <a:p>
            <a:r>
              <a:rPr lang="en-US" sz="4400" b="1" dirty="0" smtClean="0">
                <a:latin typeface="Arial" panose="020B0604020202020204" pitchFamily="34" charset="0"/>
                <a:cs typeface="Arial" panose="020B0604020202020204" pitchFamily="34" charset="0"/>
              </a:rPr>
              <a:t>disentangling causes of decline in less skilled immigration</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731399"/>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1" y="1549400"/>
            <a:ext cx="11252200" cy="5600700"/>
          </a:xfrm>
        </p:spPr>
        <p:txBody>
          <a:bodyPr>
            <a:normAutofit fontScale="92500" lnSpcReduction="10000"/>
          </a:bodyPr>
          <a:lstStyle/>
          <a:p>
            <a:pPr>
              <a:spcBef>
                <a:spcPts val="0"/>
              </a:spcBef>
            </a:pPr>
            <a:r>
              <a:rPr lang="en-US" sz="3100" dirty="0" smtClean="0">
                <a:latin typeface="Arial"/>
                <a:cs typeface="Arial"/>
              </a:rPr>
              <a:t>Tackles a policy issue of great importance for the reality we are leaving in the country today.</a:t>
            </a:r>
          </a:p>
          <a:p>
            <a:pPr>
              <a:spcBef>
                <a:spcPts val="0"/>
              </a:spcBef>
            </a:pPr>
            <a:endParaRPr lang="en-US" sz="900" dirty="0" smtClean="0">
              <a:latin typeface="Arial"/>
              <a:cs typeface="Arial"/>
            </a:endParaRPr>
          </a:p>
          <a:p>
            <a:pPr>
              <a:spcBef>
                <a:spcPts val="0"/>
              </a:spcBef>
            </a:pPr>
            <a:r>
              <a:rPr lang="en-US" sz="3100" dirty="0" smtClean="0">
                <a:latin typeface="Arial"/>
                <a:cs typeface="Arial"/>
              </a:rPr>
              <a:t>Measures factors behind decline in less-skilled migration.</a:t>
            </a:r>
          </a:p>
          <a:p>
            <a:pPr>
              <a:spcBef>
                <a:spcPts val="0"/>
              </a:spcBef>
            </a:pPr>
            <a:endParaRPr lang="en-US" sz="900" dirty="0" smtClean="0">
              <a:latin typeface="Arial"/>
              <a:cs typeface="Arial"/>
            </a:endParaRPr>
          </a:p>
          <a:p>
            <a:pPr>
              <a:spcBef>
                <a:spcPts val="0"/>
              </a:spcBef>
            </a:pPr>
            <a:r>
              <a:rPr lang="en-US" sz="3100" dirty="0" smtClean="0">
                <a:latin typeface="Arial"/>
                <a:cs typeface="Arial"/>
              </a:rPr>
              <a:t>Finds that while cyclical factors play a role in driving down migration from Mexico, the decline in population from Mexico and other Latin American countries was the main source behind the fall in migration</a:t>
            </a:r>
            <a:r>
              <a:rPr lang="en-US" sz="3200" dirty="0" smtClean="0">
                <a:latin typeface="Arial"/>
                <a:cs typeface="Arial"/>
              </a:rPr>
              <a:t>.</a:t>
            </a:r>
          </a:p>
          <a:p>
            <a:pPr>
              <a:spcBef>
                <a:spcPts val="0"/>
              </a:spcBef>
            </a:pPr>
            <a:endParaRPr lang="en-US" sz="900" dirty="0" smtClean="0">
              <a:latin typeface="Arial"/>
              <a:cs typeface="Arial"/>
            </a:endParaRPr>
          </a:p>
          <a:p>
            <a:pPr>
              <a:spcBef>
                <a:spcPts val="0"/>
              </a:spcBef>
            </a:pPr>
            <a:r>
              <a:rPr lang="en-US" sz="3100" dirty="0" smtClean="0">
                <a:latin typeface="Arial"/>
                <a:cs typeface="Arial"/>
              </a:rPr>
              <a:t>Paper warns of ageing immigrant undocumented population who will be a burden for states. However, it does not mention that if working age undocumented population were granted legal status, they would help to fund by contributing to Medicare and safety nets.</a:t>
            </a:r>
          </a:p>
          <a:p>
            <a:pPr marL="45720" indent="0">
              <a:buNone/>
            </a:pPr>
            <a:endParaRPr lang="en-US" sz="3000" dirty="0">
              <a:latin typeface="Arial"/>
              <a:cs typeface="Arial"/>
            </a:endParaRPr>
          </a:p>
        </p:txBody>
      </p:sp>
      <p:sp>
        <p:nvSpPr>
          <p:cNvPr id="3" name="Title 2"/>
          <p:cNvSpPr>
            <a:spLocks noGrp="1"/>
          </p:cNvSpPr>
          <p:nvPr>
            <p:ph type="title"/>
          </p:nvPr>
        </p:nvSpPr>
        <p:spPr/>
        <p:txBody>
          <a:bodyPr/>
          <a:lstStyle/>
          <a:p>
            <a:r>
              <a:rPr lang="en-US" sz="4400" b="1" dirty="0" smtClean="0">
                <a:latin typeface="Arial" panose="020B0604020202020204" pitchFamily="34" charset="0"/>
                <a:cs typeface="Arial" panose="020B0604020202020204" pitchFamily="34" charset="0"/>
              </a:rPr>
              <a:t>conclusion</a:t>
            </a:r>
            <a:endParaRPr lang="en-US" sz="4400" dirty="0"/>
          </a:p>
        </p:txBody>
      </p:sp>
    </p:spTree>
    <p:extLst>
      <p:ext uri="{BB962C8B-B14F-4D97-AF65-F5344CB8AC3E}">
        <p14:creationId xmlns:p14="http://schemas.microsoft.com/office/powerpoint/2010/main" val="359400951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87399" y="1930399"/>
            <a:ext cx="10782301" cy="4196079"/>
          </a:xfrm>
        </p:spPr>
        <p:txBody>
          <a:bodyPr/>
          <a:lstStyle/>
          <a:p>
            <a:r>
              <a:rPr lang="en-US" sz="3000" dirty="0">
                <a:latin typeface="Arial"/>
                <a:cs typeface="Arial"/>
              </a:rPr>
              <a:t>Very timely analysis on an important issue</a:t>
            </a:r>
            <a:r>
              <a:rPr lang="en-US" sz="3000" dirty="0" smtClean="0">
                <a:latin typeface="Arial"/>
                <a:cs typeface="Arial"/>
              </a:rPr>
              <a:t>.</a:t>
            </a:r>
          </a:p>
          <a:p>
            <a:endParaRPr lang="en-US" sz="1600" dirty="0">
              <a:latin typeface="Arial"/>
              <a:cs typeface="Arial"/>
            </a:endParaRPr>
          </a:p>
          <a:p>
            <a:r>
              <a:rPr lang="en-US" sz="3000" dirty="0">
                <a:latin typeface="Arial"/>
                <a:cs typeface="Arial"/>
              </a:rPr>
              <a:t>Brings down pre-conceptions on </a:t>
            </a:r>
            <a:r>
              <a:rPr lang="en-US" sz="3000" dirty="0" smtClean="0">
                <a:latin typeface="Arial"/>
                <a:cs typeface="Arial"/>
              </a:rPr>
              <a:t>magnitude, direction, and characteristics </a:t>
            </a:r>
            <a:r>
              <a:rPr lang="en-US" sz="3000" dirty="0">
                <a:latin typeface="Arial"/>
                <a:cs typeface="Arial"/>
              </a:rPr>
              <a:t>of less-skilled immigration</a:t>
            </a:r>
            <a:r>
              <a:rPr lang="en-US" sz="3000" dirty="0" smtClean="0">
                <a:latin typeface="Arial"/>
                <a:cs typeface="Arial"/>
              </a:rPr>
              <a:t>.</a:t>
            </a:r>
          </a:p>
          <a:p>
            <a:endParaRPr lang="en-US" sz="1600" dirty="0">
              <a:latin typeface="Arial"/>
              <a:cs typeface="Arial"/>
            </a:endParaRPr>
          </a:p>
          <a:p>
            <a:r>
              <a:rPr lang="en-US" sz="3000" dirty="0" smtClean="0">
                <a:latin typeface="Arial"/>
                <a:cs typeface="Arial"/>
              </a:rPr>
              <a:t>Importantly, this paper tackles </a:t>
            </a:r>
            <a:r>
              <a:rPr lang="en-US" sz="3000" dirty="0">
                <a:latin typeface="Arial"/>
                <a:cs typeface="Arial"/>
              </a:rPr>
              <a:t>the </a:t>
            </a:r>
            <a:r>
              <a:rPr lang="en-US" sz="3000" dirty="0" smtClean="0">
                <a:latin typeface="Arial"/>
                <a:cs typeface="Arial"/>
              </a:rPr>
              <a:t>not-very-much studied </a:t>
            </a:r>
            <a:r>
              <a:rPr lang="en-US" sz="3000" dirty="0">
                <a:latin typeface="Arial"/>
                <a:cs typeface="Arial"/>
              </a:rPr>
              <a:t>question of what </a:t>
            </a:r>
            <a:r>
              <a:rPr lang="en-US" sz="3000" dirty="0" smtClean="0">
                <a:latin typeface="Arial"/>
                <a:cs typeface="Arial"/>
              </a:rPr>
              <a:t>factors drive </a:t>
            </a:r>
            <a:r>
              <a:rPr lang="en-US" sz="3000" dirty="0">
                <a:latin typeface="Arial"/>
                <a:cs typeface="Arial"/>
              </a:rPr>
              <a:t>less-skilled </a:t>
            </a:r>
            <a:r>
              <a:rPr lang="en-US" sz="3000" dirty="0" smtClean="0">
                <a:latin typeface="Arial"/>
                <a:cs typeface="Arial"/>
              </a:rPr>
              <a:t>immigration</a:t>
            </a:r>
            <a:r>
              <a:rPr lang="en-US" sz="3000" dirty="0">
                <a:latin typeface="Arial"/>
                <a:cs typeface="Arial"/>
              </a:rPr>
              <a:t>. </a:t>
            </a:r>
          </a:p>
          <a:p>
            <a:endParaRPr lang="en-US" dirty="0"/>
          </a:p>
        </p:txBody>
      </p:sp>
      <p:sp>
        <p:nvSpPr>
          <p:cNvPr id="3" name="Title 2"/>
          <p:cNvSpPr>
            <a:spLocks noGrp="1"/>
          </p:cNvSpPr>
          <p:nvPr>
            <p:ph type="title"/>
          </p:nvPr>
        </p:nvSpPr>
        <p:spPr/>
        <p:txBody>
          <a:bodyPr/>
          <a:lstStyle/>
          <a:p>
            <a:r>
              <a:rPr lang="en-US" sz="4400" b="1" dirty="0" smtClean="0">
                <a:latin typeface="Arial"/>
                <a:cs typeface="Arial"/>
              </a:rPr>
              <a:t>GENERAL COMMENTS</a:t>
            </a:r>
            <a:endParaRPr lang="en-US" sz="4400" b="1" dirty="0">
              <a:latin typeface="Arial"/>
              <a:cs typeface="Arial"/>
            </a:endParaRPr>
          </a:p>
        </p:txBody>
      </p:sp>
    </p:spTree>
    <p:extLst>
      <p:ext uri="{BB962C8B-B14F-4D97-AF65-F5344CB8AC3E}">
        <p14:creationId xmlns:p14="http://schemas.microsoft.com/office/powerpoint/2010/main" val="109071492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30170"/>
            <a:ext cx="10744200" cy="5138930"/>
          </a:xfrm>
        </p:spPr>
        <p:txBody>
          <a:bodyPr>
            <a:normAutofit/>
          </a:bodyPr>
          <a:lstStyle/>
          <a:p>
            <a:pPr marL="457200" indent="-457200">
              <a:buFont typeface="+mj-lt"/>
              <a:buAutoNum type="romanUcPeriod"/>
            </a:pPr>
            <a:r>
              <a:rPr lang="en-US" sz="3000" dirty="0" smtClean="0">
                <a:latin typeface="Arial" panose="020B0604020202020204" pitchFamily="34" charset="0"/>
                <a:cs typeface="Arial" panose="020B0604020202020204" pitchFamily="34" charset="0"/>
              </a:rPr>
              <a:t>SUMMARY OF PAPER</a:t>
            </a:r>
          </a:p>
          <a:p>
            <a:pPr marL="0" indent="0">
              <a:buNone/>
            </a:pPr>
            <a:endParaRPr lang="en-US" sz="800" dirty="0" smtClean="0">
              <a:latin typeface="Arial" panose="020B0604020202020204" pitchFamily="34" charset="0"/>
              <a:cs typeface="Arial" panose="020B0604020202020204" pitchFamily="34" charset="0"/>
            </a:endParaRPr>
          </a:p>
          <a:p>
            <a:pPr marL="971550" lvl="1" indent="-514350">
              <a:buFont typeface="+mj-lt"/>
              <a:buAutoNum type="arabicPeriod"/>
            </a:pPr>
            <a:r>
              <a:rPr lang="en-US" sz="3000" dirty="0">
                <a:latin typeface="Arial" panose="020B0604020202020204" pitchFamily="34" charset="0"/>
                <a:cs typeface="Arial" panose="020B0604020202020204" pitchFamily="34" charset="0"/>
              </a:rPr>
              <a:t>D</a:t>
            </a:r>
            <a:r>
              <a:rPr lang="en-US" sz="3000" dirty="0" smtClean="0">
                <a:latin typeface="Arial" panose="020B0604020202020204" pitchFamily="34" charset="0"/>
                <a:cs typeface="Arial" panose="020B0604020202020204" pitchFamily="34" charset="0"/>
              </a:rPr>
              <a:t>ecline </a:t>
            </a:r>
            <a:r>
              <a:rPr lang="en-US" sz="3000" dirty="0" smtClean="0">
                <a:latin typeface="Arial" panose="020B0604020202020204" pitchFamily="34" charset="0"/>
                <a:cs typeface="Arial" panose="020B0604020202020204" pitchFamily="34" charset="0"/>
              </a:rPr>
              <a:t>in less-skilled immigration over the past decade.</a:t>
            </a:r>
          </a:p>
          <a:p>
            <a:pPr marL="971550" lvl="1" indent="-514350">
              <a:buFont typeface="+mj-lt"/>
              <a:buAutoNum type="arabicPeriod"/>
            </a:pPr>
            <a:r>
              <a:rPr lang="en-US" sz="3000" dirty="0" smtClean="0">
                <a:latin typeface="Arial" panose="020B0604020202020204" pitchFamily="34" charset="0"/>
                <a:cs typeface="Arial" panose="020B0604020202020204" pitchFamily="34" charset="0"/>
              </a:rPr>
              <a:t>Factors that explain the slowdown in less-skilled immigration.</a:t>
            </a:r>
          </a:p>
          <a:p>
            <a:pPr marL="571500" indent="-571500">
              <a:buFont typeface="+mj-lt"/>
              <a:buAutoNum type="romanUcPeriod"/>
            </a:pPr>
            <a:endParaRPr lang="en-US" sz="800" dirty="0" smtClean="0">
              <a:latin typeface="Arial" panose="020B0604020202020204" pitchFamily="34" charset="0"/>
              <a:cs typeface="Arial" panose="020B0604020202020204" pitchFamily="34" charset="0"/>
            </a:endParaRPr>
          </a:p>
          <a:p>
            <a:pPr marL="457200" indent="-457200">
              <a:buFont typeface="+mj-lt"/>
              <a:buAutoNum type="romanUcPeriod"/>
            </a:pPr>
            <a:r>
              <a:rPr lang="en-US" sz="3000" dirty="0" smtClean="0">
                <a:latin typeface="Arial" panose="020B0604020202020204" pitchFamily="34" charset="0"/>
                <a:cs typeface="Arial" panose="020B0604020202020204" pitchFamily="34" charset="0"/>
              </a:rPr>
              <a:t>SUGGESTIONS</a:t>
            </a:r>
          </a:p>
          <a:p>
            <a:pPr marL="457200" indent="-457200">
              <a:buFont typeface="+mj-lt"/>
              <a:buAutoNum type="romanUcPeriod"/>
            </a:pPr>
            <a:endParaRPr lang="en-US" sz="800" dirty="0" smtClean="0">
              <a:latin typeface="Arial" panose="020B0604020202020204" pitchFamily="34" charset="0"/>
              <a:cs typeface="Arial" panose="020B0604020202020204" pitchFamily="34" charset="0"/>
            </a:endParaRPr>
          </a:p>
          <a:p>
            <a:pPr marL="971550" lvl="1" indent="-514350">
              <a:buFont typeface="+mj-lt"/>
              <a:buAutoNum type="arabicPeriod"/>
            </a:pPr>
            <a:r>
              <a:rPr lang="en-US" sz="3000" dirty="0" smtClean="0">
                <a:latin typeface="Arial" panose="020B0604020202020204" pitchFamily="34" charset="0"/>
                <a:cs typeface="Arial" panose="020B0604020202020204" pitchFamily="34" charset="0"/>
              </a:rPr>
              <a:t>Measurement of less-skilled immigration.</a:t>
            </a:r>
          </a:p>
          <a:p>
            <a:pPr marL="971550" lvl="1" indent="-514350">
              <a:buFont typeface="+mj-lt"/>
              <a:buAutoNum type="arabicPeriod"/>
            </a:pPr>
            <a:r>
              <a:rPr lang="en-US" sz="3000" dirty="0" smtClean="0">
                <a:latin typeface="Arial" panose="020B0604020202020204" pitchFamily="34" charset="0"/>
                <a:cs typeface="Arial" panose="020B0604020202020204" pitchFamily="34" charset="0"/>
              </a:rPr>
              <a:t>Disentangling factors that explain the slowdown/decline in less-skilled immigration.</a:t>
            </a:r>
          </a:p>
          <a:p>
            <a:pPr marL="571500" indent="-571500">
              <a:buFont typeface="+mj-lt"/>
              <a:buAutoNum type="romanUcPeriod"/>
            </a:pPr>
            <a:endParaRPr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normAutofit/>
          </a:bodyPr>
          <a:lstStyle/>
          <a:p>
            <a:r>
              <a:rPr lang="en-US" sz="4400" b="1" dirty="0" smtClean="0">
                <a:latin typeface="Arial" panose="020B0604020202020204" pitchFamily="34" charset="0"/>
                <a:cs typeface="Arial" panose="020B0604020202020204" pitchFamily="34" charset="0"/>
              </a:rPr>
              <a:t>Outline</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7434218"/>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74699" y="1968499"/>
            <a:ext cx="10617201" cy="4394201"/>
          </a:xfrm>
        </p:spPr>
        <p:txBody>
          <a:bodyPr>
            <a:normAutofit/>
          </a:bodyPr>
          <a:lstStyle/>
          <a:p>
            <a:pPr marL="514350" indent="-514350">
              <a:buFont typeface="+mj-lt"/>
              <a:buAutoNum type="arabicPeriod"/>
            </a:pPr>
            <a:r>
              <a:rPr lang="en-US" sz="3000" dirty="0">
                <a:latin typeface="Arial" panose="020B0604020202020204" pitchFamily="34" charset="0"/>
                <a:cs typeface="Arial" panose="020B0604020202020204" pitchFamily="34" charset="0"/>
              </a:rPr>
              <a:t>D</a:t>
            </a:r>
            <a:r>
              <a:rPr lang="en-US" sz="3000" dirty="0" smtClean="0">
                <a:latin typeface="Arial" panose="020B0604020202020204" pitchFamily="34" charset="0"/>
                <a:cs typeface="Arial" panose="020B0604020202020204" pitchFamily="34" charset="0"/>
              </a:rPr>
              <a:t>ecline </a:t>
            </a:r>
            <a:r>
              <a:rPr lang="en-US" sz="3000" dirty="0">
                <a:latin typeface="Arial" panose="020B0604020202020204" pitchFamily="34" charset="0"/>
                <a:cs typeface="Arial" panose="020B0604020202020204" pitchFamily="34" charset="0"/>
              </a:rPr>
              <a:t>in </a:t>
            </a:r>
            <a:r>
              <a:rPr lang="en-US" sz="3000" dirty="0" smtClean="0">
                <a:latin typeface="Arial" panose="020B0604020202020204" pitchFamily="34" charset="0"/>
                <a:cs typeface="Arial" panose="020B0604020202020204" pitchFamily="34" charset="0"/>
              </a:rPr>
              <a:t>less-skilled </a:t>
            </a:r>
            <a:r>
              <a:rPr lang="en-US" sz="3000" dirty="0">
                <a:latin typeface="Arial" panose="020B0604020202020204" pitchFamily="34" charset="0"/>
                <a:cs typeface="Arial" panose="020B0604020202020204" pitchFamily="34" charset="0"/>
              </a:rPr>
              <a:t>immigration over the past </a:t>
            </a:r>
            <a:r>
              <a:rPr lang="en-US" sz="3000" dirty="0" smtClean="0">
                <a:latin typeface="Arial" panose="020B0604020202020204" pitchFamily="34" charset="0"/>
                <a:cs typeface="Arial" panose="020B0604020202020204" pitchFamily="34" charset="0"/>
              </a:rPr>
              <a:t>decade.</a:t>
            </a:r>
          </a:p>
          <a:p>
            <a:pPr marL="514350" indent="-514350">
              <a:buFont typeface="+mj-lt"/>
              <a:buAutoNum type="arabicPeriod"/>
            </a:pPr>
            <a:endParaRPr lang="en-US" sz="3000" dirty="0" smtClean="0">
              <a:latin typeface="Arial" panose="020B0604020202020204" pitchFamily="34" charset="0"/>
              <a:cs typeface="Arial" panose="020B0604020202020204" pitchFamily="34" charset="0"/>
            </a:endParaRPr>
          </a:p>
          <a:p>
            <a:pPr marL="514350" indent="-514350">
              <a:buFont typeface="+mj-lt"/>
              <a:buAutoNum type="arabicPeriod"/>
            </a:pPr>
            <a:r>
              <a:rPr lang="en-US" sz="3000" dirty="0" smtClean="0">
                <a:latin typeface="Arial" panose="020B0604020202020204" pitchFamily="34" charset="0"/>
                <a:cs typeface="Arial" panose="020B0604020202020204" pitchFamily="34" charset="0"/>
              </a:rPr>
              <a:t>Factors that explain the </a:t>
            </a:r>
            <a:r>
              <a:rPr lang="en-US" sz="3000" dirty="0">
                <a:latin typeface="Arial" panose="020B0604020202020204" pitchFamily="34" charset="0"/>
                <a:cs typeface="Arial" panose="020B0604020202020204" pitchFamily="34" charset="0"/>
              </a:rPr>
              <a:t>decline in </a:t>
            </a:r>
            <a:r>
              <a:rPr lang="en-US" sz="3000" dirty="0" smtClean="0">
                <a:latin typeface="Arial" panose="020B0604020202020204" pitchFamily="34" charset="0"/>
                <a:cs typeface="Arial" panose="020B0604020202020204" pitchFamily="34" charset="0"/>
              </a:rPr>
              <a:t>less-skilled immigration.</a:t>
            </a:r>
            <a:endParaRPr lang="en-US" sz="3000"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normAutofit/>
          </a:bodyPr>
          <a:lstStyle/>
          <a:p>
            <a:r>
              <a:rPr lang="en-US" sz="4400" b="1" dirty="0" smtClean="0">
                <a:latin typeface="Arial" panose="020B0604020202020204" pitchFamily="34" charset="0"/>
                <a:cs typeface="Arial" panose="020B0604020202020204" pitchFamily="34" charset="0"/>
              </a:rPr>
              <a:t>Summary of Paper</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9277313"/>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38300"/>
            <a:ext cx="10515600" cy="5219699"/>
          </a:xfrm>
        </p:spPr>
        <p:txBody>
          <a:bodyPr>
            <a:normAutofit/>
          </a:bodyPr>
          <a:lstStyle/>
          <a:p>
            <a:r>
              <a:rPr lang="en-US" sz="3000" dirty="0" smtClean="0">
                <a:latin typeface="Arial" panose="020B0604020202020204" pitchFamily="34" charset="0"/>
                <a:cs typeface="Arial" panose="020B0604020202020204" pitchFamily="34" charset="0"/>
              </a:rPr>
              <a:t>Paper documents </a:t>
            </a:r>
            <a:r>
              <a:rPr lang="en-US" sz="3000" dirty="0">
                <a:latin typeface="Arial" panose="020B0604020202020204" pitchFamily="34" charset="0"/>
                <a:cs typeface="Arial" panose="020B0604020202020204" pitchFamily="34" charset="0"/>
              </a:rPr>
              <a:t>stocks of immigrants in different skill </a:t>
            </a:r>
            <a:r>
              <a:rPr lang="en-US" sz="3000" dirty="0" smtClean="0">
                <a:latin typeface="Arial" panose="020B0604020202020204" pitchFamily="34" charset="0"/>
                <a:cs typeface="Arial" panose="020B0604020202020204" pitchFamily="34" charset="0"/>
              </a:rPr>
              <a:t>groups.</a:t>
            </a:r>
          </a:p>
          <a:p>
            <a:endParaRPr lang="en-US" sz="1600" dirty="0" smtClean="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Share of </a:t>
            </a:r>
            <a:r>
              <a:rPr lang="en-US" sz="3000" dirty="0">
                <a:latin typeface="Arial" panose="020B0604020202020204" pitchFamily="34" charset="0"/>
                <a:cs typeface="Arial" panose="020B0604020202020204" pitchFamily="34" charset="0"/>
              </a:rPr>
              <a:t>less-skilled </a:t>
            </a:r>
            <a:r>
              <a:rPr lang="en-US" sz="3000" dirty="0" smtClean="0">
                <a:latin typeface="Arial" panose="020B0604020202020204" pitchFamily="34" charset="0"/>
                <a:cs typeface="Arial" panose="020B0604020202020204" pitchFamily="34" charset="0"/>
              </a:rPr>
              <a:t>immigrants out of US population:</a:t>
            </a:r>
          </a:p>
          <a:p>
            <a:endParaRPr lang="en-US" sz="800" dirty="0" smtClean="0">
              <a:latin typeface="Arial" panose="020B0604020202020204" pitchFamily="34" charset="0"/>
              <a:cs typeface="Arial" panose="020B0604020202020204" pitchFamily="34" charset="0"/>
            </a:endParaRPr>
          </a:p>
          <a:p>
            <a:pPr lvl="1"/>
            <a:r>
              <a:rPr lang="en-US" sz="3000" dirty="0" smtClean="0">
                <a:latin typeface="Arial" panose="020B0604020202020204" pitchFamily="34" charset="0"/>
                <a:cs typeface="Arial" panose="020B0604020202020204" pitchFamily="34" charset="0"/>
              </a:rPr>
              <a:t> Straight count shows</a:t>
            </a:r>
            <a:r>
              <a:rPr lang="en-US" sz="3000" dirty="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steady </a:t>
            </a:r>
            <a:r>
              <a:rPr lang="en-US" sz="3000" dirty="0">
                <a:latin typeface="Arial" panose="020B0604020202020204" pitchFamily="34" charset="0"/>
                <a:cs typeface="Arial" panose="020B0604020202020204" pitchFamily="34" charset="0"/>
              </a:rPr>
              <a:t>increase </a:t>
            </a:r>
            <a:r>
              <a:rPr lang="en-US" sz="3000" dirty="0" smtClean="0">
                <a:latin typeface="Arial" panose="020B0604020202020204" pitchFamily="34" charset="0"/>
                <a:cs typeface="Arial" panose="020B0604020202020204" pitchFamily="34" charset="0"/>
              </a:rPr>
              <a:t>from </a:t>
            </a:r>
            <a:r>
              <a:rPr lang="en-US" sz="3000" dirty="0">
                <a:latin typeface="Arial" panose="020B0604020202020204" pitchFamily="34" charset="0"/>
                <a:cs typeface="Arial" panose="020B0604020202020204" pitchFamily="34" charset="0"/>
              </a:rPr>
              <a:t>1994 to </a:t>
            </a:r>
            <a:r>
              <a:rPr lang="en-US" sz="3000" dirty="0" smtClean="0">
                <a:latin typeface="Arial" panose="020B0604020202020204" pitchFamily="34" charset="0"/>
                <a:cs typeface="Arial" panose="020B0604020202020204" pitchFamily="34" charset="0"/>
              </a:rPr>
              <a:t>2007</a:t>
            </a:r>
            <a:r>
              <a:rPr lang="en-US" sz="3000" dirty="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and slowdown of the increase after 2007.</a:t>
            </a:r>
          </a:p>
          <a:p>
            <a:pPr lvl="1"/>
            <a:r>
              <a:rPr lang="en-US" sz="3000" dirty="0">
                <a:latin typeface="Arial" panose="020B0604020202020204" pitchFamily="34" charset="0"/>
                <a:cs typeface="Arial" panose="020B0604020202020204" pitchFamily="34" charset="0"/>
              </a:rPr>
              <a:t> </a:t>
            </a:r>
            <a:r>
              <a:rPr lang="en-US" sz="3000" dirty="0" smtClean="0">
                <a:latin typeface="Arial" panose="020B0604020202020204" pitchFamily="34" charset="0"/>
                <a:cs typeface="Arial" panose="020B0604020202020204" pitchFamily="34" charset="0"/>
              </a:rPr>
              <a:t>When use weights to produce Productivity Equivalent Units (PEUs) and when use hours, then see steady increase from 1994 until 2007 and decline after 2007.</a:t>
            </a:r>
          </a:p>
          <a:p>
            <a:pPr marL="45720" indent="0">
              <a:buNone/>
            </a:pPr>
            <a:endParaRPr lang="en-US"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508000" y="241300"/>
            <a:ext cx="11175013" cy="1168941"/>
          </a:xfrm>
        </p:spPr>
        <p:txBody>
          <a:bodyPr>
            <a:noAutofit/>
          </a:bodyPr>
          <a:lstStyle/>
          <a:p>
            <a:r>
              <a:rPr lang="en-US" sz="4400" b="1" dirty="0" smtClean="0">
                <a:latin typeface="Arial" panose="020B0604020202020204" pitchFamily="34" charset="0"/>
                <a:cs typeface="Arial" panose="020B0604020202020204" pitchFamily="34" charset="0"/>
              </a:rPr>
              <a:t>Documenting slowdown in </a:t>
            </a:r>
            <a:br>
              <a:rPr lang="en-US" sz="4400" b="1" dirty="0" smtClean="0">
                <a:latin typeface="Arial" panose="020B0604020202020204" pitchFamily="34" charset="0"/>
                <a:cs typeface="Arial" panose="020B0604020202020204" pitchFamily="34" charset="0"/>
              </a:rPr>
            </a:br>
            <a:r>
              <a:rPr lang="en-US" sz="4400" b="1" dirty="0" smtClean="0">
                <a:latin typeface="Arial" panose="020B0604020202020204" pitchFamily="34" charset="0"/>
                <a:cs typeface="Arial" panose="020B0604020202020204" pitchFamily="34" charset="0"/>
              </a:rPr>
              <a:t>less-skilled immigration</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5182990"/>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74700" y="1612900"/>
            <a:ext cx="11214099" cy="5346699"/>
          </a:xfrm>
        </p:spPr>
        <p:txBody>
          <a:bodyPr>
            <a:normAutofit/>
          </a:bodyPr>
          <a:lstStyle/>
          <a:p>
            <a:r>
              <a:rPr lang="en-US" sz="3000" dirty="0">
                <a:latin typeface="Arial" panose="020B0604020202020204" pitchFamily="34" charset="0"/>
                <a:cs typeface="Arial" panose="020B0604020202020204" pitchFamily="34" charset="0"/>
              </a:rPr>
              <a:t>Change in the characteristics of low-skilled immigrants </a:t>
            </a:r>
            <a:r>
              <a:rPr lang="en-US" sz="3000" dirty="0" smtClean="0">
                <a:latin typeface="Arial" panose="020B0604020202020204" pitchFamily="34" charset="0"/>
                <a:cs typeface="Arial" panose="020B0604020202020204" pitchFamily="34" charset="0"/>
              </a:rPr>
              <a:t>from 1994 to 2007 towards younger and more-educated, but older and more settled immigrants after 2007.</a:t>
            </a:r>
            <a:endParaRPr lang="en-US" sz="3000" dirty="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More </a:t>
            </a:r>
            <a:r>
              <a:rPr lang="en-US" sz="3000" dirty="0">
                <a:latin typeface="Arial" panose="020B0604020202020204" pitchFamily="34" charset="0"/>
                <a:cs typeface="Arial" panose="020B0604020202020204" pitchFamily="34" charset="0"/>
              </a:rPr>
              <a:t>Latin American </a:t>
            </a:r>
            <a:r>
              <a:rPr lang="en-US" sz="3000" dirty="0" smtClean="0">
                <a:latin typeface="Arial" panose="020B0604020202020204" pitchFamily="34" charset="0"/>
                <a:cs typeface="Arial" panose="020B0604020202020204" pitchFamily="34" charset="0"/>
              </a:rPr>
              <a:t>immigrants throughout the period − 7 in 10 of least skilled immigrants are from Latin America in 1990 and 9 in 10 by 2010.</a:t>
            </a:r>
            <a:endParaRPr lang="en-US" sz="1600" dirty="0">
              <a:latin typeface="Arial" panose="020B0604020202020204" pitchFamily="34" charset="0"/>
              <a:cs typeface="Arial" panose="020B0604020202020204" pitchFamily="34" charset="0"/>
            </a:endParaRPr>
          </a:p>
          <a:p>
            <a:r>
              <a:rPr lang="en-US" sz="3000" dirty="0" smtClean="0">
                <a:latin typeface="Arial" panose="020B0604020202020204" pitchFamily="34" charset="0"/>
                <a:cs typeface="Arial" panose="020B0604020202020204" pitchFamily="34" charset="0"/>
              </a:rPr>
              <a:t>Mexican Immigrants are positively selected. </a:t>
            </a:r>
            <a:r>
              <a:rPr lang="en-US" sz="3000" dirty="0">
                <a:latin typeface="Arial" panose="020B0604020202020204" pitchFamily="34" charset="0"/>
                <a:cs typeface="Arial" panose="020B0604020202020204" pitchFamily="34" charset="0"/>
              </a:rPr>
              <a:t>I</a:t>
            </a:r>
            <a:r>
              <a:rPr lang="en-US" sz="3000" dirty="0" smtClean="0">
                <a:latin typeface="Arial" panose="020B0604020202020204" pitchFamily="34" charset="0"/>
                <a:cs typeface="Arial" panose="020B0604020202020204" pitchFamily="34" charset="0"/>
              </a:rPr>
              <a:t>mmigrants are overrepresented among those with above mean earnings in Mexico in 1990 and 2000, but selectivity has declined and become close to neutral by 2010.</a:t>
            </a:r>
            <a:endParaRPr lang="en-US" sz="3000" dirty="0">
              <a:latin typeface="Arial" panose="020B0604020202020204" pitchFamily="34" charset="0"/>
              <a:cs typeface="Arial" panose="020B0604020202020204" pitchFamily="34" charset="0"/>
            </a:endParaRPr>
          </a:p>
          <a:p>
            <a:endParaRPr lang="en-US" dirty="0"/>
          </a:p>
        </p:txBody>
      </p:sp>
      <p:sp>
        <p:nvSpPr>
          <p:cNvPr id="3" name="Title 2"/>
          <p:cNvSpPr>
            <a:spLocks noGrp="1"/>
          </p:cNvSpPr>
          <p:nvPr>
            <p:ph type="title"/>
          </p:nvPr>
        </p:nvSpPr>
        <p:spPr>
          <a:xfrm>
            <a:off x="508000" y="254247"/>
            <a:ext cx="11175013" cy="1054394"/>
          </a:xfrm>
        </p:spPr>
        <p:txBody>
          <a:bodyPr/>
          <a:lstStyle/>
          <a:p>
            <a:r>
              <a:rPr lang="en-US" sz="4400" b="1" dirty="0">
                <a:latin typeface="Arial" panose="020B0604020202020204" pitchFamily="34" charset="0"/>
                <a:cs typeface="Arial" panose="020B0604020202020204" pitchFamily="34" charset="0"/>
              </a:rPr>
              <a:t>Documenting decline in </a:t>
            </a:r>
            <a:r>
              <a:rPr lang="en-US" sz="4400" b="1" dirty="0" smtClean="0">
                <a:latin typeface="Arial" panose="020B0604020202020204" pitchFamily="34" charset="0"/>
                <a:cs typeface="Arial" panose="020B0604020202020204" pitchFamily="34" charset="0"/>
              </a:rPr>
              <a:t/>
            </a:r>
            <a:br>
              <a:rPr lang="en-US" sz="4400" b="1" dirty="0" smtClean="0">
                <a:latin typeface="Arial" panose="020B0604020202020204" pitchFamily="34" charset="0"/>
                <a:cs typeface="Arial" panose="020B0604020202020204" pitchFamily="34" charset="0"/>
              </a:rPr>
            </a:br>
            <a:r>
              <a:rPr lang="en-US" sz="4400" b="1" dirty="0" smtClean="0">
                <a:latin typeface="Arial" panose="020B0604020202020204" pitchFamily="34" charset="0"/>
                <a:cs typeface="Arial" panose="020B0604020202020204" pitchFamily="34" charset="0"/>
              </a:rPr>
              <a:t>less-skilled </a:t>
            </a:r>
            <a:r>
              <a:rPr lang="en-US" sz="4400" b="1" dirty="0">
                <a:latin typeface="Arial" panose="020B0604020202020204" pitchFamily="34" charset="0"/>
                <a:cs typeface="Arial" panose="020B0604020202020204" pitchFamily="34" charset="0"/>
              </a:rPr>
              <a:t>immigration</a:t>
            </a:r>
            <a:endParaRPr lang="en-US" sz="4400" dirty="0"/>
          </a:p>
        </p:txBody>
      </p:sp>
    </p:spTree>
    <p:extLst>
      <p:ext uri="{BB962C8B-B14F-4D97-AF65-F5344CB8AC3E}">
        <p14:creationId xmlns:p14="http://schemas.microsoft.com/office/powerpoint/2010/main" val="141150328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4346576"/>
          </a:xfrm>
        </p:spPr>
        <p:txBody>
          <a:bodyPr>
            <a:normAutofit/>
          </a:bodyPr>
          <a:lstStyle/>
          <a:p>
            <a:r>
              <a:rPr lang="en-US" sz="3200" dirty="0" smtClean="0">
                <a:latin typeface="Arial" panose="020B0604020202020204" pitchFamily="34" charset="0"/>
                <a:cs typeface="Arial" panose="020B0604020202020204" pitchFamily="34" charset="0"/>
              </a:rPr>
              <a:t>Temporary differences </a:t>
            </a:r>
            <a:r>
              <a:rPr lang="en-US" sz="3200" dirty="0">
                <a:latin typeface="Arial" panose="020B0604020202020204" pitchFamily="34" charset="0"/>
                <a:cs typeface="Arial" panose="020B0604020202020204" pitchFamily="34" charset="0"/>
              </a:rPr>
              <a:t>in economic conditions in the </a:t>
            </a:r>
            <a:r>
              <a:rPr lang="en-US" sz="3200" dirty="0" smtClean="0">
                <a:latin typeface="Arial" panose="020B0604020202020204" pitchFamily="34" charset="0"/>
                <a:cs typeface="Arial" panose="020B0604020202020204" pitchFamily="34" charset="0"/>
              </a:rPr>
              <a:t>home countries and the USA during </a:t>
            </a:r>
            <a:r>
              <a:rPr lang="en-US" sz="3200" dirty="0">
                <a:latin typeface="Arial" panose="020B0604020202020204" pitchFamily="34" charset="0"/>
                <a:cs typeface="Arial" panose="020B0604020202020204" pitchFamily="34" charset="0"/>
              </a:rPr>
              <a:t>the Great </a:t>
            </a:r>
            <a:r>
              <a:rPr lang="en-US" sz="3200" dirty="0" smtClean="0">
                <a:latin typeface="Arial" panose="020B0604020202020204" pitchFamily="34" charset="0"/>
                <a:cs typeface="Arial" panose="020B0604020202020204" pitchFamily="34" charset="0"/>
              </a:rPr>
              <a:t>Recession.</a:t>
            </a:r>
          </a:p>
          <a:p>
            <a:endParaRPr lang="en-US" sz="800" dirty="0" smtClean="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Increased internal and </a:t>
            </a:r>
            <a:r>
              <a:rPr lang="en-US" sz="3200" dirty="0">
                <a:latin typeface="Arial" panose="020B0604020202020204" pitchFamily="34" charset="0"/>
                <a:cs typeface="Arial" panose="020B0604020202020204" pitchFamily="34" charset="0"/>
              </a:rPr>
              <a:t>U.S. </a:t>
            </a:r>
            <a:r>
              <a:rPr lang="en-US" sz="3200" dirty="0" smtClean="0">
                <a:latin typeface="Arial" panose="020B0604020202020204" pitchFamily="34" charset="0"/>
                <a:cs typeface="Arial" panose="020B0604020202020204" pitchFamily="34" charset="0"/>
              </a:rPr>
              <a:t>border enforcement.</a:t>
            </a:r>
          </a:p>
          <a:p>
            <a:endParaRPr lang="en-US" sz="800" dirty="0" smtClean="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Declines in </a:t>
            </a:r>
            <a:r>
              <a:rPr lang="en-US" sz="3200" dirty="0">
                <a:latin typeface="Arial" panose="020B0604020202020204" pitchFamily="34" charset="0"/>
                <a:cs typeface="Arial" panose="020B0604020202020204" pitchFamily="34" charset="0"/>
              </a:rPr>
              <a:t>labor supply in Latin America due to </a:t>
            </a:r>
            <a:r>
              <a:rPr lang="en-US" sz="3200" dirty="0" smtClean="0">
                <a:latin typeface="Arial" panose="020B0604020202020204" pitchFamily="34" charset="0"/>
                <a:cs typeface="Arial" panose="020B0604020202020204" pitchFamily="34" charset="0"/>
              </a:rPr>
              <a:t>demographic </a:t>
            </a:r>
            <a:r>
              <a:rPr lang="en-US" sz="3200" dirty="0">
                <a:latin typeface="Arial" panose="020B0604020202020204" pitchFamily="34" charset="0"/>
                <a:cs typeface="Arial" panose="020B0604020202020204" pitchFamily="34" charset="0"/>
              </a:rPr>
              <a:t>transition in these </a:t>
            </a:r>
            <a:r>
              <a:rPr lang="en-US" sz="3200" dirty="0" smtClean="0">
                <a:latin typeface="Arial" panose="020B0604020202020204" pitchFamily="34" charset="0"/>
                <a:cs typeface="Arial" panose="020B0604020202020204" pitchFamily="34" charset="0"/>
              </a:rPr>
              <a:t>countries.</a:t>
            </a:r>
          </a:p>
        </p:txBody>
      </p:sp>
      <p:sp>
        <p:nvSpPr>
          <p:cNvPr id="2" name="Title 1"/>
          <p:cNvSpPr>
            <a:spLocks noGrp="1"/>
          </p:cNvSpPr>
          <p:nvPr>
            <p:ph type="title"/>
          </p:nvPr>
        </p:nvSpPr>
        <p:spPr>
          <a:xfrm>
            <a:off x="508000" y="279647"/>
            <a:ext cx="11175013" cy="1054394"/>
          </a:xfrm>
        </p:spPr>
        <p:txBody>
          <a:bodyPr>
            <a:noAutofit/>
          </a:bodyPr>
          <a:lstStyle/>
          <a:p>
            <a:r>
              <a:rPr lang="en-US" sz="4400" b="1" dirty="0" smtClean="0">
                <a:latin typeface="Arial" panose="020B0604020202020204" pitchFamily="34" charset="0"/>
                <a:cs typeface="Arial" panose="020B0604020202020204" pitchFamily="34" charset="0"/>
              </a:rPr>
              <a:t>Proposed causes of decline in less-skilled immigration</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7540492"/>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1" y="1447800"/>
            <a:ext cx="10667999" cy="5118100"/>
          </a:xfrm>
        </p:spPr>
        <p:txBody>
          <a:bodyPr/>
          <a:lstStyle/>
          <a:p>
            <a:pPr marL="45720" indent="0">
              <a:buNone/>
            </a:pPr>
            <a:endParaRPr lang="en-US" sz="3000" dirty="0">
              <a:latin typeface="Arial" panose="020B0604020202020204" pitchFamily="34" charset="0"/>
              <a:cs typeface="Arial" panose="020B0604020202020204" pitchFamily="34" charset="0"/>
            </a:endParaRPr>
          </a:p>
          <a:p>
            <a:pPr marL="0" indent="0">
              <a:buNone/>
            </a:pPr>
            <a:r>
              <a:rPr lang="en-US" sz="3000" dirty="0">
                <a:latin typeface="Arial" panose="020B0604020202020204" pitchFamily="34" charset="0"/>
                <a:cs typeface="Arial" panose="020B0604020202020204" pitchFamily="34" charset="0"/>
              </a:rPr>
              <a:t>The </a:t>
            </a:r>
            <a:r>
              <a:rPr lang="en-US" sz="3000" dirty="0" smtClean="0">
                <a:latin typeface="Arial" panose="020B0604020202020204" pitchFamily="34" charset="0"/>
                <a:cs typeface="Arial" panose="020B0604020202020204" pitchFamily="34" charset="0"/>
              </a:rPr>
              <a:t>paper first </a:t>
            </a:r>
            <a:r>
              <a:rPr lang="en-US" sz="3000" dirty="0">
                <a:latin typeface="Arial" panose="020B0604020202020204" pitchFamily="34" charset="0"/>
                <a:cs typeface="Arial" panose="020B0604020202020204" pitchFamily="34" charset="0"/>
              </a:rPr>
              <a:t>presents </a:t>
            </a:r>
            <a:r>
              <a:rPr lang="en-US" sz="3000" dirty="0" smtClean="0">
                <a:latin typeface="Arial" panose="020B0604020202020204" pitchFamily="34" charset="0"/>
                <a:cs typeface="Arial" panose="020B0604020202020204" pitchFamily="34" charset="0"/>
              </a:rPr>
              <a:t>descriptive evidence </a:t>
            </a:r>
            <a:r>
              <a:rPr lang="en-US" sz="3000" dirty="0">
                <a:latin typeface="Arial" panose="020B0604020202020204" pitchFamily="34" charset="0"/>
                <a:cs typeface="Arial" panose="020B0604020202020204" pitchFamily="34" charset="0"/>
              </a:rPr>
              <a:t>related to the suggested drivers</a:t>
            </a:r>
            <a:r>
              <a:rPr lang="en-US" sz="3000" dirty="0" smtClean="0">
                <a:latin typeface="Arial" panose="020B0604020202020204" pitchFamily="34" charset="0"/>
                <a:cs typeface="Arial" panose="020B0604020202020204" pitchFamily="34" charset="0"/>
              </a:rPr>
              <a:t>:</a:t>
            </a:r>
          </a:p>
          <a:p>
            <a:pPr marL="0" indent="0">
              <a:buNone/>
            </a:pPr>
            <a:endParaRPr lang="en-US" sz="800" dirty="0">
              <a:latin typeface="Arial" panose="020B0604020202020204" pitchFamily="34" charset="0"/>
              <a:cs typeface="Arial" panose="020B0604020202020204" pitchFamily="34" charset="0"/>
            </a:endParaRPr>
          </a:p>
          <a:p>
            <a:pPr lvl="1">
              <a:buFont typeface="Wingdings" charset="2"/>
              <a:buChar char="§"/>
            </a:pPr>
            <a:r>
              <a:rPr lang="en-US" sz="3000" dirty="0" smtClean="0">
                <a:latin typeface="Arial" panose="020B0604020202020204" pitchFamily="34" charset="0"/>
                <a:cs typeface="Arial" panose="020B0604020202020204" pitchFamily="34" charset="0"/>
              </a:rPr>
              <a:t>Changes </a:t>
            </a:r>
            <a:r>
              <a:rPr lang="en-US" sz="3000" dirty="0">
                <a:latin typeface="Arial" panose="020B0604020202020204" pitchFamily="34" charset="0"/>
                <a:cs typeface="Arial" panose="020B0604020202020204" pitchFamily="34" charset="0"/>
              </a:rPr>
              <a:t>in labor income for less-skilled workers in </a:t>
            </a:r>
            <a:r>
              <a:rPr lang="en-US" sz="3000" dirty="0" smtClean="0">
                <a:latin typeface="Arial" panose="020B0604020202020204" pitchFamily="34" charset="0"/>
                <a:cs typeface="Arial" panose="020B0604020202020204" pitchFamily="34" charset="0"/>
              </a:rPr>
              <a:t> 	the </a:t>
            </a:r>
            <a:r>
              <a:rPr lang="en-US" sz="3000" dirty="0">
                <a:latin typeface="Arial" panose="020B0604020202020204" pitchFamily="34" charset="0"/>
                <a:cs typeface="Arial" panose="020B0604020202020204" pitchFamily="34" charset="0"/>
              </a:rPr>
              <a:t>two </a:t>
            </a:r>
            <a:r>
              <a:rPr lang="en-US" sz="3000" dirty="0" smtClean="0">
                <a:latin typeface="Arial" panose="020B0604020202020204" pitchFamily="34" charset="0"/>
                <a:cs typeface="Arial" panose="020B0604020202020204" pitchFamily="34" charset="0"/>
              </a:rPr>
              <a:t>countries.</a:t>
            </a:r>
          </a:p>
          <a:p>
            <a:pPr lvl="1">
              <a:buFont typeface="Wingdings" charset="2"/>
              <a:buChar char="§"/>
            </a:pPr>
            <a:endParaRPr lang="en-US" sz="800" dirty="0">
              <a:latin typeface="Arial" panose="020B0604020202020204" pitchFamily="34" charset="0"/>
              <a:cs typeface="Arial" panose="020B0604020202020204" pitchFamily="34" charset="0"/>
            </a:endParaRPr>
          </a:p>
          <a:p>
            <a:pPr lvl="1"/>
            <a:r>
              <a:rPr lang="en-US" sz="3000" dirty="0" smtClean="0">
                <a:latin typeface="Arial" panose="020B0604020202020204" pitchFamily="34" charset="0"/>
                <a:cs typeface="Arial" panose="020B0604020202020204" pitchFamily="34" charset="0"/>
              </a:rPr>
              <a:t>Changes in </a:t>
            </a:r>
            <a:r>
              <a:rPr lang="en-US" sz="3000" dirty="0">
                <a:latin typeface="Arial" panose="020B0604020202020204" pitchFamily="34" charset="0"/>
                <a:cs typeface="Arial" panose="020B0604020202020204" pitchFamily="34" charset="0"/>
              </a:rPr>
              <a:t>types of </a:t>
            </a:r>
            <a:r>
              <a:rPr lang="en-US" sz="3000" dirty="0" smtClean="0">
                <a:latin typeface="Arial" panose="020B0604020202020204" pitchFamily="34" charset="0"/>
                <a:cs typeface="Arial" panose="020B0604020202020204" pitchFamily="34" charset="0"/>
              </a:rPr>
              <a:t>visas and changes </a:t>
            </a:r>
            <a:r>
              <a:rPr lang="en-US" sz="3000" dirty="0">
                <a:latin typeface="Arial" panose="020B0604020202020204" pitchFamily="34" charset="0"/>
                <a:cs typeface="Arial" panose="020B0604020202020204" pitchFamily="34" charset="0"/>
              </a:rPr>
              <a:t>in enforcement over the past few decades.</a:t>
            </a:r>
          </a:p>
          <a:p>
            <a:endParaRPr lang="en-US" dirty="0"/>
          </a:p>
        </p:txBody>
      </p:sp>
      <p:sp>
        <p:nvSpPr>
          <p:cNvPr id="3" name="Title 2"/>
          <p:cNvSpPr>
            <a:spLocks noGrp="1"/>
          </p:cNvSpPr>
          <p:nvPr>
            <p:ph type="title"/>
          </p:nvPr>
        </p:nvSpPr>
        <p:spPr>
          <a:xfrm>
            <a:off x="495300" y="305047"/>
            <a:ext cx="11175013" cy="1054394"/>
          </a:xfrm>
        </p:spPr>
        <p:txBody>
          <a:bodyPr/>
          <a:lstStyle/>
          <a:p>
            <a:r>
              <a:rPr lang="en-US" sz="4400" b="1" dirty="0">
                <a:latin typeface="Arial" panose="020B0604020202020204" pitchFamily="34" charset="0"/>
                <a:cs typeface="Arial" panose="020B0604020202020204" pitchFamily="34" charset="0"/>
              </a:rPr>
              <a:t>Proposed causes of decline in </a:t>
            </a:r>
            <a:r>
              <a:rPr lang="en-US" sz="4400" b="1" dirty="0" smtClean="0">
                <a:latin typeface="Arial" panose="020B0604020202020204" pitchFamily="34" charset="0"/>
                <a:cs typeface="Arial" panose="020B0604020202020204" pitchFamily="34" charset="0"/>
              </a:rPr>
              <a:t>less-skilled </a:t>
            </a:r>
            <a:r>
              <a:rPr lang="en-US" sz="4400" b="1" dirty="0">
                <a:latin typeface="Arial" panose="020B0604020202020204" pitchFamily="34" charset="0"/>
                <a:cs typeface="Arial" panose="020B0604020202020204" pitchFamily="34" charset="0"/>
              </a:rPr>
              <a:t>immigration</a:t>
            </a:r>
            <a:endParaRPr lang="en-US" sz="4400" dirty="0"/>
          </a:p>
        </p:txBody>
      </p:sp>
    </p:spTree>
    <p:extLst>
      <p:ext uri="{BB962C8B-B14F-4D97-AF65-F5344CB8AC3E}">
        <p14:creationId xmlns:p14="http://schemas.microsoft.com/office/powerpoint/2010/main" val="34004706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299" y="1592070"/>
            <a:ext cx="11210524" cy="5138929"/>
          </a:xfrm>
        </p:spPr>
        <p:txBody>
          <a:bodyPr>
            <a:normAutofit/>
          </a:bodyPr>
          <a:lstStyle/>
          <a:p>
            <a:r>
              <a:rPr lang="en-US" sz="3000" dirty="0" smtClean="0">
                <a:latin typeface="Arial"/>
                <a:cs typeface="Arial"/>
              </a:rPr>
              <a:t>The paper then presents empirical evidence of out-migration from Mexican states in response to bigger birth cohorts in </a:t>
            </a:r>
            <a:r>
              <a:rPr lang="en-US" sz="3000" dirty="0">
                <a:latin typeface="Arial"/>
                <a:cs typeface="Arial"/>
              </a:rPr>
              <a:t>M</a:t>
            </a:r>
            <a:r>
              <a:rPr lang="en-US" sz="3000" dirty="0" smtClean="0">
                <a:latin typeface="Arial"/>
                <a:cs typeface="Arial"/>
              </a:rPr>
              <a:t>exican states relative to the U.S. less skilled population and in response to the ratio of GDP in Mexican states to U.S. GDP:</a:t>
            </a:r>
          </a:p>
          <a:p>
            <a:pPr lvl="1">
              <a:buFont typeface="Wingdings" charset="2"/>
              <a:buChar char="Ø"/>
            </a:pPr>
            <a:r>
              <a:rPr lang="en-US" sz="2800" dirty="0" smtClean="0">
                <a:latin typeface="Arial"/>
                <a:cs typeface="Arial"/>
              </a:rPr>
              <a:t>Results show that the decline in relative supply ratio can account for more than 4/5 of the decline in net migration to the U.S. when instrumenting with ratio out of total pop in the U.S.</a:t>
            </a:r>
          </a:p>
          <a:p>
            <a:pPr lvl="1">
              <a:buFont typeface="Wingdings" charset="2"/>
              <a:buChar char="Ø"/>
            </a:pPr>
            <a:r>
              <a:rPr lang="en-US" sz="2800" dirty="0" smtClean="0">
                <a:latin typeface="Arial"/>
                <a:cs typeface="Arial"/>
              </a:rPr>
              <a:t>GDP at age 16 is significant and negative, but results are not robust.</a:t>
            </a:r>
            <a:endParaRPr lang="en-US" sz="2800" dirty="0">
              <a:latin typeface="Arial"/>
              <a:cs typeface="Arial"/>
            </a:endParaRPr>
          </a:p>
        </p:txBody>
      </p:sp>
      <p:sp>
        <p:nvSpPr>
          <p:cNvPr id="3" name="Title 2"/>
          <p:cNvSpPr>
            <a:spLocks noGrp="1"/>
          </p:cNvSpPr>
          <p:nvPr>
            <p:ph type="title"/>
          </p:nvPr>
        </p:nvSpPr>
        <p:spPr/>
        <p:txBody>
          <a:bodyPr/>
          <a:lstStyle/>
          <a:p>
            <a:r>
              <a:rPr lang="en-US" sz="4400" b="1" dirty="0">
                <a:latin typeface="Arial" panose="020B0604020202020204" pitchFamily="34" charset="0"/>
                <a:cs typeface="Arial" panose="020B0604020202020204" pitchFamily="34" charset="0"/>
              </a:rPr>
              <a:t>Proposed causes of decline in less-skilled immigration</a:t>
            </a:r>
            <a:endParaRPr lang="en-US" sz="4400" dirty="0"/>
          </a:p>
        </p:txBody>
      </p:sp>
    </p:spTree>
    <p:extLst>
      <p:ext uri="{BB962C8B-B14F-4D97-AF65-F5344CB8AC3E}">
        <p14:creationId xmlns:p14="http://schemas.microsoft.com/office/powerpoint/2010/main" val="312716141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761</TotalTime>
  <Words>1307</Words>
  <Application>Microsoft Macintosh PowerPoint</Application>
  <PresentationFormat>Custom</PresentationFormat>
  <Paragraphs>104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Grid</vt:lpstr>
      <vt:lpstr> “Along the Watchtower: The Rise and Fall of U.S. Low-Skilled Immigration”   by Gordon Hanson, Chen Liu, and Craig McIntosh  Comments: ADRIANA KUGLER, GEORGETOWN UNIVERSITY &amp; NBER</vt:lpstr>
      <vt:lpstr>GENERAL COMMENTS</vt:lpstr>
      <vt:lpstr>Outline</vt:lpstr>
      <vt:lpstr>Summary of Paper</vt:lpstr>
      <vt:lpstr>Documenting slowdown in  less-skilled immigration</vt:lpstr>
      <vt:lpstr>Documenting decline in  less-skilled immigration</vt:lpstr>
      <vt:lpstr>Proposed causes of decline in less-skilled immigration</vt:lpstr>
      <vt:lpstr>Proposed causes of decline in less-skilled immigration</vt:lpstr>
      <vt:lpstr>Proposed causes of decline in less-skilled immigration</vt:lpstr>
      <vt:lpstr>Simulations of impacts of decline in supply of less-skilled</vt:lpstr>
      <vt:lpstr>suggestions</vt:lpstr>
      <vt:lpstr>MEASUREMENT OF decline in  less-skilled immigration</vt:lpstr>
      <vt:lpstr>disentangle causes of decline in less-skilled immigration</vt:lpstr>
      <vt:lpstr>disentangle causes of decline in less skilled immigration</vt:lpstr>
      <vt:lpstr>disentangling causes of decline in less-skilled immigration</vt:lpstr>
      <vt:lpstr>disentangling causes of decline in less-skilled immigration</vt:lpstr>
      <vt:lpstr>disentangling causes of decline in less skilled immigration</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“Along the Watchtower: The Rise and Fall of U.S. Low-Skilled Immigration”  by Gordon Hanson, Chen Liu, and Craig McIntosh</dc:title>
  <dc:creator>Ingrid Rojas</dc:creator>
  <cp:lastModifiedBy>Adriana Kugler</cp:lastModifiedBy>
  <cp:revision>119</cp:revision>
  <dcterms:created xsi:type="dcterms:W3CDTF">2017-03-06T15:25:24Z</dcterms:created>
  <dcterms:modified xsi:type="dcterms:W3CDTF">2017-03-22T22:15:24Z</dcterms:modified>
</cp:coreProperties>
</file>