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14"/>
  </p:notesMasterIdLst>
  <p:sldIdLst>
    <p:sldId id="256" r:id="rId2"/>
    <p:sldId id="928" r:id="rId3"/>
    <p:sldId id="927" r:id="rId4"/>
    <p:sldId id="926" r:id="rId5"/>
    <p:sldId id="919" r:id="rId6"/>
    <p:sldId id="924" r:id="rId7"/>
    <p:sldId id="858" r:id="rId8"/>
    <p:sldId id="920" r:id="rId9"/>
    <p:sldId id="921" r:id="rId10"/>
    <p:sldId id="922" r:id="rId11"/>
    <p:sldId id="788" r:id="rId12"/>
    <p:sldId id="93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 Hanson" initials="GH" lastIdx="1" clrIdx="0">
    <p:extLst>
      <p:ext uri="{19B8F6BF-5375-455C-9EA6-DF929625EA0E}">
        <p15:presenceInfo xmlns:p15="http://schemas.microsoft.com/office/powerpoint/2012/main" userId="Gordon Han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6" autoAdjust="0"/>
    <p:restoredTop sz="95135" autoAdjust="0"/>
  </p:normalViewPr>
  <p:slideViewPr>
    <p:cSldViewPr snapToGrid="0" snapToObjects="1">
      <p:cViewPr varScale="1">
        <p:scale>
          <a:sx n="121" d="100"/>
          <a:sy n="121" d="100"/>
        </p:scale>
        <p:origin x="91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6T11:25:31.973" idx="1">
    <p:pos x="5265" y="105"/>
    <p:text>All: 6, 9, 15, 25, 31, 34; HS: 4, 6, 9, 15, 18, 18; LTHS: 3, 4, 5, 8, 8, 8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0C551-098D-BB4E-B1E5-959E6B261D9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CCFA-31EC-304D-BD84-514D5883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5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CCFA-31EC-304D-BD84-514D5883D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5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cap="none" baseline="0">
                <a:solidFill>
                  <a:srgbClr val="6E261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A432C8-69A7-458B-9684-2BFA64B31948}" type="datetime2">
              <a:rPr lang="en-US" smtClean="0"/>
              <a:t>Thursday, March 16,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130"/>
            <a:ext cx="8229600" cy="83420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Thursday, March 16,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Thursday, March 16,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130"/>
            <a:ext cx="8229600" cy="834206"/>
          </a:xfrm>
          <a:prstGeom prst="rect">
            <a:avLst/>
          </a:prstGeom>
        </p:spPr>
        <p:txBody>
          <a:bodyPr anchor="ctr" anchorCtr="1"/>
          <a:lstStyle>
            <a:lvl1pPr>
              <a:defRPr sz="280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Thursday, March 16,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130"/>
            <a:ext cx="8229600" cy="834206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E261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Thursday, March 16,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130"/>
            <a:ext cx="8229600" cy="834206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E261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6E26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6E2619"/>
                </a:solidFill>
                <a:latin typeface="Cambria"/>
                <a:ea typeface="+mn-ea"/>
                <a:cs typeface="Cambr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Thursday, March 16,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130"/>
            <a:ext cx="8229600" cy="83420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Thursday, March 16,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Thursday, March 16,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Thursday, March 16,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Thursday, March 16,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522"/>
            <a:ext cx="8229600" cy="5582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80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E2619"/>
              </a:solidFill>
              <a:latin typeface="Palatino Linotype"/>
              <a:cs typeface="Palatino Linotyp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spc="-100" baseline="0">
          <a:solidFill>
            <a:srgbClr val="A53926"/>
          </a:solidFill>
          <a:latin typeface="Palatino Linotype"/>
          <a:ea typeface="+mj-ea"/>
          <a:cs typeface="Palatino Linotype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1" kern="1200">
          <a:solidFill>
            <a:schemeClr val="tx2">
              <a:lumMod val="50000"/>
            </a:schemeClr>
          </a:solidFill>
          <a:latin typeface="Cambria"/>
          <a:ea typeface="+mn-ea"/>
          <a:cs typeface="Cambria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mbria"/>
          <a:ea typeface="+mn-ea"/>
          <a:cs typeface="Cambria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Cambria"/>
          <a:ea typeface="+mn-ea"/>
          <a:cs typeface="Cambria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000" kern="1200" baseline="0">
          <a:solidFill>
            <a:schemeClr val="tx1"/>
          </a:solidFill>
          <a:latin typeface="Cambria"/>
          <a:ea typeface="+mn-ea"/>
          <a:cs typeface="Cambria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363" y="1378899"/>
            <a:ext cx="8612909" cy="19272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Along the Watchtower: </a:t>
            </a:r>
            <a:br>
              <a:rPr lang="en-US" sz="2800" dirty="0" smtClean="0"/>
            </a:br>
            <a:r>
              <a:rPr lang="en-US" sz="2800" dirty="0" smtClean="0"/>
              <a:t>The Rise and Fall of US Low-Skilled Immigration</a:t>
            </a:r>
            <a:endParaRPr lang="en-US" sz="2800" cap="none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7433"/>
            <a:ext cx="7848600" cy="275636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BPEA Spring Conference 2017</a:t>
            </a:r>
          </a:p>
          <a:p>
            <a:pPr>
              <a:spcBef>
                <a:spcPts val="200"/>
              </a:spcBef>
            </a:pPr>
            <a:endParaRPr lang="en-US" sz="1100" dirty="0" smtClean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Gordon Hanson, </a:t>
            </a:r>
            <a:r>
              <a:rPr lang="en-US" sz="2000" i="1" dirty="0" smtClean="0">
                <a:latin typeface="Calibri"/>
                <a:cs typeface="Calibri"/>
              </a:rPr>
              <a:t>UC San Diego </a:t>
            </a:r>
            <a:r>
              <a:rPr lang="en-US" sz="2000" i="1" dirty="0">
                <a:latin typeface="Calibri"/>
                <a:cs typeface="Calibri"/>
              </a:rPr>
              <a:t>and </a:t>
            </a:r>
            <a:r>
              <a:rPr lang="en-US" sz="2000" i="1" dirty="0" smtClean="0">
                <a:latin typeface="Calibri"/>
                <a:cs typeface="Calibri"/>
              </a:rPr>
              <a:t>NBER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Chen Liu, </a:t>
            </a:r>
            <a:r>
              <a:rPr lang="en-US" sz="1800" i="1" dirty="0" smtClean="0">
                <a:latin typeface="Calibri"/>
                <a:cs typeface="Calibri"/>
              </a:rPr>
              <a:t>UC San Diego</a:t>
            </a:r>
            <a:endParaRPr lang="en-US" sz="1800" i="1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Craig McIntosh, </a:t>
            </a:r>
            <a:r>
              <a:rPr lang="en-US" sz="1800" i="1" dirty="0" smtClean="0">
                <a:latin typeface="Calibri"/>
                <a:cs typeface="Calibri"/>
              </a:rPr>
              <a:t>UC San Diego</a:t>
            </a:r>
            <a:endParaRPr lang="en-US" sz="1800" i="1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1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89" y="-33130"/>
            <a:ext cx="8644537" cy="834206"/>
          </a:xfrm>
        </p:spPr>
        <p:txBody>
          <a:bodyPr/>
          <a:lstStyle/>
          <a:p>
            <a:r>
              <a:rPr lang="en-US" dirty="0" smtClean="0"/>
              <a:t>Consequence will be the rapid graying of </a:t>
            </a:r>
            <a:br>
              <a:rPr lang="en-US" dirty="0" smtClean="0"/>
            </a:br>
            <a:r>
              <a:rPr lang="en-US" dirty="0" smtClean="0"/>
              <a:t>the low-skilled immigrant population</a:t>
            </a:r>
            <a:endParaRPr lang="en-US" dirty="0"/>
          </a:p>
        </p:txBody>
      </p:sp>
      <p:pic>
        <p:nvPicPr>
          <p:cNvPr id="3" name="Picture 2" descr="17 - Windows Photo View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25258" r="28966" b="26342"/>
          <a:stretch/>
        </p:blipFill>
        <p:spPr>
          <a:xfrm>
            <a:off x="870503" y="1155119"/>
            <a:ext cx="7395307" cy="51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Discussion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974"/>
            <a:ext cx="8229600" cy="5487398"/>
          </a:xfrm>
        </p:spPr>
        <p:txBody>
          <a:bodyPr>
            <a:noAutofit/>
          </a:bodyPr>
          <a:lstStyle/>
          <a:p>
            <a:pPr marL="231775" indent="-231775">
              <a:spcBef>
                <a:spcPts val="600"/>
              </a:spcBef>
            </a:pPr>
            <a:r>
              <a:rPr lang="en-US" dirty="0" smtClean="0">
                <a:solidFill>
                  <a:srgbClr val="6E2619"/>
                </a:solidFill>
              </a:rPr>
              <a:t>Causes of immigration slowdown</a:t>
            </a:r>
          </a:p>
          <a:p>
            <a:pPr marL="1420495" lvl="5" indent="-231775">
              <a:lnSpc>
                <a:spcPct val="110000"/>
              </a:lnSpc>
              <a:spcBef>
                <a:spcPts val="600"/>
              </a:spcBef>
            </a:pPr>
            <a:endParaRPr lang="en-US" sz="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06095" lvl="1" indent="-231775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Reduced fertility in Latin America (unlikely to reverse)</a:t>
            </a:r>
          </a:p>
          <a:p>
            <a:pPr marL="506095" lvl="1" indent="-231775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Macroeconomic stability in Latin America (may reverse)</a:t>
            </a:r>
          </a:p>
          <a:p>
            <a:pPr marL="506095" lvl="1" indent="-231775">
              <a:lnSpc>
                <a:spcPct val="110000"/>
              </a:lnSpc>
              <a:spcBef>
                <a:spcPts val="600"/>
              </a:spcBef>
            </a:pPr>
            <a:r>
              <a:rPr lang="en-US" b="0" dirty="0" smtClean="0">
                <a:solidFill>
                  <a:schemeClr val="bg2">
                    <a:lumMod val="10000"/>
                  </a:schemeClr>
                </a:solidFill>
              </a:rPr>
              <a:t>Political support for strong immigration enforcement (may reverse)</a:t>
            </a:r>
          </a:p>
          <a:p>
            <a:pPr marL="1969135" lvl="8" indent="-231775">
              <a:spcBef>
                <a:spcPts val="600"/>
              </a:spcBef>
            </a:pPr>
            <a:endParaRPr lang="en-US" sz="800" dirty="0" smtClean="0">
              <a:solidFill>
                <a:srgbClr val="6E2619"/>
              </a:solidFill>
            </a:endParaRPr>
          </a:p>
          <a:p>
            <a:pPr marL="1969135" lvl="8" indent="-231775">
              <a:spcBef>
                <a:spcPts val="600"/>
              </a:spcBef>
            </a:pPr>
            <a:endParaRPr lang="en-US" sz="800" dirty="0" smtClean="0">
              <a:solidFill>
                <a:srgbClr val="6E2619"/>
              </a:solidFill>
            </a:endParaRPr>
          </a:p>
          <a:p>
            <a:pPr marL="231775" indent="-231775">
              <a:spcBef>
                <a:spcPts val="600"/>
              </a:spcBef>
            </a:pPr>
            <a:r>
              <a:rPr lang="en-US" dirty="0" smtClean="0">
                <a:solidFill>
                  <a:srgbClr val="6E2619"/>
                </a:solidFill>
              </a:rPr>
              <a:t>Consequences of immigration slowdown</a:t>
            </a:r>
          </a:p>
          <a:p>
            <a:pPr marL="1645920" lvl="5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en-US" sz="100" dirty="0" smtClean="0">
              <a:solidFill>
                <a:srgbClr val="22210C"/>
              </a:solidFill>
            </a:endParaRPr>
          </a:p>
          <a:p>
            <a:pPr marL="731520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u="sng" dirty="0" smtClean="0">
                <a:solidFill>
                  <a:srgbClr val="22210C"/>
                </a:solidFill>
              </a:rPr>
              <a:t>Negative labor-supply shock</a:t>
            </a:r>
            <a:r>
              <a:rPr lang="en-US" dirty="0" smtClean="0">
                <a:solidFill>
                  <a:srgbClr val="22210C"/>
                </a:solidFill>
              </a:rPr>
              <a:t> to immigrant-intensive industries</a:t>
            </a:r>
          </a:p>
          <a:p>
            <a:pPr marL="780415" lvl="2" indent="-231775">
              <a:lnSpc>
                <a:spcPct val="110000"/>
              </a:lnSpc>
              <a:spcBef>
                <a:spcPts val="600"/>
              </a:spcBef>
            </a:pPr>
            <a:r>
              <a:rPr lang="en-US" sz="1800" i="1" dirty="0" smtClean="0">
                <a:solidFill>
                  <a:srgbClr val="22210C"/>
                </a:solidFill>
              </a:rPr>
              <a:t>Ag., construction, hospitality, personal services, nondurable manuf.</a:t>
            </a:r>
          </a:p>
          <a:p>
            <a:pPr marL="731520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u="sng" dirty="0" smtClean="0">
                <a:solidFill>
                  <a:srgbClr val="22210C"/>
                </a:solidFill>
              </a:rPr>
              <a:t>Upward pressure on wages</a:t>
            </a:r>
            <a:r>
              <a:rPr lang="en-US" dirty="0" smtClean="0">
                <a:solidFill>
                  <a:srgbClr val="22210C"/>
                </a:solidFill>
              </a:rPr>
              <a:t> of low-skilled labor</a:t>
            </a:r>
          </a:p>
          <a:p>
            <a:pPr marL="780415" lvl="2" indent="-231775">
              <a:lnSpc>
                <a:spcPct val="110000"/>
              </a:lnSpc>
              <a:spcBef>
                <a:spcPts val="600"/>
              </a:spcBef>
            </a:pPr>
            <a:r>
              <a:rPr lang="en-US" sz="1800" b="0" i="1" dirty="0" smtClean="0">
                <a:solidFill>
                  <a:srgbClr val="22210C"/>
                </a:solidFill>
              </a:rPr>
              <a:t>Raises incentives for automation, changes in product mix</a:t>
            </a:r>
          </a:p>
          <a:p>
            <a:pPr marL="731520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0" u="sng" dirty="0" smtClean="0">
                <a:solidFill>
                  <a:srgbClr val="22210C"/>
                </a:solidFill>
              </a:rPr>
              <a:t>Shift in immigrant population</a:t>
            </a:r>
            <a:r>
              <a:rPr lang="en-US" b="0" dirty="0" smtClean="0">
                <a:solidFill>
                  <a:srgbClr val="22210C"/>
                </a:solidFill>
              </a:rPr>
              <a:t> from young to old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1800" i="1" dirty="0" smtClean="0">
                <a:solidFill>
                  <a:srgbClr val="22210C"/>
                </a:solidFill>
              </a:rPr>
              <a:t>Challenge in future isn’t large inflows but growth in non-citizen elderly</a:t>
            </a:r>
            <a:r>
              <a:rPr lang="en-US" i="1" dirty="0" smtClean="0">
                <a:solidFill>
                  <a:srgbClr val="22210C"/>
                </a:solidFill>
              </a:rPr>
              <a:t> </a:t>
            </a:r>
            <a:endParaRPr lang="en-US" b="0" i="1" dirty="0">
              <a:solidFill>
                <a:srgbClr val="2221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89" y="-22117"/>
            <a:ext cx="8708925" cy="834206"/>
          </a:xfrm>
        </p:spPr>
        <p:txBody>
          <a:bodyPr/>
          <a:lstStyle/>
          <a:p>
            <a:r>
              <a:rPr lang="en-US" dirty="0" smtClean="0"/>
              <a:t>Most low-skilled immigrants are long-term US residents</a:t>
            </a:r>
            <a:endParaRPr lang="en-US" dirty="0"/>
          </a:p>
        </p:txBody>
      </p:sp>
      <p:pic>
        <p:nvPicPr>
          <p:cNvPr id="7" name="Picture 6" descr="imcit_12 (002).pdf - Sumatra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22161" r="2037" b="15310"/>
          <a:stretch/>
        </p:blipFill>
        <p:spPr>
          <a:xfrm>
            <a:off x="1010239" y="1223188"/>
            <a:ext cx="7055399" cy="49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Epochal Wave of Low-Skilled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141"/>
            <a:ext cx="8229600" cy="5041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Immigration surge of 1980, 1990s and 2000s</a:t>
            </a:r>
          </a:p>
          <a:p>
            <a:pPr marL="577850" lvl="1" indent="-342900">
              <a:spcBef>
                <a:spcPts val="1200"/>
              </a:spcBef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Result of extraordinary confluence of events</a:t>
            </a:r>
          </a:p>
          <a:p>
            <a:pPr marL="852170" lvl="2" indent="-342900">
              <a:spcBef>
                <a:spcPts val="1200"/>
              </a:spcBef>
            </a:pPr>
            <a:r>
              <a:rPr lang="en-US" sz="2200" dirty="0" smtClean="0"/>
              <a:t>Relatively strong and stable growth in US income</a:t>
            </a:r>
          </a:p>
          <a:p>
            <a:pPr marL="852170" lvl="2" indent="-342900">
              <a:spcBef>
                <a:spcPts val="1200"/>
              </a:spcBef>
            </a:pPr>
            <a:r>
              <a:rPr lang="en-US" sz="2200" dirty="0" smtClean="0"/>
              <a:t>Relatively slow growth in US domestic labor supply</a:t>
            </a:r>
          </a:p>
          <a:p>
            <a:pPr marL="852170" lvl="2" indent="-342900">
              <a:spcBef>
                <a:spcPts val="1200"/>
              </a:spcBef>
            </a:pPr>
            <a:r>
              <a:rPr lang="en-US" sz="2200" dirty="0" smtClean="0"/>
              <a:t>Relatively weak immigration enforcement</a:t>
            </a:r>
          </a:p>
          <a:p>
            <a:pPr marL="919163" lvl="2" indent="-228600">
              <a:lnSpc>
                <a:spcPct val="110000"/>
              </a:lnSpc>
              <a:spcBef>
                <a:spcPts val="800"/>
              </a:spcBef>
            </a:pPr>
            <a:endParaRPr lang="en-US" sz="2200" dirty="0" smtClean="0"/>
          </a:p>
          <a:p>
            <a:pPr marL="234950" lvl="1" indent="0">
              <a:spcBef>
                <a:spcPts val="1200"/>
              </a:spcBef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Each of these conditions has since </a:t>
            </a:r>
            <a:r>
              <a:rPr lang="en-US" sz="2200" b="1" u="sng" dirty="0" smtClean="0">
                <a:solidFill>
                  <a:schemeClr val="accent1">
                    <a:lumMod val="50000"/>
                  </a:schemeClr>
                </a:solidFill>
              </a:rPr>
              <a:t>weakened or reversed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, presaging an era of </a:t>
            </a:r>
            <a:r>
              <a:rPr lang="en-US" sz="2200" b="1" u="sng" dirty="0" smtClean="0">
                <a:solidFill>
                  <a:schemeClr val="accent1">
                    <a:lumMod val="50000"/>
                  </a:schemeClr>
                </a:solidFill>
              </a:rPr>
              <a:t>reduced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 low-skilled immigration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19163" lvl="2" indent="-228600">
              <a:lnSpc>
                <a:spcPct val="110000"/>
              </a:lnSpc>
              <a:spcBef>
                <a:spcPts val="800"/>
              </a:spcBef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1861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89" y="-33130"/>
            <a:ext cx="8644537" cy="834206"/>
          </a:xfrm>
        </p:spPr>
        <p:txBody>
          <a:bodyPr/>
          <a:lstStyle/>
          <a:p>
            <a:r>
              <a:rPr lang="en-US" dirty="0" smtClean="0"/>
              <a:t>Low-skilled immigration has been flat since 2007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941621" y="829472"/>
            <a:ext cx="598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Foreign-born population, 18 to 64 years old (log scale)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3" name="Picture 2" descr="fig1.pdf - Sumatra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t="12874" r="1952" b="4184"/>
          <a:stretch/>
        </p:blipFill>
        <p:spPr>
          <a:xfrm>
            <a:off x="800888" y="1227201"/>
            <a:ext cx="7535917" cy="53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89" y="-33130"/>
            <a:ext cx="8644537" cy="834206"/>
          </a:xfrm>
        </p:spPr>
        <p:txBody>
          <a:bodyPr/>
          <a:lstStyle/>
          <a:p>
            <a:r>
              <a:rPr lang="en-US" dirty="0"/>
              <a:t>Employment of the foreign-born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has </a:t>
            </a:r>
            <a:r>
              <a:rPr lang="en-US" dirty="0"/>
              <a:t>surged </a:t>
            </a:r>
            <a:r>
              <a:rPr lang="en-US" dirty="0" smtClean="0"/>
              <a:t>in labor-intensive industries</a:t>
            </a:r>
            <a:endParaRPr lang="en-US" dirty="0"/>
          </a:p>
        </p:txBody>
      </p:sp>
      <p:pic>
        <p:nvPicPr>
          <p:cNvPr id="5" name="Picture 4" descr="slides_Brookings.pdf - [Along the Watchtower: The Rise and Fall of Low-Skilled Immigration in the US] - Sumatra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42023" r="3229" b="23954"/>
          <a:stretch/>
        </p:blipFill>
        <p:spPr>
          <a:xfrm>
            <a:off x="283618" y="2276541"/>
            <a:ext cx="8569077" cy="3380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606" y="1723381"/>
            <a:ext cx="727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Share of low-skilled immigrants in total industry employment (%)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22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89" y="-33130"/>
            <a:ext cx="8644537" cy="834206"/>
          </a:xfrm>
        </p:spPr>
        <p:txBody>
          <a:bodyPr/>
          <a:lstStyle/>
          <a:p>
            <a:r>
              <a:rPr lang="en-US" dirty="0" smtClean="0"/>
              <a:t>(I) US economy isn’t as attractive as it used to be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058" y="1503118"/>
            <a:ext cx="398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Income in Mexico at 50</a:t>
            </a:r>
            <a:r>
              <a:rPr lang="en-US" b="1" baseline="30000" dirty="0" smtClean="0">
                <a:latin typeface="Cambria" panose="02040503050406030204" pitchFamily="18" charset="0"/>
              </a:rPr>
              <a:t>th</a:t>
            </a:r>
            <a:r>
              <a:rPr lang="en-US" b="1" dirty="0" smtClean="0">
                <a:latin typeface="Cambria" panose="02040503050406030204" pitchFamily="18" charset="0"/>
              </a:rPr>
              <a:t> percentile/</a:t>
            </a:r>
          </a:p>
          <a:p>
            <a:pPr algn="ctr"/>
            <a:r>
              <a:rPr lang="en-US" b="1" dirty="0" smtClean="0">
                <a:latin typeface="Cambria" panose="02040503050406030204" pitchFamily="18" charset="0"/>
              </a:rPr>
              <a:t>Income in US at 25</a:t>
            </a:r>
            <a:r>
              <a:rPr lang="en-US" b="1" baseline="30000" dirty="0" smtClean="0">
                <a:latin typeface="Cambria" panose="02040503050406030204" pitchFamily="18" charset="0"/>
              </a:rPr>
              <a:t>th</a:t>
            </a:r>
            <a:r>
              <a:rPr lang="en-US" b="1" dirty="0" smtClean="0">
                <a:latin typeface="Cambria" panose="02040503050406030204" pitchFamily="18" charset="0"/>
              </a:rPr>
              <a:t> percentile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8905" y="1503118"/>
            <a:ext cx="384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Standard deviation of GDP growth, rolling eight-quarter window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3" name="Picture 2" descr="ratio_mx.pdf - Sumatra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597" r="1640" b="15770"/>
          <a:stretch/>
        </p:blipFill>
        <p:spPr>
          <a:xfrm>
            <a:off x="226677" y="2147634"/>
            <a:ext cx="4111994" cy="2927470"/>
          </a:xfrm>
          <a:prstGeom prst="rect">
            <a:avLst/>
          </a:prstGeom>
        </p:spPr>
      </p:pic>
      <p:pic>
        <p:nvPicPr>
          <p:cNvPr id="9" name="Picture 8" descr="sd_mx.pdf - Sumatra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25747" r="2037" b="15127"/>
          <a:stretch/>
        </p:blipFill>
        <p:spPr>
          <a:xfrm>
            <a:off x="4439424" y="2383745"/>
            <a:ext cx="4603824" cy="3090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879" y="5061099"/>
            <a:ext cx="3670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Income values are in terms of PPP.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97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89" y="-33130"/>
            <a:ext cx="8644537" cy="834206"/>
          </a:xfrm>
        </p:spPr>
        <p:txBody>
          <a:bodyPr/>
          <a:lstStyle/>
          <a:p>
            <a:r>
              <a:rPr lang="en-US" dirty="0" smtClean="0"/>
              <a:t>(II) US immigration enforcement has intensified</a:t>
            </a:r>
            <a:endParaRPr lang="en-US" dirty="0"/>
          </a:p>
        </p:txBody>
      </p:sp>
      <p:pic>
        <p:nvPicPr>
          <p:cNvPr id="3" name="Picture 2" descr="fig9.pdf - Sumatra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t="21517" r="1839" b="15126"/>
          <a:stretch/>
        </p:blipFill>
        <p:spPr>
          <a:xfrm>
            <a:off x="1111824" y="1614388"/>
            <a:ext cx="6764627" cy="4809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1484" y="1172955"/>
            <a:ext cx="39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Number of US Border Patrol Agents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US-Mexico border security today</a:t>
            </a:r>
            <a:endParaRPr lang="en-US" dirty="0"/>
          </a:p>
        </p:txBody>
      </p:sp>
      <p:pic>
        <p:nvPicPr>
          <p:cNvPr id="6" name="Picture 5" descr="image.adapt.990.high.border_fence_073014.1447285468870 - Windows Photo Viewer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6126" r="18759" b="17325"/>
          <a:stretch/>
        </p:blipFill>
        <p:spPr>
          <a:xfrm>
            <a:off x="602595" y="1154284"/>
            <a:ext cx="7938810" cy="51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89" y="-33130"/>
            <a:ext cx="8644537" cy="834206"/>
          </a:xfrm>
        </p:spPr>
        <p:txBody>
          <a:bodyPr/>
          <a:lstStyle/>
          <a:p>
            <a:r>
              <a:rPr lang="en-US" dirty="0" smtClean="0"/>
              <a:t>(III) Labor-supply growth (relative to the US) </a:t>
            </a:r>
            <a:br>
              <a:rPr lang="en-US" dirty="0" smtClean="0"/>
            </a:br>
            <a:r>
              <a:rPr lang="en-US" dirty="0" smtClean="0"/>
              <a:t>is now stagnating in most of Latin America</a:t>
            </a:r>
            <a:endParaRPr lang="en-US" dirty="0"/>
          </a:p>
        </p:txBody>
      </p:sp>
      <p:pic>
        <p:nvPicPr>
          <p:cNvPr id="3" name="Picture 2" descr="cr5.pdf - Sumatra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21425" r="1541" b="15311"/>
          <a:stretch/>
        </p:blipFill>
        <p:spPr>
          <a:xfrm>
            <a:off x="879026" y="1358418"/>
            <a:ext cx="7378262" cy="52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89" y="-33130"/>
            <a:ext cx="8644537" cy="834206"/>
          </a:xfrm>
        </p:spPr>
        <p:txBody>
          <a:bodyPr/>
          <a:lstStyle/>
          <a:p>
            <a:r>
              <a:rPr lang="en-US" dirty="0" smtClean="0"/>
              <a:t>Projected immigration rates (based on a standard econometric model) are set to drop rapidly</a:t>
            </a:r>
            <a:endParaRPr lang="en-US" dirty="0"/>
          </a:p>
        </p:txBody>
      </p:sp>
      <p:pic>
        <p:nvPicPr>
          <p:cNvPr id="5" name="Picture 4" descr="cr6.pdf - Sumatra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21977" r="2037" b="15954"/>
          <a:stretch/>
        </p:blipFill>
        <p:spPr>
          <a:xfrm>
            <a:off x="962029" y="1200274"/>
            <a:ext cx="7212255" cy="508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solidFill>
          <a:schemeClr val="tx2">
            <a:lumMod val="75000"/>
            <a:alpha val="10000"/>
          </a:schemeClr>
        </a:solidFill>
        <a:ln>
          <a:solidFill>
            <a:schemeClr val="tx2">
              <a:lumMod val="75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1525</TotalTime>
  <Words>312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Century Gothic</vt:lpstr>
      <vt:lpstr>Palatino Linotype</vt:lpstr>
      <vt:lpstr>Default Theme</vt:lpstr>
      <vt:lpstr>Along the Watchtower:  The Rise and Fall of US Low-Skilled Immigration</vt:lpstr>
      <vt:lpstr>Epochal Wave of Low-Skilled Immigration</vt:lpstr>
      <vt:lpstr>Low-skilled immigration has been flat since 2007</vt:lpstr>
      <vt:lpstr>Employment of the foreign-born  has surged in labor-intensive industries</vt:lpstr>
      <vt:lpstr>(I) US economy isn’t as attractive as it used to be</vt:lpstr>
      <vt:lpstr>(II) US immigration enforcement has intensified</vt:lpstr>
      <vt:lpstr>US-Mexico border security today</vt:lpstr>
      <vt:lpstr>(III) Labor-supply growth (relative to the US)  is now stagnating in most of Latin America</vt:lpstr>
      <vt:lpstr>Projected immigration rates (based on a standard econometric model) are set to drop rapidly</vt:lpstr>
      <vt:lpstr>Consequence will be the rapid graying of  the low-skilled immigrant population</vt:lpstr>
      <vt:lpstr>Discussion</vt:lpstr>
      <vt:lpstr>Most low-skilled immigrants are long-term US residents</vt:lpstr>
    </vt:vector>
  </TitlesOfParts>
  <Manager/>
  <Company>MIT Economics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Market and Marriage Market</dc:title>
  <dc:subject/>
  <dc:creator>David Autor</dc:creator>
  <cp:keywords/>
  <dc:description/>
  <cp:lastModifiedBy>Gordon Hanson</cp:lastModifiedBy>
  <cp:revision>757</cp:revision>
  <cp:lastPrinted>2016-08-31T10:48:06Z</cp:lastPrinted>
  <dcterms:created xsi:type="dcterms:W3CDTF">2011-01-05T19:55:04Z</dcterms:created>
  <dcterms:modified xsi:type="dcterms:W3CDTF">2017-03-16T22:41:08Z</dcterms:modified>
  <cp:category/>
</cp:coreProperties>
</file>