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3" r:id="rId14"/>
    <p:sldId id="287" r:id="rId15"/>
    <p:sldId id="274" r:id="rId16"/>
    <p:sldId id="275" r:id="rId17"/>
    <p:sldId id="286" r:id="rId18"/>
    <p:sldId id="276" r:id="rId19"/>
    <p:sldId id="285" r:id="rId20"/>
    <p:sldId id="277" r:id="rId21"/>
    <p:sldId id="284" r:id="rId22"/>
    <p:sldId id="278" r:id="rId23"/>
    <p:sldId id="283" r:id="rId24"/>
    <p:sldId id="279" r:id="rId25"/>
    <p:sldId id="282" r:id="rId26"/>
    <p:sldId id="280" r:id="rId27"/>
    <p:sldId id="281" r:id="rId28"/>
    <p:sldId id="288" r:id="rId29"/>
    <p:sldId id="289" r:id="rId30"/>
    <p:sldId id="29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ter" initials="W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6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6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6012" y="1904999"/>
            <a:ext cx="6938963" cy="1582271"/>
          </a:xfrm>
        </p:spPr>
        <p:txBody>
          <a:bodyPr anchor="b" anchorCtr="0"/>
          <a:lstStyle>
            <a:lvl1pPr>
              <a:lnSpc>
                <a:spcPct val="95000"/>
              </a:lnSpc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3487271"/>
            <a:ext cx="6938961" cy="1143000"/>
          </a:xfrm>
        </p:spPr>
        <p:txBody>
          <a:bodyPr/>
          <a:lstStyle>
            <a:lvl1pPr marL="0" indent="0" algn="ctr">
              <a:spcBef>
                <a:spcPts val="300"/>
              </a:spcBef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5715000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5715000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5715000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4686766"/>
            <a:ext cx="7315200" cy="400705"/>
          </a:xfrm>
          <a:prstGeom prst="rect">
            <a:avLst/>
          </a:prstGeom>
        </p:spPr>
      </p:pic>
      <p:pic>
        <p:nvPicPr>
          <p:cNvPr id="10" name="Picture 9" descr="coverAccentTo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619136"/>
            <a:ext cx="7315200" cy="39138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4754083" y="673398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754083" y="5636584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4169" y="5636584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74169" y="673398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81121" y="914400"/>
            <a:ext cx="3108960" cy="4815841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500"/>
              </a:spcBef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aption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1752600" y="565897"/>
            <a:ext cx="742950" cy="361950"/>
          </a:xfrm>
          <a:prstGeom prst="rect">
            <a:avLst/>
          </a:prstGeom>
          <a:noFill/>
        </p:spPr>
      </p:pic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752600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8450" y="412824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8450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0" y="780826"/>
            <a:ext cx="45720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993402" y="4128247"/>
            <a:ext cx="742950" cy="361950"/>
          </a:xfrm>
          <a:prstGeom prst="rect">
            <a:avLst/>
          </a:prstGeom>
          <a:noFill/>
        </p:spPr>
      </p:pic>
      <p:pic>
        <p:nvPicPr>
          <p:cNvPr id="4099" name="Picture 3" descr="scrollwork-Bottom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07649" y="4128247"/>
            <a:ext cx="742950" cy="361950"/>
          </a:xfrm>
          <a:prstGeom prst="rect">
            <a:avLst/>
          </a:prstGeom>
          <a:noFill/>
        </p:spPr>
      </p:pic>
      <p:pic>
        <p:nvPicPr>
          <p:cNvPr id="12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3402" y="565897"/>
            <a:ext cx="742950" cy="361950"/>
          </a:xfrm>
          <a:prstGeom prst="rect">
            <a:avLst/>
          </a:prstGeom>
          <a:noFill/>
        </p:spPr>
      </p:pic>
      <p:pic>
        <p:nvPicPr>
          <p:cNvPr id="4098" name="Picture 2" descr="scrollwork-Top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07649" y="565897"/>
            <a:ext cx="742950" cy="3619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4406153"/>
            <a:ext cx="6583680" cy="78441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0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5446059"/>
            <a:ext cx="7543800" cy="609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buSzPct val="100000"/>
              <a:buFont typeface="Wingdings" pitchFamily="2" charset="2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6146" name="Picture 2" descr="captionLongAccent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90650" y="5204012"/>
            <a:ext cx="6362700" cy="247650"/>
          </a:xfrm>
          <a:prstGeom prst="rect">
            <a:avLst/>
          </a:prstGeom>
          <a:noFill/>
        </p:spPr>
      </p:pic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4912659" y="780826"/>
            <a:ext cx="2743200" cy="3467548"/>
          </a:xfrm>
          <a:solidFill>
            <a:schemeClr val="bg2"/>
          </a:solidFill>
          <a:ln w="127000">
            <a:solidFill>
              <a:schemeClr val="bg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084294"/>
            <a:ext cx="7543800" cy="3639670"/>
          </a:xfrm>
        </p:spPr>
        <p:txBody>
          <a:bodyPr vert="eaVert"/>
          <a:lstStyle>
            <a:lvl5pPr>
              <a:defRPr/>
            </a:lvl5pPr>
            <a:lvl6pPr marL="2286000">
              <a:defRPr/>
            </a:lvl6pPr>
            <a:lvl7pPr marL="2286000">
              <a:defRPr/>
            </a:lvl7pPr>
            <a:lvl8pPr marL="2286000">
              <a:defRPr/>
            </a:lvl8pPr>
            <a:lvl9pPr marL="2286000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922048"/>
            <a:ext cx="1676400" cy="4814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922048"/>
            <a:ext cx="5638800" cy="481488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5122" name="Picture 2" descr="vertical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6225" y="860612"/>
            <a:ext cx="247364" cy="493776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overEmbos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2519" y="4038600"/>
            <a:ext cx="6938963" cy="1174376"/>
          </a:xfrm>
        </p:spPr>
        <p:txBody>
          <a:bodyPr anchor="b" anchorCtr="0">
            <a:noAutofit/>
          </a:bodyPr>
          <a:lstStyle>
            <a:lvl1pPr>
              <a:lnSpc>
                <a:spcPct val="95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2520" y="5212977"/>
            <a:ext cx="6938961" cy="775447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07741" y="6214969"/>
            <a:ext cx="2133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2659" y="6214969"/>
            <a:ext cx="28956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6214969"/>
            <a:ext cx="457200" cy="275478"/>
          </a:xfrm>
        </p:spPr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coverAccentBotto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915801"/>
            <a:ext cx="7315200" cy="400705"/>
          </a:xfrm>
          <a:prstGeom prst="rect">
            <a:avLst/>
          </a:prstGeom>
        </p:spPr>
      </p:pic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1188720" y="1004455"/>
            <a:ext cx="6766560" cy="2729345"/>
          </a:xfrm>
          <a:solidFill>
            <a:schemeClr val="bg2"/>
          </a:solidFill>
          <a:ln w="127000">
            <a:solidFill>
              <a:schemeClr val="tx1"/>
            </a:solidFill>
            <a:miter lim="800000"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6012" y="1904998"/>
            <a:ext cx="6938964" cy="158227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lnSpc>
                <a:spcPct val="95000"/>
              </a:lnSpc>
              <a:spcBef>
                <a:spcPct val="0"/>
              </a:spcBef>
              <a:buNone/>
              <a:defRPr lang="en-US"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012" y="3487271"/>
            <a:ext cx="6938960" cy="11430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SzPct val="100000"/>
              <a:buFont typeface="Wingdings" pitchFamily="2" charset="2"/>
              <a:buNone/>
              <a:defRPr lang="en-US" sz="18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SectionAccentTop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18488"/>
            <a:ext cx="7315200" cy="356382"/>
          </a:xfrm>
          <a:prstGeom prst="rect">
            <a:avLst/>
          </a:prstGeom>
          <a:noFill/>
        </p:spPr>
      </p:pic>
      <p:pic>
        <p:nvPicPr>
          <p:cNvPr id="1027" name="Picture 3" descr="SectionAccentBottom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400" y="4690872"/>
            <a:ext cx="7315200" cy="35638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3425" indent="-282575">
              <a:defRPr sz="1800"/>
            </a:lvl7pPr>
            <a:lvl8pPr marL="2286000" indent="-282575">
              <a:defRPr sz="1800"/>
            </a:lvl8pPr>
            <a:lvl9pPr marL="2568575" indent="-282575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6106" y="2084293"/>
            <a:ext cx="3429000" cy="3639312"/>
          </a:xfrm>
        </p:spPr>
        <p:txBody>
          <a:bodyPr>
            <a:normAutofit/>
          </a:bodyPr>
          <a:lstStyle>
            <a:lvl1pPr marL="282575" indent="-282575">
              <a:defRPr sz="20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800"/>
            </a:lvl6pPr>
            <a:lvl7pPr marL="2005013" indent="-282575">
              <a:defRPr sz="1800"/>
            </a:lvl7pPr>
            <a:lvl8pPr marL="2287588" indent="-282575">
              <a:defRPr sz="1800"/>
            </a:lvl8pPr>
            <a:lvl9pPr marL="2568575" indent="-280988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1100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4163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9006" y="1839913"/>
            <a:ext cx="2743200" cy="903287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6106" y="2971800"/>
            <a:ext cx="3429000" cy="2751804"/>
          </a:xfrm>
        </p:spPr>
        <p:txBody>
          <a:bodyPr>
            <a:normAutofit/>
          </a:bodyPr>
          <a:lstStyle>
            <a:lvl1pPr marL="282575" indent="-282575">
              <a:defRPr sz="1800"/>
            </a:lvl1pPr>
            <a:lvl2pPr marL="573088" indent="-282575">
              <a:defRPr sz="1800"/>
            </a:lvl2pPr>
            <a:lvl3pPr marL="855663" indent="-282575">
              <a:defRPr sz="1800"/>
            </a:lvl3pPr>
            <a:lvl4pPr marL="1146175" indent="-282575">
              <a:defRPr sz="1800"/>
            </a:lvl4pPr>
            <a:lvl5pPr marL="1430338" indent="-282575">
              <a:defRPr sz="1800"/>
            </a:lvl5pPr>
            <a:lvl6pPr marL="1712913" indent="-282575">
              <a:defRPr sz="1600"/>
            </a:lvl6pPr>
            <a:lvl7pPr marL="2003425" indent="-282575">
              <a:defRPr sz="1600"/>
            </a:lvl7pPr>
            <a:lvl8pPr marL="2286000" indent="-282575">
              <a:defRPr sz="1600"/>
            </a:lvl8pPr>
            <a:lvl9pPr marL="2568575" indent="-282575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47775" y="2686050"/>
            <a:ext cx="2609850" cy="133350"/>
          </a:xfrm>
          <a:prstGeom prst="rect">
            <a:avLst/>
          </a:prstGeom>
          <a:noFill/>
        </p:spPr>
      </p:pic>
      <p:pic>
        <p:nvPicPr>
          <p:cNvPr id="12" name="Picture 2" descr="comparisonRul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5681" y="2686050"/>
            <a:ext cx="2609850" cy="1333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pageAccent-Full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313" y="1689847"/>
            <a:ext cx="7953375" cy="30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14400"/>
            <a:ext cx="3429000" cy="1371600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6106" y="914400"/>
            <a:ext cx="3429000" cy="4815841"/>
          </a:xfrm>
        </p:spPr>
        <p:txBody>
          <a:bodyPr>
            <a:normAutofit/>
          </a:bodyPr>
          <a:lstStyle>
            <a:lvl1pPr marL="341313" indent="-341313">
              <a:defRPr sz="2200"/>
            </a:lvl1pPr>
            <a:lvl2pPr marL="631825" indent="-284163">
              <a:defRPr sz="2000"/>
            </a:lvl2pPr>
            <a:lvl3pPr marL="914400" indent="-284163">
              <a:defRPr sz="1800"/>
            </a:lvl3pPr>
            <a:lvl4pPr marL="1196975" indent="-284163">
              <a:defRPr sz="1800"/>
            </a:lvl4pPr>
            <a:lvl5pPr marL="1487488" indent="-284163">
              <a:defRPr sz="1800"/>
            </a:lvl5pPr>
            <a:lvl6pPr marL="1770063" indent="-284163">
              <a:defRPr sz="1800"/>
            </a:lvl6pPr>
            <a:lvl7pPr marL="2060575" indent="-284163">
              <a:defRPr sz="1800"/>
            </a:lvl7pPr>
            <a:lvl8pPr marL="2344738" indent="-284163">
              <a:defRPr sz="1800"/>
            </a:lvl8pPr>
            <a:lvl9pPr marL="2627313" indent="-284163"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2667001"/>
            <a:ext cx="3429000" cy="2895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  <p:pic>
        <p:nvPicPr>
          <p:cNvPr id="3074" name="Picture 2" descr="captionAccen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326341"/>
            <a:ext cx="3429000" cy="24030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Edging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381000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84294"/>
            <a:ext cx="6949440" cy="3639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118412"/>
            <a:ext cx="2133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28EAFA9-7502-42D3-9B79-C38E938C236F}" type="datetimeFigureOut">
              <a:rPr lang="en-US" smtClean="0"/>
              <a:t>2/9/2017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18412"/>
            <a:ext cx="28956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118412"/>
            <a:ext cx="457200" cy="2754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5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SzPct val="100000"/>
        <a:buFont typeface="Wingdings" pitchFamily="2" charset="2"/>
        <a:buChar char="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500"/>
        </a:spcBef>
        <a:buClr>
          <a:schemeClr val="tx1">
            <a:lumMod val="60000"/>
            <a:lumOff val="40000"/>
          </a:schemeClr>
        </a:buClr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500"/>
        </a:spcBef>
        <a:buSzPct val="100000"/>
        <a:buFont typeface="Wingdings" pitchFamily="2" charset="2"/>
        <a:buChar char=""/>
        <a:tabLst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Five-State Study of ACA Marketplace Competition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6013" y="3487271"/>
            <a:ext cx="6938961" cy="1219433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Michael A. Morrisey, Ph.D.</a:t>
            </a:r>
          </a:p>
          <a:p>
            <a:r>
              <a:rPr lang="en-US" dirty="0"/>
              <a:t>Texas A&amp;M University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65106" y="5338339"/>
            <a:ext cx="6689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Brookings Institution</a:t>
            </a:r>
          </a:p>
          <a:p>
            <a:pPr algn="ctr"/>
            <a:r>
              <a:rPr lang="en-US" dirty="0"/>
              <a:t>February 9, 2017</a:t>
            </a:r>
          </a:p>
        </p:txBody>
      </p:sp>
    </p:spTree>
    <p:extLst>
      <p:ext uri="{BB962C8B-B14F-4D97-AF65-F5344CB8AC3E}">
        <p14:creationId xmlns:p14="http://schemas.microsoft.com/office/powerpoint/2010/main" val="1515114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Health Insurance Markets Are Local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There are substantial differences </a:t>
            </a:r>
            <a:r>
              <a:rPr lang="en-US" dirty="0" smtClean="0"/>
              <a:t>the success of competition in </a:t>
            </a:r>
            <a:r>
              <a:rPr lang="en-US" dirty="0"/>
              <a:t>health insurance markets across the rating areas </a:t>
            </a:r>
            <a:r>
              <a:rPr lang="en-US" dirty="0" smtClean="0"/>
              <a:t>examined, when success is measured by numbers of insurers and level of premiums.</a:t>
            </a:r>
            <a:endParaRPr lang="en-US" dirty="0"/>
          </a:p>
          <a:p>
            <a:pPr lvl="1"/>
            <a:r>
              <a:rPr lang="en-US" dirty="0" smtClean="0"/>
              <a:t>Competition was more successful in urban </a:t>
            </a:r>
            <a:r>
              <a:rPr lang="en-US" dirty="0"/>
              <a:t>and rural settings.</a:t>
            </a:r>
          </a:p>
          <a:p>
            <a:r>
              <a:rPr lang="en-US" dirty="0"/>
              <a:t>BUT substantial differences between urban areas.</a:t>
            </a:r>
          </a:p>
          <a:p>
            <a:pPr lvl="1"/>
            <a:r>
              <a:rPr lang="en-US" dirty="0"/>
              <a:t>San Francisco markets </a:t>
            </a:r>
            <a:r>
              <a:rPr lang="en-US" dirty="0" smtClean="0"/>
              <a:t>were less competitive than Los </a:t>
            </a:r>
            <a:r>
              <a:rPr lang="en-US" dirty="0"/>
              <a:t>Angeles.</a:t>
            </a:r>
          </a:p>
          <a:p>
            <a:pPr lvl="1"/>
            <a:r>
              <a:rPr lang="en-US" dirty="0"/>
              <a:t>Miami </a:t>
            </a:r>
            <a:r>
              <a:rPr lang="en-US" dirty="0" smtClean="0"/>
              <a:t>was more competitive than </a:t>
            </a:r>
            <a:r>
              <a:rPr lang="en-US" dirty="0"/>
              <a:t>Tampa.</a:t>
            </a:r>
          </a:p>
          <a:p>
            <a:pPr lvl="1"/>
            <a:r>
              <a:rPr lang="en-US" dirty="0"/>
              <a:t>Detroit </a:t>
            </a:r>
            <a:r>
              <a:rPr lang="en-US" dirty="0" smtClean="0"/>
              <a:t>was </a:t>
            </a:r>
            <a:r>
              <a:rPr lang="en-US" smtClean="0"/>
              <a:t>more competitive </a:t>
            </a:r>
            <a:r>
              <a:rPr lang="en-US" dirty="0" smtClean="0"/>
              <a:t>than </a:t>
            </a:r>
            <a:r>
              <a:rPr lang="en-US" dirty="0"/>
              <a:t>Flint.</a:t>
            </a:r>
          </a:p>
        </p:txBody>
      </p:sp>
    </p:spTree>
    <p:extLst>
      <p:ext uri="{BB962C8B-B14F-4D97-AF65-F5344CB8AC3E}">
        <p14:creationId xmlns:p14="http://schemas.microsoft.com/office/powerpoint/2010/main" val="13341580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…Markets Are Local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key issue is the ability to establish a network of health care providers at satisfactory prices.</a:t>
            </a:r>
          </a:p>
          <a:p>
            <a:pPr lvl="1"/>
            <a:r>
              <a:rPr lang="en-US" dirty="0"/>
              <a:t>Obviously an issue in rural America where there is often only a single hospital and limited numbers of specialists.</a:t>
            </a:r>
          </a:p>
          <a:p>
            <a:pPr lvl="1"/>
            <a:r>
              <a:rPr lang="en-US" dirty="0" smtClean="0"/>
              <a:t>BUT </a:t>
            </a:r>
            <a:r>
              <a:rPr lang="en-US" dirty="0"/>
              <a:t>many smaller metro areas have but a single hospital or hospital system – its difficult to negotiate provider prices that give an insurer an advantage over its competitors.</a:t>
            </a:r>
          </a:p>
          <a:p>
            <a:pPr lvl="1"/>
            <a:r>
              <a:rPr lang="en-US" dirty="0"/>
              <a:t>Even a problem in large metro areas -</a:t>
            </a:r>
          </a:p>
          <a:p>
            <a:pPr lvl="2"/>
            <a:r>
              <a:rPr lang="en-US" dirty="0"/>
              <a:t>One insurer noted it was able to establish a network in Houston but never could get one to work in Dallas.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268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Unrealistic to expect similar results or solutions everywhere.</a:t>
            </a:r>
          </a:p>
          <a:p>
            <a:r>
              <a:rPr lang="en-US" dirty="0"/>
              <a:t>Premiums are lower in areas with greater numbers of distinct providers.</a:t>
            </a:r>
          </a:p>
          <a:p>
            <a:r>
              <a:rPr lang="en-US" dirty="0"/>
              <a:t>Decades of consolidation among providers has made insurer competition more difficult.</a:t>
            </a:r>
          </a:p>
          <a:p>
            <a:r>
              <a:rPr lang="en-US" dirty="0"/>
              <a:t>Regional insurers and co-branded products by insurers and local providers may be able to compete with dominate insurers, at least in some markets. </a:t>
            </a:r>
          </a:p>
          <a:p>
            <a:r>
              <a:rPr lang="en-US" dirty="0"/>
              <a:t>Meaningful interstate competition among health insurers may be very difficult to achieve.</a:t>
            </a:r>
          </a:p>
        </p:txBody>
      </p:sp>
    </p:spTree>
    <p:extLst>
      <p:ext uri="{BB962C8B-B14F-4D97-AF65-F5344CB8AC3E}">
        <p14:creationId xmlns:p14="http://schemas.microsoft.com/office/powerpoint/2010/main" val="3947914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Claims Costs Substantially Exceeded Insurers’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the first two years insurers had little reliable information on the expected claims experience.</a:t>
            </a:r>
          </a:p>
          <a:p>
            <a:pPr lvl="1"/>
            <a:r>
              <a:rPr lang="en-US" dirty="0"/>
              <a:t>Many states saw entry of new insurers and expansion in 2015 in response to both low enrollment and substantial premium sensitivity.</a:t>
            </a:r>
          </a:p>
          <a:p>
            <a:r>
              <a:rPr lang="en-US" dirty="0"/>
              <a:t>Meaningful utilization data in 2016 showed high utilization experience.</a:t>
            </a:r>
          </a:p>
          <a:p>
            <a:pPr lvl="1"/>
            <a:r>
              <a:rPr lang="en-US" dirty="0"/>
              <a:t>Concern over reasons for high </a:t>
            </a:r>
            <a:r>
              <a:rPr lang="en-US" dirty="0" smtClean="0"/>
              <a:t>utilization.</a:t>
            </a:r>
            <a:endParaRPr lang="en-US" dirty="0"/>
          </a:p>
          <a:p>
            <a:pPr lvl="1"/>
            <a:r>
              <a:rPr lang="en-US" dirty="0"/>
              <a:t>Withdrawal from many local markets, and from states </a:t>
            </a:r>
            <a:r>
              <a:rPr lang="en-US" dirty="0" smtClean="0"/>
              <a:t>overall.</a:t>
            </a:r>
            <a:endParaRPr lang="en-US" dirty="0"/>
          </a:p>
          <a:p>
            <a:pPr lvl="1"/>
            <a:r>
              <a:rPr lang="en-US" dirty="0"/>
              <a:t>Substantial premium </a:t>
            </a:r>
            <a:r>
              <a:rPr lang="en-US" dirty="0" smtClean="0"/>
              <a:t>increases.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060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question of whether the 2017 round of premium increases will be enough to stem future losses.</a:t>
            </a:r>
          </a:p>
          <a:p>
            <a:r>
              <a:rPr lang="en-US" dirty="0"/>
              <a:t>Concern about the extent of adverse selection relative to a generally </a:t>
            </a:r>
            <a:r>
              <a:rPr lang="en-US" dirty="0" smtClean="0"/>
              <a:t>sicker </a:t>
            </a:r>
            <a:r>
              <a:rPr lang="en-US" dirty="0"/>
              <a:t>risk pool.</a:t>
            </a:r>
          </a:p>
          <a:p>
            <a:r>
              <a:rPr lang="en-US" dirty="0"/>
              <a:t>Open question whether changes in special late enrollment provisions will meaningfully affect claims costs. </a:t>
            </a:r>
          </a:p>
        </p:txBody>
      </p:sp>
    </p:spTree>
    <p:extLst>
      <p:ext uri="{BB962C8B-B14F-4D97-AF65-F5344CB8AC3E}">
        <p14:creationId xmlns:p14="http://schemas.microsoft.com/office/powerpoint/2010/main" val="2124670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Mounting Losses Stemming from High Utilization Can Overwhelm Competitive Efforts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all of our states insurers responded to higher than anticipated utilization by pulling back.</a:t>
            </a:r>
          </a:p>
          <a:p>
            <a:pPr lvl="1"/>
            <a:r>
              <a:rPr lang="en-US" dirty="0"/>
              <a:t>North Carolina </a:t>
            </a:r>
            <a:r>
              <a:rPr lang="en-US" dirty="0" smtClean="0"/>
              <a:t>and </a:t>
            </a:r>
            <a:r>
              <a:rPr lang="en-US" dirty="0"/>
              <a:t>Texas saw metro rating areas with </a:t>
            </a:r>
            <a:r>
              <a:rPr lang="en-US" dirty="0" smtClean="0"/>
              <a:t>five to nine insurers</a:t>
            </a:r>
            <a:r>
              <a:rPr lang="en-US" dirty="0"/>
              <a:t>, suddenly have only </a:t>
            </a:r>
            <a:r>
              <a:rPr lang="en-US" dirty="0" smtClean="0"/>
              <a:t>three,</a:t>
            </a:r>
            <a:endParaRPr lang="en-US" dirty="0"/>
          </a:p>
          <a:p>
            <a:pPr lvl="1"/>
            <a:r>
              <a:rPr lang="en-US" dirty="0" smtClean="0"/>
              <a:t>Florida </a:t>
            </a:r>
            <a:r>
              <a:rPr lang="en-US" dirty="0"/>
              <a:t>had </a:t>
            </a:r>
            <a:r>
              <a:rPr lang="en-US" dirty="0" smtClean="0"/>
              <a:t>three </a:t>
            </a:r>
            <a:r>
              <a:rPr lang="en-US" dirty="0"/>
              <a:t>insurers withdraw, </a:t>
            </a:r>
            <a:r>
              <a:rPr lang="en-US" dirty="0" smtClean="0"/>
              <a:t>respectively, but</a:t>
            </a:r>
          </a:p>
          <a:p>
            <a:r>
              <a:rPr lang="en-US" dirty="0" smtClean="0"/>
              <a:t>Budding </a:t>
            </a:r>
            <a:r>
              <a:rPr lang="en-US" dirty="0"/>
              <a:t>insurer innovation plateaued.</a:t>
            </a:r>
          </a:p>
          <a:p>
            <a:r>
              <a:rPr lang="en-US" dirty="0"/>
              <a:t>Some insurers reported that they had enrolled a sicker population, relative to others, and saw no way to be successful</a:t>
            </a:r>
            <a:r>
              <a:rPr lang="en-US" dirty="0" smtClean="0"/>
              <a:t>.</a:t>
            </a:r>
          </a:p>
          <a:p>
            <a:pPr marL="457200" lvl="1">
              <a:spcBef>
                <a:spcPts val="2000"/>
              </a:spcBef>
              <a:buClrTx/>
            </a:pPr>
            <a:r>
              <a:rPr lang="en-US" dirty="0"/>
              <a:t>California and Michigan concluded the withdrawals </a:t>
            </a:r>
            <a:r>
              <a:rPr lang="en-US" dirty="0" smtClean="0"/>
              <a:t>were not </a:t>
            </a:r>
            <a:r>
              <a:rPr lang="en-US" dirty="0"/>
              <a:t>overly disruptive.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927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Risk-Mitigation Mechanisms May Have Been Inadequate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ACA provided an ongoing risk-adjustment mechanism and two transitional mechanisms to help account for high risk individuals.</a:t>
            </a:r>
          </a:p>
          <a:p>
            <a:r>
              <a:rPr lang="en-US" dirty="0"/>
              <a:t>Respondents in Florida and Texas found the mechanisms inadequate.</a:t>
            </a:r>
          </a:p>
          <a:p>
            <a:pPr lvl="1"/>
            <a:r>
              <a:rPr lang="en-US" dirty="0"/>
              <a:t>Payments were too low to account for the overall utilization experience and for the disproportionately high-risk individuals some plans enrolled.</a:t>
            </a:r>
          </a:p>
        </p:txBody>
      </p:sp>
    </p:spTree>
    <p:extLst>
      <p:ext uri="{BB962C8B-B14F-4D97-AF65-F5344CB8AC3E}">
        <p14:creationId xmlns:p14="http://schemas.microsoft.com/office/powerpoint/2010/main" val="19821522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Meaningful health insurance competition </a:t>
            </a:r>
            <a:r>
              <a:rPr lang="en-US" i="1" dirty="0"/>
              <a:t>is possible</a:t>
            </a:r>
            <a:r>
              <a:rPr lang="en-US"/>
              <a:t>, </a:t>
            </a:r>
            <a:r>
              <a:rPr lang="en-US" smtClean="0"/>
              <a:t>especially in </a:t>
            </a:r>
            <a:r>
              <a:rPr lang="en-US" dirty="0"/>
              <a:t>many major urban markets, if mechanisms can be found to deal with high claims costs and adverse selection.</a:t>
            </a:r>
          </a:p>
          <a:p>
            <a:r>
              <a:rPr lang="en-US" dirty="0"/>
              <a:t>If we want to prohibit insurers from using pre-existing conditions to set premiums, we have to have mechanisms that effectively compensate insurers for high and differing utilization experiences.</a:t>
            </a:r>
          </a:p>
          <a:p>
            <a:pPr lvl="1"/>
            <a:r>
              <a:rPr lang="en-US" dirty="0"/>
              <a:t>Risk-adjustment, re-insurance, high risk-</a:t>
            </a:r>
            <a:r>
              <a:rPr lang="en-US" dirty="0" smtClean="0"/>
              <a:t>pools.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590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 Shift to Narrower Networks Is Well Underway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 smaller network allows an insurer to channel patients to fewer providers and negotiate lower prices.</a:t>
            </a:r>
          </a:p>
          <a:p>
            <a:pPr lvl="1"/>
            <a:r>
              <a:rPr lang="en-US" dirty="0"/>
              <a:t>Exclusion of high-profile providers may dissuade enrollment by those with health problems</a:t>
            </a:r>
          </a:p>
          <a:p>
            <a:r>
              <a:rPr lang="en-US" dirty="0"/>
              <a:t>In all our states insurers now offer narrower networks – typically by dropping PPOs and offering only </a:t>
            </a:r>
            <a:r>
              <a:rPr lang="en-US" dirty="0" smtClean="0"/>
              <a:t>HMOs.</a:t>
            </a:r>
            <a:endParaRPr lang="en-US" dirty="0"/>
          </a:p>
          <a:p>
            <a:pPr lvl="1"/>
            <a:r>
              <a:rPr lang="en-US" dirty="0"/>
              <a:t>Michigan reports shift to HMOs to improve risk-selection,</a:t>
            </a:r>
          </a:p>
          <a:p>
            <a:pPr lvl="1"/>
            <a:r>
              <a:rPr lang="en-US" dirty="0"/>
              <a:t>BUT North Carolina finds new networks around premiere providers. </a:t>
            </a:r>
          </a:p>
          <a:p>
            <a:pPr lvl="1"/>
            <a:r>
              <a:rPr lang="en-US" dirty="0"/>
              <a:t>AND some Medicaid managed care plans do provide access to a wide-range of providers.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621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events suggest a </a:t>
            </a:r>
            <a:r>
              <a:rPr lang="en-US" dirty="0" smtClean="0"/>
              <a:t>continuing </a:t>
            </a:r>
            <a:r>
              <a:rPr lang="en-US" dirty="0"/>
              <a:t>movement toward narrower network plans.</a:t>
            </a:r>
          </a:p>
          <a:p>
            <a:r>
              <a:rPr lang="en-US" dirty="0"/>
              <a:t>Brokers and policy experts in some states expressed concern that consumers are only beginning to be aware of the implications of limited networks.</a:t>
            </a:r>
          </a:p>
          <a:p>
            <a:r>
              <a:rPr lang="en-US" dirty="0"/>
              <a:t>There is evidence that narrow networks are cost reducing.</a:t>
            </a:r>
          </a:p>
          <a:p>
            <a:pPr lvl="1"/>
            <a:r>
              <a:rPr lang="en-US" dirty="0"/>
              <a:t> Events in the exchanges may further development of narrower networks in employer-sponsored plans.</a:t>
            </a:r>
          </a:p>
        </p:txBody>
      </p:sp>
    </p:spTree>
    <p:extLst>
      <p:ext uri="{BB962C8B-B14F-4D97-AF65-F5344CB8AC3E}">
        <p14:creationId xmlns:p14="http://schemas.microsoft.com/office/powerpoint/2010/main" val="3852344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9930" y="2084294"/>
            <a:ext cx="6056789" cy="4279604"/>
          </a:xfrm>
        </p:spPr>
        <p:txBody>
          <a:bodyPr>
            <a:normAutofit fontScale="40000" lnSpcReduction="20000"/>
          </a:bodyPr>
          <a:lstStyle/>
          <a:p>
            <a:r>
              <a:rPr lang="en-US" sz="5100" dirty="0"/>
              <a:t>Michael Morrisey, Ph.D. – Texas A&amp;M University</a:t>
            </a:r>
          </a:p>
          <a:p>
            <a:r>
              <a:rPr lang="en-US" sz="5100" dirty="0"/>
              <a:t>Alice Rivlin, Ph.D. – The Brookings Institution</a:t>
            </a:r>
          </a:p>
          <a:p>
            <a:r>
              <a:rPr lang="en-US" sz="5100" dirty="0"/>
              <a:t>Richard Nathan, Ph.D. – The Rockefeller Institute</a:t>
            </a:r>
          </a:p>
          <a:p>
            <a:r>
              <a:rPr lang="en-US" sz="5100" dirty="0"/>
              <a:t>Mark Hall, J.D. – Wake Forest University</a:t>
            </a:r>
          </a:p>
          <a:p>
            <a:r>
              <a:rPr lang="en-US" sz="5100" dirty="0"/>
              <a:t>Five Teams of State Field Researchers</a:t>
            </a:r>
          </a:p>
          <a:p>
            <a:pPr lvl="2"/>
            <a:r>
              <a:rPr lang="en-US" sz="4000" dirty="0"/>
              <a:t>California</a:t>
            </a:r>
          </a:p>
          <a:p>
            <a:pPr lvl="2"/>
            <a:r>
              <a:rPr lang="en-US" sz="4000" dirty="0"/>
              <a:t>Florida</a:t>
            </a:r>
          </a:p>
          <a:p>
            <a:pPr lvl="2"/>
            <a:r>
              <a:rPr lang="en-US" sz="4000" dirty="0"/>
              <a:t>Michigan</a:t>
            </a:r>
          </a:p>
          <a:p>
            <a:pPr lvl="2"/>
            <a:r>
              <a:rPr lang="en-US" sz="4000" dirty="0"/>
              <a:t>North Carolina</a:t>
            </a:r>
          </a:p>
          <a:p>
            <a:pPr lvl="2"/>
            <a:r>
              <a:rPr lang="en-US" sz="4000" dirty="0"/>
              <a:t>Texas</a:t>
            </a:r>
          </a:p>
        </p:txBody>
      </p:sp>
    </p:spTree>
    <p:extLst>
      <p:ext uri="{BB962C8B-B14F-4D97-AF65-F5344CB8AC3E}">
        <p14:creationId xmlns:p14="http://schemas.microsoft.com/office/powerpoint/2010/main" val="10939309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Outreach to Consumers May be Critical to Enrollment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79" y="2084294"/>
            <a:ext cx="7344592" cy="363967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Insurance is a complicated product with complicated terms.</a:t>
            </a:r>
          </a:p>
          <a:p>
            <a:pPr lvl="1"/>
            <a:r>
              <a:rPr lang="en-US" dirty="0"/>
              <a:t>Consumers have focused largely on </a:t>
            </a:r>
            <a:r>
              <a:rPr lang="en-US" dirty="0" smtClean="0"/>
              <a:t>price.</a:t>
            </a:r>
            <a:endParaRPr lang="en-US" dirty="0"/>
          </a:p>
          <a:p>
            <a:pPr lvl="1"/>
            <a:r>
              <a:rPr lang="en-US" dirty="0"/>
              <a:t>BUT Consumers becoming aware of deductibles and copays.  Challenges are networks, balance billing, and plan withdrawals.</a:t>
            </a:r>
          </a:p>
          <a:p>
            <a:r>
              <a:rPr lang="en-US" dirty="0"/>
              <a:t>Florida’s statewide network of navigators appears very effective – California and North Carolina also</a:t>
            </a:r>
          </a:p>
          <a:p>
            <a:r>
              <a:rPr lang="en-US" dirty="0"/>
              <a:t>Safety-net providers often play a critical role in </a:t>
            </a:r>
            <a:r>
              <a:rPr lang="en-US" dirty="0" smtClean="0"/>
              <a:t>enrollment.</a:t>
            </a:r>
            <a:endParaRPr lang="en-US" dirty="0"/>
          </a:p>
          <a:p>
            <a:r>
              <a:rPr lang="en-US" dirty="0"/>
              <a:t>Brokers/agents are often lack incentives to </a:t>
            </a:r>
            <a:r>
              <a:rPr lang="en-US" dirty="0" smtClean="0"/>
              <a:t>help.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154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ability to increase enrollment may depend critically on the ability of consumers to understand insurance products and make informed decisions.</a:t>
            </a:r>
          </a:p>
        </p:txBody>
      </p:sp>
    </p:spTree>
    <p:extLst>
      <p:ext uri="{BB962C8B-B14F-4D97-AF65-F5344CB8AC3E}">
        <p14:creationId xmlns:p14="http://schemas.microsoft.com/office/powerpoint/2010/main" val="27777056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Insurers May Be Waiting in the Wings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</a:t>
            </a:r>
            <a:r>
              <a:rPr lang="en-US" dirty="0" smtClean="0"/>
              <a:t>nsurers </a:t>
            </a:r>
            <a:r>
              <a:rPr lang="en-US" dirty="0"/>
              <a:t>withdrew from the exchanges in all of our states</a:t>
            </a:r>
          </a:p>
          <a:p>
            <a:r>
              <a:rPr lang="en-US" dirty="0"/>
              <a:t>BUT many of those who withdrew continued to offer ACA-compliant individual coverage off the </a:t>
            </a:r>
            <a:r>
              <a:rPr lang="en-US" dirty="0" smtClean="0"/>
              <a:t>exchanges.</a:t>
            </a:r>
            <a:endParaRPr lang="en-US" dirty="0"/>
          </a:p>
          <a:p>
            <a:pPr lvl="1"/>
            <a:r>
              <a:rPr lang="en-US" dirty="0"/>
              <a:t>Complete exit provides substantial delays to re-</a:t>
            </a:r>
            <a:r>
              <a:rPr lang="en-US" dirty="0" smtClean="0"/>
              <a:t>entry.</a:t>
            </a:r>
            <a:endParaRPr lang="en-US" dirty="0"/>
          </a:p>
          <a:p>
            <a:pPr lvl="1"/>
            <a:r>
              <a:rPr lang="en-US" dirty="0"/>
              <a:t>Withdrawal of national carriers provided opportunity for local and regional carriers to develop unique &amp; stronger </a:t>
            </a:r>
            <a:r>
              <a:rPr lang="en-US" dirty="0" smtClean="0"/>
              <a:t>networks.</a:t>
            </a:r>
            <a:endParaRPr lang="en-US" dirty="0"/>
          </a:p>
          <a:p>
            <a:r>
              <a:rPr lang="en-US" dirty="0"/>
              <a:t>Particularly in North Carolina and Texas the view is that insurers were hedging their bets to see if the economic </a:t>
            </a:r>
            <a:r>
              <a:rPr lang="en-US" dirty="0" smtClean="0"/>
              <a:t>or </a:t>
            </a:r>
            <a:r>
              <a:rPr lang="en-US" dirty="0"/>
              <a:t>political environment would change.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462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replaced/repaired ACA may see the relatively rapid re-entry of insurers.</a:t>
            </a:r>
          </a:p>
          <a:p>
            <a:r>
              <a:rPr lang="en-US" dirty="0"/>
              <a:t>New or revitalized local and regional insurers may be in a better position to compete.</a:t>
            </a:r>
          </a:p>
        </p:txBody>
      </p:sp>
    </p:spTree>
    <p:extLst>
      <p:ext uri="{BB962C8B-B14F-4D97-AF65-F5344CB8AC3E}">
        <p14:creationId xmlns:p14="http://schemas.microsoft.com/office/powerpoint/2010/main" val="18344389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Medicaid Managed Care-Type Insurers May Be the Future of the Marketplaces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Unlike conventional insurers, those plans that have traditionally specialized in Medicaid managed care products appear to have thrived.</a:t>
            </a:r>
          </a:p>
          <a:p>
            <a:r>
              <a:rPr lang="en-US" dirty="0"/>
              <a:t>These organizations have tended to contract with relatively narrow networks, often including safety-net hospitals and Federally Qualified Health Centers.</a:t>
            </a:r>
          </a:p>
        </p:txBody>
      </p:sp>
    </p:spTree>
    <p:extLst>
      <p:ext uri="{BB962C8B-B14F-4D97-AF65-F5344CB8AC3E}">
        <p14:creationId xmlns:p14="http://schemas.microsoft.com/office/powerpoint/2010/main" val="3430513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organizations may be the future of the exchanges.</a:t>
            </a:r>
          </a:p>
          <a:p>
            <a:r>
              <a:rPr lang="en-US" dirty="0"/>
              <a:t>BUT respondents are divided as to whether these models can be generalized to a broader and more affluent population. </a:t>
            </a:r>
          </a:p>
        </p:txBody>
      </p:sp>
    </p:spTree>
    <p:extLst>
      <p:ext uri="{BB962C8B-B14F-4D97-AF65-F5344CB8AC3E}">
        <p14:creationId xmlns:p14="http://schemas.microsoft.com/office/powerpoint/2010/main" val="20341195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Medicaid Expansion &amp; Cancellation of Transitional Policies May Have Aided the Marketplaces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Some respondents in Florida, North Carolina </a:t>
            </a:r>
            <a:r>
              <a:rPr lang="en-US" dirty="0" smtClean="0"/>
              <a:t>and </a:t>
            </a:r>
            <a:r>
              <a:rPr lang="en-US" dirty="0"/>
              <a:t>Texas suggested that the lack of </a:t>
            </a:r>
            <a:r>
              <a:rPr lang="en-US" dirty="0" smtClean="0"/>
              <a:t>Medicaid expansion </a:t>
            </a:r>
            <a:r>
              <a:rPr lang="en-US" dirty="0"/>
              <a:t>hurt. </a:t>
            </a:r>
          </a:p>
          <a:p>
            <a:pPr lvl="1"/>
            <a:r>
              <a:rPr lang="en-US" dirty="0"/>
              <a:t>Medicaid expansion would have covered people with chronic conditions in the 100 to 138% poverty range.</a:t>
            </a:r>
          </a:p>
          <a:p>
            <a:pPr lvl="1"/>
            <a:r>
              <a:rPr lang="en-US" dirty="0"/>
              <a:t>Medicaid expansion may have brought more modest-income families to the exchanges when they found themselves ineligible for Medicaid.</a:t>
            </a:r>
          </a:p>
          <a:p>
            <a:r>
              <a:rPr lang="en-US" dirty="0"/>
              <a:t>North Carolina respondents believe that the continuation of non-compliant individual polices kept many healthy people out of the exchange.</a:t>
            </a:r>
          </a:p>
        </p:txBody>
      </p:sp>
    </p:spTree>
    <p:extLst>
      <p:ext uri="{BB962C8B-B14F-4D97-AF65-F5344CB8AC3E}">
        <p14:creationId xmlns:p14="http://schemas.microsoft.com/office/powerpoint/2010/main" val="32021624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i="1" dirty="0"/>
              <a:t>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States that expanded Medicaid and/or cancelled transitional policies had less adverse selection and less dramatic withdrawals of insurers from the exchanges.</a:t>
            </a:r>
          </a:p>
        </p:txBody>
      </p:sp>
    </p:spTree>
    <p:extLst>
      <p:ext uri="{BB962C8B-B14F-4D97-AF65-F5344CB8AC3E}">
        <p14:creationId xmlns:p14="http://schemas.microsoft.com/office/powerpoint/2010/main" val="15212489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Future Field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insurance competition fare post repeal/replace/repair?</a:t>
            </a:r>
          </a:p>
          <a:p>
            <a:pPr lvl="1"/>
            <a:r>
              <a:rPr lang="en-US" dirty="0"/>
              <a:t>Do insurers re-enter?</a:t>
            </a:r>
          </a:p>
          <a:p>
            <a:pPr lvl="1"/>
            <a:r>
              <a:rPr lang="en-US" dirty="0"/>
              <a:t>If they can offer a wider array of coverages, how does this affect availability, premiums, and enrollment?</a:t>
            </a:r>
          </a:p>
          <a:p>
            <a:pPr lvl="1"/>
            <a:r>
              <a:rPr lang="en-US" dirty="0"/>
              <a:t>How well do new risk mitigation approaches work?</a:t>
            </a:r>
          </a:p>
          <a:p>
            <a:pPr lvl="1"/>
            <a:r>
              <a:rPr lang="en-US" dirty="0"/>
              <a:t>Does more flexible interstate insurance opportunities enhance competition?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2921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Future…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local insurance markets evolve?</a:t>
            </a:r>
          </a:p>
          <a:p>
            <a:pPr lvl="1"/>
            <a:r>
              <a:rPr lang="en-US" dirty="0"/>
              <a:t>Do local/regional insurers grow and prosper?</a:t>
            </a:r>
          </a:p>
          <a:p>
            <a:pPr lvl="1"/>
            <a:r>
              <a:rPr lang="en-US" dirty="0"/>
              <a:t>Does continued provider consolidation inhibit competition?</a:t>
            </a:r>
          </a:p>
          <a:p>
            <a:pPr lvl="2"/>
            <a:r>
              <a:rPr lang="en-US" dirty="0"/>
              <a:t>Will ACOs retard or enhance competition?</a:t>
            </a:r>
          </a:p>
          <a:p>
            <a:pPr lvl="2"/>
            <a:r>
              <a:rPr lang="en-US" dirty="0"/>
              <a:t>Rise of co-branding with providers?</a:t>
            </a:r>
          </a:p>
          <a:p>
            <a:r>
              <a:rPr lang="en-US" dirty="0"/>
              <a:t>What is the future of narrow networks?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27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Begin to understand the experiences of the states </a:t>
            </a:r>
            <a:r>
              <a:rPr lang="en-US" dirty="0" smtClean="0"/>
              <a:t>in </a:t>
            </a:r>
            <a:r>
              <a:rPr lang="en-US" dirty="0"/>
              <a:t>the ACA’s health insurance exchanges and gain insight into improving insurance competition.</a:t>
            </a:r>
          </a:p>
          <a:p>
            <a:r>
              <a:rPr lang="en-US" dirty="0"/>
              <a:t>Describe the potentially idiosyncratic nature of the Marketplaces in each of the states.</a:t>
            </a:r>
          </a:p>
          <a:p>
            <a:r>
              <a:rPr lang="en-US" dirty="0"/>
              <a:t>Develop hypotheses about the development and evolution of the exchanges that can be tested.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2575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Much To Learn and Little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dirty="0"/>
              <a:t>Thank you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1632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ACA Marketplaces just completed their </a:t>
            </a:r>
            <a:r>
              <a:rPr lang="en-US" dirty="0" smtClean="0"/>
              <a:t>fourth </a:t>
            </a:r>
            <a:r>
              <a:rPr lang="en-US" dirty="0"/>
              <a:t>open enrollment </a:t>
            </a:r>
            <a:r>
              <a:rPr lang="en-US" dirty="0" smtClean="0"/>
              <a:t>period.</a:t>
            </a:r>
            <a:endParaRPr lang="en-US" dirty="0"/>
          </a:p>
          <a:p>
            <a:pPr lvl="1"/>
            <a:r>
              <a:rPr lang="en-US" dirty="0"/>
              <a:t>Our state studies examined all four OE periods with an emphasis on the period leading up to OE-</a:t>
            </a:r>
            <a:r>
              <a:rPr lang="en-US" dirty="0" smtClean="0"/>
              <a:t>4.</a:t>
            </a:r>
            <a:endParaRPr lang="en-US" dirty="0"/>
          </a:p>
          <a:p>
            <a:r>
              <a:rPr lang="en-US" dirty="0"/>
              <a:t>Each state established ACA “rating areas” using widely differing </a:t>
            </a:r>
            <a:r>
              <a:rPr lang="en-US" dirty="0" smtClean="0"/>
              <a:t>approaches.</a:t>
            </a:r>
            <a:endParaRPr lang="en-US" dirty="0"/>
          </a:p>
          <a:p>
            <a:pPr lvl="1"/>
            <a:r>
              <a:rPr lang="en-US" dirty="0"/>
              <a:t>Our teams examined at least </a:t>
            </a:r>
            <a:r>
              <a:rPr lang="en-US" dirty="0" smtClean="0"/>
              <a:t>five </a:t>
            </a:r>
            <a:r>
              <a:rPr lang="en-US" dirty="0"/>
              <a:t>rating areas in each </a:t>
            </a:r>
            <a:r>
              <a:rPr lang="en-US" dirty="0" smtClean="0"/>
              <a:t>state.</a:t>
            </a:r>
            <a:endParaRPr lang="en-US" dirty="0"/>
          </a:p>
          <a:p>
            <a:pPr lvl="1"/>
            <a:r>
              <a:rPr lang="en-US" dirty="0"/>
              <a:t>Insurers must charge the same premium for a person of a given age/smoking status in each rating </a:t>
            </a:r>
            <a:r>
              <a:rPr lang="en-US" dirty="0" smtClean="0"/>
              <a:t>area.</a:t>
            </a:r>
            <a:endParaRPr lang="en-US" dirty="0"/>
          </a:p>
          <a:p>
            <a:pPr lvl="1"/>
            <a:r>
              <a:rPr lang="en-US" dirty="0"/>
              <a:t>But need not offer coverage in every county in a rating </a:t>
            </a:r>
            <a:r>
              <a:rPr lang="en-US" dirty="0" smtClean="0"/>
              <a:t>area.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259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These States?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California</a:t>
            </a:r>
          </a:p>
          <a:p>
            <a:pPr lvl="1"/>
            <a:r>
              <a:rPr lang="en-US" dirty="0"/>
              <a:t>Democratic state that expanded Medicaid and implemented at state-based exchange of the “active purchaser” model. </a:t>
            </a:r>
          </a:p>
          <a:p>
            <a:r>
              <a:rPr lang="en-US" dirty="0"/>
              <a:t>Michigan</a:t>
            </a:r>
          </a:p>
          <a:p>
            <a:pPr lvl="1"/>
            <a:r>
              <a:rPr lang="en-US" dirty="0"/>
              <a:t>State with Republican leadership that expanded Medicaid in late 2014 and adopted a partnership exchange.</a:t>
            </a:r>
          </a:p>
          <a:p>
            <a:r>
              <a:rPr lang="en-US" dirty="0"/>
              <a:t>Florida</a:t>
            </a:r>
          </a:p>
          <a:p>
            <a:pPr lvl="1"/>
            <a:r>
              <a:rPr lang="en-US" dirty="0"/>
              <a:t>Oppositional state that didn’t expand Medicaid and uses a federally-facilitated exchange; each county is its own rating area. </a:t>
            </a:r>
          </a:p>
        </p:txBody>
      </p:sp>
    </p:spTree>
    <p:extLst>
      <p:ext uri="{BB962C8B-B14F-4D97-AF65-F5344CB8AC3E}">
        <p14:creationId xmlns:p14="http://schemas.microsoft.com/office/powerpoint/2010/main" val="2127476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These States?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84294"/>
            <a:ext cx="6949440" cy="410301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North Carolina</a:t>
            </a:r>
          </a:p>
          <a:p>
            <a:pPr lvl="1"/>
            <a:r>
              <a:rPr lang="en-US" dirty="0"/>
              <a:t>Politically opposed to the ACA. </a:t>
            </a:r>
            <a:r>
              <a:rPr lang="en-US" dirty="0" smtClean="0"/>
              <a:t> Did </a:t>
            </a:r>
            <a:r>
              <a:rPr lang="en-US" dirty="0"/>
              <a:t>not expand Medicaid &amp; has a federally-facilitated exchange.  Early evidence of insurers co-branding with providers to compete with major insurer.</a:t>
            </a:r>
          </a:p>
          <a:p>
            <a:r>
              <a:rPr lang="en-US" dirty="0"/>
              <a:t>Texas</a:t>
            </a:r>
          </a:p>
          <a:p>
            <a:pPr lvl="1"/>
            <a:r>
              <a:rPr lang="en-US" dirty="0"/>
              <a:t>Oppositional state that did not expand </a:t>
            </a:r>
            <a:r>
              <a:rPr lang="en-US" dirty="0" smtClean="0"/>
              <a:t>Medicaid and </a:t>
            </a:r>
            <a:r>
              <a:rPr lang="en-US" dirty="0"/>
              <a:t>used a federally-facilitated exchange.  The state does not approve premiums or assist with the exchange. </a:t>
            </a:r>
            <a:r>
              <a:rPr lang="en-US" dirty="0" smtClean="0"/>
              <a:t> Early </a:t>
            </a:r>
            <a:r>
              <a:rPr lang="en-US" dirty="0"/>
              <a:t>evidence of insurer competition with the dominant insurer.</a:t>
            </a:r>
          </a:p>
          <a:p>
            <a:r>
              <a:rPr lang="en-US" dirty="0"/>
              <a:t>Overall</a:t>
            </a:r>
          </a:p>
          <a:p>
            <a:pPr lvl="1"/>
            <a:r>
              <a:rPr lang="en-US" dirty="0"/>
              <a:t>Geographically and ethnically diverse populations … and strong field research teams.</a:t>
            </a:r>
          </a:p>
        </p:txBody>
      </p:sp>
    </p:spTree>
    <p:extLst>
      <p:ext uri="{BB962C8B-B14F-4D97-AF65-F5344CB8AC3E}">
        <p14:creationId xmlns:p14="http://schemas.microsoft.com/office/powerpoint/2010/main" val="3447884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91086"/>
            <a:ext cx="6949440" cy="363967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Field research addresses policy questions by using the knowledge &amp; expertise of local experts &amp; stakeholders.</a:t>
            </a:r>
          </a:p>
          <a:p>
            <a:r>
              <a:rPr lang="en-US" dirty="0"/>
              <a:t>Team developed series of discussion themes focusing on:</a:t>
            </a:r>
          </a:p>
          <a:p>
            <a:pPr lvl="1"/>
            <a:r>
              <a:rPr lang="en-US" dirty="0"/>
              <a:t> insurer participation &amp; withdrawal, </a:t>
            </a:r>
          </a:p>
          <a:p>
            <a:pPr lvl="1"/>
            <a:r>
              <a:rPr lang="en-US" dirty="0"/>
              <a:t>structuring of networks, </a:t>
            </a:r>
          </a:p>
          <a:p>
            <a:pPr lvl="1"/>
            <a:r>
              <a:rPr lang="en-US" dirty="0"/>
              <a:t>changes in the exchanges or regulatory environment that would </a:t>
            </a:r>
            <a:r>
              <a:rPr lang="en-US" dirty="0" smtClean="0"/>
              <a:t>enhance or retard </a:t>
            </a:r>
            <a:r>
              <a:rPr lang="en-US" dirty="0"/>
              <a:t>insurer competition.</a:t>
            </a:r>
          </a:p>
          <a:p>
            <a:r>
              <a:rPr lang="en-US" dirty="0"/>
              <a:t>Discussions are structured to work from the responses of those interviewed.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3783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Field teams conducted 15 to 90 minute interviews in person or by phone with:</a:t>
            </a:r>
          </a:p>
          <a:p>
            <a:pPr lvl="1"/>
            <a:r>
              <a:rPr lang="en-US" dirty="0"/>
              <a:t>Health insurers,</a:t>
            </a:r>
          </a:p>
          <a:p>
            <a:pPr lvl="1"/>
            <a:r>
              <a:rPr lang="en-US" dirty="0"/>
              <a:t>Providers and provider systems,</a:t>
            </a:r>
          </a:p>
          <a:p>
            <a:pPr lvl="1"/>
            <a:r>
              <a:rPr lang="en-US" dirty="0"/>
              <a:t>State insurance regulators,</a:t>
            </a:r>
          </a:p>
          <a:p>
            <a:pPr lvl="1"/>
            <a:r>
              <a:rPr lang="en-US" dirty="0"/>
              <a:t>Insurance agents/brokers and navigators,</a:t>
            </a:r>
          </a:p>
          <a:p>
            <a:pPr lvl="1"/>
            <a:r>
              <a:rPr lang="en-US" dirty="0"/>
              <a:t>Others including knowledgeable media.</a:t>
            </a:r>
          </a:p>
          <a:p>
            <a:r>
              <a:rPr lang="en-US" dirty="0"/>
              <a:t>Generalizability …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95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6881382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Formal">
  <a:themeElements>
    <a:clrScheme name="Formal">
      <a:dk1>
        <a:srgbClr val="534239"/>
      </a:dk1>
      <a:lt1>
        <a:srgbClr val="FFFFFF"/>
      </a:lt1>
      <a:dk2>
        <a:srgbClr val="3D3A48"/>
      </a:dk2>
      <a:lt2>
        <a:srgbClr val="E1DFD1"/>
      </a:lt2>
      <a:accent1>
        <a:srgbClr val="907F76"/>
      </a:accent1>
      <a:accent2>
        <a:srgbClr val="A46645"/>
      </a:accent2>
      <a:accent3>
        <a:srgbClr val="CD9C47"/>
      </a:accent3>
      <a:accent4>
        <a:srgbClr val="9A92CD"/>
      </a:accent4>
      <a:accent5>
        <a:srgbClr val="7D639B"/>
      </a:accent5>
      <a:accent6>
        <a:srgbClr val="733678"/>
      </a:accent6>
      <a:hlink>
        <a:srgbClr val="A84914"/>
      </a:hlink>
      <a:folHlink>
        <a:srgbClr val="B25672"/>
      </a:folHlink>
    </a:clrScheme>
    <a:fontScheme name="Formal">
      <a:maj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ajorFont>
      <a:minorFont>
        <a:latin typeface="Garamond"/>
        <a:ea typeface=""/>
        <a:cs typeface=""/>
        <a:font script="Jpan" typeface="ヒラギノ明朝 Pro W3"/>
        <a:font script="Hans" typeface="宋体"/>
        <a:font script="Hant" typeface="新細明體"/>
      </a:minorFont>
    </a:fontScheme>
    <a:fmtScheme name="Form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60000"/>
                <a:satMod val="200000"/>
              </a:schemeClr>
              <a:schemeClr val="phClr">
                <a:shade val="9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135000"/>
              </a:schemeClr>
              <a:schemeClr val="phClr">
                <a:shade val="80000"/>
                <a:satMod val="150000"/>
              </a:schemeClr>
            </a:duotone>
          </a:blip>
          <a:tile tx="0" ty="0" sx="65000" sy="65000" flip="none" algn="tl"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>
              <a:shade val="90000"/>
              <a:alpha val="90000"/>
            </a:schemeClr>
          </a:solidFill>
          <a:prstDash val="solid"/>
          <a:miter/>
        </a:ln>
        <a:ln w="38100" cap="flat" cmpd="sng" algn="ctr">
          <a:solidFill>
            <a:schemeClr val="phClr">
              <a:shade val="85000"/>
              <a:alpha val="90000"/>
              <a:satMod val="125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88900" dist="38100" dir="5400000" sx="101000" sy="101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morning" dir="t">
              <a:rot lat="0" lon="0" rev="6000000"/>
            </a:lightRig>
          </a:scene3d>
          <a:sp3d prstMaterial="metal">
            <a:bevelT w="25400" h="12700" prst="artDeco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tint val="50000"/>
                <a:satMod val="250000"/>
              </a:schemeClr>
              <a:schemeClr val="phClr">
                <a:shade val="80000"/>
                <a:satMod val="175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10000"/>
                <a:satMod val="260000"/>
                <a:lumMod val="115000"/>
              </a:schemeClr>
              <a:schemeClr val="phClr">
                <a:shade val="75000"/>
                <a:satMod val="175000"/>
                <a:lumMod val="10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Formal.thmx</Template>
  <TotalTime>1761</TotalTime>
  <Words>1721</Words>
  <Application>Microsoft Office PowerPoint</Application>
  <PresentationFormat>On-screen Show (4:3)</PresentationFormat>
  <Paragraphs>165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Garamond</vt:lpstr>
      <vt:lpstr>Wingdings</vt:lpstr>
      <vt:lpstr>Formal</vt:lpstr>
      <vt:lpstr>Five-State Study of ACA Marketplace Competition</vt:lpstr>
      <vt:lpstr>The Team</vt:lpstr>
      <vt:lpstr>The Purpose</vt:lpstr>
      <vt:lpstr>Background</vt:lpstr>
      <vt:lpstr>Why These States?</vt:lpstr>
      <vt:lpstr>Why These States?</vt:lpstr>
      <vt:lpstr>Methods</vt:lpstr>
      <vt:lpstr>Methods</vt:lpstr>
      <vt:lpstr>Findings</vt:lpstr>
      <vt:lpstr>Health Insurance Markets Are Local</vt:lpstr>
      <vt:lpstr>…Markets Are Local</vt:lpstr>
      <vt:lpstr>Implications</vt:lpstr>
      <vt:lpstr>Claims Costs Substantially Exceeded Insurers’ Expectations</vt:lpstr>
      <vt:lpstr>Implications</vt:lpstr>
      <vt:lpstr>Mounting Losses Stemming from High Utilization Can Overwhelm Competitive Efforts</vt:lpstr>
      <vt:lpstr>Risk-Mitigation Mechanisms May Have Been Inadequate</vt:lpstr>
      <vt:lpstr>Implications</vt:lpstr>
      <vt:lpstr>A Shift to Narrower Networks Is Well Underway</vt:lpstr>
      <vt:lpstr>Implications</vt:lpstr>
      <vt:lpstr>Outreach to Consumers May be Critical to Enrollment</vt:lpstr>
      <vt:lpstr>Implications</vt:lpstr>
      <vt:lpstr>Insurers May Be Waiting in the Wings</vt:lpstr>
      <vt:lpstr>Implications</vt:lpstr>
      <vt:lpstr>Medicaid Managed Care-Type Insurers May Be the Future of the Marketplaces</vt:lpstr>
      <vt:lpstr>Implications</vt:lpstr>
      <vt:lpstr>Medicaid Expansion &amp; Cancellation of Transitional Policies May Have Aided the Marketplaces</vt:lpstr>
      <vt:lpstr>Implications</vt:lpstr>
      <vt:lpstr>Future Field Research</vt:lpstr>
      <vt:lpstr>Future…</vt:lpstr>
      <vt:lpstr>Much To Learn and Little Time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Five-State Study of ACA Marketplace Competition</dc:title>
  <dc:creator>Michael Morrisey</dc:creator>
  <cp:lastModifiedBy>Kevin Thibodeaux</cp:lastModifiedBy>
  <cp:revision>59</cp:revision>
  <dcterms:created xsi:type="dcterms:W3CDTF">2017-01-31T16:10:07Z</dcterms:created>
  <dcterms:modified xsi:type="dcterms:W3CDTF">2017-02-09T14:37:58Z</dcterms:modified>
</cp:coreProperties>
</file>