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48" r:id="rId1"/>
    <p:sldMasterId id="2147483649" r:id="rId2"/>
    <p:sldMasterId id="2147483672" r:id="rId3"/>
    <p:sldMasterId id="2147483684" r:id="rId4"/>
  </p:sldMasterIdLst>
  <p:notesMasterIdLst>
    <p:notesMasterId r:id="rId17"/>
  </p:notesMasterIdLst>
  <p:handoutMasterIdLst>
    <p:handoutMasterId r:id="rId18"/>
  </p:handoutMasterIdLst>
  <p:sldIdLst>
    <p:sldId id="400" r:id="rId5"/>
    <p:sldId id="401" r:id="rId6"/>
    <p:sldId id="402" r:id="rId7"/>
    <p:sldId id="403" r:id="rId8"/>
    <p:sldId id="404" r:id="rId9"/>
    <p:sldId id="405" r:id="rId10"/>
    <p:sldId id="406" r:id="rId11"/>
    <p:sldId id="407" r:id="rId12"/>
    <p:sldId id="408" r:id="rId13"/>
    <p:sldId id="409" r:id="rId14"/>
    <p:sldId id="410" r:id="rId15"/>
    <p:sldId id="411" r:id="rId16"/>
  </p:sldIdLst>
  <p:sldSz cx="9144000" cy="6858000" type="letter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/>
        <a:ea typeface="ヒラギノ角ゴ Pro W3"/>
        <a:cs typeface="Arial" charset="0"/>
        <a:sym typeface="Gill Sans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/>
        <a:ea typeface="ヒラギノ角ゴ Pro W3"/>
        <a:cs typeface="Arial" charset="0"/>
        <a:sym typeface="Gill Sans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/>
        <a:ea typeface="ヒラギノ角ゴ Pro W3"/>
        <a:cs typeface="Arial" charset="0"/>
        <a:sym typeface="Gill Sans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/>
        <a:ea typeface="ヒラギノ角ゴ Pro W3"/>
        <a:cs typeface="Arial" charset="0"/>
        <a:sym typeface="Gill Sans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rgbClr val="000000"/>
        </a:solidFill>
        <a:latin typeface="Gill Sans"/>
        <a:ea typeface="ヒラギノ角ゴ Pro W3"/>
        <a:cs typeface="Arial" charset="0"/>
        <a:sym typeface="Gill Sans"/>
      </a:defRPr>
    </a:lvl5pPr>
    <a:lvl6pPr marL="2286000" algn="l" defTabSz="914400" rtl="0" eaLnBrk="1" latinLnBrk="0" hangingPunct="1">
      <a:defRPr sz="3000" kern="1200">
        <a:solidFill>
          <a:srgbClr val="000000"/>
        </a:solidFill>
        <a:latin typeface="Gill Sans"/>
        <a:ea typeface="ヒラギノ角ゴ Pro W3"/>
        <a:cs typeface="Arial" charset="0"/>
        <a:sym typeface="Gill Sans"/>
      </a:defRPr>
    </a:lvl6pPr>
    <a:lvl7pPr marL="2743200" algn="l" defTabSz="914400" rtl="0" eaLnBrk="1" latinLnBrk="0" hangingPunct="1">
      <a:defRPr sz="3000" kern="1200">
        <a:solidFill>
          <a:srgbClr val="000000"/>
        </a:solidFill>
        <a:latin typeface="Gill Sans"/>
        <a:ea typeface="ヒラギノ角ゴ Pro W3"/>
        <a:cs typeface="Arial" charset="0"/>
        <a:sym typeface="Gill Sans"/>
      </a:defRPr>
    </a:lvl7pPr>
    <a:lvl8pPr marL="3200400" algn="l" defTabSz="914400" rtl="0" eaLnBrk="1" latinLnBrk="0" hangingPunct="1">
      <a:defRPr sz="3000" kern="1200">
        <a:solidFill>
          <a:srgbClr val="000000"/>
        </a:solidFill>
        <a:latin typeface="Gill Sans"/>
        <a:ea typeface="ヒラギノ角ゴ Pro W3"/>
        <a:cs typeface="Arial" charset="0"/>
        <a:sym typeface="Gill Sans"/>
      </a:defRPr>
    </a:lvl8pPr>
    <a:lvl9pPr marL="3657600" algn="l" defTabSz="914400" rtl="0" eaLnBrk="1" latinLnBrk="0" hangingPunct="1">
      <a:defRPr sz="3000" kern="1200">
        <a:solidFill>
          <a:srgbClr val="000000"/>
        </a:solidFill>
        <a:latin typeface="Gill Sans"/>
        <a:ea typeface="ヒラギノ角ゴ Pro W3"/>
        <a:cs typeface="Arial" charset="0"/>
        <a:sym typeface="Gill Sans"/>
      </a:defRPr>
    </a:lvl9pPr>
  </p:defaultTextStyle>
  <p:extLst>
    <p:ext uri="{521415D9-36F7-43E2-AB2F-B90AF26B5E84}">
      <p14:sectionLst xmlns:p14="http://schemas.microsoft.com/office/powerpoint/2010/main">
        <p14:section name="Default Section" id="{A7DA07BF-7DF4-404D-AEC4-A87431BA5874}">
          <p14:sldIdLst>
            <p14:sldId id="400"/>
            <p14:sldId id="401"/>
            <p14:sldId id="402"/>
            <p14:sldId id="403"/>
            <p14:sldId id="404"/>
            <p14:sldId id="405"/>
            <p14:sldId id="406"/>
            <p14:sldId id="407"/>
            <p14:sldId id="408"/>
            <p14:sldId id="409"/>
            <p14:sldId id="410"/>
            <p14:sldId id="4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083868"/>
    <a:srgbClr val="295582"/>
    <a:srgbClr val="C0C0C0"/>
    <a:srgbClr val="969696"/>
    <a:srgbClr val="B2B2B2"/>
    <a:srgbClr val="E3E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7" autoAdjust="0"/>
    <p:restoredTop sz="94628" autoAdjust="0"/>
  </p:normalViewPr>
  <p:slideViewPr>
    <p:cSldViewPr>
      <p:cViewPr varScale="1">
        <p:scale>
          <a:sx n="102" d="100"/>
          <a:sy n="102" d="100"/>
        </p:scale>
        <p:origin x="51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0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Gill Sans" pitchFamily="96" charset="0"/>
                <a:ea typeface="ヒラギノ角ゴ Pro W3" pitchFamily="96" charset="-128"/>
                <a:cs typeface="+mn-cs"/>
                <a:sym typeface="Gill Sans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Gill Sans" pitchFamily="96" charset="0"/>
                <a:ea typeface="ヒラギノ角ゴ Pro W3" pitchFamily="96" charset="-128"/>
                <a:cs typeface="+mn-cs"/>
                <a:sym typeface="Gill Sans" pitchFamily="96" charset="0"/>
              </a:defRPr>
            </a:lvl1pPr>
          </a:lstStyle>
          <a:p>
            <a:pPr>
              <a:defRPr/>
            </a:pPr>
            <a:fld id="{9DF1DD3D-58D5-4FCB-9451-89E782268195}" type="datetimeFigureOut">
              <a:rPr lang="en-US"/>
              <a:pPr>
                <a:defRPr/>
              </a:pPr>
              <a:t>12/2/2016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Gill Sans" pitchFamily="96" charset="0"/>
                <a:ea typeface="ヒラギノ角ゴ Pro W3" pitchFamily="96" charset="-128"/>
                <a:cs typeface="+mn-cs"/>
                <a:sym typeface="Gill Sans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Gill Sans" pitchFamily="96" charset="0"/>
                <a:ea typeface="ヒラギノ角ゴ Pro W3" pitchFamily="96" charset="-128"/>
                <a:cs typeface="+mn-cs"/>
                <a:sym typeface="Gill Sans" pitchFamily="96" charset="0"/>
              </a:defRPr>
            </a:lvl1pPr>
          </a:lstStyle>
          <a:p>
            <a:pPr>
              <a:defRPr/>
            </a:pPr>
            <a:fld id="{FB49C69C-A7F9-4DD3-9642-31FD87730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0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Gill Sans" pitchFamily="96" charset="0"/>
                <a:ea typeface="ヒラギノ角ゴ Pro W3" pitchFamily="96" charset="-128"/>
                <a:cs typeface="+mn-cs"/>
                <a:sym typeface="Gill Sans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Gill Sans" pitchFamily="96" charset="0"/>
                <a:ea typeface="ヒラギノ角ゴ Pro W3" pitchFamily="96" charset="-128"/>
                <a:cs typeface="+mn-cs"/>
                <a:sym typeface="Gill Sans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8820150"/>
            <a:ext cx="3027363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Gill Sans" pitchFamily="96" charset="0"/>
                <a:ea typeface="ヒラギノ角ゴ Pro W3" pitchFamily="96" charset="-128"/>
                <a:cs typeface="+mn-cs"/>
                <a:sym typeface="Gill Sans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3957638" y="8820150"/>
            <a:ext cx="3027362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Gill Sans" pitchFamily="96" charset="0"/>
                <a:ea typeface="ヒラギノ角ゴ Pro W3" pitchFamily="96" charset="-128"/>
                <a:cs typeface="+mn-cs"/>
                <a:sym typeface="Gill Sans" pitchFamily="96" charset="0"/>
              </a:defRPr>
            </a:lvl1pPr>
          </a:lstStyle>
          <a:p>
            <a:pPr>
              <a:defRPr/>
            </a:pPr>
            <a:fld id="{AA139280-EC1C-4868-97BF-8AA48CD63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49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1652588"/>
            <a:ext cx="1838325" cy="3848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1652588"/>
            <a:ext cx="5367337" cy="3848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1946275"/>
            <a:ext cx="3602037" cy="4019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46275"/>
            <a:ext cx="3603625" cy="4019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857250"/>
            <a:ext cx="1838325" cy="5108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857250"/>
            <a:ext cx="5367337" cy="5108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76263" y="2986088"/>
            <a:ext cx="7989887" cy="1452562"/>
          </a:xfrm>
        </p:spPr>
        <p:txBody>
          <a:bodyPr anchor="b"/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76263" y="4713288"/>
            <a:ext cx="5386387" cy="1382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0000"/>
              </a:lnSpc>
              <a:defRPr b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76263" y="6464300"/>
            <a:ext cx="4965700" cy="30321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pic>
        <p:nvPicPr>
          <p:cNvPr id="2049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59550" y="0"/>
            <a:ext cx="258445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3" name="Picture 1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-6350"/>
            <a:ext cx="5773738" cy="316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900527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926114-E658-4C3A-AC34-7D1CECEF0802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7602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A0BD18-F429-4B3D-9317-F253A97268F4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3242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3F5043-4B4F-4714-AD1E-5E2FF484AA6E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3050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6EAC62-630C-4A17-9F58-3C7A07E2778F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0665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59F090-587C-4C3B-AE4D-EEA74713A7E7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5963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025B6D-D6BF-4B49-9D0E-84384668FD93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29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AAA9A5-C692-4A8C-87BF-E535D2A461A1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8567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6264AC-9056-4AD1-8F6B-88CA037DD8E5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2344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C03639-B796-48EE-B796-459987B9BEE4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3480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04825"/>
            <a:ext cx="2057400" cy="5621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04825"/>
            <a:ext cx="6019800" cy="562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C9C889-75B5-44BF-BEB5-03FA0D714019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781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76263" y="2986088"/>
            <a:ext cx="7989887" cy="1452562"/>
          </a:xfrm>
        </p:spPr>
        <p:txBody>
          <a:bodyPr anchor="b"/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76263" y="4713288"/>
            <a:ext cx="5386387" cy="1382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0000"/>
              </a:lnSpc>
              <a:defRPr b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76263" y="6464300"/>
            <a:ext cx="4965700" cy="30321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pic>
        <p:nvPicPr>
          <p:cNvPr id="2049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59550" y="0"/>
            <a:ext cx="258445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3" name="Picture 1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-6350"/>
            <a:ext cx="5773738" cy="316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871661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926114-E658-4C3A-AC34-7D1CECEF0802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4671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A0BD18-F429-4B3D-9317-F253A97268F4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7525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3F5043-4B4F-4714-AD1E-5E2FF484AA6E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8460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6EAC62-630C-4A17-9F58-3C7A07E2778F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2685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59F090-587C-4C3B-AE4D-EEA74713A7E7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561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4037013"/>
            <a:ext cx="3602037" cy="1463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4037013"/>
            <a:ext cx="3603625" cy="1463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025B6D-D6BF-4B49-9D0E-84384668FD93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9255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AAA9A5-C692-4A8C-87BF-E535D2A461A1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7709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6264AC-9056-4AD1-8F6B-88CA037DD8E5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4875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C03639-B796-48EE-B796-459987B9BEE4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1598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04825"/>
            <a:ext cx="2057400" cy="5621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04825"/>
            <a:ext cx="6019800" cy="562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E6F71"/>
                </a:solidFill>
              </a:rPr>
              <a:t>© 2012 AT&amp;T Intellectual Property. All rights reserved. AT&amp;T and the AT&amp;T logo are trademarks of AT&amp;T Intellectual Property.</a:t>
            </a:r>
            <a:endParaRPr lang="en-US">
              <a:solidFill>
                <a:srgbClr val="6E6F7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C9C889-75B5-44BF-BEB5-03FA0D714019}" type="slidenum">
              <a:rPr lang="en-US">
                <a:solidFill>
                  <a:srgbClr val="6E6F71"/>
                </a:solidFill>
              </a:rPr>
              <a:pPr/>
              <a:t>‹#›</a:t>
            </a:fld>
            <a:endParaRPr lang="en-US">
              <a:solidFill>
                <a:srgbClr val="6E6F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46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>
                <a:sym typeface="Arial" charset="0"/>
              </a:rPr>
              <a:t>Click icon to add picture</a:t>
            </a:r>
            <a:endParaRPr lang="en-US" noProof="0" dirty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83868"/>
            </a:gs>
            <a:gs pos="100000">
              <a:srgbClr val="29558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1652588"/>
            <a:ext cx="7358062" cy="2320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eorgia" pitchFamily="18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4037013"/>
            <a:ext cx="7358062" cy="1463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874713" y="3929063"/>
            <a:ext cx="7394575" cy="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>
              <a:latin typeface="Gill Sans" pitchFamily="96" charset="0"/>
              <a:ea typeface="ヒラギノ角ゴ Pro W3" pitchFamily="96" charset="-128"/>
              <a:cs typeface="+mn-cs"/>
              <a:sym typeface="Gill Sans" pitchFamily="9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63" y="533400"/>
            <a:ext cx="3695700" cy="6800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/>
  <p:txStyles>
    <p:titleStyle>
      <a:lvl1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+mj-lt"/>
          <a:ea typeface="+mj-ea"/>
          <a:cs typeface="ヒラギノ明朝 Pro W3"/>
          <a:sym typeface="Georgia" pitchFamily="18" charset="0"/>
        </a:defRPr>
      </a:lvl1pPr>
      <a:lvl2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cs typeface="ヒラギノ明朝 Pro W3"/>
          <a:sym typeface="Georgia" pitchFamily="18" charset="0"/>
        </a:defRPr>
      </a:lvl2pPr>
      <a:lvl3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cs typeface="ヒラギノ明朝 Pro W3"/>
          <a:sym typeface="Georgia" pitchFamily="18" charset="0"/>
        </a:defRPr>
      </a:lvl3pPr>
      <a:lvl4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cs typeface="ヒラギノ明朝 Pro W3"/>
          <a:sym typeface="Georgia" pitchFamily="18" charset="0"/>
        </a:defRPr>
      </a:lvl4pPr>
      <a:lvl5pPr algn="l" defTabSz="642938" rtl="0" fontAlgn="base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cs typeface="ヒラギノ明朝 Pro W3"/>
          <a:sym typeface="Georgia" pitchFamily="18" charset="0"/>
        </a:defRPr>
      </a:lvl5pPr>
      <a:lvl6pPr marL="457200"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6pPr>
      <a:lvl7pPr marL="914400"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7pPr>
      <a:lvl8pPr marL="1371600"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8pPr>
      <a:lvl9pPr marL="1828800" algn="l" defTabSz="642938" rtl="0" eaLnBrk="1" fontAlgn="base" hangingPunct="1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Georgia" pitchFamily="18" charset="0"/>
          <a:ea typeface="ヒラギノ明朝 Pro W3" pitchFamily="96" charset="-128"/>
          <a:sym typeface="Georgia" pitchFamily="18" charset="0"/>
        </a:defRPr>
      </a:lvl9pPr>
    </p:titleStyle>
    <p:bodyStyle>
      <a:lvl1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cs typeface="ヒラギノ角ゴ Pro W3"/>
          <a:sym typeface="Arial" charset="0"/>
        </a:defRPr>
      </a:lvl1pPr>
      <a:lvl2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cs typeface="ヒラギノ角ゴ Pro W3"/>
          <a:sym typeface="Arial" charset="0"/>
        </a:defRPr>
      </a:lvl2pPr>
      <a:lvl3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cs typeface="ヒラギノ角ゴ Pro W3"/>
          <a:sym typeface="Arial" charset="0"/>
        </a:defRPr>
      </a:lvl3pPr>
      <a:lvl4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cs typeface="ヒラギノ角ゴ Pro W3"/>
          <a:sym typeface="Arial" charset="0"/>
        </a:defRPr>
      </a:lvl4pPr>
      <a:lvl5pPr algn="l" defTabSz="642938" rtl="0" fontAlgn="base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cs typeface="ヒラギノ角ゴ Pro W3"/>
          <a:sym typeface="Arial" charset="0"/>
        </a:defRPr>
      </a:lvl5pPr>
      <a:lvl6pPr marL="457200"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6pPr>
      <a:lvl7pPr marL="914400"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7pPr>
      <a:lvl8pPr marL="1371600"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8pPr>
      <a:lvl9pPr marL="1828800" algn="l" defTabSz="642938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300">
          <a:solidFill>
            <a:srgbClr val="FFFFFF"/>
          </a:solidFill>
          <a:latin typeface="+mn-lt"/>
          <a:ea typeface="+mn-ea"/>
          <a:sym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E3EDF7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857250"/>
            <a:ext cx="7358062" cy="1036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1946275"/>
            <a:ext cx="7358062" cy="401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5695" tIns="35695" rIns="35695" bIns="3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 descr="Light upward diagonal"/>
          <p:cNvSpPr>
            <a:spLocks/>
          </p:cNvSpPr>
          <p:nvPr/>
        </p:nvSpPr>
        <p:spPr bwMode="auto">
          <a:xfrm>
            <a:off x="911225" y="374650"/>
            <a:ext cx="8232775" cy="428625"/>
          </a:xfrm>
          <a:prstGeom prst="rect">
            <a:avLst/>
          </a:prstGeom>
          <a:pattFill prst="ltUpDiag">
            <a:fgClr>
              <a:srgbClr val="083868"/>
            </a:fgClr>
            <a:bgClr>
              <a:srgbClr val="295582"/>
            </a:bgClr>
          </a:patt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Gill Sans" pitchFamily="96" charset="0"/>
              <a:ea typeface="ヒラギノ角ゴ Pro W3" pitchFamily="96" charset="-128"/>
              <a:cs typeface="+mn-cs"/>
              <a:sym typeface="Gill Sans" pitchFamily="96" charset="0"/>
            </a:endParaRPr>
          </a:p>
        </p:txBody>
      </p:sp>
      <p:sp>
        <p:nvSpPr>
          <p:cNvPr id="2057" name="Text Box 9"/>
          <p:cNvSpPr txBox="1">
            <a:spLocks/>
          </p:cNvSpPr>
          <p:nvPr/>
        </p:nvSpPr>
        <p:spPr bwMode="auto">
          <a:xfrm>
            <a:off x="7929563" y="493713"/>
            <a:ext cx="374650" cy="2143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4255" tIns="32126" rIns="64255" bIns="32126">
            <a:spAutoFit/>
          </a:bodyPr>
          <a:lstStyle/>
          <a:p>
            <a:pPr algn="r" defTabSz="642938">
              <a:spcBef>
                <a:spcPct val="50000"/>
              </a:spcBef>
              <a:defRPr/>
            </a:pPr>
            <a:fld id="{74B237EC-2E66-433C-918D-788C0F48B8B0}" type="slidenum">
              <a:rPr lang="en-US" sz="1000">
                <a:solidFill>
                  <a:schemeClr val="bg1"/>
                </a:solidFill>
                <a:latin typeface="Arial" charset="0"/>
                <a:ea typeface="ヒラギノ角ゴ Pro W3" pitchFamily="96" charset="-128"/>
                <a:cs typeface="+mn-cs"/>
                <a:sym typeface="Gill Sans" pitchFamily="96" charset="0"/>
              </a:rPr>
              <a:pPr algn="r" defTabSz="642938">
                <a:spcBef>
                  <a:spcPct val="50000"/>
                </a:spcBef>
                <a:defRPr/>
              </a:pPr>
              <a:t>‹#›</a:t>
            </a:fld>
            <a:endParaRPr lang="en-US" sz="1000">
              <a:solidFill>
                <a:schemeClr val="bg1"/>
              </a:solidFill>
              <a:latin typeface="Arial" charset="0"/>
              <a:ea typeface="ヒラギノ角ゴ Pro W3" pitchFamily="96" charset="-128"/>
              <a:cs typeface="+mn-cs"/>
              <a:sym typeface="Gill Sans" pitchFamily="96" charset="0"/>
            </a:endParaRPr>
          </a:p>
        </p:txBody>
      </p:sp>
      <p:pic>
        <p:nvPicPr>
          <p:cNvPr id="13318" name="Picture 10" descr="BROOKINGS_REV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89025" y="522288"/>
            <a:ext cx="1389063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ransition/>
  <p:timing>
    <p:tnLst>
      <p:par>
        <p:cTn id="1" dur="indefinite" restart="never" nodeType="tmRoot"/>
      </p:par>
    </p:tnLst>
  </p:timing>
  <p:txStyles>
    <p:titleStyle>
      <a:lvl1pPr algn="l" defTabSz="642938" rtl="0" eaLnBrk="0" fontAlgn="base" hangingPunct="0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+mj-lt"/>
          <a:ea typeface="+mj-ea"/>
          <a:cs typeface="ヒラギノ明朝 Pro W3"/>
        </a:defRPr>
      </a:lvl1pPr>
      <a:lvl2pPr algn="l" defTabSz="642938" rtl="0" eaLnBrk="0" fontAlgn="base" hangingPunct="0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/>
        </a:defRPr>
      </a:lvl2pPr>
      <a:lvl3pPr algn="l" defTabSz="642938" rtl="0" eaLnBrk="0" fontAlgn="base" hangingPunct="0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/>
        </a:defRPr>
      </a:lvl3pPr>
      <a:lvl4pPr algn="l" defTabSz="642938" rtl="0" eaLnBrk="0" fontAlgn="base" hangingPunct="0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/>
        </a:defRPr>
      </a:lvl4pPr>
      <a:lvl5pPr algn="l" defTabSz="642938" rtl="0" eaLnBrk="0" fontAlgn="base" hangingPunct="0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  <a:cs typeface="ヒラギノ明朝 Pro W3"/>
        </a:defRPr>
      </a:lvl5pPr>
      <a:lvl6pPr marL="457200"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6pPr>
      <a:lvl7pPr marL="914400"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7pPr>
      <a:lvl8pPr marL="1371600"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8pPr>
      <a:lvl9pPr marL="1828800" algn="l" defTabSz="642938" rtl="0" fontAlgn="base">
        <a:spcBef>
          <a:spcPct val="0"/>
        </a:spcBef>
        <a:spcAft>
          <a:spcPct val="0"/>
        </a:spcAft>
        <a:defRPr sz="4200">
          <a:solidFill>
            <a:srgbClr val="295582"/>
          </a:solidFill>
          <a:latin typeface="Georgia" pitchFamily="18" charset="0"/>
          <a:ea typeface="ヒラギノ明朝 Pro W3" pitchFamily="96" charset="-128"/>
        </a:defRPr>
      </a:lvl9pPr>
    </p:titleStyle>
    <p:bodyStyle>
      <a:lvl1pPr marL="588963" indent="-401638" algn="l" defTabSz="642938" rtl="0" eaLnBrk="0" fontAlgn="base" hangingPunct="0">
        <a:spcBef>
          <a:spcPts val="1688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ヒラギノ角ゴ Pro W3"/>
        </a:defRPr>
      </a:lvl1pPr>
      <a:lvl2pPr marL="901700" indent="-401638" algn="l" defTabSz="642938" rtl="0" eaLnBrk="0" fontAlgn="base" hangingPunct="0">
        <a:spcBef>
          <a:spcPts val="1688"/>
        </a:spcBef>
        <a:spcAft>
          <a:spcPct val="0"/>
        </a:spcAft>
        <a:buClr>
          <a:srgbClr val="295582"/>
        </a:buClr>
        <a:buChar char="»"/>
        <a:defRPr sz="3000">
          <a:solidFill>
            <a:srgbClr val="666666"/>
          </a:solidFill>
          <a:latin typeface="+mn-lt"/>
          <a:ea typeface="+mn-ea"/>
          <a:cs typeface="ヒラギノ角ゴ Pro W3"/>
        </a:defRPr>
      </a:lvl2pPr>
      <a:lvl3pPr marL="1214438" indent="-401638" algn="l" defTabSz="642938" rtl="0" eaLnBrk="0" fontAlgn="base" hangingPunct="0">
        <a:spcBef>
          <a:spcPts val="1688"/>
        </a:spcBef>
        <a:spcAft>
          <a:spcPct val="0"/>
        </a:spcAft>
        <a:buClr>
          <a:srgbClr val="295582"/>
        </a:buClr>
        <a:buChar char="–"/>
        <a:defRPr sz="3000">
          <a:solidFill>
            <a:srgbClr val="666666"/>
          </a:solidFill>
          <a:latin typeface="+mn-lt"/>
          <a:ea typeface="+mn-ea"/>
          <a:cs typeface="ヒラギノ角ゴ Pro W3"/>
        </a:defRPr>
      </a:lvl3pPr>
      <a:lvl4pPr marL="1527175" indent="-401638" algn="l" defTabSz="642938" rtl="0" eaLnBrk="0" fontAlgn="base" hangingPunct="0">
        <a:spcBef>
          <a:spcPts val="1688"/>
        </a:spcBef>
        <a:spcAft>
          <a:spcPct val="0"/>
        </a:spcAft>
        <a:buClr>
          <a:srgbClr val="295582"/>
        </a:buClr>
        <a:buChar char="›"/>
        <a:defRPr sz="3000">
          <a:solidFill>
            <a:srgbClr val="666666"/>
          </a:solidFill>
          <a:latin typeface="+mn-lt"/>
          <a:ea typeface="+mn-ea"/>
          <a:cs typeface="ヒラギノ角ゴ Pro W3"/>
        </a:defRPr>
      </a:lvl4pPr>
      <a:lvl5pPr marL="1839913" indent="-401638" algn="l" defTabSz="642938" rtl="0" eaLnBrk="0" fontAlgn="base" hangingPunct="0">
        <a:spcBef>
          <a:spcPts val="1688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  <a:cs typeface="ヒラギノ角ゴ Pro W3"/>
        </a:defRPr>
      </a:lvl5pPr>
      <a:lvl6pPr marL="229711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</a:defRPr>
      </a:lvl6pPr>
      <a:lvl7pPr marL="275431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</a:defRPr>
      </a:lvl7pPr>
      <a:lvl8pPr marL="321151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</a:defRPr>
      </a:lvl8pPr>
      <a:lvl9pPr marL="3668713" indent="-401638" algn="l" defTabSz="642938" rtl="0" fontAlgn="base">
        <a:spcBef>
          <a:spcPts val="1688"/>
        </a:spcBef>
        <a:spcAft>
          <a:spcPct val="0"/>
        </a:spcAft>
        <a:buClr>
          <a:srgbClr val="295582"/>
        </a:buClr>
        <a:buFont typeface="Times" pitchFamily="18" charset="0"/>
        <a:buChar char="•"/>
        <a:defRPr sz="3000">
          <a:solidFill>
            <a:srgbClr val="66666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6263" y="504825"/>
            <a:ext cx="7989887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01700" y="6243638"/>
            <a:ext cx="227513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600" b="0"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rgbClr val="6E6F71"/>
                </a:solidFill>
                <a:latin typeface="Calibri" pitchFamily="34" charset="0"/>
                <a:ea typeface="+mn-ea"/>
                <a:cs typeface="+mn-cs"/>
              </a:rPr>
              <a:t>© 2012 AT&amp;T Intellectual Property. All rights reserved. AT&amp;T and the AT&amp;T logo are trademarks of AT&amp;T Intellectual Property.</a:t>
            </a:r>
            <a:endParaRPr lang="en-US" dirty="0">
              <a:solidFill>
                <a:srgbClr val="6E6F71"/>
              </a:solidFill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5763" y="6221413"/>
            <a:ext cx="417512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800">
                <a:solidFill>
                  <a:schemeClr val="tx1"/>
                </a:solidFill>
              </a:defRPr>
            </a:lvl1pPr>
          </a:lstStyle>
          <a:p>
            <a:fld id="{359BDAA8-3502-4E77-B12A-ABC41AA66BA7}" type="slidenum">
              <a:rPr lang="en-US" b="1">
                <a:solidFill>
                  <a:srgbClr val="6E6F71"/>
                </a:solidFill>
                <a:latin typeface="Calibri" pitchFamily="34" charset="0"/>
                <a:ea typeface="+mn-ea"/>
                <a:cs typeface="+mn-cs"/>
              </a:rPr>
              <a:pPr/>
              <a:t>‹#›</a:t>
            </a:fld>
            <a:endParaRPr lang="en-US" b="1">
              <a:solidFill>
                <a:srgbClr val="6E6F71"/>
              </a:solidFill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8350" y="6069013"/>
            <a:ext cx="75565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28501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9pPr>
    </p:titleStyle>
    <p:bodyStyle>
      <a:lvl1pPr algn="l" rtl="0" fontAlgn="base">
        <a:lnSpc>
          <a:spcPct val="120000"/>
        </a:lnSpc>
        <a:spcBef>
          <a:spcPct val="0"/>
        </a:spcBef>
        <a:spcAft>
          <a:spcPts val="80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4763" indent="-3175" algn="l" rtl="0" fontAlgn="base">
        <a:lnSpc>
          <a:spcPct val="120000"/>
        </a:lnSpc>
        <a:spcBef>
          <a:spcPct val="0"/>
        </a:spcBef>
        <a:spcAft>
          <a:spcPts val="800"/>
        </a:spcAft>
        <a:buSzPct val="80000"/>
        <a:defRPr sz="2000">
          <a:solidFill>
            <a:schemeClr val="tx1"/>
          </a:solidFill>
          <a:latin typeface="+mn-lt"/>
        </a:defRPr>
      </a:lvl2pPr>
      <a:lvl3pPr marL="227013" indent="-220663" algn="l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Char char="•"/>
        <a:defRPr sz="2000">
          <a:solidFill>
            <a:schemeClr val="tx1"/>
          </a:solidFill>
          <a:latin typeface="+mn-lt"/>
        </a:defRPr>
      </a:lvl3pPr>
      <a:lvl4pPr marL="457200" indent="-228600" algn="l" rtl="0" fontAlgn="base">
        <a:spcBef>
          <a:spcPct val="20000"/>
        </a:spcBef>
        <a:spcAft>
          <a:spcPct val="0"/>
        </a:spcAft>
        <a:buSzPct val="80000"/>
        <a:buFont typeface="Calibri" pitchFamily="34" charset="0"/>
        <a:buChar char="–"/>
        <a:defRPr>
          <a:solidFill>
            <a:schemeClr val="tx1"/>
          </a:solidFill>
          <a:latin typeface="+mn-lt"/>
        </a:defRPr>
      </a:lvl4pPr>
      <a:lvl5pPr marL="6873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5pPr>
      <a:lvl6pPr marL="11445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6pPr>
      <a:lvl7pPr marL="16017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7pPr>
      <a:lvl8pPr marL="20589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8pPr>
      <a:lvl9pPr marL="25161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6263" y="504825"/>
            <a:ext cx="7989887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01700" y="6243638"/>
            <a:ext cx="227513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600" b="0"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rgbClr val="6E6F71"/>
                </a:solidFill>
                <a:latin typeface="Calibri" pitchFamily="34" charset="0"/>
                <a:ea typeface="+mn-ea"/>
                <a:cs typeface="+mn-cs"/>
              </a:rPr>
              <a:t>© 2012 AT&amp;T Intellectual Property. All rights reserved. AT&amp;T and the AT&amp;T logo are trademarks of AT&amp;T Intellectual Property.</a:t>
            </a:r>
            <a:endParaRPr lang="en-US" dirty="0">
              <a:solidFill>
                <a:srgbClr val="6E6F71"/>
              </a:solidFill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5763" y="6221413"/>
            <a:ext cx="417512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800">
                <a:solidFill>
                  <a:schemeClr val="tx1"/>
                </a:solidFill>
              </a:defRPr>
            </a:lvl1pPr>
          </a:lstStyle>
          <a:p>
            <a:fld id="{359BDAA8-3502-4E77-B12A-ABC41AA66BA7}" type="slidenum">
              <a:rPr lang="en-US" b="1">
                <a:solidFill>
                  <a:srgbClr val="6E6F71"/>
                </a:solidFill>
                <a:latin typeface="Calibri" pitchFamily="34" charset="0"/>
                <a:ea typeface="+mn-ea"/>
                <a:cs typeface="+mn-cs"/>
              </a:rPr>
              <a:pPr/>
              <a:t>‹#›</a:t>
            </a:fld>
            <a:endParaRPr lang="en-US" b="1">
              <a:solidFill>
                <a:srgbClr val="6E6F71"/>
              </a:solidFill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8350" y="6069013"/>
            <a:ext cx="75565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71260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9pPr>
    </p:titleStyle>
    <p:bodyStyle>
      <a:lvl1pPr algn="l" rtl="0" fontAlgn="base">
        <a:lnSpc>
          <a:spcPct val="120000"/>
        </a:lnSpc>
        <a:spcBef>
          <a:spcPct val="0"/>
        </a:spcBef>
        <a:spcAft>
          <a:spcPts val="80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4763" indent="-3175" algn="l" rtl="0" fontAlgn="base">
        <a:lnSpc>
          <a:spcPct val="120000"/>
        </a:lnSpc>
        <a:spcBef>
          <a:spcPct val="0"/>
        </a:spcBef>
        <a:spcAft>
          <a:spcPts val="800"/>
        </a:spcAft>
        <a:buSzPct val="80000"/>
        <a:defRPr sz="2000">
          <a:solidFill>
            <a:schemeClr val="tx1"/>
          </a:solidFill>
          <a:latin typeface="+mn-lt"/>
        </a:defRPr>
      </a:lvl2pPr>
      <a:lvl3pPr marL="227013" indent="-220663" algn="l" rtl="0" fontAlgn="base">
        <a:lnSpc>
          <a:spcPct val="120000"/>
        </a:lnSpc>
        <a:spcBef>
          <a:spcPct val="0"/>
        </a:spcBef>
        <a:spcAft>
          <a:spcPct val="0"/>
        </a:spcAft>
        <a:buSzPct val="80000"/>
        <a:buChar char="•"/>
        <a:defRPr sz="2000">
          <a:solidFill>
            <a:schemeClr val="tx1"/>
          </a:solidFill>
          <a:latin typeface="+mn-lt"/>
        </a:defRPr>
      </a:lvl3pPr>
      <a:lvl4pPr marL="457200" indent="-228600" algn="l" rtl="0" fontAlgn="base">
        <a:spcBef>
          <a:spcPct val="20000"/>
        </a:spcBef>
        <a:spcAft>
          <a:spcPct val="0"/>
        </a:spcAft>
        <a:buSzPct val="80000"/>
        <a:buFont typeface="Calibri" pitchFamily="34" charset="0"/>
        <a:buChar char="–"/>
        <a:defRPr>
          <a:solidFill>
            <a:schemeClr val="tx1"/>
          </a:solidFill>
          <a:latin typeface="+mn-lt"/>
        </a:defRPr>
      </a:lvl4pPr>
      <a:lvl5pPr marL="6873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5pPr>
      <a:lvl6pPr marL="11445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6pPr>
      <a:lvl7pPr marL="16017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7pPr>
      <a:lvl8pPr marL="20589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8pPr>
      <a:lvl9pPr marL="2516188" indent="-228600" algn="l" rtl="0" fontAlgn="base">
        <a:spcBef>
          <a:spcPct val="20000"/>
        </a:spcBef>
        <a:spcAft>
          <a:spcPct val="0"/>
        </a:spcAft>
        <a:buSzPct val="80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63775"/>
            <a:ext cx="7696200" cy="1470025"/>
          </a:xfrm>
        </p:spPr>
        <p:txBody>
          <a:bodyPr/>
          <a:lstStyle/>
          <a:p>
            <a:r>
              <a:rPr lang="en-US" dirty="0" smtClean="0"/>
              <a:t>Can Markets Address Government Failure? The Case of Autonomous Vehicles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/>
          <a:p>
            <a:r>
              <a:rPr lang="en-US" dirty="0" smtClean="0"/>
              <a:t>Clifford Winston</a:t>
            </a:r>
          </a:p>
          <a:p>
            <a:r>
              <a:rPr lang="en-US" dirty="0" smtClean="0"/>
              <a:t>Brookings Institution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1522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2" y="914400"/>
            <a:ext cx="7716837" cy="1036638"/>
          </a:xfrm>
        </p:spPr>
        <p:txBody>
          <a:bodyPr/>
          <a:lstStyle/>
          <a:p>
            <a:r>
              <a:rPr lang="en-US" sz="3800" dirty="0" smtClean="0"/>
              <a:t>CA Results: Autonomous Vehicles Reduce Congestion </a:t>
            </a:r>
            <a:r>
              <a:rPr lang="el-GR" sz="3800" dirty="0"/>
              <a:t>α= 50% </a:t>
            </a:r>
            <a:endParaRPr lang="en-US" sz="3800" dirty="0"/>
          </a:p>
        </p:txBody>
      </p:sp>
      <p:sp>
        <p:nvSpPr>
          <p:cNvPr id="4" name="TextBox 3"/>
          <p:cNvSpPr txBox="1"/>
          <p:nvPr/>
        </p:nvSpPr>
        <p:spPr>
          <a:xfrm>
            <a:off x="921471" y="2209800"/>
            <a:ext cx="9835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Jobs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5770" y="2202873"/>
            <a:ext cx="40314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Increase in Annual Growth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7999" y="2209800"/>
            <a:ext cx="17525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+jobs 2011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5770" y="2652218"/>
            <a:ext cx="40314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1.7%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02583" y="2652218"/>
            <a:ext cx="17525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345,546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1471" y="3283527"/>
            <a:ext cx="9835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GDP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5770" y="3276600"/>
            <a:ext cx="40314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Increase in Annual Growth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62731" y="3283527"/>
            <a:ext cx="18478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+GDP 2011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25918" y="3732872"/>
            <a:ext cx="40314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1.8%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89548" y="3732872"/>
            <a:ext cx="192578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$35.4 billion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1322" y="4426527"/>
            <a:ext cx="117227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Wages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05622" y="4419600"/>
            <a:ext cx="40314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Increase in Annual Growth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37081" y="4426527"/>
            <a:ext cx="221337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+Wages 2011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45473" y="4882799"/>
            <a:ext cx="40314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1.24%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09103" y="4882799"/>
            <a:ext cx="192578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$14.5 billion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26686" y="5645727"/>
            <a:ext cx="117227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Freight Flows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70986" y="5638800"/>
            <a:ext cx="40314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Increase in Annual Growth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02445" y="5645727"/>
            <a:ext cx="221337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+Freight 2011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10837" y="6101999"/>
            <a:ext cx="40314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7.6%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74467" y="6101999"/>
            <a:ext cx="192578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$57 billion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535513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857250"/>
            <a:ext cx="7358062" cy="742950"/>
          </a:xfrm>
        </p:spPr>
        <p:txBody>
          <a:bodyPr/>
          <a:lstStyle/>
          <a:p>
            <a:r>
              <a:rPr lang="en-US" sz="3800" dirty="0" smtClean="0"/>
              <a:t>Results for the United States</a:t>
            </a:r>
            <a:endParaRPr lang="en-US" sz="3800" dirty="0"/>
          </a:p>
        </p:txBody>
      </p:sp>
      <p:sp>
        <p:nvSpPr>
          <p:cNvPr id="5" name="TextBox 4"/>
          <p:cNvSpPr txBox="1"/>
          <p:nvPr/>
        </p:nvSpPr>
        <p:spPr>
          <a:xfrm>
            <a:off x="893763" y="2799546"/>
            <a:ext cx="1925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Jobs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2799546"/>
            <a:ext cx="1925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3 million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81800" y="2799546"/>
            <a:ext cx="16764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2.4 million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2009373"/>
            <a:ext cx="28400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Autonomous Cars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600" y="2009373"/>
            <a:ext cx="2133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80% of Gains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3763" y="3589719"/>
            <a:ext cx="1925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GDP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2800" y="3589719"/>
            <a:ext cx="1925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$267 billion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3589719"/>
            <a:ext cx="19050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$213 billion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3763" y="4475946"/>
            <a:ext cx="1925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Earnings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52800" y="4475946"/>
            <a:ext cx="1925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$112 billion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3200" y="4475946"/>
            <a:ext cx="19050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$90 billion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3763" y="5539026"/>
            <a:ext cx="756443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666666"/>
                </a:solidFill>
                <a:latin typeface="+mn-lt"/>
              </a:rPr>
              <a:t>Note: additional gains from improving the reliability of travel</a:t>
            </a:r>
            <a:endParaRPr lang="en-US" sz="2500" dirty="0">
              <a:solidFill>
                <a:srgbClr val="6666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801606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Comments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924050"/>
            <a:ext cx="7358062" cy="4019550"/>
          </a:xfr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500" dirty="0"/>
              <a:t>Autonomous vehicles can address government failure by significantly reducing congestion</a:t>
            </a:r>
          </a:p>
          <a:p>
            <a:pPr>
              <a:lnSpc>
                <a:spcPts val="2700"/>
              </a:lnSpc>
            </a:pPr>
            <a:r>
              <a:rPr lang="en-US" sz="2500" dirty="0"/>
              <a:t>The benefits are substantial, indicating that the costs of government failure may have been vastly underestimated</a:t>
            </a:r>
          </a:p>
          <a:p>
            <a:pPr>
              <a:lnSpc>
                <a:spcPts val="2700"/>
              </a:lnSpc>
            </a:pPr>
            <a:r>
              <a:rPr lang="en-US" sz="2500" dirty="0"/>
              <a:t>Government’s role is to expedite introduction of the new technology</a:t>
            </a:r>
          </a:p>
          <a:p>
            <a:pPr>
              <a:lnSpc>
                <a:spcPts val="2700"/>
              </a:lnSpc>
            </a:pPr>
            <a:r>
              <a:rPr lang="en-US" sz="2500" dirty="0"/>
              <a:t>Autonomous vehicles would perform better on  highways that operate more efficiently</a:t>
            </a:r>
          </a:p>
          <a:p>
            <a:pPr>
              <a:lnSpc>
                <a:spcPts val="2700"/>
              </a:lnSpc>
            </a:pPr>
            <a:r>
              <a:rPr lang="en-US" sz="2500" dirty="0"/>
              <a:t>That may eventually occur only if the road system is privatized </a:t>
            </a:r>
          </a:p>
        </p:txBody>
      </p:sp>
    </p:spTree>
    <p:extLst>
      <p:ext uri="{BB962C8B-B14F-4D97-AF65-F5344CB8AC3E}">
        <p14:creationId xmlns:p14="http://schemas.microsoft.com/office/powerpoint/2010/main" val="34285561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990600"/>
            <a:ext cx="7358062" cy="1036638"/>
          </a:xfrm>
        </p:spPr>
        <p:txBody>
          <a:bodyPr/>
          <a:lstStyle/>
          <a:p>
            <a:r>
              <a:rPr lang="en-US" sz="3800" dirty="0" smtClean="0"/>
              <a:t>Government Microeconomic Interventions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2" y="2209800"/>
            <a:ext cx="7358063" cy="4648201"/>
          </a:xfrm>
        </p:spPr>
        <p:txBody>
          <a:bodyPr/>
          <a:lstStyle/>
          <a:p>
            <a:r>
              <a:rPr lang="en-US" sz="2500" dirty="0" smtClean="0"/>
              <a:t>Correct Market Failures</a:t>
            </a:r>
          </a:p>
          <a:p>
            <a:pPr lvl="1">
              <a:lnSpc>
                <a:spcPts val="1800"/>
              </a:lnSpc>
            </a:pPr>
            <a:r>
              <a:rPr lang="en-US" sz="2000" dirty="0" smtClean="0"/>
              <a:t>Market Power</a:t>
            </a:r>
          </a:p>
          <a:p>
            <a:pPr lvl="1">
              <a:lnSpc>
                <a:spcPts val="1800"/>
              </a:lnSpc>
            </a:pPr>
            <a:r>
              <a:rPr lang="en-US" sz="2000" dirty="0" smtClean="0"/>
              <a:t>Natural Monopoly</a:t>
            </a:r>
          </a:p>
          <a:p>
            <a:pPr lvl="1">
              <a:lnSpc>
                <a:spcPts val="1800"/>
              </a:lnSpc>
            </a:pPr>
            <a:r>
              <a:rPr lang="en-US" sz="2000" dirty="0" smtClean="0"/>
              <a:t>Imperfect Information</a:t>
            </a:r>
          </a:p>
          <a:p>
            <a:pPr lvl="1">
              <a:lnSpc>
                <a:spcPts val="1800"/>
              </a:lnSpc>
            </a:pPr>
            <a:r>
              <a:rPr lang="en-US" sz="2000" dirty="0" smtClean="0"/>
              <a:t>Externalities</a:t>
            </a:r>
          </a:p>
          <a:p>
            <a:pPr lvl="1">
              <a:lnSpc>
                <a:spcPts val="1800"/>
              </a:lnSpc>
            </a:pPr>
            <a:r>
              <a:rPr lang="en-US" sz="2000" dirty="0" smtClean="0"/>
              <a:t>Public Goods/Production</a:t>
            </a:r>
          </a:p>
          <a:p>
            <a:pPr>
              <a:lnSpc>
                <a:spcPts val="2500"/>
              </a:lnSpc>
            </a:pPr>
            <a:r>
              <a:rPr lang="en-US" sz="2500" dirty="0" smtClean="0"/>
              <a:t>Achieve Social Goals at Minimum Cost</a:t>
            </a:r>
          </a:p>
          <a:p>
            <a:pPr>
              <a:lnSpc>
                <a:spcPts val="2500"/>
              </a:lnSpc>
            </a:pPr>
            <a:r>
              <a:rPr lang="en-US" sz="2500" dirty="0" smtClean="0"/>
              <a:t>Evidence that government rarely achieves those objectives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74003801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944562"/>
            <a:ext cx="7358062" cy="731838"/>
          </a:xfrm>
        </p:spPr>
        <p:txBody>
          <a:bodyPr/>
          <a:lstStyle/>
          <a:p>
            <a:r>
              <a:rPr lang="en-US" sz="3800" dirty="0" smtClean="0"/>
              <a:t>Consider Highway Infrastructure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828801"/>
            <a:ext cx="7358062" cy="4137024"/>
          </a:xfr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500" dirty="0" smtClean="0"/>
              <a:t>Government owns, regulates, and manages the highway system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The system is marked by growing congestion, crumbling pavement, structurally deficient bridges, and significant deficits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Policy mindset is to increase infrastructure spending, but poor performance reflects government policy failures related to inefficient pricing, investment, production, and technical advance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Can the private sector help?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36857241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857250"/>
            <a:ext cx="7358062" cy="819150"/>
          </a:xfrm>
        </p:spPr>
        <p:txBody>
          <a:bodyPr/>
          <a:lstStyle/>
          <a:p>
            <a:r>
              <a:rPr lang="en-US" sz="3800" dirty="0" smtClean="0"/>
              <a:t>Modes Lead Infrastructure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2" y="1730375"/>
            <a:ext cx="7640637" cy="4289425"/>
          </a:xfr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500" dirty="0" smtClean="0"/>
              <a:t>Transportation modes have improved their performance and safety regardless of the state of their infrastructure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Autonomous Vehicles: have the potential to prevent collisions and reduce regular and incident delays by creating a smoother traffic flow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Benefits depend on market penetration—50% penetration could reduce congestion delays 50% and yields annual benefits to travelers of some $200 billion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Benefits to the broader economy could be even larger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38471888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944562"/>
            <a:ext cx="7358062" cy="1036638"/>
          </a:xfrm>
        </p:spPr>
        <p:txBody>
          <a:bodyPr/>
          <a:lstStyle/>
          <a:p>
            <a:r>
              <a:rPr lang="en-US" sz="3800" dirty="0" smtClean="0"/>
              <a:t>Measuring the Benefits to the Broader Economy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263775"/>
            <a:ext cx="7358062" cy="3832225"/>
          </a:xfrm>
        </p:spPr>
        <p:txBody>
          <a:bodyPr/>
          <a:lstStyle/>
          <a:p>
            <a:pPr marL="187325" indent="0">
              <a:lnSpc>
                <a:spcPts val="2700"/>
              </a:lnSpc>
              <a:buNone/>
            </a:pPr>
            <a:r>
              <a:rPr lang="en-US" sz="2500" dirty="0" smtClean="0"/>
              <a:t>Our basic model can be described as:</a:t>
            </a:r>
          </a:p>
          <a:p>
            <a:pPr marL="187325" indent="0" algn="ctr">
              <a:lnSpc>
                <a:spcPts val="2700"/>
              </a:lnSpc>
              <a:buNone/>
            </a:pPr>
            <a:r>
              <a:rPr lang="en-US" sz="2500" dirty="0" smtClean="0"/>
              <a:t>G=f(C,X,</a:t>
            </a:r>
            <a:r>
              <a:rPr lang="el-GR" sz="2500" dirty="0" smtClean="0"/>
              <a:t>ε</a:t>
            </a:r>
            <a:r>
              <a:rPr lang="en-US" sz="2500" dirty="0" smtClean="0"/>
              <a:t>), where</a:t>
            </a:r>
          </a:p>
          <a:p>
            <a:pPr marL="187325" indent="0">
              <a:lnSpc>
                <a:spcPts val="2700"/>
              </a:lnSpc>
              <a:buNone/>
            </a:pPr>
            <a:r>
              <a:rPr lang="en-US" sz="2500" dirty="0" smtClean="0"/>
              <a:t>G: growth rate of economic performance variable (employment, trade flows, wages, GDP)</a:t>
            </a:r>
          </a:p>
          <a:p>
            <a:pPr marL="187325" indent="0">
              <a:lnSpc>
                <a:spcPts val="2700"/>
              </a:lnSpc>
              <a:buNone/>
            </a:pPr>
            <a:r>
              <a:rPr lang="en-US" sz="2500" dirty="0" smtClean="0"/>
              <a:t>C: level of congestion (annual hours of delay per commuter)</a:t>
            </a:r>
          </a:p>
          <a:p>
            <a:pPr marL="187325" indent="0">
              <a:lnSpc>
                <a:spcPts val="2700"/>
              </a:lnSpc>
              <a:buNone/>
            </a:pPr>
            <a:r>
              <a:rPr lang="en-US" sz="2500" dirty="0" smtClean="0"/>
              <a:t>X: control variables</a:t>
            </a:r>
          </a:p>
          <a:p>
            <a:pPr marL="187325" indent="0">
              <a:lnSpc>
                <a:spcPts val="2700"/>
              </a:lnSpc>
              <a:buNone/>
            </a:pPr>
            <a:r>
              <a:rPr lang="el-GR" sz="2500" dirty="0" smtClean="0"/>
              <a:t>ε</a:t>
            </a:r>
            <a:r>
              <a:rPr lang="en-US" sz="2500" dirty="0" smtClean="0"/>
              <a:t>: random error term (measurement error and unobserved influences)</a:t>
            </a:r>
          </a:p>
          <a:p>
            <a:pPr marL="187325" indent="0">
              <a:lnSpc>
                <a:spcPts val="2700"/>
              </a:lnSpc>
              <a:buNone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28949092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944562"/>
            <a:ext cx="7358062" cy="655638"/>
          </a:xfrm>
        </p:spPr>
        <p:txBody>
          <a:bodyPr/>
          <a:lstStyle/>
          <a:p>
            <a:r>
              <a:rPr lang="en-US" sz="3800" dirty="0" smtClean="0"/>
              <a:t>Estimating a Casual Relationship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730376"/>
            <a:ext cx="7358062" cy="4365624"/>
          </a:xfr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500" dirty="0" smtClean="0"/>
              <a:t>Unobserved influences on a performance measure are likely to be correlated with congestion. Need to “purge” that correlation with an “instrument” that is correlated with congestion but not with a performance measure.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I rely on natural experiments in the form of legislation to pass self-help county taxes. Some or all of the funds that are raised can be used for highway spending to reduce congestion, but passage is driven by politics.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87084090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944562"/>
            <a:ext cx="7358062" cy="1036638"/>
          </a:xfrm>
        </p:spPr>
        <p:txBody>
          <a:bodyPr/>
          <a:lstStyle/>
          <a:p>
            <a:r>
              <a:rPr lang="en-US" sz="3800" dirty="0" smtClean="0"/>
              <a:t>Self-Help County Taxes Are Exogenous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133599"/>
            <a:ext cx="7358062" cy="3832225"/>
          </a:xfr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500" dirty="0" smtClean="0"/>
              <a:t>Self-help taxes were passed regardless of the state of the </a:t>
            </a:r>
            <a:r>
              <a:rPr lang="en-US" sz="2500" dirty="0" err="1" smtClean="0"/>
              <a:t>macroeconomy</a:t>
            </a:r>
            <a:r>
              <a:rPr lang="en-US" sz="2500" dirty="0" smtClean="0"/>
              <a:t>; not driven by earlier trends in congestion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Self-help taxes are small and not likely to affect a county’s economic activity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Congestion already existed in the CA counties before self-help taxes were introduced</a:t>
            </a:r>
          </a:p>
          <a:p>
            <a:pPr>
              <a:lnSpc>
                <a:spcPts val="2700"/>
              </a:lnSpc>
            </a:pPr>
            <a:r>
              <a:rPr lang="en-US" sz="2500" dirty="0" smtClean="0"/>
              <a:t>Advocates of self-help taxes are policy activists who plan that it may take several years to mobilize support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00552898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857250"/>
            <a:ext cx="7358062" cy="742950"/>
          </a:xfrm>
        </p:spPr>
        <p:txBody>
          <a:bodyPr/>
          <a:lstStyle/>
          <a:p>
            <a:r>
              <a:rPr lang="en-US" sz="3800" dirty="0" smtClean="0"/>
              <a:t>Estimation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1600200"/>
            <a:ext cx="7358062" cy="4365625"/>
          </a:xfrm>
        </p:spPr>
        <p:txBody>
          <a:bodyPr/>
          <a:lstStyle/>
          <a:p>
            <a:pPr marL="187325" indent="0">
              <a:lnSpc>
                <a:spcPts val="2700"/>
              </a:lnSpc>
              <a:buNone/>
            </a:pPr>
            <a:r>
              <a:rPr lang="en-US" sz="2500" dirty="0" smtClean="0"/>
              <a:t>I use my instrument to estimate the effect of congestion on:</a:t>
            </a:r>
          </a:p>
          <a:p>
            <a:pPr marL="187325" indent="0" algn="ctr">
              <a:lnSpc>
                <a:spcPts val="2700"/>
              </a:lnSpc>
              <a:buNone/>
            </a:pPr>
            <a:r>
              <a:rPr lang="en-US" sz="2500" dirty="0" smtClean="0"/>
              <a:t>Wages</a:t>
            </a:r>
          </a:p>
          <a:p>
            <a:pPr marL="187325" indent="0" algn="ctr">
              <a:lnSpc>
                <a:spcPts val="2700"/>
              </a:lnSpc>
              <a:buNone/>
            </a:pPr>
            <a:r>
              <a:rPr lang="en-US" sz="2500" dirty="0" smtClean="0"/>
              <a:t>Employment</a:t>
            </a:r>
          </a:p>
          <a:p>
            <a:pPr marL="187325" indent="0" algn="ctr">
              <a:lnSpc>
                <a:spcPts val="2700"/>
              </a:lnSpc>
              <a:buNone/>
            </a:pPr>
            <a:r>
              <a:rPr lang="en-US" sz="2500" dirty="0" smtClean="0"/>
              <a:t>Trade Flows</a:t>
            </a:r>
          </a:p>
          <a:p>
            <a:pPr marL="187325" indent="0" algn="ctr">
              <a:lnSpc>
                <a:spcPts val="2700"/>
              </a:lnSpc>
              <a:buNone/>
            </a:pPr>
            <a:r>
              <a:rPr lang="en-US" sz="2500" dirty="0" smtClean="0"/>
              <a:t>GDP</a:t>
            </a:r>
          </a:p>
          <a:p>
            <a:pPr marL="187325" indent="0">
              <a:lnSpc>
                <a:spcPts val="2700"/>
              </a:lnSpc>
              <a:buNone/>
            </a:pPr>
            <a:r>
              <a:rPr lang="en-US" sz="2500" dirty="0" smtClean="0"/>
              <a:t>for California counties (1982-2011), controlling for other influences. The estimated parameters are used to explore the benefits of reducing congestion by adopting autonomous vehicles.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58788361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2" y="944562"/>
            <a:ext cx="7640638" cy="1036638"/>
          </a:xfrm>
        </p:spPr>
        <p:txBody>
          <a:bodyPr/>
          <a:lstStyle/>
          <a:p>
            <a:r>
              <a:rPr lang="en-US" sz="3800" dirty="0" smtClean="0"/>
              <a:t>Counterfactual Analysis for Assessing Autonomous Vehicles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133599"/>
            <a:ext cx="7358062" cy="3832225"/>
          </a:xfrm>
        </p:spPr>
        <p:txBody>
          <a:bodyPr/>
          <a:lstStyle/>
          <a:p>
            <a:pPr marL="187325" indent="0" algn="ctr">
              <a:lnSpc>
                <a:spcPts val="2700"/>
              </a:lnSpc>
              <a:buNone/>
            </a:pPr>
            <a:r>
              <a:rPr lang="en-US" sz="2500" dirty="0"/>
              <a:t>Recall, Log(G) = </a:t>
            </a:r>
            <a:r>
              <a:rPr lang="el-GR" sz="2500" i="1" dirty="0"/>
              <a:t>β</a:t>
            </a:r>
            <a:r>
              <a:rPr lang="el-GR" sz="2500" dirty="0"/>
              <a:t> * </a:t>
            </a:r>
            <a:r>
              <a:rPr lang="en-US" sz="2500" dirty="0"/>
              <a:t>log (C) + </a:t>
            </a:r>
            <a:r>
              <a:rPr lang="en-US" sz="2500" b="1" i="1" dirty="0"/>
              <a:t>X</a:t>
            </a:r>
            <a:r>
              <a:rPr lang="el-GR" sz="2500" b="1" i="1" dirty="0"/>
              <a:t>δ</a:t>
            </a:r>
            <a:r>
              <a:rPr lang="el-GR" sz="2500" dirty="0"/>
              <a:t> + </a:t>
            </a:r>
            <a:r>
              <a:rPr lang="el-GR" sz="2500" dirty="0" smtClean="0"/>
              <a:t>ε</a:t>
            </a:r>
            <a:endParaRPr lang="en-US" sz="2500" dirty="0" smtClean="0"/>
          </a:p>
          <a:p>
            <a:pPr marL="187325" indent="0" algn="ctr">
              <a:lnSpc>
                <a:spcPts val="2700"/>
              </a:lnSpc>
              <a:buNone/>
            </a:pPr>
            <a:r>
              <a:rPr lang="en-US" sz="2500" dirty="0" smtClean="0"/>
              <a:t>Given a scenario about autonomous vehicles, the post growth rate is:</a:t>
            </a:r>
          </a:p>
          <a:p>
            <a:pPr marL="187325" indent="0">
              <a:lnSpc>
                <a:spcPts val="2700"/>
              </a:lnSpc>
              <a:buNone/>
            </a:pPr>
            <a:r>
              <a:rPr lang="en-US" sz="2500" dirty="0"/>
              <a:t>Log(</a:t>
            </a:r>
            <a:r>
              <a:rPr lang="en-US" sz="2500" dirty="0" err="1"/>
              <a:t>Gpost</a:t>
            </a:r>
            <a:r>
              <a:rPr lang="en-US" sz="2500" dirty="0"/>
              <a:t>) = </a:t>
            </a:r>
            <a:r>
              <a:rPr lang="el-GR" sz="2500" i="1" dirty="0"/>
              <a:t>β</a:t>
            </a:r>
            <a:r>
              <a:rPr lang="el-GR" sz="2500" dirty="0"/>
              <a:t> * </a:t>
            </a:r>
            <a:r>
              <a:rPr lang="en-US" sz="2500" dirty="0"/>
              <a:t>log (C • (1- </a:t>
            </a:r>
            <a:r>
              <a:rPr lang="el-GR" sz="2500" dirty="0"/>
              <a:t>α)) + </a:t>
            </a:r>
            <a:r>
              <a:rPr lang="en-US" sz="2500" b="1" i="1" dirty="0"/>
              <a:t>X</a:t>
            </a:r>
            <a:r>
              <a:rPr lang="el-GR" sz="2500" b="1" i="1" dirty="0"/>
              <a:t>δ</a:t>
            </a:r>
            <a:r>
              <a:rPr lang="el-GR" sz="2500" dirty="0"/>
              <a:t> + ε, </a:t>
            </a:r>
          </a:p>
          <a:p>
            <a:pPr marL="187325" indent="0">
              <a:lnSpc>
                <a:spcPts val="2700"/>
              </a:lnSpc>
              <a:buNone/>
            </a:pPr>
            <a:r>
              <a:rPr lang="en-US" sz="2500" dirty="0" smtClean="0"/>
              <a:t>where </a:t>
            </a:r>
            <a:r>
              <a:rPr lang="el-GR" sz="2500" dirty="0" smtClean="0"/>
              <a:t>α</a:t>
            </a:r>
            <a:r>
              <a:rPr lang="en-US" sz="2500" dirty="0" smtClean="0"/>
              <a:t> is the percentage reduction in congestion caused by adopting autonomous vehicles</a:t>
            </a:r>
          </a:p>
          <a:p>
            <a:pPr marL="187325" indent="0">
              <a:lnSpc>
                <a:spcPts val="2700"/>
              </a:lnSpc>
              <a:buNone/>
            </a:pPr>
            <a:r>
              <a:rPr lang="en-US" sz="2500" dirty="0" smtClean="0"/>
              <a:t>Thus, we can express the post-scenario growth rate as:</a:t>
            </a:r>
          </a:p>
          <a:p>
            <a:pPr marL="187325" indent="0" algn="ctr">
              <a:lnSpc>
                <a:spcPts val="2700"/>
              </a:lnSpc>
              <a:buNone/>
            </a:pPr>
            <a:r>
              <a:rPr lang="en-US" sz="2500" dirty="0" err="1"/>
              <a:t>Gpost</a:t>
            </a:r>
            <a:r>
              <a:rPr lang="en-US" sz="2500" dirty="0"/>
              <a:t>= G • </a:t>
            </a:r>
            <a:r>
              <a:rPr lang="en-US" sz="2500" dirty="0" err="1"/>
              <a:t>exp</a:t>
            </a:r>
            <a:r>
              <a:rPr lang="en-US" sz="2500" dirty="0"/>
              <a:t> (</a:t>
            </a:r>
            <a:r>
              <a:rPr lang="el-GR" sz="2500" i="1" dirty="0"/>
              <a:t>β</a:t>
            </a:r>
            <a:r>
              <a:rPr lang="el-GR" sz="2500" dirty="0"/>
              <a:t> * </a:t>
            </a:r>
            <a:r>
              <a:rPr lang="en-US" sz="2500" dirty="0"/>
              <a:t>log (1- </a:t>
            </a:r>
            <a:r>
              <a:rPr lang="el-GR" sz="2500" dirty="0"/>
              <a:t>α)) </a:t>
            </a:r>
          </a:p>
          <a:p>
            <a:pPr marL="187325" indent="0" algn="ctr">
              <a:lnSpc>
                <a:spcPts val="2700"/>
              </a:lnSpc>
              <a:buNone/>
            </a:pPr>
            <a:endParaRPr lang="el-GR" dirty="0" smtClean="0"/>
          </a:p>
          <a:p>
            <a:pPr marL="187325" indent="0">
              <a:lnSpc>
                <a:spcPts val="27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95193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ings">
  <a:themeElements>
    <a:clrScheme name="Brooking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rooking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lnDef>
  </a:objectDefaults>
  <a:extraClrSchemeLst>
    <a:extraClrScheme>
      <a:clrScheme name="Brooking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eorgia"/>
        <a:ea typeface="ヒラギノ明朝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6429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itchFamily="96" charset="0"/>
            <a:ea typeface="ヒラギノ角ゴ Pro W3" pitchFamily="96" charset="-128"/>
            <a:sym typeface="Gill Sans" pitchFamily="96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7_Default Design">
  <a:themeElements>
    <a:clrScheme name="7_Default Design 1">
      <a:dk1>
        <a:srgbClr val="6E6F71"/>
      </a:dk1>
      <a:lt1>
        <a:srgbClr val="FFFFFF"/>
      </a:lt1>
      <a:dk2>
        <a:srgbClr val="FF7200"/>
      </a:dk2>
      <a:lt2>
        <a:srgbClr val="ECECEE"/>
      </a:lt2>
      <a:accent1>
        <a:srgbClr val="FCB314"/>
      </a:accent1>
      <a:accent2>
        <a:srgbClr val="6EBB1F"/>
      </a:accent2>
      <a:accent3>
        <a:srgbClr val="FFFFFF"/>
      </a:accent3>
      <a:accent4>
        <a:srgbClr val="5D5E5F"/>
      </a:accent4>
      <a:accent5>
        <a:srgbClr val="FDD6AA"/>
      </a:accent5>
      <a:accent6>
        <a:srgbClr val="63A91B"/>
      </a:accent6>
      <a:hlink>
        <a:srgbClr val="C4D82D"/>
      </a:hlink>
      <a:folHlink>
        <a:srgbClr val="067AB4"/>
      </a:folHlink>
    </a:clrScheme>
    <a:fontScheme name="7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folHlink"/>
            </a:gs>
            <a:gs pos="100000">
              <a:srgbClr val="7CC6FF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folHlink"/>
            </a:gs>
            <a:gs pos="100000">
              <a:srgbClr val="7CC6FF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7_Default Design 1">
        <a:dk1>
          <a:srgbClr val="6E6F71"/>
        </a:dk1>
        <a:lt1>
          <a:srgbClr val="FFFFFF"/>
        </a:lt1>
        <a:dk2>
          <a:srgbClr val="FF7200"/>
        </a:dk2>
        <a:lt2>
          <a:srgbClr val="ECECEE"/>
        </a:lt2>
        <a:accent1>
          <a:srgbClr val="FCB314"/>
        </a:accent1>
        <a:accent2>
          <a:srgbClr val="6EBB1F"/>
        </a:accent2>
        <a:accent3>
          <a:srgbClr val="FFFFFF"/>
        </a:accent3>
        <a:accent4>
          <a:srgbClr val="5D5E5F"/>
        </a:accent4>
        <a:accent5>
          <a:srgbClr val="FDD6AA"/>
        </a:accent5>
        <a:accent6>
          <a:srgbClr val="63A91B"/>
        </a:accent6>
        <a:hlink>
          <a:srgbClr val="C4D82D"/>
        </a:hlink>
        <a:folHlink>
          <a:srgbClr val="067AB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8_Default Design">
  <a:themeElements>
    <a:clrScheme name="7_Default Design 1">
      <a:dk1>
        <a:srgbClr val="6E6F71"/>
      </a:dk1>
      <a:lt1>
        <a:srgbClr val="FFFFFF"/>
      </a:lt1>
      <a:dk2>
        <a:srgbClr val="FF7200"/>
      </a:dk2>
      <a:lt2>
        <a:srgbClr val="ECECEE"/>
      </a:lt2>
      <a:accent1>
        <a:srgbClr val="FCB314"/>
      </a:accent1>
      <a:accent2>
        <a:srgbClr val="6EBB1F"/>
      </a:accent2>
      <a:accent3>
        <a:srgbClr val="FFFFFF"/>
      </a:accent3>
      <a:accent4>
        <a:srgbClr val="5D5E5F"/>
      </a:accent4>
      <a:accent5>
        <a:srgbClr val="FDD6AA"/>
      </a:accent5>
      <a:accent6>
        <a:srgbClr val="63A91B"/>
      </a:accent6>
      <a:hlink>
        <a:srgbClr val="C4D82D"/>
      </a:hlink>
      <a:folHlink>
        <a:srgbClr val="067AB4"/>
      </a:folHlink>
    </a:clrScheme>
    <a:fontScheme name="7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folHlink"/>
            </a:gs>
            <a:gs pos="100000">
              <a:srgbClr val="7CC6FF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folHlink"/>
            </a:gs>
            <a:gs pos="100000">
              <a:srgbClr val="7CC6FF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7_Default Design 1">
        <a:dk1>
          <a:srgbClr val="6E6F71"/>
        </a:dk1>
        <a:lt1>
          <a:srgbClr val="FFFFFF"/>
        </a:lt1>
        <a:dk2>
          <a:srgbClr val="FF7200"/>
        </a:dk2>
        <a:lt2>
          <a:srgbClr val="ECECEE"/>
        </a:lt2>
        <a:accent1>
          <a:srgbClr val="FCB314"/>
        </a:accent1>
        <a:accent2>
          <a:srgbClr val="6EBB1F"/>
        </a:accent2>
        <a:accent3>
          <a:srgbClr val="FFFFFF"/>
        </a:accent3>
        <a:accent4>
          <a:srgbClr val="5D5E5F"/>
        </a:accent4>
        <a:accent5>
          <a:srgbClr val="FDD6AA"/>
        </a:accent5>
        <a:accent6>
          <a:srgbClr val="63A91B"/>
        </a:accent6>
        <a:hlink>
          <a:srgbClr val="C4D82D"/>
        </a:hlink>
        <a:folHlink>
          <a:srgbClr val="067AB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44454</TotalTime>
  <Pages>0</Pages>
  <Words>695</Words>
  <Characters>0</Characters>
  <Application>Microsoft Office PowerPoint</Application>
  <PresentationFormat>Letter Paper (8.5x11 in)</PresentationFormat>
  <Lines>0</Lines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Georgia</vt:lpstr>
      <vt:lpstr>Gill Sans</vt:lpstr>
      <vt:lpstr>Times</vt:lpstr>
      <vt:lpstr>ヒラギノ明朝 Pro W3</vt:lpstr>
      <vt:lpstr>ヒラギノ角ゴ Pro W3</vt:lpstr>
      <vt:lpstr>Brookings</vt:lpstr>
      <vt:lpstr>Title &amp; Bullets</vt:lpstr>
      <vt:lpstr>7_Default Design</vt:lpstr>
      <vt:lpstr>8_Default Design</vt:lpstr>
      <vt:lpstr>Can Markets Address Government Failure? The Case of Autonomous Vehicles</vt:lpstr>
      <vt:lpstr>Government Microeconomic Interventions</vt:lpstr>
      <vt:lpstr>Consider Highway Infrastructure</vt:lpstr>
      <vt:lpstr>Modes Lead Infrastructure</vt:lpstr>
      <vt:lpstr>Measuring the Benefits to the Broader Economy</vt:lpstr>
      <vt:lpstr>Estimating a Casual Relationship</vt:lpstr>
      <vt:lpstr>Self-Help County Taxes Are Exogenous</vt:lpstr>
      <vt:lpstr>Estimation</vt:lpstr>
      <vt:lpstr>Counterfactual Analysis for Assessing Autonomous Vehicles</vt:lpstr>
      <vt:lpstr>CA Results: Autonomous Vehicles Reduce Congestion α= 50% </vt:lpstr>
      <vt:lpstr>Results for the United States</vt:lpstr>
      <vt:lpstr>Comments</vt:lpstr>
    </vt:vector>
  </TitlesOfParts>
  <Company>The Brookings Institution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Eric Bull</dc:creator>
  <cp:lastModifiedBy>Delaney R. Parrish</cp:lastModifiedBy>
  <cp:revision>958</cp:revision>
  <dcterms:created xsi:type="dcterms:W3CDTF">2014-04-28T02:59:32Z</dcterms:created>
  <dcterms:modified xsi:type="dcterms:W3CDTF">2016-12-02T19:03:30Z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