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bookmarkIdSeed="3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9" r:id="rId3"/>
    <p:sldId id="702" r:id="rId4"/>
    <p:sldId id="529" r:id="rId5"/>
    <p:sldId id="318" r:id="rId6"/>
    <p:sldId id="722" r:id="rId7"/>
    <p:sldId id="721" r:id="rId8"/>
    <p:sldId id="725" r:id="rId9"/>
    <p:sldId id="724" r:id="rId10"/>
    <p:sldId id="726" r:id="rId11"/>
    <p:sldId id="727" r:id="rId12"/>
    <p:sldId id="704" r:id="rId13"/>
    <p:sldId id="728" r:id="rId14"/>
    <p:sldId id="718" r:id="rId15"/>
    <p:sldId id="730" r:id="rId16"/>
    <p:sldId id="734" r:id="rId17"/>
    <p:sldId id="729" r:id="rId18"/>
    <p:sldId id="731" r:id="rId19"/>
    <p:sldId id="733" r:id="rId20"/>
    <p:sldId id="732" r:id="rId21"/>
    <p:sldId id="715" r:id="rId22"/>
    <p:sldId id="693" r:id="rId23"/>
    <p:sldId id="692" r:id="rId24"/>
    <p:sldId id="696" r:id="rId25"/>
    <p:sldId id="717" r:id="rId26"/>
  </p:sldIdLst>
  <p:sldSz cx="9144000" cy="6858000" type="letter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295582"/>
        </a:solidFill>
        <a:latin typeface="Georgia" pitchFamily="18" charset="0"/>
        <a:ea typeface="ヒラギノ明朝 Pro W3" pitchFamily="9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D06339-2C06-4F96-98B5-A5C8C1DE5346}">
          <p14:sldIdLst>
            <p14:sldId id="259"/>
            <p14:sldId id="702"/>
            <p14:sldId id="529"/>
            <p14:sldId id="318"/>
            <p14:sldId id="722"/>
            <p14:sldId id="721"/>
            <p14:sldId id="725"/>
            <p14:sldId id="724"/>
            <p14:sldId id="726"/>
            <p14:sldId id="727"/>
            <p14:sldId id="704"/>
            <p14:sldId id="728"/>
            <p14:sldId id="718"/>
            <p14:sldId id="730"/>
            <p14:sldId id="734"/>
            <p14:sldId id="729"/>
            <p14:sldId id="731"/>
            <p14:sldId id="733"/>
            <p14:sldId id="732"/>
          </p14:sldIdLst>
        </p14:section>
        <p14:section name="Untitled Section" id="{20F43348-A024-4CA3-9AC4-B76F1C004B25}">
          <p14:sldIdLst>
            <p14:sldId id="715"/>
            <p14:sldId id="693"/>
            <p14:sldId id="692"/>
            <p14:sldId id="696"/>
            <p14:sldId id="7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448844"/>
    <a:srgbClr val="B2B2B2"/>
    <a:srgbClr val="969696"/>
    <a:srgbClr val="C0C0C0"/>
    <a:srgbClr val="E3EDF7"/>
    <a:srgbClr val="000066"/>
    <a:srgbClr val="33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3" autoAdjust="0"/>
    <p:restoredTop sz="94622" autoAdjust="0"/>
  </p:normalViewPr>
  <p:slideViewPr>
    <p:cSldViewPr snapToGrid="0">
      <p:cViewPr varScale="1">
        <p:scale>
          <a:sx n="84" d="100"/>
          <a:sy n="84" d="100"/>
        </p:scale>
        <p:origin x="9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rris\AppData\Local\Microsoft\Windows\Temporary%20Internet%20Files\Content.Outlook\DJBVMVZC\Crude%20Oil%20Pric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al%20Workers%20and%20Communities\data\Copy%20of%20State%20Coal%20Tax%20Revenue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22586602366383"/>
          <c:y val="4.4687589689880715E-2"/>
          <c:w val="0.56307098259760802"/>
          <c:h val="0.86921048448180738"/>
        </c:manualLayout>
      </c:layout>
      <c:areaChart>
        <c:grouping val="stacked"/>
        <c:varyColors val="0"/>
        <c:ser>
          <c:idx val="0"/>
          <c:order val="1"/>
          <c:tx>
            <c:strRef>
              <c:f>'C_Tax Elec'!$A$7</c:f>
              <c:strCache>
                <c:ptCount val="1"/>
                <c:pt idx="0">
                  <c:v>    Coal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numRef>
              <c:f>'C_Tax Elec'!$B$4:$AE$4</c:f>
              <c:numCache>
                <c:formatCode>General</c:formatCode>
                <c:ptCount val="3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cat>
          <c:val>
            <c:numRef>
              <c:f>'C_Tax Elec'!$B$7:$AE$7</c:f>
              <c:numCache>
                <c:formatCode>General</c:formatCode>
                <c:ptCount val="30"/>
                <c:pt idx="0">
                  <c:v>1733.237793</c:v>
                </c:pt>
                <c:pt idx="1">
                  <c:v>1512.010376</c:v>
                </c:pt>
                <c:pt idx="2">
                  <c:v>1629.684082</c:v>
                </c:pt>
                <c:pt idx="3">
                  <c:v>1653.4560550000001</c:v>
                </c:pt>
                <c:pt idx="4">
                  <c:v>1335.530029</c:v>
                </c:pt>
                <c:pt idx="5">
                  <c:v>846.09521500000005</c:v>
                </c:pt>
                <c:pt idx="6">
                  <c:v>701.99188200000003</c:v>
                </c:pt>
                <c:pt idx="7">
                  <c:v>652.89288299999998</c:v>
                </c:pt>
                <c:pt idx="8">
                  <c:v>636.23565699999995</c:v>
                </c:pt>
                <c:pt idx="9">
                  <c:v>597.80816700000003</c:v>
                </c:pt>
                <c:pt idx="10">
                  <c:v>569.52154499999995</c:v>
                </c:pt>
                <c:pt idx="11">
                  <c:v>525.21740699999998</c:v>
                </c:pt>
                <c:pt idx="12">
                  <c:v>486.44641100000001</c:v>
                </c:pt>
                <c:pt idx="13">
                  <c:v>450.91604599999999</c:v>
                </c:pt>
                <c:pt idx="14">
                  <c:v>430.99899299999998</c:v>
                </c:pt>
                <c:pt idx="15">
                  <c:v>387.40240499999999</c:v>
                </c:pt>
                <c:pt idx="16">
                  <c:v>365.42034899999999</c:v>
                </c:pt>
                <c:pt idx="17">
                  <c:v>318.578125</c:v>
                </c:pt>
                <c:pt idx="18">
                  <c:v>281.18130500000001</c:v>
                </c:pt>
                <c:pt idx="19">
                  <c:v>254.437378</c:v>
                </c:pt>
                <c:pt idx="20">
                  <c:v>217.049622</c:v>
                </c:pt>
                <c:pt idx="21">
                  <c:v>187.84393299999999</c:v>
                </c:pt>
                <c:pt idx="22">
                  <c:v>172.44743299999999</c:v>
                </c:pt>
                <c:pt idx="23">
                  <c:v>154.213821</c:v>
                </c:pt>
                <c:pt idx="24">
                  <c:v>122.64091500000001</c:v>
                </c:pt>
                <c:pt idx="25">
                  <c:v>92.692154000000002</c:v>
                </c:pt>
                <c:pt idx="26">
                  <c:v>83.948723000000001</c:v>
                </c:pt>
                <c:pt idx="27">
                  <c:v>74.503783999999996</c:v>
                </c:pt>
                <c:pt idx="28">
                  <c:v>65.456023999999999</c:v>
                </c:pt>
                <c:pt idx="29">
                  <c:v>61.876274000000002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8-4F7D-8F8F-891E4638FCD7}"/>
            </c:ext>
          </c:extLst>
        </c:ser>
        <c:ser>
          <c:idx val="3"/>
          <c:order val="2"/>
          <c:tx>
            <c:strRef>
              <c:f>'C_Tax Elec'!$A$13</c:f>
              <c:strCache>
                <c:ptCount val="1"/>
                <c:pt idx="0">
                  <c:v>    Nuclear Power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'C_Tax Elec'!$B$4:$AE$4</c:f>
              <c:numCache>
                <c:formatCode>General</c:formatCode>
                <c:ptCount val="3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cat>
          <c:val>
            <c:numRef>
              <c:f>'C_Tax Elec'!$B$13:$AE$13</c:f>
              <c:numCache>
                <c:formatCode>General</c:formatCode>
                <c:ptCount val="30"/>
                <c:pt idx="0">
                  <c:v>790.203979</c:v>
                </c:pt>
                <c:pt idx="1">
                  <c:v>769.33203100000003</c:v>
                </c:pt>
                <c:pt idx="2">
                  <c:v>758.13836700000002</c:v>
                </c:pt>
                <c:pt idx="3">
                  <c:v>759.07690400000001</c:v>
                </c:pt>
                <c:pt idx="4">
                  <c:v>773.72204599999998</c:v>
                </c:pt>
                <c:pt idx="5">
                  <c:v>784.31921399999999</c:v>
                </c:pt>
                <c:pt idx="6">
                  <c:v>797.14831500000003</c:v>
                </c:pt>
                <c:pt idx="7">
                  <c:v>793.32788100000005</c:v>
                </c:pt>
                <c:pt idx="8">
                  <c:v>804.72644000000003</c:v>
                </c:pt>
                <c:pt idx="9">
                  <c:v>812.32061799999997</c:v>
                </c:pt>
                <c:pt idx="10">
                  <c:v>822.58789100000001</c:v>
                </c:pt>
                <c:pt idx="11">
                  <c:v>830.74645999999996</c:v>
                </c:pt>
                <c:pt idx="12">
                  <c:v>851.07019000000003</c:v>
                </c:pt>
                <c:pt idx="13">
                  <c:v>878.67993200000001</c:v>
                </c:pt>
                <c:pt idx="14">
                  <c:v>899.98644999999999</c:v>
                </c:pt>
                <c:pt idx="15">
                  <c:v>931.40649399999995</c:v>
                </c:pt>
                <c:pt idx="16">
                  <c:v>969.31726100000003</c:v>
                </c:pt>
                <c:pt idx="17">
                  <c:v>1014.108826</c:v>
                </c:pt>
                <c:pt idx="18">
                  <c:v>1065.7170410000001</c:v>
                </c:pt>
                <c:pt idx="19">
                  <c:v>1114.112061</c:v>
                </c:pt>
                <c:pt idx="20">
                  <c:v>1155.462158</c:v>
                </c:pt>
                <c:pt idx="21">
                  <c:v>1193.073975</c:v>
                </c:pt>
                <c:pt idx="22">
                  <c:v>1249.162231</c:v>
                </c:pt>
                <c:pt idx="23">
                  <c:v>1317.403687</c:v>
                </c:pt>
                <c:pt idx="24">
                  <c:v>1396.35022</c:v>
                </c:pt>
                <c:pt idx="25">
                  <c:v>1486.583374</c:v>
                </c:pt>
                <c:pt idx="26">
                  <c:v>1589.6754149999999</c:v>
                </c:pt>
                <c:pt idx="27">
                  <c:v>1666.489746</c:v>
                </c:pt>
                <c:pt idx="28">
                  <c:v>1737.925293</c:v>
                </c:pt>
                <c:pt idx="29">
                  <c:v>1819.0479740000001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8-4F7D-8F8F-891E4638FCD7}"/>
            </c:ext>
          </c:extLst>
        </c:ser>
        <c:ser>
          <c:idx val="4"/>
          <c:order val="3"/>
          <c:tx>
            <c:strRef>
              <c:f>'C_Tax Elec'!$A$15</c:f>
              <c:strCache>
                <c:ptCount val="1"/>
                <c:pt idx="0">
                  <c:v>    Renewables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'C_Tax Elec'!$B$4:$AE$4</c:f>
              <c:numCache>
                <c:formatCode>General</c:formatCode>
                <c:ptCount val="3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cat>
          <c:val>
            <c:numRef>
              <c:f>'C_Tax Elec'!$B$15:$AE$15</c:f>
              <c:numCache>
                <c:formatCode>General</c:formatCode>
                <c:ptCount val="30"/>
                <c:pt idx="0">
                  <c:v>516.84948699999995</c:v>
                </c:pt>
                <c:pt idx="1">
                  <c:v>502.40417500000001</c:v>
                </c:pt>
                <c:pt idx="2">
                  <c:v>526.05230700000004</c:v>
                </c:pt>
                <c:pt idx="3">
                  <c:v>546.65466300000003</c:v>
                </c:pt>
                <c:pt idx="4">
                  <c:v>648.04504399999996</c:v>
                </c:pt>
                <c:pt idx="5">
                  <c:v>716.21606399999996</c:v>
                </c:pt>
                <c:pt idx="6">
                  <c:v>763.45001200000002</c:v>
                </c:pt>
                <c:pt idx="7">
                  <c:v>782.36041299999999</c:v>
                </c:pt>
                <c:pt idx="8">
                  <c:v>803.80859399999997</c:v>
                </c:pt>
                <c:pt idx="9">
                  <c:v>827.84344499999997</c:v>
                </c:pt>
                <c:pt idx="10">
                  <c:v>837.80981399999996</c:v>
                </c:pt>
                <c:pt idx="11">
                  <c:v>849.08630400000004</c:v>
                </c:pt>
                <c:pt idx="12">
                  <c:v>860.08624299999997</c:v>
                </c:pt>
                <c:pt idx="13">
                  <c:v>874.13647500000002</c:v>
                </c:pt>
                <c:pt idx="14">
                  <c:v>890.55468800000006</c:v>
                </c:pt>
                <c:pt idx="15">
                  <c:v>927.02417000000003</c:v>
                </c:pt>
                <c:pt idx="16">
                  <c:v>974.42889400000001</c:v>
                </c:pt>
                <c:pt idx="17">
                  <c:v>1024.8480219999999</c:v>
                </c:pt>
                <c:pt idx="18">
                  <c:v>1083.0076899999999</c:v>
                </c:pt>
                <c:pt idx="19">
                  <c:v>1132.9262699999999</c:v>
                </c:pt>
                <c:pt idx="20">
                  <c:v>1171.5695800000001</c:v>
                </c:pt>
                <c:pt idx="21">
                  <c:v>1196.2257079999999</c:v>
                </c:pt>
                <c:pt idx="22">
                  <c:v>1213.6289059999999</c:v>
                </c:pt>
                <c:pt idx="23">
                  <c:v>1224.1868899999999</c:v>
                </c:pt>
                <c:pt idx="24">
                  <c:v>1235.044922</c:v>
                </c:pt>
                <c:pt idx="25">
                  <c:v>1245.3582759999999</c:v>
                </c:pt>
                <c:pt idx="26">
                  <c:v>1258.8535159999999</c:v>
                </c:pt>
                <c:pt idx="27">
                  <c:v>1278.283936</c:v>
                </c:pt>
                <c:pt idx="28">
                  <c:v>1295.30188</c:v>
                </c:pt>
                <c:pt idx="29">
                  <c:v>1314.7055660000001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8-4F7D-8F8F-891E4638FCD7}"/>
            </c:ext>
          </c:extLst>
        </c:ser>
        <c:ser>
          <c:idx val="2"/>
          <c:order val="4"/>
          <c:tx>
            <c:strRef>
              <c:f>'C_Tax Elec'!$A$11</c:f>
              <c:strCache>
                <c:ptCount val="1"/>
                <c:pt idx="0">
                  <c:v>    Natural Gas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'C_Tax Elec'!$B$4:$AE$4</c:f>
              <c:numCache>
                <c:formatCode>General</c:formatCode>
                <c:ptCount val="3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cat>
          <c:val>
            <c:numRef>
              <c:f>'C_Tax Elec'!$B$11:$AE$11</c:f>
              <c:numCache>
                <c:formatCode>General</c:formatCode>
                <c:ptCount val="30"/>
                <c:pt idx="0">
                  <c:v>1013.604004</c:v>
                </c:pt>
                <c:pt idx="1">
                  <c:v>1228.0878909999999</c:v>
                </c:pt>
                <c:pt idx="2">
                  <c:v>1116.4853519999999</c:v>
                </c:pt>
                <c:pt idx="3">
                  <c:v>1092.8564449999999</c:v>
                </c:pt>
                <c:pt idx="4">
                  <c:v>1308.4167480000001</c:v>
                </c:pt>
                <c:pt idx="5">
                  <c:v>1679.6911620000001</c:v>
                </c:pt>
                <c:pt idx="6">
                  <c:v>1772.072144</c:v>
                </c:pt>
                <c:pt idx="7">
                  <c:v>1853.232178</c:v>
                </c:pt>
                <c:pt idx="8">
                  <c:v>1885.099731</c:v>
                </c:pt>
                <c:pt idx="9">
                  <c:v>1917.5810550000001</c:v>
                </c:pt>
                <c:pt idx="10">
                  <c:v>1960.600586</c:v>
                </c:pt>
                <c:pt idx="11">
                  <c:v>2016.553467</c:v>
                </c:pt>
                <c:pt idx="12">
                  <c:v>2059.7402339999999</c:v>
                </c:pt>
                <c:pt idx="13">
                  <c:v>2089.6796880000002</c:v>
                </c:pt>
                <c:pt idx="14">
                  <c:v>2102.811768</c:v>
                </c:pt>
                <c:pt idx="15">
                  <c:v>2109.8215329999998</c:v>
                </c:pt>
                <c:pt idx="16">
                  <c:v>2077.8569339999999</c:v>
                </c:pt>
                <c:pt idx="17">
                  <c:v>2055.7634280000002</c:v>
                </c:pt>
                <c:pt idx="18">
                  <c:v>2008.463501</c:v>
                </c:pt>
                <c:pt idx="19">
                  <c:v>1967.292236</c:v>
                </c:pt>
                <c:pt idx="20">
                  <c:v>1968.7933350000001</c:v>
                </c:pt>
                <c:pt idx="21">
                  <c:v>1954.647461</c:v>
                </c:pt>
                <c:pt idx="22">
                  <c:v>1923.46875</c:v>
                </c:pt>
                <c:pt idx="23">
                  <c:v>1894.2482910000001</c:v>
                </c:pt>
                <c:pt idx="24">
                  <c:v>1873.0767820000001</c:v>
                </c:pt>
                <c:pt idx="25">
                  <c:v>1842.417236</c:v>
                </c:pt>
                <c:pt idx="26">
                  <c:v>1777.725586</c:v>
                </c:pt>
                <c:pt idx="27">
                  <c:v>1744.0573730000001</c:v>
                </c:pt>
                <c:pt idx="28">
                  <c:v>1716.8725589999999</c:v>
                </c:pt>
                <c:pt idx="29">
                  <c:v>1670.747314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8-4F7D-8F8F-891E4638FCD7}"/>
            </c:ext>
          </c:extLst>
        </c:ser>
        <c:ser>
          <c:idx val="1"/>
          <c:order val="5"/>
          <c:tx>
            <c:strRef>
              <c:f>'C_Tax Elec'!$A$9</c:f>
              <c:strCache>
                <c:ptCount val="1"/>
                <c:pt idx="0">
                  <c:v>    Petroleum</c:v>
                </c:pt>
              </c:strCache>
            </c:strRef>
          </c:tx>
          <c:cat>
            <c:numRef>
              <c:f>'C_Tax Elec'!$B$4:$AE$4</c:f>
              <c:numCache>
                <c:formatCode>General</c:formatCode>
                <c:ptCount val="3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cat>
          <c:val>
            <c:numRef>
              <c:f>'C_Tax Elec'!$B$9:$AE$9</c:f>
              <c:numCache>
                <c:formatCode>General</c:formatCode>
                <c:ptCount val="30"/>
                <c:pt idx="0">
                  <c:v>30.166533000000001</c:v>
                </c:pt>
                <c:pt idx="1">
                  <c:v>22.975494000000001</c:v>
                </c:pt>
                <c:pt idx="2">
                  <c:v>20.856687999999998</c:v>
                </c:pt>
                <c:pt idx="3">
                  <c:v>20.904361999999999</c:v>
                </c:pt>
                <c:pt idx="4">
                  <c:v>19.348177</c:v>
                </c:pt>
                <c:pt idx="5">
                  <c:v>17.039605999999999</c:v>
                </c:pt>
                <c:pt idx="6">
                  <c:v>14.406934</c:v>
                </c:pt>
                <c:pt idx="7">
                  <c:v>14.477003</c:v>
                </c:pt>
                <c:pt idx="8">
                  <c:v>14.167332999999999</c:v>
                </c:pt>
                <c:pt idx="9">
                  <c:v>14.055339999999999</c:v>
                </c:pt>
                <c:pt idx="10">
                  <c:v>13.963545</c:v>
                </c:pt>
                <c:pt idx="11">
                  <c:v>13.821618000000001</c:v>
                </c:pt>
                <c:pt idx="12">
                  <c:v>13.623514999999999</c:v>
                </c:pt>
                <c:pt idx="13">
                  <c:v>13.435946</c:v>
                </c:pt>
                <c:pt idx="14">
                  <c:v>13.258718</c:v>
                </c:pt>
                <c:pt idx="15">
                  <c:v>12.951859000000001</c:v>
                </c:pt>
                <c:pt idx="16">
                  <c:v>12.849352</c:v>
                </c:pt>
                <c:pt idx="17">
                  <c:v>12.639011999999999</c:v>
                </c:pt>
                <c:pt idx="18">
                  <c:v>12.519273999999999</c:v>
                </c:pt>
                <c:pt idx="19">
                  <c:v>12.446362000000001</c:v>
                </c:pt>
                <c:pt idx="20">
                  <c:v>12.185060999999999</c:v>
                </c:pt>
                <c:pt idx="21">
                  <c:v>12.076002000000001</c:v>
                </c:pt>
                <c:pt idx="22">
                  <c:v>12.063988</c:v>
                </c:pt>
                <c:pt idx="23">
                  <c:v>12.013393000000001</c:v>
                </c:pt>
                <c:pt idx="24">
                  <c:v>11.916988</c:v>
                </c:pt>
                <c:pt idx="25">
                  <c:v>11.816606999999999</c:v>
                </c:pt>
                <c:pt idx="26">
                  <c:v>11.812360999999999</c:v>
                </c:pt>
                <c:pt idx="27">
                  <c:v>11.847033</c:v>
                </c:pt>
                <c:pt idx="28">
                  <c:v>11.896967</c:v>
                </c:pt>
                <c:pt idx="29">
                  <c:v>11.907667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8-4F7D-8F8F-891E4638FCD7}"/>
            </c:ext>
          </c:extLst>
        </c:ser>
        <c:ser>
          <c:idx val="5"/>
          <c:order val="6"/>
          <c:tx>
            <c:strRef>
              <c:f>'C_Tax Elec'!$A$17</c:f>
              <c:strCache>
                <c:ptCount val="1"/>
                <c:pt idx="0">
                  <c:v>    Other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'C_Tax Elec'!$B$4:$AE$4</c:f>
              <c:numCache>
                <c:formatCode>General</c:formatCode>
                <c:ptCount val="3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cat>
          <c:val>
            <c:numRef>
              <c:f>'C_Tax Elec'!$B$17:$AE$17</c:f>
              <c:numCache>
                <c:formatCode>General</c:formatCode>
                <c:ptCount val="30"/>
                <c:pt idx="0">
                  <c:v>18.613693000000001</c:v>
                </c:pt>
                <c:pt idx="1">
                  <c:v>19.494427000000002</c:v>
                </c:pt>
                <c:pt idx="2">
                  <c:v>16.580406</c:v>
                </c:pt>
                <c:pt idx="3">
                  <c:v>16.590771</c:v>
                </c:pt>
                <c:pt idx="4">
                  <c:v>23.662312</c:v>
                </c:pt>
                <c:pt idx="5">
                  <c:v>23.668628999999999</c:v>
                </c:pt>
                <c:pt idx="6">
                  <c:v>23.685244000000001</c:v>
                </c:pt>
                <c:pt idx="7">
                  <c:v>23.696221999999999</c:v>
                </c:pt>
                <c:pt idx="8">
                  <c:v>23.693633999999999</c:v>
                </c:pt>
                <c:pt idx="9">
                  <c:v>23.694476999999999</c:v>
                </c:pt>
                <c:pt idx="10">
                  <c:v>23.688089000000002</c:v>
                </c:pt>
                <c:pt idx="11">
                  <c:v>23.648695</c:v>
                </c:pt>
                <c:pt idx="12">
                  <c:v>23.625195999999999</c:v>
                </c:pt>
                <c:pt idx="13">
                  <c:v>23.631623999999999</c:v>
                </c:pt>
                <c:pt idx="14">
                  <c:v>23.673390999999999</c:v>
                </c:pt>
                <c:pt idx="15">
                  <c:v>23.666452</c:v>
                </c:pt>
                <c:pt idx="16">
                  <c:v>23.670185</c:v>
                </c:pt>
                <c:pt idx="17">
                  <c:v>23.654326999999999</c:v>
                </c:pt>
                <c:pt idx="18">
                  <c:v>23.655087000000002</c:v>
                </c:pt>
                <c:pt idx="19">
                  <c:v>23.65127</c:v>
                </c:pt>
                <c:pt idx="20">
                  <c:v>23.652263999999999</c:v>
                </c:pt>
                <c:pt idx="21">
                  <c:v>23.646813999999999</c:v>
                </c:pt>
                <c:pt idx="22">
                  <c:v>23.659693000000001</c:v>
                </c:pt>
                <c:pt idx="23">
                  <c:v>23.657955000000001</c:v>
                </c:pt>
                <c:pt idx="24">
                  <c:v>23.659911999999998</c:v>
                </c:pt>
                <c:pt idx="25">
                  <c:v>23.653562999999998</c:v>
                </c:pt>
                <c:pt idx="26">
                  <c:v>23.659096000000002</c:v>
                </c:pt>
                <c:pt idx="27">
                  <c:v>23.656127999999999</c:v>
                </c:pt>
                <c:pt idx="28">
                  <c:v>23.661303</c:v>
                </c:pt>
                <c:pt idx="29">
                  <c:v>23.6661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8-4F7D-8F8F-891E4638F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60768"/>
        <c:axId val="127755968"/>
      </c:areaChart>
      <c:lineChart>
        <c:grouping val="standard"/>
        <c:varyColors val="0"/>
        <c:ser>
          <c:idx val="6"/>
          <c:order val="0"/>
          <c:tx>
            <c:strRef>
              <c:f>'C_Tax Elec'!$A$19</c:f>
              <c:strCache>
                <c:ptCount val="1"/>
                <c:pt idx="0">
                  <c:v>Total Electricity Generation (Reference Case, no GHG Tax)</c:v>
                </c:pt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sysDash"/>
            </a:ln>
            <a:effectLst/>
          </c:spPr>
          <c:marker>
            <c:symbol val="none"/>
          </c:marker>
          <c:val>
            <c:numRef>
              <c:f>'C_Tax Elec'!$B$19:$AE$19</c:f>
              <c:numCache>
                <c:formatCode>General</c:formatCode>
                <c:ptCount val="30"/>
                <c:pt idx="0">
                  <c:v>4102.6757809999999</c:v>
                </c:pt>
                <c:pt idx="1">
                  <c:v>4054.304932</c:v>
                </c:pt>
                <c:pt idx="2">
                  <c:v>4066.7041020000001</c:v>
                </c:pt>
                <c:pt idx="3">
                  <c:v>4089.3725589999999</c:v>
                </c:pt>
                <c:pt idx="4">
                  <c:v>4172.4868159999996</c:v>
                </c:pt>
                <c:pt idx="5">
                  <c:v>4233.1733400000003</c:v>
                </c:pt>
                <c:pt idx="6">
                  <c:v>4292.6474609999996</c:v>
                </c:pt>
                <c:pt idx="7">
                  <c:v>4341.9560549999997</c:v>
                </c:pt>
                <c:pt idx="8">
                  <c:v>4377.4545900000003</c:v>
                </c:pt>
                <c:pt idx="9">
                  <c:v>4402.09375</c:v>
                </c:pt>
                <c:pt idx="10">
                  <c:v>4439.3398440000001</c:v>
                </c:pt>
                <c:pt idx="11">
                  <c:v>4483.4033200000003</c:v>
                </c:pt>
                <c:pt idx="12">
                  <c:v>4535.5483400000003</c:v>
                </c:pt>
                <c:pt idx="13">
                  <c:v>4582.751953</c:v>
                </c:pt>
                <c:pt idx="14">
                  <c:v>4622.3759769999997</c:v>
                </c:pt>
                <c:pt idx="15">
                  <c:v>4663.4057620000003</c:v>
                </c:pt>
                <c:pt idx="16">
                  <c:v>4705.9038090000004</c:v>
                </c:pt>
                <c:pt idx="17">
                  <c:v>4745.4038090000004</c:v>
                </c:pt>
                <c:pt idx="18">
                  <c:v>4780.7456050000001</c:v>
                </c:pt>
                <c:pt idx="19">
                  <c:v>4815.2431640000004</c:v>
                </c:pt>
                <c:pt idx="20">
                  <c:v>4846.3828119999998</c:v>
                </c:pt>
                <c:pt idx="21">
                  <c:v>4879.7285160000001</c:v>
                </c:pt>
                <c:pt idx="22">
                  <c:v>4918.7246089999999</c:v>
                </c:pt>
                <c:pt idx="23">
                  <c:v>4962.0268550000001</c:v>
                </c:pt>
                <c:pt idx="24">
                  <c:v>5003.5034180000002</c:v>
                </c:pt>
                <c:pt idx="25">
                  <c:v>5043.9101559999999</c:v>
                </c:pt>
                <c:pt idx="26">
                  <c:v>5086.5068359999996</c:v>
                </c:pt>
                <c:pt idx="27">
                  <c:v>5132.388672</c:v>
                </c:pt>
                <c:pt idx="28">
                  <c:v>5176.814453</c:v>
                </c:pt>
                <c:pt idx="29">
                  <c:v>5219.0131840000004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F8-4F7D-8F8F-891E4638F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60768"/>
        <c:axId val="127755968"/>
      </c:lineChart>
      <c:catAx>
        <c:axId val="1329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7755968"/>
        <c:crosses val="autoZero"/>
        <c:auto val="1"/>
        <c:lblAlgn val="ctr"/>
        <c:lblOffset val="100"/>
        <c:tickLblSkip val="5"/>
        <c:noMultiLvlLbl val="0"/>
      </c:catAx>
      <c:valAx>
        <c:axId val="127755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1" i="0" baseline="0">
                    <a:effectLst/>
                  </a:rPr>
                  <a:t>Electricity Generation </a:t>
                </a:r>
                <a:endParaRPr lang="en-US" sz="1600">
                  <a:effectLst/>
                </a:endParaRPr>
              </a:p>
              <a:p>
                <a:pPr>
                  <a:defRPr sz="1600"/>
                </a:pPr>
                <a:r>
                  <a:rPr lang="en-US" sz="1600" b="1" i="0" baseline="0">
                    <a:effectLst/>
                  </a:rPr>
                  <a:t>(billion kilowatt hours)</a:t>
                </a:r>
                <a:endParaRPr lang="en-US" sz="16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296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47019380834853"/>
          <c:y val="7.7955065001039089E-2"/>
          <c:w val="0.27156390372831696"/>
          <c:h val="0.9220448726895978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1944440224387"/>
          <c:y val="9.7957530367209361E-2"/>
          <c:w val="0.82001722072639283"/>
          <c:h val="0.83539175677220634"/>
        </c:manualLayout>
      </c:layout>
      <c:lineChart>
        <c:grouping val="standard"/>
        <c:varyColors val="0"/>
        <c:ser>
          <c:idx val="0"/>
          <c:order val="0"/>
          <c:tx>
            <c:strRef>
              <c:f>'Data 1'!$E$3</c:f>
              <c:strCache>
                <c:ptCount val="1"/>
                <c:pt idx="0">
                  <c:v>WTI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'Data 1'!$A$4:$A$244</c:f>
              <c:numCache>
                <c:formatCode>General</c:formatCode>
                <c:ptCount val="241"/>
                <c:pt idx="0">
                  <c:v>1996</c:v>
                </c:pt>
                <c:pt idx="12">
                  <c:v>1997</c:v>
                </c:pt>
                <c:pt idx="24">
                  <c:v>1998</c:v>
                </c:pt>
                <c:pt idx="36">
                  <c:v>1999</c:v>
                </c:pt>
                <c:pt idx="48">
                  <c:v>2000</c:v>
                </c:pt>
                <c:pt idx="60">
                  <c:v>2001</c:v>
                </c:pt>
                <c:pt idx="72">
                  <c:v>2002</c:v>
                </c:pt>
                <c:pt idx="84">
                  <c:v>2003</c:v>
                </c:pt>
                <c:pt idx="96">
                  <c:v>2004</c:v>
                </c:pt>
                <c:pt idx="108">
                  <c:v>2005</c:v>
                </c:pt>
                <c:pt idx="120">
                  <c:v>2006</c:v>
                </c:pt>
                <c:pt idx="132">
                  <c:v>2007</c:v>
                </c:pt>
                <c:pt idx="144">
                  <c:v>2008</c:v>
                </c:pt>
                <c:pt idx="156">
                  <c:v>2009</c:v>
                </c:pt>
                <c:pt idx="168">
                  <c:v>2010</c:v>
                </c:pt>
                <c:pt idx="180">
                  <c:v>2011</c:v>
                </c:pt>
                <c:pt idx="192">
                  <c:v>2012</c:v>
                </c:pt>
                <c:pt idx="204">
                  <c:v>2013</c:v>
                </c:pt>
                <c:pt idx="216">
                  <c:v>2014</c:v>
                </c:pt>
                <c:pt idx="228">
                  <c:v>2015</c:v>
                </c:pt>
                <c:pt idx="240">
                  <c:v>2016</c:v>
                </c:pt>
              </c:numCache>
            </c:numRef>
          </c:cat>
          <c:val>
            <c:numRef>
              <c:f>'Data 1'!$E$4:$E$249</c:f>
              <c:numCache>
                <c:formatCode>0.00</c:formatCode>
                <c:ptCount val="246"/>
                <c:pt idx="0">
                  <c:v>28.891590025906737</c:v>
                </c:pt>
                <c:pt idx="1">
                  <c:v>29.149530342156229</c:v>
                </c:pt>
                <c:pt idx="2">
                  <c:v>32.402557803468206</c:v>
                </c:pt>
                <c:pt idx="3">
                  <c:v>35.561980166346771</c:v>
                </c:pt>
                <c:pt idx="4">
                  <c:v>31.974675925925933</c:v>
                </c:pt>
                <c:pt idx="5">
                  <c:v>30.822211231652847</c:v>
                </c:pt>
                <c:pt idx="6">
                  <c:v>32.089060509554145</c:v>
                </c:pt>
                <c:pt idx="7">
                  <c:v>32.930054036872214</c:v>
                </c:pt>
                <c:pt idx="8">
                  <c:v>35.928417300380225</c:v>
                </c:pt>
                <c:pt idx="9">
                  <c:v>37.174617814276687</c:v>
                </c:pt>
                <c:pt idx="10">
                  <c:v>35.359443568726363</c:v>
                </c:pt>
                <c:pt idx="11">
                  <c:v>37.626265762925605</c:v>
                </c:pt>
                <c:pt idx="12">
                  <c:v>37.359354179761155</c:v>
                </c:pt>
                <c:pt idx="13">
                  <c:v>32.870454260651634</c:v>
                </c:pt>
                <c:pt idx="14">
                  <c:v>30.999557812500001</c:v>
                </c:pt>
                <c:pt idx="15">
                  <c:v>29.085783395755307</c:v>
                </c:pt>
                <c:pt idx="16">
                  <c:v>30.758591505309184</c:v>
                </c:pt>
                <c:pt idx="17">
                  <c:v>28.418412351840299</c:v>
                </c:pt>
                <c:pt idx="18">
                  <c:v>28.972470404984424</c:v>
                </c:pt>
                <c:pt idx="19">
                  <c:v>29.344986007462687</c:v>
                </c:pt>
                <c:pt idx="20">
                  <c:v>29.052078163771718</c:v>
                </c:pt>
                <c:pt idx="21">
                  <c:v>31.219543626237623</c:v>
                </c:pt>
                <c:pt idx="22">
                  <c:v>29.569286377708984</c:v>
                </c:pt>
                <c:pt idx="23">
                  <c:v>26.878507439553623</c:v>
                </c:pt>
                <c:pt idx="24">
                  <c:v>24.472141089108909</c:v>
                </c:pt>
                <c:pt idx="25">
                  <c:v>23.462578752316244</c:v>
                </c:pt>
                <c:pt idx="26">
                  <c:v>22.048446362515417</c:v>
                </c:pt>
                <c:pt idx="27">
                  <c:v>22.342515384615382</c:v>
                </c:pt>
                <c:pt idx="28">
                  <c:v>21.662086916461917</c:v>
                </c:pt>
                <c:pt idx="29">
                  <c:v>19.908730061349697</c:v>
                </c:pt>
                <c:pt idx="30">
                  <c:v>20.536515012254903</c:v>
                </c:pt>
                <c:pt idx="31">
                  <c:v>19.498113525091799</c:v>
                </c:pt>
                <c:pt idx="32">
                  <c:v>21.729650061124694</c:v>
                </c:pt>
                <c:pt idx="33">
                  <c:v>20.85458231707317</c:v>
                </c:pt>
                <c:pt idx="34">
                  <c:v>18.748932926829269</c:v>
                </c:pt>
                <c:pt idx="35">
                  <c:v>16.379248017083587</c:v>
                </c:pt>
                <c:pt idx="36">
                  <c:v>18.023694461351184</c:v>
                </c:pt>
                <c:pt idx="37">
                  <c:v>17.268481762917933</c:v>
                </c:pt>
                <c:pt idx="38">
                  <c:v>21.043557575757575</c:v>
                </c:pt>
                <c:pt idx="39">
                  <c:v>24.634462996389892</c:v>
                </c:pt>
                <c:pt idx="40">
                  <c:v>25.217948255114319</c:v>
                </c:pt>
                <c:pt idx="41">
                  <c:v>25.502575210589654</c:v>
                </c:pt>
                <c:pt idx="42">
                  <c:v>28.519211157768453</c:v>
                </c:pt>
                <c:pt idx="43">
                  <c:v>30.121196888090967</c:v>
                </c:pt>
                <c:pt idx="44">
                  <c:v>33.527665276950572</c:v>
                </c:pt>
                <c:pt idx="45">
                  <c:v>31.906969381688473</c:v>
                </c:pt>
                <c:pt idx="46">
                  <c:v>35.13443256090315</c:v>
                </c:pt>
                <c:pt idx="47">
                  <c:v>36.680347593582887</c:v>
                </c:pt>
                <c:pt idx="48">
                  <c:v>38.197106042654028</c:v>
                </c:pt>
                <c:pt idx="49">
                  <c:v>40.911303003533568</c:v>
                </c:pt>
                <c:pt idx="50">
                  <c:v>41.226086448598139</c:v>
                </c:pt>
                <c:pt idx="51">
                  <c:v>35.513269118505548</c:v>
                </c:pt>
                <c:pt idx="52">
                  <c:v>39.705858600583092</c:v>
                </c:pt>
                <c:pt idx="53">
                  <c:v>43.655600348027846</c:v>
                </c:pt>
                <c:pt idx="54">
                  <c:v>40.652734375000001</c:v>
                </c:pt>
                <c:pt idx="55">
                  <c:v>42.788029513888894</c:v>
                </c:pt>
                <c:pt idx="56">
                  <c:v>46.133949337938979</c:v>
                </c:pt>
                <c:pt idx="57">
                  <c:v>45.007716954022989</c:v>
                </c:pt>
                <c:pt idx="58">
                  <c:v>46.761576680068927</c:v>
                </c:pt>
                <c:pt idx="59">
                  <c:v>38.659603448275867</c:v>
                </c:pt>
                <c:pt idx="60">
                  <c:v>39.970158480868079</c:v>
                </c:pt>
                <c:pt idx="61">
                  <c:v>39.8379138225256</c:v>
                </c:pt>
                <c:pt idx="62">
                  <c:v>36.579490635641321</c:v>
                </c:pt>
                <c:pt idx="63">
                  <c:v>36.755637365743361</c:v>
                </c:pt>
                <c:pt idx="64">
                  <c:v>38.107545019696119</c:v>
                </c:pt>
                <c:pt idx="65">
                  <c:v>36.674662921348322</c:v>
                </c:pt>
                <c:pt idx="66">
                  <c:v>35.218905633802819</c:v>
                </c:pt>
                <c:pt idx="67">
                  <c:v>36.47148873239437</c:v>
                </c:pt>
                <c:pt idx="68">
                  <c:v>34.755776780706668</c:v>
                </c:pt>
                <c:pt idx="69">
                  <c:v>29.509055993247053</c:v>
                </c:pt>
                <c:pt idx="70">
                  <c:v>26.185744081172491</c:v>
                </c:pt>
                <c:pt idx="71">
                  <c:v>25.95483729485003</c:v>
                </c:pt>
                <c:pt idx="72">
                  <c:v>26.336945228684357</c:v>
                </c:pt>
                <c:pt idx="73">
                  <c:v>27.563543307086611</c:v>
                </c:pt>
                <c:pt idx="74">
                  <c:v>32.449430928411637</c:v>
                </c:pt>
                <c:pt idx="75">
                  <c:v>34.439513348164624</c:v>
                </c:pt>
                <c:pt idx="76">
                  <c:v>35.570834260289203</c:v>
                </c:pt>
                <c:pt idx="77">
                  <c:v>33.552629238465812</c:v>
                </c:pt>
                <c:pt idx="78">
                  <c:v>35.419651582454193</c:v>
                </c:pt>
                <c:pt idx="79">
                  <c:v>37.160734643054795</c:v>
                </c:pt>
                <c:pt idx="80">
                  <c:v>38.758737569060777</c:v>
                </c:pt>
                <c:pt idx="81">
                  <c:v>37.624826254826253</c:v>
                </c:pt>
                <c:pt idx="82">
                  <c:v>34.376358246001104</c:v>
                </c:pt>
                <c:pt idx="83">
                  <c:v>38.518665008291876</c:v>
                </c:pt>
                <c:pt idx="84">
                  <c:v>42.892123004953227</c:v>
                </c:pt>
                <c:pt idx="85">
                  <c:v>46.284493446204259</c:v>
                </c:pt>
                <c:pt idx="86">
                  <c:v>43.029059446254074</c:v>
                </c:pt>
                <c:pt idx="87">
                  <c:v>36.250866430903159</c:v>
                </c:pt>
                <c:pt idx="88">
                  <c:v>36.232794277929152</c:v>
                </c:pt>
                <c:pt idx="89">
                  <c:v>39.476627653783346</c:v>
                </c:pt>
                <c:pt idx="90">
                  <c:v>39.562311038607938</c:v>
                </c:pt>
                <c:pt idx="91">
                  <c:v>40.450131365113762</c:v>
                </c:pt>
                <c:pt idx="92">
                  <c:v>36.155630399568039</c:v>
                </c:pt>
                <c:pt idx="93">
                  <c:v>38.790100000000002</c:v>
                </c:pt>
                <c:pt idx="94">
                  <c:v>39.882345528455282</c:v>
                </c:pt>
                <c:pt idx="95">
                  <c:v>41.234662235485622</c:v>
                </c:pt>
                <c:pt idx="96">
                  <c:v>43.818427375809947</c:v>
                </c:pt>
                <c:pt idx="97">
                  <c:v>44.065801557465086</c:v>
                </c:pt>
                <c:pt idx="98">
                  <c:v>46.371016542155822</c:v>
                </c:pt>
                <c:pt idx="99">
                  <c:v>46.235605053191492</c:v>
                </c:pt>
                <c:pt idx="100">
                  <c:v>50.381951348492862</c:v>
                </c:pt>
                <c:pt idx="101">
                  <c:v>47.41721534001055</c:v>
                </c:pt>
                <c:pt idx="102">
                  <c:v>50.926554910242871</c:v>
                </c:pt>
                <c:pt idx="103">
                  <c:v>56.042071240105543</c:v>
                </c:pt>
                <c:pt idx="104">
                  <c:v>57.219370721432327</c:v>
                </c:pt>
                <c:pt idx="105">
                  <c:v>66.013892090099532</c:v>
                </c:pt>
                <c:pt idx="106">
                  <c:v>60.022862565445024</c:v>
                </c:pt>
                <c:pt idx="107">
                  <c:v>53.631391224382547</c:v>
                </c:pt>
                <c:pt idx="108">
                  <c:v>58.095600419507086</c:v>
                </c:pt>
                <c:pt idx="109">
                  <c:v>59.377887122002079</c:v>
                </c:pt>
                <c:pt idx="110">
                  <c:v>66.30775866528711</c:v>
                </c:pt>
                <c:pt idx="111">
                  <c:v>64.394113566289832</c:v>
                </c:pt>
                <c:pt idx="112">
                  <c:v>60.627781635802464</c:v>
                </c:pt>
                <c:pt idx="113">
                  <c:v>68.525366323907448</c:v>
                </c:pt>
                <c:pt idx="114">
                  <c:v>71.417476970317296</c:v>
                </c:pt>
                <c:pt idx="115">
                  <c:v>78.26761583503054</c:v>
                </c:pt>
                <c:pt idx="116">
                  <c:v>78.036593309859157</c:v>
                </c:pt>
                <c:pt idx="117">
                  <c:v>73.925936244979923</c:v>
                </c:pt>
                <c:pt idx="118">
                  <c:v>69.808390688259109</c:v>
                </c:pt>
                <c:pt idx="119">
                  <c:v>71.402186229674797</c:v>
                </c:pt>
                <c:pt idx="120">
                  <c:v>78.114080937972759</c:v>
                </c:pt>
                <c:pt idx="121">
                  <c:v>73.362031957725222</c:v>
                </c:pt>
                <c:pt idx="122">
                  <c:v>74.212974224224226</c:v>
                </c:pt>
                <c:pt idx="123">
                  <c:v>81.510153846153841</c:v>
                </c:pt>
                <c:pt idx="124">
                  <c:v>82.742869135802479</c:v>
                </c:pt>
                <c:pt idx="125">
                  <c:v>82.707978068013801</c:v>
                </c:pt>
                <c:pt idx="126">
                  <c:v>86.485627764127756</c:v>
                </c:pt>
                <c:pt idx="127">
                  <c:v>84.726758214811184</c:v>
                </c:pt>
                <c:pt idx="128">
                  <c:v>74.373065549531788</c:v>
                </c:pt>
                <c:pt idx="129">
                  <c:v>69.023574083250736</c:v>
                </c:pt>
                <c:pt idx="130">
                  <c:v>69.349364764267989</c:v>
                </c:pt>
                <c:pt idx="131">
                  <c:v>72.621848364717536</c:v>
                </c:pt>
                <c:pt idx="132">
                  <c:v>63.695447741285271</c:v>
                </c:pt>
                <c:pt idx="133">
                  <c:v>68.900594106113545</c:v>
                </c:pt>
                <c:pt idx="134">
                  <c:v>69.614958705052786</c:v>
                </c:pt>
                <c:pt idx="135">
                  <c:v>73.216712791384026</c:v>
                </c:pt>
                <c:pt idx="136">
                  <c:v>72.180565907987059</c:v>
                </c:pt>
                <c:pt idx="137">
                  <c:v>76.61588201697127</c:v>
                </c:pt>
                <c:pt idx="138">
                  <c:v>84.163788592360021</c:v>
                </c:pt>
                <c:pt idx="139">
                  <c:v>82.316256006002391</c:v>
                </c:pt>
                <c:pt idx="140">
                  <c:v>90.666593121972284</c:v>
                </c:pt>
                <c:pt idx="141">
                  <c:v>97.129479840716769</c:v>
                </c:pt>
                <c:pt idx="142">
                  <c:v>106.65046246734896</c:v>
                </c:pt>
                <c:pt idx="143">
                  <c:v>103.25361961758937</c:v>
                </c:pt>
                <c:pt idx="144">
                  <c:v>104.17722782831153</c:v>
                </c:pt>
                <c:pt idx="145">
                  <c:v>106.57943224386257</c:v>
                </c:pt>
                <c:pt idx="146">
                  <c:v>116.80698198831067</c:v>
                </c:pt>
                <c:pt idx="147">
                  <c:v>123.95313583741033</c:v>
                </c:pt>
                <c:pt idx="148">
                  <c:v>136.91529875549318</c:v>
                </c:pt>
                <c:pt idx="149">
                  <c:v>144.71570504764298</c:v>
                </c:pt>
                <c:pt idx="150">
                  <c:v>143.41137299739958</c:v>
                </c:pt>
                <c:pt idx="151">
                  <c:v>125.95680121048355</c:v>
                </c:pt>
                <c:pt idx="152">
                  <c:v>112.55270176384821</c:v>
                </c:pt>
                <c:pt idx="153">
                  <c:v>83.667771375009806</c:v>
                </c:pt>
                <c:pt idx="154">
                  <c:v>63.811923031658232</c:v>
                </c:pt>
                <c:pt idx="155">
                  <c:v>46.263618547481776</c:v>
                </c:pt>
                <c:pt idx="156">
                  <c:v>46.724057865996031</c:v>
                </c:pt>
                <c:pt idx="157">
                  <c:v>43.572418741428798</c:v>
                </c:pt>
                <c:pt idx="158">
                  <c:v>53.307610397303357</c:v>
                </c:pt>
                <c:pt idx="159">
                  <c:v>55.071591868317391</c:v>
                </c:pt>
                <c:pt idx="160">
                  <c:v>65.287252871090828</c:v>
                </c:pt>
                <c:pt idx="161">
                  <c:v>76.36595067990153</c:v>
                </c:pt>
                <c:pt idx="162">
                  <c:v>70.457433445862819</c:v>
                </c:pt>
                <c:pt idx="163">
                  <c:v>77.861232474957603</c:v>
                </c:pt>
                <c:pt idx="164">
                  <c:v>76.016466483615702</c:v>
                </c:pt>
                <c:pt idx="165">
                  <c:v>82.847264047516632</c:v>
                </c:pt>
                <c:pt idx="166">
                  <c:v>85.270580825590528</c:v>
                </c:pt>
                <c:pt idx="167">
                  <c:v>81.565632394685778</c:v>
                </c:pt>
                <c:pt idx="168">
                  <c:v>85.501221808414897</c:v>
                </c:pt>
                <c:pt idx="169">
                  <c:v>83.362837441923773</c:v>
                </c:pt>
                <c:pt idx="170">
                  <c:v>88.249514085769036</c:v>
                </c:pt>
                <c:pt idx="171">
                  <c:v>91.448941328110323</c:v>
                </c:pt>
                <c:pt idx="172">
                  <c:v>79.940935841377225</c:v>
                </c:pt>
                <c:pt idx="173">
                  <c:v>81.755297868923918</c:v>
                </c:pt>
                <c:pt idx="174">
                  <c:v>82.801271495474992</c:v>
                </c:pt>
                <c:pt idx="175">
                  <c:v>82.990467770896686</c:v>
                </c:pt>
                <c:pt idx="176">
                  <c:v>81.469613942565189</c:v>
                </c:pt>
                <c:pt idx="177">
                  <c:v>88.559936400089612</c:v>
                </c:pt>
                <c:pt idx="178">
                  <c:v>91.073848393303564</c:v>
                </c:pt>
                <c:pt idx="179">
                  <c:v>96.205401749255188</c:v>
                </c:pt>
                <c:pt idx="180">
                  <c:v>95.770806182823762</c:v>
                </c:pt>
                <c:pt idx="181">
                  <c:v>94.6702777564401</c:v>
                </c:pt>
                <c:pt idx="182">
                  <c:v>108.8704887075049</c:v>
                </c:pt>
                <c:pt idx="183">
                  <c:v>115.18849319271162</c:v>
                </c:pt>
                <c:pt idx="184">
                  <c:v>105.61581712131137</c:v>
                </c:pt>
                <c:pt idx="185">
                  <c:v>100.86698017915843</c:v>
                </c:pt>
                <c:pt idx="186">
                  <c:v>101.86649595878222</c:v>
                </c:pt>
                <c:pt idx="187">
                  <c:v>90.133100487761823</c:v>
                </c:pt>
                <c:pt idx="188">
                  <c:v>89.152043510262715</c:v>
                </c:pt>
                <c:pt idx="189">
                  <c:v>90.172015846586675</c:v>
                </c:pt>
                <c:pt idx="190">
                  <c:v>101.58143924324803</c:v>
                </c:pt>
                <c:pt idx="191">
                  <c:v>103.29993973554539</c:v>
                </c:pt>
                <c:pt idx="192">
                  <c:v>104.63177707189024</c:v>
                </c:pt>
                <c:pt idx="193">
                  <c:v>106.17823273874104</c:v>
                </c:pt>
                <c:pt idx="194">
                  <c:v>109.46107100509171</c:v>
                </c:pt>
                <c:pt idx="195">
                  <c:v>106.21189125757871</c:v>
                </c:pt>
                <c:pt idx="196">
                  <c:v>97.423825685877773</c:v>
                </c:pt>
                <c:pt idx="197">
                  <c:v>84.827336389544968</c:v>
                </c:pt>
                <c:pt idx="198">
                  <c:v>90.74720432641945</c:v>
                </c:pt>
                <c:pt idx="199">
                  <c:v>96.641179317559335</c:v>
                </c:pt>
                <c:pt idx="200">
                  <c:v>96.60026598158224</c:v>
                </c:pt>
                <c:pt idx="201">
                  <c:v>91.50482779043476</c:v>
                </c:pt>
                <c:pt idx="202">
                  <c:v>88.899397752594254</c:v>
                </c:pt>
                <c:pt idx="203">
                  <c:v>90.509564418273442</c:v>
                </c:pt>
                <c:pt idx="204">
                  <c:v>97.329811533784962</c:v>
                </c:pt>
                <c:pt idx="205">
                  <c:v>97.099479467277732</c:v>
                </c:pt>
                <c:pt idx="206">
                  <c:v>94.438072714618968</c:v>
                </c:pt>
                <c:pt idx="207">
                  <c:v>93.600554334690855</c:v>
                </c:pt>
                <c:pt idx="208">
                  <c:v>95.962470754899243</c:v>
                </c:pt>
                <c:pt idx="209">
                  <c:v>97.009041601000419</c:v>
                </c:pt>
                <c:pt idx="210">
                  <c:v>105.98243013579</c:v>
                </c:pt>
                <c:pt idx="211">
                  <c:v>107.7766058654763</c:v>
                </c:pt>
                <c:pt idx="212">
                  <c:v>107.36856552878723</c:v>
                </c:pt>
                <c:pt idx="213">
                  <c:v>101.82243969068193</c:v>
                </c:pt>
                <c:pt idx="214">
                  <c:v>95.251777370649904</c:v>
                </c:pt>
                <c:pt idx="215">
                  <c:v>99.086182519555962</c:v>
                </c:pt>
                <c:pt idx="216">
                  <c:v>95.675351408197827</c:v>
                </c:pt>
                <c:pt idx="217">
                  <c:v>101.5689110277237</c:v>
                </c:pt>
                <c:pt idx="218">
                  <c:v>100.89896865332447</c:v>
                </c:pt>
                <c:pt idx="219">
                  <c:v>101.83449226395355</c:v>
                </c:pt>
                <c:pt idx="220">
                  <c:v>101.58942622950819</c:v>
                </c:pt>
                <c:pt idx="221">
                  <c:v>104.98306956780775</c:v>
                </c:pt>
                <c:pt idx="222">
                  <c:v>102.8399779643232</c:v>
                </c:pt>
                <c:pt idx="223">
                  <c:v>96.001393723828272</c:v>
                </c:pt>
                <c:pt idx="224">
                  <c:v>92.620268998575796</c:v>
                </c:pt>
                <c:pt idx="225">
                  <c:v>84.077234419815284</c:v>
                </c:pt>
                <c:pt idx="226">
                  <c:v>75.91003108180783</c:v>
                </c:pt>
                <c:pt idx="227">
                  <c:v>59.722532281144062</c:v>
                </c:pt>
                <c:pt idx="228">
                  <c:v>47.789370878921048</c:v>
                </c:pt>
                <c:pt idx="229">
                  <c:v>50.968526597421629</c:v>
                </c:pt>
                <c:pt idx="230">
                  <c:v>47.902225149183252</c:v>
                </c:pt>
                <c:pt idx="231">
                  <c:v>54.432969919568563</c:v>
                </c:pt>
                <c:pt idx="232">
                  <c:v>58.950975589243292</c:v>
                </c:pt>
                <c:pt idx="233">
                  <c:v>59.290328866316344</c:v>
                </c:pt>
                <c:pt idx="234">
                  <c:v>50.445927996178561</c:v>
                </c:pt>
                <c:pt idx="235">
                  <c:v>42.547822009432856</c:v>
                </c:pt>
                <c:pt idx="236">
                  <c:v>45.208586017777222</c:v>
                </c:pt>
                <c:pt idx="237">
                  <c:v>45.964839512609423</c:v>
                </c:pt>
                <c:pt idx="238">
                  <c:v>42.294978427208676</c:v>
                </c:pt>
                <c:pt idx="239">
                  <c:v>37.19</c:v>
                </c:pt>
                <c:pt idx="240">
                  <c:v>31.627716152560406</c:v>
                </c:pt>
                <c:pt idx="241">
                  <c:v>30.245066656544829</c:v>
                </c:pt>
                <c:pt idx="242">
                  <c:v>37.296599155090448</c:v>
                </c:pt>
                <c:pt idx="243">
                  <c:v>40.284015154998102</c:v>
                </c:pt>
                <c:pt idx="244">
                  <c:v>45.988456143125937</c:v>
                </c:pt>
                <c:pt idx="245">
                  <c:v>47.847057310465573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AC-43B4-B350-9BF663B23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937536"/>
        <c:axId val="127755392"/>
      </c:lineChart>
      <c:catAx>
        <c:axId val="12793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7755392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1277553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2015$ per Barrel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793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492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'WV Coal'!$A$9:$A$52</c:f>
              <c:strCache>
                <c:ptCount val="44"/>
                <c:pt idx="0">
                  <c:v>Q1-2005</c:v>
                </c:pt>
                <c:pt idx="1">
                  <c:v>Q2-2005</c:v>
                </c:pt>
                <c:pt idx="2">
                  <c:v>Q3-2005</c:v>
                </c:pt>
                <c:pt idx="3">
                  <c:v>Q4-2005</c:v>
                </c:pt>
                <c:pt idx="4">
                  <c:v>Q1-2006</c:v>
                </c:pt>
                <c:pt idx="5">
                  <c:v>Q2-2006</c:v>
                </c:pt>
                <c:pt idx="6">
                  <c:v>Q3-2006</c:v>
                </c:pt>
                <c:pt idx="7">
                  <c:v>Q4-2006</c:v>
                </c:pt>
                <c:pt idx="8">
                  <c:v>Q1-2007</c:v>
                </c:pt>
                <c:pt idx="9">
                  <c:v>Q2-2007</c:v>
                </c:pt>
                <c:pt idx="10">
                  <c:v>Q3-2007</c:v>
                </c:pt>
                <c:pt idx="11">
                  <c:v>Q4-2007</c:v>
                </c:pt>
                <c:pt idx="12">
                  <c:v>Q1-2008</c:v>
                </c:pt>
                <c:pt idx="13">
                  <c:v>Q2-2008</c:v>
                </c:pt>
                <c:pt idx="14">
                  <c:v>Q3-2008</c:v>
                </c:pt>
                <c:pt idx="15">
                  <c:v>Q4-2008</c:v>
                </c:pt>
                <c:pt idx="16">
                  <c:v>Q1-2009</c:v>
                </c:pt>
                <c:pt idx="17">
                  <c:v>Q2-2009</c:v>
                </c:pt>
                <c:pt idx="18">
                  <c:v>Q3-2009</c:v>
                </c:pt>
                <c:pt idx="19">
                  <c:v>Q4-2009</c:v>
                </c:pt>
                <c:pt idx="20">
                  <c:v>Q1-2010</c:v>
                </c:pt>
                <c:pt idx="21">
                  <c:v>Q2-2010</c:v>
                </c:pt>
                <c:pt idx="22">
                  <c:v>Q3-2010</c:v>
                </c:pt>
                <c:pt idx="23">
                  <c:v>Q4-2010</c:v>
                </c:pt>
                <c:pt idx="24">
                  <c:v>Q1-2011</c:v>
                </c:pt>
                <c:pt idx="25">
                  <c:v>Q2-2011</c:v>
                </c:pt>
                <c:pt idx="26">
                  <c:v>Q3-2011</c:v>
                </c:pt>
                <c:pt idx="27">
                  <c:v>Q4-2011</c:v>
                </c:pt>
                <c:pt idx="28">
                  <c:v>Q1-2012</c:v>
                </c:pt>
                <c:pt idx="29">
                  <c:v>Q2-2012</c:v>
                </c:pt>
                <c:pt idx="30">
                  <c:v>Q3-2012</c:v>
                </c:pt>
                <c:pt idx="31">
                  <c:v>Q4-2012</c:v>
                </c:pt>
                <c:pt idx="32">
                  <c:v>Q1-2013</c:v>
                </c:pt>
                <c:pt idx="33">
                  <c:v>Q2-2013</c:v>
                </c:pt>
                <c:pt idx="34">
                  <c:v>Q3-2013</c:v>
                </c:pt>
                <c:pt idx="35">
                  <c:v>Q4-2013</c:v>
                </c:pt>
                <c:pt idx="36">
                  <c:v>Q1-2014</c:v>
                </c:pt>
                <c:pt idx="37">
                  <c:v>Q2-2014</c:v>
                </c:pt>
                <c:pt idx="38">
                  <c:v>Q3-2014</c:v>
                </c:pt>
                <c:pt idx="39">
                  <c:v>Q4-2014</c:v>
                </c:pt>
                <c:pt idx="40">
                  <c:v>Q1-2015</c:v>
                </c:pt>
                <c:pt idx="41">
                  <c:v>Q2-2015</c:v>
                </c:pt>
                <c:pt idx="42">
                  <c:v>Q3-2015</c:v>
                </c:pt>
                <c:pt idx="43">
                  <c:v>Q4-2015</c:v>
                </c:pt>
              </c:strCache>
            </c:strRef>
          </c:cat>
          <c:val>
            <c:numRef>
              <c:f>'WV Coal'!$B$9:$B$52</c:f>
              <c:numCache>
                <c:formatCode>#,###,##0</c:formatCode>
                <c:ptCount val="44"/>
                <c:pt idx="0">
                  <c:v>5786207</c:v>
                </c:pt>
                <c:pt idx="1">
                  <c:v>6238806</c:v>
                </c:pt>
                <c:pt idx="2">
                  <c:v>5926456</c:v>
                </c:pt>
                <c:pt idx="3">
                  <c:v>5600277</c:v>
                </c:pt>
                <c:pt idx="4">
                  <c:v>6424992</c:v>
                </c:pt>
                <c:pt idx="5">
                  <c:v>6208696</c:v>
                </c:pt>
                <c:pt idx="6">
                  <c:v>7089942</c:v>
                </c:pt>
                <c:pt idx="7">
                  <c:v>4503570</c:v>
                </c:pt>
                <c:pt idx="8">
                  <c:v>6909973</c:v>
                </c:pt>
                <c:pt idx="9">
                  <c:v>6719289</c:v>
                </c:pt>
                <c:pt idx="10">
                  <c:v>8000000</c:v>
                </c:pt>
                <c:pt idx="11">
                  <c:v>6522706</c:v>
                </c:pt>
                <c:pt idx="12">
                  <c:v>7391538</c:v>
                </c:pt>
                <c:pt idx="13">
                  <c:v>8794558</c:v>
                </c:pt>
                <c:pt idx="14">
                  <c:v>9539060</c:v>
                </c:pt>
                <c:pt idx="15">
                  <c:v>6730590</c:v>
                </c:pt>
                <c:pt idx="16">
                  <c:v>7000000</c:v>
                </c:pt>
                <c:pt idx="17">
                  <c:v>7295990</c:v>
                </c:pt>
                <c:pt idx="18">
                  <c:v>7629677</c:v>
                </c:pt>
                <c:pt idx="19">
                  <c:v>9997505</c:v>
                </c:pt>
                <c:pt idx="20">
                  <c:v>7031790</c:v>
                </c:pt>
                <c:pt idx="21">
                  <c:v>9800375</c:v>
                </c:pt>
                <c:pt idx="22">
                  <c:v>8726587</c:v>
                </c:pt>
                <c:pt idx="23">
                  <c:v>8694489</c:v>
                </c:pt>
                <c:pt idx="24">
                  <c:v>9690296</c:v>
                </c:pt>
                <c:pt idx="25">
                  <c:v>10631398</c:v>
                </c:pt>
                <c:pt idx="26">
                  <c:v>9505670</c:v>
                </c:pt>
                <c:pt idx="27">
                  <c:v>10285747</c:v>
                </c:pt>
                <c:pt idx="28">
                  <c:v>9419505</c:v>
                </c:pt>
                <c:pt idx="29">
                  <c:v>10059381</c:v>
                </c:pt>
                <c:pt idx="30">
                  <c:v>6789285</c:v>
                </c:pt>
                <c:pt idx="31">
                  <c:v>9898460</c:v>
                </c:pt>
                <c:pt idx="32">
                  <c:v>7199304</c:v>
                </c:pt>
                <c:pt idx="33">
                  <c:v>8607916</c:v>
                </c:pt>
                <c:pt idx="34">
                  <c:v>7224738</c:v>
                </c:pt>
                <c:pt idx="35">
                  <c:v>7007066</c:v>
                </c:pt>
                <c:pt idx="36">
                  <c:v>4966850</c:v>
                </c:pt>
                <c:pt idx="37">
                  <c:v>9188731</c:v>
                </c:pt>
                <c:pt idx="38">
                  <c:v>5204024</c:v>
                </c:pt>
                <c:pt idx="39">
                  <c:v>7366924</c:v>
                </c:pt>
                <c:pt idx="40">
                  <c:v>5055143</c:v>
                </c:pt>
                <c:pt idx="41">
                  <c:v>6998721</c:v>
                </c:pt>
                <c:pt idx="42">
                  <c:v>3937490</c:v>
                </c:pt>
                <c:pt idx="43">
                  <c:v>5526269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1-412A-9D74-06B9478BD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048704"/>
        <c:axId val="133907584"/>
      </c:lineChart>
      <c:catAx>
        <c:axId val="14304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133907584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33907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Millions of Dollars</a:t>
                </a:r>
              </a:p>
            </c:rich>
          </c:tx>
          <c:overlay val="0"/>
        </c:title>
        <c:numFmt formatCode="#,###,##0" sourceLinked="1"/>
        <c:majorTickMark val="out"/>
        <c:minorTickMark val="none"/>
        <c:tickLblPos val="nextTo"/>
        <c:crossAx val="14304870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0.56331</cdr:x>
      <cdr:y>0.26004</cdr:y>
    </cdr:from>
    <cdr:to>
      <cdr:x>0.63905</cdr:x>
      <cdr:y>0.86186</cdr:y>
    </cdr:to>
    <cdr:sp macro="" textlink="">
      <cdr:nvSpPr>
        <cdr:cNvPr id="2" name="Left Brace 1"/>
        <cdr:cNvSpPr/>
      </cdr:nvSpPr>
      <cdr:spPr bwMode="auto">
        <a:xfrm xmlns:a="http://schemas.openxmlformats.org/drawingml/2006/main">
          <a:off x="5061065" y="1446037"/>
          <a:ext cx="680487" cy="3346621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35695" tIns="35695" rIns="35695" bIns="35695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0.25157</cdr:x>
      <cdr:y>0.449</cdr:y>
    </cdr:from>
    <cdr:to>
      <cdr:x>0.57819</cdr:x>
      <cdr:y>0.54843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0221" y="2496838"/>
          <a:ext cx="2934521" cy="55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Coal has lots of substitutes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pitchFamily="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pitchFamily="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pitchFamily="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pitchFamily="96" charset="0"/>
              </a:defRPr>
            </a:lvl1pPr>
          </a:lstStyle>
          <a:p>
            <a:pPr>
              <a:defRPr/>
            </a:pPr>
            <a:fld id="{A1CF2BE6-034F-4947-9708-0AAFD004D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rgbClr val="000000"/>
                </a:solidFill>
                <a:latin typeface="Gill Sans" pitchFamily="96" charset="0"/>
                <a:ea typeface="ヒラギノ角ゴ Pro W3" pitchFamily="96" charset="-128"/>
                <a:sym typeface="Gill Sans" pitchFamily="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rgbClr val="000000"/>
                </a:solidFill>
                <a:latin typeface="Gill Sans" pitchFamily="96" charset="0"/>
                <a:ea typeface="ヒラギノ角ゴ Pro W3" pitchFamily="96" charset="-128"/>
                <a:sym typeface="Gill Sans" pitchFamily="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rgbClr val="000000"/>
                </a:solidFill>
                <a:latin typeface="Gill Sans" pitchFamily="96" charset="0"/>
                <a:ea typeface="ヒラギノ角ゴ Pro W3" pitchFamily="96" charset="-128"/>
                <a:sym typeface="Gill Sans" pitchFamily="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rgbClr val="000000"/>
                </a:solidFill>
                <a:latin typeface="Gill Sans" pitchFamily="96" charset="0"/>
                <a:ea typeface="ヒラギノ角ゴ Pro W3" pitchFamily="96" charset="-128"/>
                <a:sym typeface="Gill Sans" pitchFamily="96" charset="0"/>
              </a:defRPr>
            </a:lvl1pPr>
          </a:lstStyle>
          <a:p>
            <a:pPr>
              <a:defRPr/>
            </a:pPr>
            <a:fld id="{9A89E659-F204-4B83-8D1B-1F4817ECE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04687-98A2-4AD6-867F-B429D5B89181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8727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71974-457C-4150-97D2-6561E8035D2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99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209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55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685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931863" y="4403725"/>
            <a:ext cx="5133975" cy="417195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15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52588"/>
            <a:ext cx="1838325" cy="384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652588"/>
            <a:ext cx="5367337" cy="384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946275"/>
            <a:ext cx="3602037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6275"/>
            <a:ext cx="360362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857250"/>
            <a:ext cx="1838325" cy="5108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857250"/>
            <a:ext cx="5367337" cy="5108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857250"/>
            <a:ext cx="7358062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3763" y="1946275"/>
            <a:ext cx="3602037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46275"/>
            <a:ext cx="3603625" cy="40195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857250"/>
            <a:ext cx="7358062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93763" y="1946275"/>
            <a:ext cx="7358062" cy="40195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857250"/>
            <a:ext cx="7358062" cy="67033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5410" y="1635163"/>
            <a:ext cx="6073181" cy="4453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IEA July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9DC9-47B1-4849-9BAD-6CF57B32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4037013"/>
            <a:ext cx="3602037" cy="146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37013"/>
            <a:ext cx="3603625" cy="146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3868"/>
            </a:gs>
            <a:gs pos="100000">
              <a:srgbClr val="2955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52588"/>
            <a:ext cx="73580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037013"/>
            <a:ext cx="7358062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smtClean="0">
                <a:sym typeface="Calibri" pitchFamily="34" charset="0"/>
              </a:rPr>
              <a:t>Fifth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74713" y="3929063"/>
            <a:ext cx="7394575" cy="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7" name="Picture 10" descr="BROOKINGS_qi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88" y="857250"/>
            <a:ext cx="38306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Georgia" pitchFamily="18" charset="0"/>
        </a:defRPr>
      </a:lvl1pPr>
      <a:lvl2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2pPr>
      <a:lvl3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3pPr>
      <a:lvl4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4pPr>
      <a:lvl5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9pPr>
    </p:titleStyle>
    <p:bodyStyle>
      <a:lvl1pPr marL="342900" indent="-3429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2pPr>
      <a:lvl3pPr marL="1143000" indent="-2286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3pPr>
      <a:lvl4pPr marL="1600200" indent="-2286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4pPr>
      <a:lvl5pPr marL="2057400" indent="-2286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5pPr>
      <a:lvl6pPr marL="4572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6pPr>
      <a:lvl7pPr marL="9144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7pPr>
      <a:lvl8pPr marL="13716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8pPr>
      <a:lvl9pPr marL="18288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857250"/>
            <a:ext cx="7358062" cy="103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 descr="Light upward diagonal"/>
          <p:cNvSpPr>
            <a:spLocks/>
          </p:cNvSpPr>
          <p:nvPr/>
        </p:nvSpPr>
        <p:spPr bwMode="auto">
          <a:xfrm>
            <a:off x="911225" y="374650"/>
            <a:ext cx="8232775" cy="428625"/>
          </a:xfrm>
          <a:prstGeom prst="rect">
            <a:avLst/>
          </a:prstGeom>
          <a:pattFill prst="ltUpDiag">
            <a:fgClr>
              <a:srgbClr val="083868"/>
            </a:fgClr>
            <a:bgClr>
              <a:srgbClr val="295582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Text Box 9"/>
          <p:cNvSpPr txBox="1">
            <a:spLocks/>
          </p:cNvSpPr>
          <p:nvPr/>
        </p:nvSpPr>
        <p:spPr bwMode="auto">
          <a:xfrm>
            <a:off x="7929563" y="493713"/>
            <a:ext cx="374650" cy="214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64255" tIns="32126" rIns="64255" bIns="32126">
            <a:spAutoFit/>
          </a:bodyPr>
          <a:lstStyle/>
          <a:p>
            <a:pPr algn="r" defTabSz="642938">
              <a:spcBef>
                <a:spcPct val="50000"/>
              </a:spcBef>
              <a:defRPr/>
            </a:pPr>
            <a:fld id="{2557F077-F8F1-4D9A-B7E7-F91B6DC9F9B9}" type="slidenum">
              <a:rPr lang="en-US" sz="1000">
                <a:solidFill>
                  <a:schemeClr val="bg1"/>
                </a:solidFill>
                <a:latin typeface="Calibri" pitchFamily="34" charset="0"/>
                <a:ea typeface="ヒラギノ角ゴ Pro W3" pitchFamily="96" charset="-128"/>
              </a:rPr>
              <a:pPr algn="r" defTabSz="642938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Calibri" pitchFamily="34" charset="0"/>
              <a:ea typeface="ヒラギノ角ゴ Pro W3" pitchFamily="96" charset="-128"/>
            </a:endParaRPr>
          </a:p>
        </p:txBody>
      </p:sp>
      <p:pic>
        <p:nvPicPr>
          <p:cNvPr id="4102" name="Picture 10" descr="BROOKINGS_REV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89025" y="522288"/>
            <a:ext cx="1389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ransition/>
  <p:timing>
    <p:tnLst>
      <p:par>
        <p:cTn id="1" dur="indefinite" restart="never" nodeType="tmRoot"/>
      </p:par>
    </p:tnLst>
  </p:timing>
  <p:txStyles>
    <p:titleStyle>
      <a:lvl1pPr algn="l" defTabSz="642938" rtl="0" eaLnBrk="0" fontAlgn="base" hangingPunct="0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2pPr>
      <a:lvl3pPr algn="l" defTabSz="642938" rtl="0" eaLnBrk="0" fontAlgn="base" hangingPunct="0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3pPr>
      <a:lvl4pPr algn="l" defTabSz="642938" rtl="0" eaLnBrk="0" fontAlgn="base" hangingPunct="0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4pPr>
      <a:lvl5pPr algn="l" defTabSz="642938" rtl="0" eaLnBrk="0" fontAlgn="base" hangingPunct="0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9pPr>
    </p:titleStyle>
    <p:bodyStyle>
      <a:lvl1pPr marL="588963" indent="-401638" algn="l" defTabSz="642938" rtl="0" eaLnBrk="0" fontAlgn="base" hangingPunct="0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  <a:cs typeface="+mn-cs"/>
        </a:defRPr>
      </a:lvl1pPr>
      <a:lvl2pPr marL="901700" indent="-401638" algn="l" defTabSz="642938" rtl="0" eaLnBrk="0" fontAlgn="base" hangingPunct="0">
        <a:spcBef>
          <a:spcPts val="900"/>
        </a:spcBef>
        <a:spcAft>
          <a:spcPct val="0"/>
        </a:spcAft>
        <a:buClr>
          <a:srgbClr val="295582"/>
        </a:buClr>
        <a:buChar char="»"/>
        <a:defRPr sz="2400">
          <a:solidFill>
            <a:srgbClr val="666666"/>
          </a:solidFill>
          <a:latin typeface="+mn-lt"/>
          <a:ea typeface="+mn-ea"/>
        </a:defRPr>
      </a:lvl2pPr>
      <a:lvl3pPr marL="1214438" indent="-401638" algn="l" defTabSz="642938" rtl="0" eaLnBrk="0" fontAlgn="base" hangingPunct="0">
        <a:spcBef>
          <a:spcPct val="0"/>
        </a:spcBef>
        <a:spcAft>
          <a:spcPct val="0"/>
        </a:spcAft>
        <a:buClr>
          <a:srgbClr val="295582"/>
        </a:buClr>
        <a:buChar char="–"/>
        <a:defRPr sz="2400">
          <a:solidFill>
            <a:srgbClr val="666666"/>
          </a:solidFill>
          <a:latin typeface="+mn-lt"/>
          <a:ea typeface="+mn-ea"/>
        </a:defRPr>
      </a:lvl3pPr>
      <a:lvl4pPr marL="1527175" indent="-401638" algn="l" defTabSz="642938" rtl="0" eaLnBrk="0" fontAlgn="base" hangingPunct="0">
        <a:spcBef>
          <a:spcPts val="900"/>
        </a:spcBef>
        <a:spcAft>
          <a:spcPct val="0"/>
        </a:spcAft>
        <a:buClr>
          <a:srgbClr val="295582"/>
        </a:buClr>
        <a:buChar char="›"/>
        <a:defRPr sz="2400">
          <a:solidFill>
            <a:srgbClr val="666666"/>
          </a:solidFill>
          <a:latin typeface="+mn-lt"/>
          <a:ea typeface="+mn-ea"/>
        </a:defRPr>
      </a:lvl4pPr>
      <a:lvl5pPr marL="1839913" indent="-401638" algn="l" defTabSz="642938" rtl="0" eaLnBrk="0" fontAlgn="base" hangingPunct="0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2400">
          <a:solidFill>
            <a:srgbClr val="666666"/>
          </a:solidFill>
          <a:latin typeface="+mn-lt"/>
          <a:ea typeface="+mn-ea"/>
        </a:defRPr>
      </a:lvl5pPr>
      <a:lvl6pPr marL="22971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2400">
          <a:solidFill>
            <a:srgbClr val="666666"/>
          </a:solidFill>
          <a:latin typeface="+mn-lt"/>
          <a:ea typeface="+mn-ea"/>
        </a:defRPr>
      </a:lvl6pPr>
      <a:lvl7pPr marL="27543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2400">
          <a:solidFill>
            <a:srgbClr val="666666"/>
          </a:solidFill>
          <a:latin typeface="+mn-lt"/>
          <a:ea typeface="+mn-ea"/>
        </a:defRPr>
      </a:lvl7pPr>
      <a:lvl8pPr marL="32115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2400">
          <a:solidFill>
            <a:srgbClr val="666666"/>
          </a:solidFill>
          <a:latin typeface="+mn-lt"/>
          <a:ea typeface="+mn-ea"/>
        </a:defRPr>
      </a:lvl8pPr>
      <a:lvl9pPr marL="36687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24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2es.org/docUploads/us-indc-fact-sheet-8-2015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hyperlink" Target="#_ftnref1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mazon.com/Implementing-Carbon-Tax-Explorations-Environmental/dp/1138825360/ref=sr_1_1?ie=UTF8&amp;qid=1423668157&amp;sr=8-1&amp;keywords=morris+parry+williams" TargetMode="Externa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2es.org/docUploads/carbon-tax-broader-us-fiscal-reform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dailymail.co.uk/travel/travel_news/article-3264684/Pictured-decaying-seaweed-ruining-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nunatsiaqonline.ca/stories/articl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76" y="1693863"/>
            <a:ext cx="7901796" cy="126140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Climate-Related Risk: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Disclosure and Financial Stability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810000"/>
            <a:ext cx="8153400" cy="20574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Adele C. Morris, Ph.D.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Senior Fellow  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Policy Director, Climate and Energy Economics Project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Brookings Institution </a:t>
            </a:r>
          </a:p>
          <a:p>
            <a:pPr marL="0" indent="0" eaLnBrk="1" hangingPunct="1">
              <a:lnSpc>
                <a:spcPct val="10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October 6,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254" y="91138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Transition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5336" y="923975"/>
            <a:ext cx="2616653" cy="3711881"/>
          </a:xfrm>
        </p:spPr>
        <p:txBody>
          <a:bodyPr/>
          <a:lstStyle/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Which transition?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636587" lvl="1" indent="-136525" defTabSz="865188" eaLnBrk="1" hangingPunct="1"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23850" indent="-136525" defTabSz="865188" eaLnBrk="1" hangingPunct="1"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Image result for climate policy scen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7" y="925125"/>
            <a:ext cx="6510179" cy="43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641" y="5651135"/>
            <a:ext cx="88326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How should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firms &amp; oversight authorities take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into account 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+mn-lt"/>
              </a:rPr>
              <a:t>climate commitments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that haven’t been implemented?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4816" y="5255505"/>
            <a:ext cx="5654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https://www.epa.gov/climate-change-science/future-climate-change</a:t>
            </a:r>
          </a:p>
        </p:txBody>
      </p:sp>
    </p:spTree>
    <p:extLst>
      <p:ext uri="{BB962C8B-B14F-4D97-AF65-F5344CB8AC3E}">
        <p14:creationId xmlns:p14="http://schemas.microsoft.com/office/powerpoint/2010/main" val="425076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60" y="227858"/>
            <a:ext cx="7884477" cy="1036638"/>
          </a:xfrm>
        </p:spPr>
        <p:txBody>
          <a:bodyPr/>
          <a:lstStyle/>
          <a:p>
            <a:r>
              <a:rPr lang="en-US" sz="3600" dirty="0" smtClean="0"/>
              <a:t>The US </a:t>
            </a:r>
            <a:r>
              <a:rPr lang="en-US" sz="3600" dirty="0"/>
              <a:t>Emissions </a:t>
            </a:r>
            <a:r>
              <a:rPr lang="en-US" sz="3600" dirty="0" smtClean="0"/>
              <a:t>Pledge for </a:t>
            </a:r>
            <a:r>
              <a:rPr lang="en-US" sz="3600" dirty="0"/>
              <a:t>2025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0" y="1187532"/>
            <a:ext cx="7187044" cy="49554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6472842" y="4215741"/>
            <a:ext cx="1288869" cy="1184366"/>
          </a:xfrm>
          <a:prstGeom prst="ellipse">
            <a:avLst/>
          </a:prstGeom>
          <a:noFill/>
          <a:ln w="25400" cap="flat" cmpd="sng" algn="ctr">
            <a:solidFill>
              <a:srgbClr val="E43C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5695" tIns="35695" rIns="35695" bIns="356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65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295582"/>
              </a:solidFill>
              <a:effectLst/>
              <a:latin typeface="Georgia" pitchFamily="18" charset="0"/>
              <a:ea typeface="ヒラギノ明朝 Pro W3" pitchFamily="9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09" y="6418217"/>
            <a:ext cx="861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Center for Climate and </a:t>
            </a:r>
            <a:r>
              <a:rPr lang="en-US" sz="1400" dirty="0"/>
              <a:t>Energy Solutions: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www.c2es.org/docUploads/us-indc-fact-sheet-8-2015.pdf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037441" y="4532856"/>
            <a:ext cx="40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84375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9" y="0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Disclosure Related to Transition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425" y="792555"/>
            <a:ext cx="8257936" cy="5100637"/>
          </a:xfrm>
        </p:spPr>
        <p:txBody>
          <a:bodyPr/>
          <a:lstStyle/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Policy scenarios 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Outcomes for individual firms don’t just depend on their own carbon footprint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Policy details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Business model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Competitors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Suppliers and customers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Pricing power/trade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Policies elsewhere</a:t>
            </a:r>
          </a:p>
          <a:p>
            <a:pPr marL="949325" lvl="2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Technology</a:t>
            </a:r>
          </a:p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3400" dirty="0">
                <a:solidFill>
                  <a:schemeClr val="tx2"/>
                </a:solidFill>
              </a:rPr>
              <a:t>Large economic literature on climate policy</a:t>
            </a:r>
          </a:p>
          <a:p>
            <a:pPr marL="636587" lvl="1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For example, coal </a:t>
            </a:r>
            <a:r>
              <a:rPr lang="en-US" sz="2800" dirty="0">
                <a:solidFill>
                  <a:schemeClr val="tx2"/>
                </a:solidFill>
              </a:rPr>
              <a:t>is hit hard in most </a:t>
            </a:r>
            <a:r>
              <a:rPr lang="en-US" sz="2800" dirty="0" smtClean="0">
                <a:solidFill>
                  <a:schemeClr val="tx2"/>
                </a:solidFill>
              </a:rPr>
              <a:t>scenarios</a:t>
            </a:r>
            <a:endParaRPr lang="en-US" sz="2800" dirty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31" y="1912419"/>
            <a:ext cx="3761569" cy="28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5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14" y="165908"/>
            <a:ext cx="8761228" cy="574046"/>
          </a:xfrm>
        </p:spPr>
        <p:txBody>
          <a:bodyPr/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An illustrative $25 </a:t>
            </a:r>
            <a:r>
              <a:rPr lang="en-US" sz="2400" dirty="0"/>
              <a:t>per metric ton </a:t>
            </a:r>
            <a:r>
              <a:rPr lang="en-US" sz="2400" dirty="0" smtClean="0"/>
              <a:t>CO2 </a:t>
            </a:r>
            <a:r>
              <a:rPr lang="en-US" sz="2400" dirty="0"/>
              <a:t>fee </a:t>
            </a:r>
            <a:r>
              <a:rPr lang="en-US" sz="2400" dirty="0" smtClean="0"/>
              <a:t>scenario in US, </a:t>
            </a:r>
            <a:br>
              <a:rPr lang="en-US" sz="2400" dirty="0" smtClean="0"/>
            </a:br>
            <a:r>
              <a:rPr lang="en-US" sz="2400" dirty="0" smtClean="0"/>
              <a:t>2011-2040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7270" y="6334780"/>
            <a:ext cx="810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Energy Information Administration AEO 2014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80156975"/>
              </p:ext>
            </p:extLst>
          </p:nvPr>
        </p:nvGraphicFramePr>
        <p:xfrm>
          <a:off x="337619" y="871871"/>
          <a:ext cx="8984512" cy="556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752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9" y="0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Disclosure Related to Transition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425" y="792555"/>
            <a:ext cx="8257936" cy="5100637"/>
          </a:xfrm>
        </p:spPr>
        <p:txBody>
          <a:bodyPr/>
          <a:lstStyle/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Some standardization is feasible and desirable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Helps investors compare companies, target investments.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May incentivize corporate behavior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GHG</a:t>
            </a:r>
            <a:r>
              <a:rPr lang="en-US" sz="2800" dirty="0" smtClean="0">
                <a:solidFill>
                  <a:schemeClr val="tx2"/>
                </a:solidFill>
              </a:rPr>
              <a:t> inventory methods already standardized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Could establish standard methods of shadow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pricing, e.g. for new investment, acquisition, sourcing, technology; allow certification to these standards.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</a:rPr>
              <a:t>S</a:t>
            </a:r>
            <a:r>
              <a:rPr lang="en-US" sz="2800" dirty="0" smtClean="0">
                <a:solidFill>
                  <a:schemeClr val="tx2"/>
                </a:solidFill>
              </a:rPr>
              <a:t>tress test under standardized policy scenarios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Also disclose implications of weak policy 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Clean tech may not find a market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Green finance may have its own bubble</a:t>
            </a:r>
          </a:p>
          <a:p>
            <a:pPr marL="949325" lvl="2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Subsidies/mandates can be removed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23850" indent="-136525" defTabSz="865188" eaLnBrk="1" hangingPunct="1"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2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9" y="0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Disclosure Questions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95" y="914399"/>
            <a:ext cx="8417492" cy="5100637"/>
          </a:xfrm>
        </p:spPr>
        <p:txBody>
          <a:bodyPr/>
          <a:lstStyle/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Who should develop standards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and methods?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Voluntary or mandatory?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Does disclosure reduce liability?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</a:rPr>
              <a:t>Is </a:t>
            </a:r>
            <a:r>
              <a:rPr lang="en-US" sz="2400" dirty="0" smtClean="0">
                <a:solidFill>
                  <a:schemeClr val="tx2"/>
                </a:solidFill>
              </a:rPr>
              <a:t>climate policy </a:t>
            </a:r>
            <a:r>
              <a:rPr lang="en-US" sz="2400" dirty="0">
                <a:solidFill>
                  <a:schemeClr val="tx2"/>
                </a:solidFill>
              </a:rPr>
              <a:t>more significant than other </a:t>
            </a:r>
            <a:r>
              <a:rPr lang="en-US" sz="2400" dirty="0" smtClean="0">
                <a:solidFill>
                  <a:schemeClr val="tx2"/>
                </a:solidFill>
              </a:rPr>
              <a:t>risks firms don’t disclose?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How much discretion is warranted?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How do we assess benefits of disclosure?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What are the costs of disclosure?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What kinds of gaming should regulators anticipate?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Mandate disclosure of upside risks and opportunities?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Firms have an interest in telling a positive story, but how reliable is it?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9" y="190005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Climate-Related Financial Stability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425" y="1196316"/>
            <a:ext cx="8257936" cy="5100637"/>
          </a:xfrm>
        </p:spPr>
        <p:txBody>
          <a:bodyPr/>
          <a:lstStyle/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What might threaten stability of financial markets?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Climatic disruption can exacerbate natural disasters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Insurance reprices regularly.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Abrupt policy changes (imposing or removing) strand capital.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Policymakers know this.</a:t>
            </a: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3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30" y="178504"/>
            <a:ext cx="8455232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What Other Factors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Could Affect Financial Stability?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68483"/>
            <a:ext cx="2165391" cy="4871914"/>
          </a:xfrm>
        </p:spPr>
        <p:txBody>
          <a:bodyPr/>
          <a:lstStyle/>
          <a:p>
            <a:pPr marL="187325" indent="0" defTabSz="865188" eaLnBrk="1" hangingPunct="1"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Commodity </a:t>
            </a:r>
            <a:r>
              <a:rPr lang="en-US" sz="2800" dirty="0">
                <a:solidFill>
                  <a:schemeClr val="tx2"/>
                </a:solidFill>
              </a:rPr>
              <a:t>price </a:t>
            </a:r>
            <a:r>
              <a:rPr lang="en-US" sz="2800" dirty="0" smtClean="0">
                <a:solidFill>
                  <a:schemeClr val="tx2"/>
                </a:solidFill>
              </a:rPr>
              <a:t>swings?</a:t>
            </a:r>
          </a:p>
          <a:p>
            <a:pPr marL="187325" indent="0" defTabSz="865188" eaLnBrk="1" hangingPunct="1"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Technology?</a:t>
            </a:r>
          </a:p>
          <a:p>
            <a:pPr marL="187325" indent="0" defTabSz="865188" eaLnBrk="1" hangingPunct="1"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Sudden changes in consumer sentiment or social license?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75709" y="1340671"/>
            <a:ext cx="59732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Crude oil prices in the United States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(West Texas Intermediate)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03275859"/>
              </p:ext>
            </p:extLst>
          </p:nvPr>
        </p:nvGraphicFramePr>
        <p:xfrm>
          <a:off x="2137557" y="1668483"/>
          <a:ext cx="6911439" cy="492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51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data.bls.gov/generated_files/map/la/1470410945357_ma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93" y="3901207"/>
            <a:ext cx="4524498" cy="2861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9" y="0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Where are the weak spots?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48" y="685679"/>
            <a:ext cx="8257936" cy="774988"/>
          </a:xfrm>
        </p:spPr>
        <p:txBody>
          <a:bodyPr/>
          <a:lstStyle/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Coal in bankruptcy</a:t>
            </a:r>
          </a:p>
          <a:p>
            <a:pPr marL="323850" indent="-136525" defTabSz="865188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Bonds from coal-reliant areas?</a:t>
            </a:r>
          </a:p>
          <a:p>
            <a:pPr marL="187325" indent="0" defTabSz="865188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West </a:t>
            </a:r>
            <a:r>
              <a:rPr lang="en-US" sz="2000" dirty="0">
                <a:solidFill>
                  <a:schemeClr val="tx2"/>
                </a:solidFill>
              </a:rPr>
              <a:t>Virginia Coal Severance Tax Paid to Counties, Quarterly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798264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30000" dirty="0" smtClean="0">
                <a:ln>
                  <a:noFill/>
                </a:ln>
                <a:solidFill>
                  <a:srgbClr val="800080"/>
                </a:solidFill>
                <a:effectLst/>
                <a:latin typeface="Gill Sans MT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[</a:t>
            </a: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69921528"/>
              </p:ext>
            </p:extLst>
          </p:nvPr>
        </p:nvGraphicFramePr>
        <p:xfrm>
          <a:off x="0" y="1755915"/>
          <a:ext cx="6043006" cy="331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5771405" y="2879008"/>
            <a:ext cx="339040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West Virginia 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Unemployment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Rates 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by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County, June 2016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800104" y="6044485"/>
            <a:ext cx="973777" cy="237562"/>
          </a:xfrm>
          <a:prstGeom prst="straightConnector1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859" y="5516852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Unemployment over 10 %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93870" y="3657600"/>
            <a:ext cx="14606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0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2503" y="403761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What can financial market regulators and central banks do?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799" y="1600077"/>
            <a:ext cx="8257936" cy="5100637"/>
          </a:xfrm>
        </p:spPr>
        <p:txBody>
          <a:bodyPr/>
          <a:lstStyle/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Note that serious climate policy is economic policy.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Emphasize value in developing policy sooner rather than later.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Call for efficient, predictable, transparent policies to price carbon.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Recommend approaches that limit distortions of trade and investment across jurisdictions.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Call on leadership from finance ministers in climate policy development.</a:t>
            </a: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3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9075"/>
            <a:ext cx="7718425" cy="1036638"/>
          </a:xfrm>
        </p:spPr>
        <p:txBody>
          <a:bodyPr/>
          <a:lstStyle/>
          <a:p>
            <a:pPr eaLnBrk="1" hangingPunct="1"/>
            <a:r>
              <a:rPr lang="en-US" sz="3800" dirty="0" smtClean="0"/>
              <a:t>Climate Change is a Market Failure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" y="1162050"/>
            <a:ext cx="8763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Prices in most countries don’t reflect damage to the environment.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Damages are externalities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/>
            <a:r>
              <a:rPr lang="en-US" i="1" dirty="0" smtClean="0">
                <a:solidFill>
                  <a:schemeClr val="tx1"/>
                </a:solidFill>
              </a:rPr>
              <a:t>E.g., sea level rise, ocean acidification, extreme weather events, shifts in vector-borne diseases, fires, ecosystem disruptions</a:t>
            </a:r>
          </a:p>
          <a:p>
            <a:pPr marL="187325" indent="0" eaLnBrk="1" hangingPunct="1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87325" indent="0" eaLnBrk="1" hangingPunct="1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Economists advise imposing an </a:t>
            </a:r>
          </a:p>
          <a:p>
            <a:pPr marL="187325" indent="0" eaLnBrk="1" hangingPunct="1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conomy-wide price on </a:t>
            </a:r>
          </a:p>
          <a:p>
            <a:pPr marL="187325" indent="0" eaLnBrk="1" hangingPunct="1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greenhouse gases (GHGs) as a central</a:t>
            </a:r>
          </a:p>
          <a:p>
            <a:pPr marL="187325" indent="0" eaLnBrk="1" hangingPunct="1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policy strategy.</a:t>
            </a:r>
          </a:p>
        </p:txBody>
      </p:sp>
      <p:pic>
        <p:nvPicPr>
          <p:cNvPr id="4" name="Picture 5" descr="https://encrypted-tbn1.google.com/images?q=tbn:ANd9GcQXNmZ_rV1t7RC1-uKyA_Z2_l6oiWN7VNkqLxv2KbM_JkA-G8O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551" y="4219035"/>
            <a:ext cx="2535449" cy="24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34" y="1712273"/>
            <a:ext cx="7358062" cy="1036638"/>
          </a:xfrm>
        </p:spPr>
        <p:txBody>
          <a:bodyPr/>
          <a:lstStyle/>
          <a:p>
            <a:r>
              <a:rPr lang="en-US" dirty="0" smtClean="0"/>
              <a:t>Options for further reading on economics of climate policy in the United States…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453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8" y="796290"/>
            <a:ext cx="2406786" cy="5212624"/>
          </a:xfrm>
        </p:spPr>
        <p:txBody>
          <a:bodyPr/>
          <a:lstStyle/>
          <a:p>
            <a:r>
              <a:rPr lang="en-US" dirty="0" smtClean="0"/>
              <a:t>Book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www.amazon.com/Implementing-Carbon-Tax-Explorations-Environmental/dp/1138825360/ref=sr_1_1?ie=UTF8&amp;qid=1423668157&amp;sr=8-1&amp;keywords=morris+parry+williams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Book launch was April 22, 2015 at AEI</a:t>
            </a:r>
            <a:endParaRPr lang="en-US" sz="1400" dirty="0"/>
          </a:p>
        </p:txBody>
      </p:sp>
      <p:pic>
        <p:nvPicPr>
          <p:cNvPr id="2050" name="Picture 2" descr="C:\Users\AMorris\Documents\Dropbox\AEI-Brookings Carbon Tax Project\IMF volume\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6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87" y="2291911"/>
            <a:ext cx="1753643" cy="1772739"/>
          </a:xfrm>
        </p:spPr>
        <p:txBody>
          <a:bodyPr/>
          <a:lstStyle/>
          <a:p>
            <a:r>
              <a:rPr lang="en-US" dirty="0" smtClean="0"/>
              <a:t>Policy Brief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42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369" y="5687598"/>
            <a:ext cx="2436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http://www.c2es.org/docUploads/carbon-tax-broader-us-fiscal-reform.pdf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459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7" y="352753"/>
            <a:ext cx="8251825" cy="1036638"/>
          </a:xfrm>
        </p:spPr>
        <p:txBody>
          <a:bodyPr/>
          <a:lstStyle/>
          <a:p>
            <a:pPr lvl="0"/>
            <a:r>
              <a:rPr lang="en-US" sz="2800" dirty="0" smtClean="0"/>
              <a:t>Five carbon tax swap </a:t>
            </a:r>
            <a:br>
              <a:rPr lang="en-US" sz="2800" dirty="0" smtClean="0"/>
            </a:br>
            <a:r>
              <a:rPr lang="en-US" sz="2800" dirty="0" smtClean="0"/>
              <a:t>studies: NTJ, March 2015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8630"/>
            <a:ext cx="4992199" cy="4019550"/>
          </a:xfrm>
        </p:spPr>
        <p:txBody>
          <a:bodyPr/>
          <a:lstStyle/>
          <a:p>
            <a:r>
              <a:rPr lang="en-US" sz="1800" b="1" i="1" dirty="0">
                <a:solidFill>
                  <a:schemeClr val="tx1"/>
                </a:solidFill>
              </a:rPr>
              <a:t>CARBON TAXES AND U.S. FISCAL </a:t>
            </a:r>
            <a:r>
              <a:rPr lang="en-US" sz="1800" b="1" i="1" dirty="0" smtClean="0">
                <a:solidFill>
                  <a:schemeClr val="tx1"/>
                </a:solidFill>
              </a:rPr>
              <a:t>REFORM</a:t>
            </a:r>
            <a:r>
              <a:rPr lang="en-US" sz="1800" i="1" dirty="0" smtClean="0">
                <a:solidFill>
                  <a:schemeClr val="tx1"/>
                </a:solidFill>
              </a:rPr>
              <a:t>,  </a:t>
            </a:r>
            <a:r>
              <a:rPr lang="en-US" sz="1800" dirty="0" smtClean="0">
                <a:solidFill>
                  <a:schemeClr val="tx1"/>
                </a:solidFill>
              </a:rPr>
              <a:t>Warwick </a:t>
            </a:r>
            <a:r>
              <a:rPr lang="en-US" sz="1800" dirty="0">
                <a:solidFill>
                  <a:schemeClr val="tx1"/>
                </a:solidFill>
              </a:rPr>
              <a:t>J. McKibbin, Adele C. </a:t>
            </a:r>
            <a:r>
              <a:rPr lang="en-US" sz="1800" dirty="0" smtClean="0">
                <a:solidFill>
                  <a:schemeClr val="tx1"/>
                </a:solidFill>
              </a:rPr>
              <a:t>Morris, Peter </a:t>
            </a:r>
            <a:r>
              <a:rPr lang="en-US" sz="1800" dirty="0">
                <a:solidFill>
                  <a:schemeClr val="tx1"/>
                </a:solidFill>
              </a:rPr>
              <a:t>J. Wilcoxen, and Yiyong </a:t>
            </a:r>
            <a:r>
              <a:rPr lang="en-US" sz="1800" dirty="0" smtClean="0">
                <a:solidFill>
                  <a:schemeClr val="tx1"/>
                </a:solidFill>
              </a:rPr>
              <a:t>Cai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CARBON TAXES AND FISCAL REFORM IN THE UNITED </a:t>
            </a:r>
            <a:r>
              <a:rPr lang="en-US" sz="1800" b="1" i="1" dirty="0" smtClean="0">
                <a:solidFill>
                  <a:schemeClr val="tx1"/>
                </a:solidFill>
              </a:rPr>
              <a:t>STATES</a:t>
            </a:r>
            <a:r>
              <a:rPr lang="en-US" sz="1800" dirty="0" smtClean="0">
                <a:solidFill>
                  <a:schemeClr val="tx1"/>
                </a:solidFill>
              </a:rPr>
              <a:t>, Dale </a:t>
            </a:r>
            <a:r>
              <a:rPr lang="en-US" sz="1800" dirty="0">
                <a:solidFill>
                  <a:schemeClr val="tx1"/>
                </a:solidFill>
              </a:rPr>
              <a:t>W. Jorgenson, Richard J. Goettle, Mun S. Ho, and Peter J. Wilcoxen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ENVIRONMENTAL POLICY FOR FISCAL REFORM: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 smtClean="0">
                <a:solidFill>
                  <a:schemeClr val="tx1"/>
                </a:solidFill>
              </a:rPr>
              <a:t>CAN </a:t>
            </a:r>
            <a:r>
              <a:rPr lang="en-US" sz="1800" b="1" i="1" dirty="0">
                <a:solidFill>
                  <a:schemeClr val="tx1"/>
                </a:solidFill>
              </a:rPr>
              <a:t>A CARBON TAX PLAY A </a:t>
            </a:r>
            <a:r>
              <a:rPr lang="en-US" sz="1800" b="1" i="1" dirty="0" smtClean="0">
                <a:solidFill>
                  <a:schemeClr val="tx1"/>
                </a:solidFill>
              </a:rPr>
              <a:t>ROLE? </a:t>
            </a:r>
            <a:r>
              <a:rPr lang="en-US" sz="1800" dirty="0" smtClean="0">
                <a:solidFill>
                  <a:schemeClr val="tx1"/>
                </a:solidFill>
              </a:rPr>
              <a:t>Sugandha </a:t>
            </a:r>
            <a:r>
              <a:rPr lang="en-US" sz="1800" dirty="0">
                <a:solidFill>
                  <a:schemeClr val="tx1"/>
                </a:solidFill>
              </a:rPr>
              <a:t>D. </a:t>
            </a:r>
            <a:r>
              <a:rPr lang="en-US" sz="1800" dirty="0" smtClean="0">
                <a:solidFill>
                  <a:schemeClr val="tx1"/>
                </a:solidFill>
              </a:rPr>
              <a:t>Tuladhar, </a:t>
            </a:r>
            <a:r>
              <a:rPr lang="en-US" sz="1800" dirty="0">
                <a:solidFill>
                  <a:schemeClr val="tx1"/>
                </a:solidFill>
              </a:rPr>
              <a:t>W. David Montgomery, and Noah Kaufman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CARBON TAXES, DEFICITS, AND ENERGY POLICY </a:t>
            </a:r>
            <a:r>
              <a:rPr lang="en-US" sz="1800" b="1" i="1" dirty="0" smtClean="0">
                <a:solidFill>
                  <a:schemeClr val="tx1"/>
                </a:solidFill>
              </a:rPr>
              <a:t>INTERACTIONS, </a:t>
            </a:r>
            <a:r>
              <a:rPr lang="en-US" sz="1800" dirty="0" smtClean="0">
                <a:solidFill>
                  <a:schemeClr val="tx1"/>
                </a:solidFill>
              </a:rPr>
              <a:t>Sebastian Rausch </a:t>
            </a:r>
            <a:r>
              <a:rPr lang="en-US" sz="1800" dirty="0">
                <a:solidFill>
                  <a:schemeClr val="tx1"/>
                </a:solidFill>
              </a:rPr>
              <a:t>and John Reilly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b="1" i="1" dirty="0">
                <a:solidFill>
                  <a:schemeClr val="tx1"/>
                </a:solidFill>
              </a:rPr>
              <a:t>THE INITIAL INCIDENCE OF A CARBON TAX ACROSS INCOME </a:t>
            </a:r>
            <a:r>
              <a:rPr lang="en-US" sz="1800" b="1" i="1" dirty="0" smtClean="0">
                <a:solidFill>
                  <a:schemeClr val="tx1"/>
                </a:solidFill>
              </a:rPr>
              <a:t>GROUPS, </a:t>
            </a:r>
            <a:r>
              <a:rPr lang="en-US" sz="1800" dirty="0" smtClean="0">
                <a:solidFill>
                  <a:schemeClr val="tx1"/>
                </a:solidFill>
              </a:rPr>
              <a:t>Roberton </a:t>
            </a:r>
            <a:r>
              <a:rPr lang="en-US" sz="1800" dirty="0">
                <a:solidFill>
                  <a:schemeClr val="tx1"/>
                </a:solidFill>
              </a:rPr>
              <a:t>C. Williams III, Hal Gordon, Dallas </a:t>
            </a:r>
            <a:r>
              <a:rPr lang="en-US" sz="1800" dirty="0" smtClean="0">
                <a:solidFill>
                  <a:schemeClr val="tx1"/>
                </a:solidFill>
              </a:rPr>
              <a:t>Burtraw, Jared </a:t>
            </a:r>
            <a:r>
              <a:rPr lang="en-US" sz="1800" dirty="0">
                <a:solidFill>
                  <a:schemeClr val="tx1"/>
                </a:solidFill>
              </a:rPr>
              <a:t>C. Carbone, and Richard D. Morgenstern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99" y="505096"/>
            <a:ext cx="4214747" cy="63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0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b="1148"/>
          <a:stretch>
            <a:fillRect/>
          </a:stretch>
        </p:blipFill>
        <p:spPr>
          <a:xfrm>
            <a:off x="0" y="86265"/>
            <a:ext cx="9057736" cy="6642340"/>
          </a:xfrm>
        </p:spPr>
      </p:pic>
    </p:spTree>
    <p:extLst>
      <p:ext uri="{BB962C8B-B14F-4D97-AF65-F5344CB8AC3E}">
        <p14:creationId xmlns:p14="http://schemas.microsoft.com/office/powerpoint/2010/main" val="22080382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27013"/>
            <a:ext cx="8262937" cy="1036637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Climate policies around the world are still under construction…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492251"/>
            <a:ext cx="8124825" cy="55086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Emissions mitigation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Adaptation/resilience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Technology </a:t>
            </a:r>
            <a:r>
              <a:rPr lang="en-US" dirty="0" smtClean="0">
                <a:solidFill>
                  <a:schemeClr val="tx1"/>
                </a:solidFill>
              </a:rPr>
              <a:t>R&amp;D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Support systems for abatement, adaptation, and development in poor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Diplomatic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Climate science </a:t>
            </a:r>
            <a:r>
              <a:rPr lang="en-US" dirty="0" smtClean="0">
                <a:solidFill>
                  <a:schemeClr val="tx1"/>
                </a:solidFill>
              </a:rPr>
              <a:t>research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Disclosure? Financial stability?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73" y="209550"/>
            <a:ext cx="8305800" cy="7794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Risk categories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180" y="1214994"/>
            <a:ext cx="8556625" cy="5748427"/>
          </a:xfrm>
        </p:spPr>
        <p:txBody>
          <a:bodyPr/>
          <a:lstStyle/>
          <a:p>
            <a:pPr marL="701675" indent="-514350" defTabSz="865188" eaLnBrk="1" hangingPunct="1">
              <a:spcAft>
                <a:spcPct val="40000"/>
              </a:spcAft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</a:rPr>
              <a:t>  Damages from climatic disruption &amp; ocean acidification</a:t>
            </a:r>
          </a:p>
          <a:p>
            <a:pPr marL="701675" indent="-514350" defTabSz="865188" eaLnBrk="1" hangingPunct="1">
              <a:spcAft>
                <a:spcPct val="40000"/>
              </a:spcAft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</a:rPr>
              <a:t>  Litigation risks: Who’s going to sue whom for what?</a:t>
            </a:r>
          </a:p>
          <a:p>
            <a:pPr marL="701675" indent="-514350" defTabSz="865188" eaLnBrk="1" hangingPunct="1">
              <a:spcAft>
                <a:spcPct val="40000"/>
              </a:spcAft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</a:rPr>
              <a:t> Transition: When and how will countries control GHGs? What economic effects will it have?</a:t>
            </a:r>
          </a:p>
          <a:p>
            <a:pPr marL="636587" lvl="1" indent="-136525" defTabSz="865188" eaLnBrk="1" hangingPunct="1">
              <a:spcAft>
                <a:spcPct val="40000"/>
              </a:spcAft>
            </a:pPr>
            <a:r>
              <a:rPr lang="en-US" sz="2700" dirty="0" smtClean="0">
                <a:solidFill>
                  <a:schemeClr val="tx1"/>
                </a:solidFill>
              </a:rPr>
              <a:t> Once policy is set, some outcomes are foreseeable.</a:t>
            </a:r>
          </a:p>
          <a:p>
            <a:pPr marL="187325" indent="0" defTabSz="865188" eaLnBrk="1" hangingPunct="1">
              <a:spcAft>
                <a:spcPct val="40000"/>
              </a:spcAft>
              <a:buNone/>
            </a:pPr>
            <a:endParaRPr lang="en-US" sz="3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80" y="340519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1.  Risks </a:t>
            </a:r>
            <a:r>
              <a:rPr lang="en-US" sz="3600" dirty="0">
                <a:solidFill>
                  <a:schemeClr val="tx1"/>
                </a:solidFill>
              </a:rPr>
              <a:t>from climatic disruption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&amp; </a:t>
            </a:r>
            <a:r>
              <a:rPr lang="en-US" sz="3600" dirty="0">
                <a:solidFill>
                  <a:schemeClr val="tx1"/>
                </a:solidFill>
              </a:rPr>
              <a:t>ocean acidification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25" y="1757363"/>
            <a:ext cx="6594886" cy="5100637"/>
          </a:xfrm>
        </p:spPr>
        <p:txBody>
          <a:bodyPr/>
          <a:lstStyle/>
          <a:p>
            <a:pPr marL="323850" indent="-136525" algn="just" defTabSz="865188" eaLnBrk="1" hangingPunct="1">
              <a:spcAft>
                <a:spcPct val="40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Facilities in low-lying or vulnerable areas</a:t>
            </a:r>
          </a:p>
          <a:p>
            <a:pPr marL="323850" indent="-136525" defTabSz="865188" eaLnBrk="1" hangingPunct="1">
              <a:spcAft>
                <a:spcPct val="40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Operations vulnerable to droughts or floods</a:t>
            </a:r>
          </a:p>
          <a:p>
            <a:pPr marL="323850" indent="-136525" defTabSz="865188" eaLnBrk="1" hangingPunct="1">
              <a:spcAft>
                <a:spcPct val="40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Disruption to resource inputs, production, and demand</a:t>
            </a:r>
          </a:p>
          <a:p>
            <a:pPr marL="323850" indent="-136525" defTabSz="865188" eaLnBrk="1" hangingPunct="1">
              <a:spcAft>
                <a:spcPct val="40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Disruption to labor supply</a:t>
            </a:r>
          </a:p>
        </p:txBody>
      </p:sp>
      <p:pic>
        <p:nvPicPr>
          <p:cNvPr id="4098" name="Picture 2" descr="Image result for forest fire canada fort mcmurr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66" y="3858105"/>
            <a:ext cx="3208313" cy="18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85" y="1175655"/>
            <a:ext cx="2529447" cy="168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46" y="2915388"/>
            <a:ext cx="3949044" cy="245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0412" y="5689672"/>
            <a:ext cx="6660798" cy="106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Permafrost </a:t>
            </a:r>
            <a:r>
              <a:rPr lang="en-US" sz="1600" dirty="0"/>
              <a:t>thaw </a:t>
            </a:r>
            <a:r>
              <a:rPr lang="en-US" sz="1600" dirty="0" smtClean="0"/>
              <a:t>destroyed </a:t>
            </a:r>
            <a:r>
              <a:rPr lang="en-US" sz="1600" dirty="0"/>
              <a:t>this apartment building in </a:t>
            </a:r>
            <a:r>
              <a:rPr lang="en-US" sz="1600" dirty="0" err="1"/>
              <a:t>Cherski</a:t>
            </a:r>
            <a:r>
              <a:rPr lang="en-US" sz="1600" dirty="0"/>
              <a:t>, Siberia, </a:t>
            </a:r>
            <a:endParaRPr lang="en-US" sz="1600" dirty="0" smtClean="0"/>
          </a:p>
          <a:p>
            <a:r>
              <a:rPr lang="en-US" sz="1600" dirty="0" smtClean="0"/>
              <a:t>only </a:t>
            </a:r>
            <a:r>
              <a:rPr lang="en-US" sz="1600" dirty="0"/>
              <a:t>days after the appearance of the first cracks</a:t>
            </a:r>
            <a:r>
              <a:rPr lang="en-US" sz="1600" dirty="0" smtClean="0"/>
              <a:t>.</a:t>
            </a:r>
          </a:p>
          <a:p>
            <a:endParaRPr lang="en-US" sz="1050" dirty="0"/>
          </a:p>
          <a:p>
            <a:r>
              <a:rPr lang="en-US" sz="1050" dirty="0">
                <a:hlinkClick r:id="rId4"/>
              </a:rPr>
              <a:t>http://www.nunatsiaqonline.ca/stories/article</a:t>
            </a:r>
            <a:r>
              <a:rPr lang="en-US" sz="1050" dirty="0" smtClean="0">
                <a:hlinkClick r:id="rId4"/>
              </a:rPr>
              <a:t>/</a:t>
            </a:r>
            <a:endParaRPr lang="en-US" sz="1050" dirty="0" smtClean="0"/>
          </a:p>
          <a:p>
            <a:r>
              <a:rPr lang="en-US" sz="1050" dirty="0" smtClean="0"/>
              <a:t>65674world_must_pay_more_attention_to_thawing_permafrost_un_report</a:t>
            </a:r>
            <a:r>
              <a:rPr lang="en-US" sz="1050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" y="2876025"/>
            <a:ext cx="3426084" cy="2428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72" y="5304263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Folsom Lake, </a:t>
            </a:r>
            <a:r>
              <a:rPr lang="en-US" sz="1800" dirty="0" smtClean="0"/>
              <a:t>California circa 2014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14" y="261906"/>
            <a:ext cx="4326574" cy="2429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0182" y="874888"/>
            <a:ext cx="37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Dominican Republic coast </a:t>
            </a:r>
          </a:p>
          <a:p>
            <a:r>
              <a:rPr lang="en-US" sz="1800" dirty="0" smtClean="0"/>
              <a:t>choked with rotting seaweed, 2015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720811" y="1702552"/>
            <a:ext cx="3012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7"/>
              </a:rPr>
              <a:t>http://</a:t>
            </a:r>
            <a:r>
              <a:rPr lang="en-US" sz="1000" dirty="0" smtClean="0">
                <a:hlinkClick r:id="rId7"/>
              </a:rPr>
              <a:t>www.daily</a:t>
            </a:r>
          </a:p>
          <a:p>
            <a:r>
              <a:rPr lang="en-US" sz="1000" dirty="0" smtClean="0">
                <a:hlinkClick r:id="rId7"/>
              </a:rPr>
              <a:t>mail.co.uk/travel/</a:t>
            </a:r>
            <a:r>
              <a:rPr lang="en-US" sz="1000" dirty="0" err="1" smtClean="0">
                <a:hlinkClick r:id="rId7"/>
              </a:rPr>
              <a:t>travel_news</a:t>
            </a:r>
            <a:r>
              <a:rPr lang="en-US" sz="1000" dirty="0" smtClean="0">
                <a:hlinkClick r:id="rId7"/>
              </a:rPr>
              <a:t>/article-3264684/</a:t>
            </a:r>
          </a:p>
          <a:p>
            <a:r>
              <a:rPr lang="en-US" sz="1000" dirty="0" smtClean="0">
                <a:hlinkClick r:id="rId7"/>
              </a:rPr>
              <a:t>Pictured-decaying-seaweed-ruining-</a:t>
            </a:r>
            <a:endParaRPr lang="en-US" sz="1000" dirty="0" smtClean="0"/>
          </a:p>
          <a:p>
            <a:r>
              <a:rPr lang="en-US" sz="1000" dirty="0" smtClean="0"/>
              <a:t>pristine-white-beaches-Dominican-Republic.html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19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675" y="0"/>
            <a:ext cx="8553450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Disclosure of Risks of Climatic Disruption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94" y="798213"/>
            <a:ext cx="6725517" cy="5664995"/>
          </a:xfrm>
        </p:spPr>
        <p:txBody>
          <a:bodyPr/>
          <a:lstStyle/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Downside risks are firm- </a:t>
            </a:r>
            <a:r>
              <a:rPr lang="en-US" sz="2800" dirty="0">
                <a:solidFill>
                  <a:schemeClr val="tx1"/>
                </a:solidFill>
              </a:rPr>
              <a:t>and location-specific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Probably infeasible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standardize this disclosure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Map or index risks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Outcomes depend on government and firm behavior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What if investment shifts away from vulnerable areas or activities?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3293176"/>
            <a:ext cx="2719450" cy="27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0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005" y="-106878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.  Litigation risk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504" y="641268"/>
            <a:ext cx="7445829" cy="6299859"/>
          </a:xfrm>
        </p:spPr>
        <p:txBody>
          <a:bodyPr/>
          <a:lstStyle/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#</a:t>
            </a:r>
            <a:r>
              <a:rPr lang="en-US" sz="2800" dirty="0" err="1" smtClean="0">
                <a:solidFill>
                  <a:schemeClr val="tx1"/>
                </a:solidFill>
              </a:rPr>
              <a:t>ExxonKnew</a:t>
            </a:r>
            <a:r>
              <a:rPr lang="en-US" sz="2800" dirty="0" smtClean="0">
                <a:solidFill>
                  <a:schemeClr val="tx1"/>
                </a:solidFill>
              </a:rPr>
              <a:t>, etc.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Did companies mislead shareholders and the public about climate change science?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600" dirty="0" smtClean="0">
                <a:solidFill>
                  <a:schemeClr val="tx1"/>
                </a:solidFill>
              </a:rPr>
              <a:t>Carbon bubble/unburnable carbon 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Are companies overpricing their fossil fuel assets, thus misleading investors?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600" dirty="0" smtClean="0">
                <a:solidFill>
                  <a:schemeClr val="tx1"/>
                </a:solidFill>
              </a:rPr>
              <a:t>Damage liability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Could insurers or others successfully sue emitters to cover losses?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Failure to avoid damages, anticipate policy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In the U.S., legal risks may be different at state level than federal level.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97" y="2363190"/>
            <a:ext cx="2336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18" y="459427"/>
            <a:ext cx="2126640" cy="14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3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880" y="340519"/>
            <a:ext cx="7248525" cy="914399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3.  Transition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235035"/>
            <a:ext cx="8257936" cy="5418178"/>
          </a:xfrm>
        </p:spPr>
        <p:txBody>
          <a:bodyPr/>
          <a:lstStyle/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Winners and losers depend on policy specifics, TBD. Consider the United States:</a:t>
            </a:r>
          </a:p>
          <a:p>
            <a:pPr marL="323850" indent="-136525" algn="just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Regulatory system, e.g. under Clean Air Act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Protracted, legally uncertain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Stringency uncertain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Carbon tax alternative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More efficient than regulation.</a:t>
            </a:r>
          </a:p>
          <a:p>
            <a:pPr marL="636587" lvl="1" indent="-136525" defTabSz="865188" eaLnBrk="1" hangingPunct="1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High uncertainty about timing, price trajectory, regulatory backstop, coverage, use of revenue, border adjustments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Change of Administration reverses policy direction</a:t>
            </a:r>
          </a:p>
          <a:p>
            <a:pPr marL="323850" indent="-136525" defTabSz="865188" eaLnBrk="1" hangingPunct="1">
              <a:spcAft>
                <a:spcPts val="0"/>
              </a:spcAft>
            </a:pPr>
            <a:endParaRPr lang="en-US" sz="2600" dirty="0" smtClean="0">
              <a:solidFill>
                <a:schemeClr val="tx2"/>
              </a:solidFill>
            </a:endParaRPr>
          </a:p>
          <a:p>
            <a:pPr marL="323850" indent="-136525" defTabSz="865188" eaLnBrk="1" hangingPunct="1"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87325" indent="0" defTabSz="865188" eaLnBrk="1" hangingPunct="1">
              <a:spcAft>
                <a:spcPts val="0"/>
              </a:spcAft>
              <a:buNone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91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kings">
  <a:themeElements>
    <a:clrScheme name="Brooking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ookings">
      <a:majorFont>
        <a:latin typeface="Georgia"/>
        <a:ea typeface="ヒラギノ明朝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5695" tIns="35695" rIns="35695" bIns="35695" numCol="1" anchor="ctr" anchorCtr="0" compatLnSpc="1">
        <a:prstTxWarp prst="textNoShape">
          <a:avLst/>
        </a:prstTxWarp>
      </a:bodyPr>
      <a:lstStyle>
        <a:defPPr marL="0" marR="0" indent="0" algn="ctr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295582"/>
            </a:solidFill>
            <a:effectLst/>
            <a:latin typeface="Georgia" pitchFamily="18" charset="0"/>
            <a:ea typeface="ヒラギノ明朝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5695" tIns="35695" rIns="35695" bIns="35695" numCol="1" anchor="ctr" anchorCtr="0" compatLnSpc="1">
        <a:prstTxWarp prst="textNoShape">
          <a:avLst/>
        </a:prstTxWarp>
      </a:bodyPr>
      <a:lstStyle>
        <a:defPPr marL="0" marR="0" indent="0" algn="ctr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295582"/>
            </a:solidFill>
            <a:effectLst/>
            <a:latin typeface="Georgia" pitchFamily="18" charset="0"/>
            <a:ea typeface="ヒラギノ明朝 Pro W3" pitchFamily="96" charset="-128"/>
          </a:defRPr>
        </a:defPPr>
      </a:lstStyle>
    </a:lnDef>
  </a:objectDefaults>
  <a:extraClrSchemeLst>
    <a:extraClrScheme>
      <a:clrScheme name="Brook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eorgia"/>
        <a:ea typeface="ヒラギノ明朝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5695" tIns="35695" rIns="35695" bIns="35695" numCol="1" anchor="ctr" anchorCtr="0" compatLnSpc="1">
        <a:prstTxWarp prst="textNoShape">
          <a:avLst/>
        </a:prstTxWarp>
      </a:bodyPr>
      <a:lstStyle>
        <a:defPPr marL="0" marR="0" indent="0" algn="ctr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295582"/>
            </a:solidFill>
            <a:effectLst/>
            <a:latin typeface="Georgia" pitchFamily="18" charset="0"/>
            <a:ea typeface="ヒラギノ明朝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5695" tIns="35695" rIns="35695" bIns="35695" numCol="1" anchor="ctr" anchorCtr="0" compatLnSpc="1">
        <a:prstTxWarp prst="textNoShape">
          <a:avLst/>
        </a:prstTxWarp>
      </a:bodyPr>
      <a:lstStyle>
        <a:defPPr marL="0" marR="0" indent="0" algn="ctr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295582"/>
            </a:solidFill>
            <a:effectLst/>
            <a:latin typeface="Georgia" pitchFamily="18" charset="0"/>
            <a:ea typeface="ヒラギノ明朝 Pro W3" pitchFamily="96" charset="-128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Brookings</Template>
  <TotalTime>27746</TotalTime>
  <Pages>0</Pages>
  <Words>1024</Words>
  <Characters>0</Characters>
  <Application>Microsoft Office PowerPoint</Application>
  <PresentationFormat>Letter Paper (8.5x11 in)</PresentationFormat>
  <Lines>0</Lines>
  <Paragraphs>162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 Unicode MS</vt:lpstr>
      <vt:lpstr>Arial</vt:lpstr>
      <vt:lpstr>Calibri</vt:lpstr>
      <vt:lpstr>Georgia</vt:lpstr>
      <vt:lpstr>Gill Sans</vt:lpstr>
      <vt:lpstr>Gill Sans MT</vt:lpstr>
      <vt:lpstr>Times</vt:lpstr>
      <vt:lpstr>Times New Roman</vt:lpstr>
      <vt:lpstr>ヒラギノ明朝 Pro W3</vt:lpstr>
      <vt:lpstr>ヒラギノ角ゴ Pro W3</vt:lpstr>
      <vt:lpstr>Brookings</vt:lpstr>
      <vt:lpstr>Title &amp; Bullets</vt:lpstr>
      <vt:lpstr>Climate-Related Risk: Disclosure and Financial Stability</vt:lpstr>
      <vt:lpstr>Climate Change is a Market Failure</vt:lpstr>
      <vt:lpstr>Climate policies around the world are still under construction…</vt:lpstr>
      <vt:lpstr>Risk categories</vt:lpstr>
      <vt:lpstr>1.  Risks from climatic disruption  &amp; ocean acidification</vt:lpstr>
      <vt:lpstr>PowerPoint Presentation</vt:lpstr>
      <vt:lpstr>Disclosure of Risks of Climatic Disruption</vt:lpstr>
      <vt:lpstr>2.  Litigation risk</vt:lpstr>
      <vt:lpstr>3.  Transition</vt:lpstr>
      <vt:lpstr>Transition</vt:lpstr>
      <vt:lpstr>The US Emissions Pledge for 2025 </vt:lpstr>
      <vt:lpstr>Disclosure Related to Transition</vt:lpstr>
      <vt:lpstr> An illustrative $25 per metric ton CO2 fee scenario in US,  2011-2040</vt:lpstr>
      <vt:lpstr>Disclosure Related to Transition</vt:lpstr>
      <vt:lpstr>Disclosure Questions</vt:lpstr>
      <vt:lpstr>Climate-Related Financial Stability</vt:lpstr>
      <vt:lpstr>What Other Factors  Could Affect Financial Stability?</vt:lpstr>
      <vt:lpstr>Where are the weak spots?</vt:lpstr>
      <vt:lpstr>What can financial market regulators and central banks do?</vt:lpstr>
      <vt:lpstr>Options for further reading on economics of climate policy in the United States…</vt:lpstr>
      <vt:lpstr>Book   http://www.amazon.com/Implementing-Carbon-Tax-Explorations-Environmental/dp/1138825360/ref=sr_1_1?ie=UTF8&amp;qid=1423668157&amp;sr=8-1&amp;keywords=morris+parry+williams   Book launch was April 22, 2015 at AEI</vt:lpstr>
      <vt:lpstr>Policy Brief</vt:lpstr>
      <vt:lpstr>Five carbon tax swap  studies: NTJ, March 2015  </vt:lpstr>
      <vt:lpstr>PowerPoint Presentation</vt:lpstr>
    </vt:vector>
  </TitlesOfParts>
  <Company>The Brookings Institution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egallagher</dc:creator>
  <cp:lastModifiedBy>Deborah  Baldwin</cp:lastModifiedBy>
  <cp:revision>660</cp:revision>
  <dcterms:created xsi:type="dcterms:W3CDTF">2009-06-03T20:44:43Z</dcterms:created>
  <dcterms:modified xsi:type="dcterms:W3CDTF">2016-11-04T14:23:11Z</dcterms:modified>
</cp:coreProperties>
</file>